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53"/>
  </p:notesMasterIdLst>
  <p:sldIdLst>
    <p:sldId id="256" r:id="rId5"/>
    <p:sldId id="295" r:id="rId6"/>
    <p:sldId id="257" r:id="rId7"/>
    <p:sldId id="327" r:id="rId8"/>
    <p:sldId id="538" r:id="rId9"/>
    <p:sldId id="540" r:id="rId10"/>
    <p:sldId id="539" r:id="rId11"/>
    <p:sldId id="541" r:id="rId12"/>
    <p:sldId id="542" r:id="rId13"/>
    <p:sldId id="543" r:id="rId14"/>
    <p:sldId id="544" r:id="rId15"/>
    <p:sldId id="545" r:id="rId16"/>
    <p:sldId id="546" r:id="rId17"/>
    <p:sldId id="547" r:id="rId18"/>
    <p:sldId id="548" r:id="rId19"/>
    <p:sldId id="549" r:id="rId20"/>
    <p:sldId id="551" r:id="rId21"/>
    <p:sldId id="550" r:id="rId22"/>
    <p:sldId id="552" r:id="rId23"/>
    <p:sldId id="553" r:id="rId24"/>
    <p:sldId id="554" r:id="rId25"/>
    <p:sldId id="501" r:id="rId26"/>
    <p:sldId id="555" r:id="rId27"/>
    <p:sldId id="556" r:id="rId28"/>
    <p:sldId id="557" r:id="rId29"/>
    <p:sldId id="434" r:id="rId30"/>
    <p:sldId id="435" r:id="rId31"/>
    <p:sldId id="436" r:id="rId32"/>
    <p:sldId id="437" r:id="rId33"/>
    <p:sldId id="438" r:id="rId34"/>
    <p:sldId id="439" r:id="rId35"/>
    <p:sldId id="440" r:id="rId36"/>
    <p:sldId id="441" r:id="rId37"/>
    <p:sldId id="442" r:id="rId38"/>
    <p:sldId id="502" r:id="rId39"/>
    <p:sldId id="558" r:id="rId40"/>
    <p:sldId id="559" r:id="rId41"/>
    <p:sldId id="465" r:id="rId42"/>
    <p:sldId id="466" r:id="rId43"/>
    <p:sldId id="467" r:id="rId44"/>
    <p:sldId id="468" r:id="rId45"/>
    <p:sldId id="469" r:id="rId46"/>
    <p:sldId id="470" r:id="rId47"/>
    <p:sldId id="471" r:id="rId48"/>
    <p:sldId id="472" r:id="rId49"/>
    <p:sldId id="473" r:id="rId50"/>
    <p:sldId id="474" r:id="rId51"/>
    <p:sldId id="475" r:id="rId52"/>
  </p:sldIdLst>
  <p:sldSz cx="9144000" cy="5143500" type="screen16x9"/>
  <p:notesSz cx="6858000" cy="9144000"/>
  <p:embeddedFontLst>
    <p:embeddedFont>
      <p:font typeface="Helvetica" panose="020B0604020202020204" pitchFamily="34" charset="0"/>
      <p:regular r:id="rId54"/>
      <p:bold r:id="rId55"/>
      <p:italic r:id="rId56"/>
      <p:boldItalic r:id="rId57"/>
    </p:embeddedFont>
    <p:embeddedFont>
      <p:font typeface="Lato" panose="020F0502020204030203" pitchFamily="34" charset="0"/>
      <p:regular r:id="rId58"/>
      <p:bold r:id="rId59"/>
      <p:italic r:id="rId60"/>
      <p:boldItalic r:id="rId61"/>
    </p:embeddedFont>
    <p:embeddedFont>
      <p:font typeface="Raleway" pitchFamily="2" charset="0"/>
      <p:regular r:id="rId62"/>
      <p:bold r:id="rId63"/>
      <p:italic r:id="rId64"/>
      <p:boldItalic r:id="rId65"/>
    </p:embeddedFont>
    <p:embeddedFont>
      <p:font typeface="Verdana" panose="020B060403050404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E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8B666-9923-64E8-1A2B-7F5A04C1C8DA}" v="3" dt="2024-09-12T10:15:59.665"/>
    <p1510:client id="{8146C41A-7C21-EB7C-5B0F-CC58802464E8}" v="1" dt="2024-09-12T10:14:38.754"/>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0.fntdata"/><Relationship Id="rId68" Type="http://schemas.openxmlformats.org/officeDocument/2006/relationships/font" Target="fonts/font15.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font" Target="fonts/font8.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4.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2.fntdata"/><Relationship Id="rId7" Type="http://schemas.openxmlformats.org/officeDocument/2006/relationships/slide" Target="slides/slide3.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6" name="Google Shape;58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4" name="13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5"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extLst>
      <p:ext uri="{BB962C8B-B14F-4D97-AF65-F5344CB8AC3E}">
        <p14:creationId xmlns:p14="http://schemas.microsoft.com/office/powerpoint/2010/main" val="3402210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3" name="Imagen 2" descr="Logotipo, nombre de la empresa&#10;&#10;Descripción generada automáticamente">
            <a:extLst>
              <a:ext uri="{FF2B5EF4-FFF2-40B4-BE49-F238E27FC236}">
                <a16:creationId xmlns:a16="http://schemas.microsoft.com/office/drawing/2014/main" id="{7C5E07AA-8EBE-547F-1DC5-5DC76020AB22}"/>
              </a:ext>
            </a:extLst>
          </p:cNvPr>
          <p:cNvPicPr>
            <a:picLocks noChangeAspect="1"/>
          </p:cNvPicPr>
          <p:nvPr userDrawn="1"/>
        </p:nvPicPr>
        <p:blipFill>
          <a:blip r:embed="rId5"/>
          <a:stretch>
            <a:fillRect/>
          </a:stretch>
        </p:blipFill>
        <p:spPr>
          <a:xfrm>
            <a:off x="7508949" y="0"/>
            <a:ext cx="1660228" cy="810987"/>
          </a:xfrm>
          <a:prstGeom prst="rect">
            <a:avLst/>
          </a:prstGeom>
        </p:spPr>
      </p:pic>
    </p:spTree>
  </p:cSld>
  <p:clrMap bg1="lt1" tx1="dk1" bg2="lt2" tx2="dk2" accent1="accent1" accent2="accent2" accent3="accent3" accent4="accent4" accent5="accent5" accent6="accent6" hlink="hlink" folHlink="folHlink"/>
  <p:sldLayoutIdLst>
    <p:sldLayoutId id="2147483648" r:id="rId1"/>
    <p:sldLayoutId id="2147483659"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606760" cy="1159800"/>
          </a:xfrm>
          <a:prstGeom prst="rect">
            <a:avLst/>
          </a:prstGeom>
        </p:spPr>
        <p:txBody>
          <a:bodyPr spcFirstLastPara="1" wrap="square" lIns="91425" tIns="91425" rIns="91425" bIns="91425" anchor="t" anchorCtr="0">
            <a:noAutofit/>
          </a:bodyPr>
          <a:lstStyle/>
          <a:p>
            <a:pPr lvl="0"/>
            <a:r>
              <a:rPr lang="en-US" sz="3000" dirty="0"/>
              <a:t>RESUMEN UD 1</a:t>
            </a:r>
          </a:p>
        </p:txBody>
      </p:sp>
      <p:sp>
        <p:nvSpPr>
          <p:cNvPr id="3" name="2 Rectángulo"/>
          <p:cNvSpPr/>
          <p:nvPr/>
        </p:nvSpPr>
        <p:spPr>
          <a:xfrm>
            <a:off x="142844" y="4126660"/>
            <a:ext cx="4572000" cy="286232"/>
          </a:xfrm>
          <a:prstGeom prst="rect">
            <a:avLst/>
          </a:prstGeom>
        </p:spPr>
        <p:txBody>
          <a:bodyPr>
            <a:spAutoFit/>
          </a:bodyPr>
          <a:lstStyle/>
          <a:p>
            <a:pPr lvl="0">
              <a:lnSpc>
                <a:spcPct val="90000"/>
              </a:lnSpc>
              <a:spcBef>
                <a:spcPts val="1400"/>
              </a:spcBef>
              <a:buClr>
                <a:schemeClr val="accent1"/>
              </a:buClr>
              <a:buSzPts val="2400"/>
            </a:pPr>
            <a:r>
              <a:rPr lang="es-ES" dirty="0">
                <a:solidFill>
                  <a:schemeClr val="dk2"/>
                </a:solidFill>
                <a:latin typeface="Calibri"/>
                <a:ea typeface="Calibri"/>
                <a:cs typeface="Calibri"/>
                <a:sym typeface="Calibri"/>
              </a:rPr>
              <a:t>CURSO 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000" b="1" dirty="0"/>
              <a:t>4. Etiquetas de contenido</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2245679073"/>
              </p:ext>
            </p:extLst>
          </p:nvPr>
        </p:nvGraphicFramePr>
        <p:xfrm>
          <a:off x="310622" y="1347614"/>
          <a:ext cx="8568952" cy="2951480"/>
        </p:xfrm>
        <a:graphic>
          <a:graphicData uri="http://schemas.openxmlformats.org/drawingml/2006/table">
            <a:tbl>
              <a:tblPr firstRow="1" bandRow="1">
                <a:tableStyleId>{7E9639D4-E3E2-4D34-9284-5A2195B3D0D7}</a:tableStyleId>
              </a:tblPr>
              <a:tblGrid>
                <a:gridCol w="2637298">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200" dirty="0"/>
                        <a:t>Elemento</a:t>
                      </a:r>
                    </a:p>
                  </a:txBody>
                  <a:tcPr/>
                </a:tc>
                <a:tc>
                  <a:txBody>
                    <a:bodyPr/>
                    <a:lstStyle/>
                    <a:p>
                      <a:r>
                        <a:rPr lang="es-ES" sz="1200" dirty="0"/>
                        <a:t>Descripción</a:t>
                      </a:r>
                    </a:p>
                  </a:txBody>
                  <a:tcPr/>
                </a:tc>
                <a:extLst>
                  <a:ext uri="{0D108BD9-81ED-4DB2-BD59-A6C34878D82A}">
                    <a16:rowId xmlns:a16="http://schemas.microsoft.com/office/drawing/2014/main" val="1130146127"/>
                  </a:ext>
                </a:extLst>
              </a:tr>
              <a:tr h="370840">
                <a:tc>
                  <a:txBody>
                    <a:bodyPr/>
                    <a:lstStyle/>
                    <a:p>
                      <a:r>
                        <a:rPr lang="es-ES" sz="1200" dirty="0"/>
                        <a:t>&lt;p&gt;</a:t>
                      </a:r>
                    </a:p>
                  </a:txBody>
                  <a:tcPr/>
                </a:tc>
                <a:tc>
                  <a:txBody>
                    <a:bodyPr/>
                    <a:lstStyle/>
                    <a:p>
                      <a:r>
                        <a:rPr lang="es-ES" sz="1200" dirty="0"/>
                        <a:t>Define una parte que debe mostrarse como un párrafo.</a:t>
                      </a:r>
                    </a:p>
                  </a:txBody>
                  <a:tcPr/>
                </a:tc>
                <a:extLst>
                  <a:ext uri="{0D108BD9-81ED-4DB2-BD59-A6C34878D82A}">
                    <a16:rowId xmlns:a16="http://schemas.microsoft.com/office/drawing/2014/main" val="2803072058"/>
                  </a:ext>
                </a:extLst>
              </a:tr>
              <a:tr h="370840">
                <a:tc>
                  <a:txBody>
                    <a:bodyPr/>
                    <a:lstStyle/>
                    <a:p>
                      <a:r>
                        <a:rPr lang="es-ES" sz="1200" dirty="0"/>
                        <a:t>&lt;</a:t>
                      </a:r>
                      <a:r>
                        <a:rPr lang="es-ES" sz="1200" dirty="0" err="1"/>
                        <a:t>hr</a:t>
                      </a:r>
                      <a:r>
                        <a:rPr lang="es-ES" sz="1200" dirty="0"/>
                        <a:t>&gt;</a:t>
                      </a:r>
                    </a:p>
                  </a:txBody>
                  <a:tcPr/>
                </a:tc>
                <a:tc>
                  <a:txBody>
                    <a:bodyPr/>
                    <a:lstStyle/>
                    <a:p>
                      <a:r>
                        <a:rPr lang="es-ES" sz="1200" dirty="0"/>
                        <a:t>Representa un cambio temático entre párrafos. Suele representar una línea horizontal.</a:t>
                      </a:r>
                    </a:p>
                  </a:txBody>
                  <a:tcPr/>
                </a:tc>
                <a:extLst>
                  <a:ext uri="{0D108BD9-81ED-4DB2-BD59-A6C34878D82A}">
                    <a16:rowId xmlns:a16="http://schemas.microsoft.com/office/drawing/2014/main" val="3361742600"/>
                  </a:ext>
                </a:extLst>
              </a:tr>
              <a:tr h="370840">
                <a:tc>
                  <a:txBody>
                    <a:bodyPr/>
                    <a:lstStyle/>
                    <a:p>
                      <a:r>
                        <a:rPr lang="es-ES" dirty="0"/>
                        <a:t>&lt;pre&gt;</a:t>
                      </a:r>
                    </a:p>
                  </a:txBody>
                  <a:tcPr anchor="ctr"/>
                </a:tc>
                <a:tc>
                  <a:txBody>
                    <a:bodyPr/>
                    <a:lstStyle/>
                    <a:p>
                      <a:r>
                        <a:rPr lang="es-ES" sz="1200" dirty="0"/>
                        <a:t>Indica que su contenido está </a:t>
                      </a:r>
                      <a:r>
                        <a:rPr lang="es-ES" sz="1200" dirty="0" err="1"/>
                        <a:t>preformateado</a:t>
                      </a:r>
                      <a:r>
                        <a:rPr lang="es-ES" sz="1200" dirty="0"/>
                        <a:t> y que este formato debe ser preservado. (En HTML, cuando no usas &lt;pre&gt;, los espacios en blanco múltiples, saltos de línea o tabulaciones se comprimen a un solo espacio)</a:t>
                      </a:r>
                    </a:p>
                  </a:txBody>
                  <a:tcPr/>
                </a:tc>
                <a:extLst>
                  <a:ext uri="{0D108BD9-81ED-4DB2-BD59-A6C34878D82A}">
                    <a16:rowId xmlns:a16="http://schemas.microsoft.com/office/drawing/2014/main" val="1717991358"/>
                  </a:ext>
                </a:extLst>
              </a:tr>
              <a:tr h="370840">
                <a:tc>
                  <a:txBody>
                    <a:bodyPr/>
                    <a:lstStyle/>
                    <a:p>
                      <a:r>
                        <a:rPr lang="es-ES" dirty="0"/>
                        <a:t>&lt;</a:t>
                      </a:r>
                      <a:r>
                        <a:rPr lang="es-ES" dirty="0" err="1"/>
                        <a:t>ol</a:t>
                      </a:r>
                      <a:r>
                        <a:rPr lang="es-ES" dirty="0"/>
                        <a:t>&gt;</a:t>
                      </a:r>
                    </a:p>
                  </a:txBody>
                  <a:tcPr anchor="ctr"/>
                </a:tc>
                <a:tc>
                  <a:txBody>
                    <a:bodyPr/>
                    <a:lstStyle/>
                    <a:p>
                      <a:r>
                        <a:rPr lang="es-ES" dirty="0"/>
                        <a:t>Especifica una lista ordenada de elementos.</a:t>
                      </a:r>
                    </a:p>
                  </a:txBody>
                  <a:tcPr anchor="ctr"/>
                </a:tc>
                <a:extLst>
                  <a:ext uri="{0D108BD9-81ED-4DB2-BD59-A6C34878D82A}">
                    <a16:rowId xmlns:a16="http://schemas.microsoft.com/office/drawing/2014/main" val="1511446650"/>
                  </a:ext>
                </a:extLst>
              </a:tr>
              <a:tr h="370840">
                <a:tc>
                  <a:txBody>
                    <a:bodyPr/>
                    <a:lstStyle/>
                    <a:p>
                      <a:r>
                        <a:rPr lang="es-ES" dirty="0"/>
                        <a:t>&lt;</a:t>
                      </a:r>
                      <a:r>
                        <a:rPr lang="es-ES" dirty="0" err="1"/>
                        <a:t>ul</a:t>
                      </a:r>
                      <a:r>
                        <a:rPr lang="es-ES" dirty="0"/>
                        <a:t>&gt;</a:t>
                      </a:r>
                    </a:p>
                  </a:txBody>
                  <a:tcPr anchor="ctr"/>
                </a:tc>
                <a:tc>
                  <a:txBody>
                    <a:bodyPr/>
                    <a:lstStyle/>
                    <a:p>
                      <a:r>
                        <a:rPr lang="es-ES" sz="1200" dirty="0"/>
                        <a:t>Determina una lista de elementos sin orden.</a:t>
                      </a:r>
                    </a:p>
                  </a:txBody>
                  <a:tcPr/>
                </a:tc>
                <a:extLst>
                  <a:ext uri="{0D108BD9-81ED-4DB2-BD59-A6C34878D82A}">
                    <a16:rowId xmlns:a16="http://schemas.microsoft.com/office/drawing/2014/main" val="843038434"/>
                  </a:ext>
                </a:extLst>
              </a:tr>
              <a:tr h="370840">
                <a:tc>
                  <a:txBody>
                    <a:bodyPr/>
                    <a:lstStyle/>
                    <a:p>
                      <a:r>
                        <a:rPr lang="es-ES" dirty="0"/>
                        <a:t>&lt;</a:t>
                      </a:r>
                      <a:r>
                        <a:rPr lang="es-ES" dirty="0" err="1"/>
                        <a:t>li</a:t>
                      </a:r>
                      <a:r>
                        <a:rPr lang="es-ES" dirty="0"/>
                        <a:t>&gt;</a:t>
                      </a:r>
                    </a:p>
                  </a:txBody>
                  <a:tcPr anchor="ctr"/>
                </a:tc>
                <a:tc>
                  <a:txBody>
                    <a:bodyPr/>
                    <a:lstStyle/>
                    <a:p>
                      <a:r>
                        <a:rPr lang="es-ES" sz="1200" dirty="0"/>
                        <a:t>Define un elemento de una lista.</a:t>
                      </a:r>
                    </a:p>
                  </a:txBody>
                  <a:tcPr/>
                </a:tc>
                <a:extLst>
                  <a:ext uri="{0D108BD9-81ED-4DB2-BD59-A6C34878D82A}">
                    <a16:rowId xmlns:a16="http://schemas.microsoft.com/office/drawing/2014/main" val="137235230"/>
                  </a:ext>
                </a:extLst>
              </a:tr>
            </a:tbl>
          </a:graphicData>
        </a:graphic>
      </p:graphicFrame>
    </p:spTree>
    <p:extLst>
      <p:ext uri="{BB962C8B-B14F-4D97-AF65-F5344CB8AC3E}">
        <p14:creationId xmlns:p14="http://schemas.microsoft.com/office/powerpoint/2010/main" val="135759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000" b="1" dirty="0"/>
              <a:t>4. Etiquetas de contenido</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4204293165"/>
              </p:ext>
            </p:extLst>
          </p:nvPr>
        </p:nvGraphicFramePr>
        <p:xfrm>
          <a:off x="310622" y="1347614"/>
          <a:ext cx="8568952" cy="3256280"/>
        </p:xfrm>
        <a:graphic>
          <a:graphicData uri="http://schemas.openxmlformats.org/drawingml/2006/table">
            <a:tbl>
              <a:tblPr firstRow="1" bandRow="1">
                <a:tableStyleId>{7E9639D4-E3E2-4D34-9284-5A2195B3D0D7}</a:tableStyleId>
              </a:tblPr>
              <a:tblGrid>
                <a:gridCol w="2637298">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200" dirty="0"/>
                        <a:t>Elemento</a:t>
                      </a:r>
                    </a:p>
                  </a:txBody>
                  <a:tcPr/>
                </a:tc>
                <a:tc>
                  <a:txBody>
                    <a:bodyPr/>
                    <a:lstStyle/>
                    <a:p>
                      <a:r>
                        <a:rPr lang="es-ES" sz="1200" dirty="0"/>
                        <a:t>Descripción</a:t>
                      </a:r>
                    </a:p>
                  </a:txBody>
                  <a:tcPr/>
                </a:tc>
                <a:extLst>
                  <a:ext uri="{0D108BD9-81ED-4DB2-BD59-A6C34878D82A}">
                    <a16:rowId xmlns:a16="http://schemas.microsoft.com/office/drawing/2014/main" val="1130146127"/>
                  </a:ext>
                </a:extLst>
              </a:tr>
              <a:tr h="370840">
                <a:tc>
                  <a:txBody>
                    <a:bodyPr/>
                    <a:lstStyle/>
                    <a:p>
                      <a:r>
                        <a:rPr lang="es-ES" sz="1200" dirty="0"/>
                        <a:t>&lt;dl&gt;</a:t>
                      </a:r>
                    </a:p>
                  </a:txBody>
                  <a:tcPr/>
                </a:tc>
                <a:tc>
                  <a:txBody>
                    <a:bodyPr/>
                    <a:lstStyle/>
                    <a:p>
                      <a:r>
                        <a:rPr lang="es-ES" sz="1200" dirty="0"/>
                        <a:t>Especifica una lista de definiciones, es decir, una lista de términos y sus definiciones asociadas.</a:t>
                      </a:r>
                    </a:p>
                  </a:txBody>
                  <a:tcPr/>
                </a:tc>
                <a:extLst>
                  <a:ext uri="{0D108BD9-81ED-4DB2-BD59-A6C34878D82A}">
                    <a16:rowId xmlns:a16="http://schemas.microsoft.com/office/drawing/2014/main" val="2803072058"/>
                  </a:ext>
                </a:extLst>
              </a:tr>
              <a:tr h="370840">
                <a:tc>
                  <a:txBody>
                    <a:bodyPr/>
                    <a:lstStyle/>
                    <a:p>
                      <a:r>
                        <a:rPr lang="es-ES" sz="1200" dirty="0"/>
                        <a:t>&lt;</a:t>
                      </a:r>
                      <a:r>
                        <a:rPr lang="es-ES" sz="1200" dirty="0" err="1"/>
                        <a:t>dt</a:t>
                      </a:r>
                      <a:r>
                        <a:rPr lang="es-ES" sz="1200" dirty="0"/>
                        <a:t>&gt;</a:t>
                      </a:r>
                    </a:p>
                  </a:txBody>
                  <a:tcPr/>
                </a:tc>
                <a:tc>
                  <a:txBody>
                    <a:bodyPr/>
                    <a:lstStyle/>
                    <a:p>
                      <a:r>
                        <a:rPr lang="es-ES" sz="1200" dirty="0"/>
                        <a:t>Representa un término definido por el siguiente &lt;</a:t>
                      </a:r>
                      <a:r>
                        <a:rPr lang="es-ES" sz="1200" dirty="0" err="1"/>
                        <a:t>dd</a:t>
                      </a:r>
                      <a:r>
                        <a:rPr lang="es-ES" sz="1200" dirty="0"/>
                        <a:t>&gt;.</a:t>
                      </a:r>
                    </a:p>
                  </a:txBody>
                  <a:tcPr/>
                </a:tc>
                <a:extLst>
                  <a:ext uri="{0D108BD9-81ED-4DB2-BD59-A6C34878D82A}">
                    <a16:rowId xmlns:a16="http://schemas.microsoft.com/office/drawing/2014/main" val="3361742600"/>
                  </a:ext>
                </a:extLst>
              </a:tr>
              <a:tr h="370840">
                <a:tc>
                  <a:txBody>
                    <a:bodyPr/>
                    <a:lstStyle/>
                    <a:p>
                      <a:r>
                        <a:rPr lang="es-ES" dirty="0"/>
                        <a:t>&lt;</a:t>
                      </a:r>
                      <a:r>
                        <a:rPr lang="es-ES" dirty="0" err="1"/>
                        <a:t>dd</a:t>
                      </a:r>
                      <a:r>
                        <a:rPr lang="es-ES" dirty="0"/>
                        <a:t>&gt;</a:t>
                      </a:r>
                    </a:p>
                  </a:txBody>
                  <a:tcPr anchor="ctr"/>
                </a:tc>
                <a:tc>
                  <a:txBody>
                    <a:bodyPr/>
                    <a:lstStyle/>
                    <a:p>
                      <a:r>
                        <a:rPr lang="es-ES" sz="1200" dirty="0"/>
                        <a:t>Indica la definición de los términos listados antes que él.</a:t>
                      </a:r>
                    </a:p>
                  </a:txBody>
                  <a:tcPr/>
                </a:tc>
                <a:extLst>
                  <a:ext uri="{0D108BD9-81ED-4DB2-BD59-A6C34878D82A}">
                    <a16:rowId xmlns:a16="http://schemas.microsoft.com/office/drawing/2014/main" val="1717991358"/>
                  </a:ext>
                </a:extLst>
              </a:tr>
              <a:tr h="370840">
                <a:tc>
                  <a:txBody>
                    <a:bodyPr/>
                    <a:lstStyle/>
                    <a:p>
                      <a:r>
                        <a:rPr lang="es-ES" dirty="0"/>
                        <a:t>&lt;figure&gt;</a:t>
                      </a:r>
                    </a:p>
                  </a:txBody>
                  <a:tcPr anchor="ctr"/>
                </a:tc>
                <a:tc>
                  <a:txBody>
                    <a:bodyPr/>
                    <a:lstStyle/>
                    <a:p>
                      <a:r>
                        <a:rPr lang="es-ES" dirty="0"/>
                        <a:t>Agrupa cualquier contenido que forme parte de un bloque o unidad independiente de información visual o multimedia, que puede ir acompañado de una descripción (&lt;</a:t>
                      </a:r>
                      <a:r>
                        <a:rPr lang="es-ES" dirty="0" err="1"/>
                        <a:t>figcaption</a:t>
                      </a:r>
                      <a:r>
                        <a:rPr lang="es-ES" dirty="0"/>
                        <a:t>&gt;). Esto incluye imágenes, videos, audios, y cualquier otro tipo de contenido relacionado.</a:t>
                      </a:r>
                    </a:p>
                  </a:txBody>
                  <a:tcPr anchor="ctr"/>
                </a:tc>
                <a:extLst>
                  <a:ext uri="{0D108BD9-81ED-4DB2-BD59-A6C34878D82A}">
                    <a16:rowId xmlns:a16="http://schemas.microsoft.com/office/drawing/2014/main" val="1511446650"/>
                  </a:ext>
                </a:extLst>
              </a:tr>
              <a:tr h="370840">
                <a:tc>
                  <a:txBody>
                    <a:bodyPr/>
                    <a:lstStyle/>
                    <a:p>
                      <a:r>
                        <a:rPr lang="es-ES" dirty="0"/>
                        <a:t>&lt;</a:t>
                      </a:r>
                      <a:r>
                        <a:rPr lang="es-ES" dirty="0" err="1"/>
                        <a:t>figcaption</a:t>
                      </a:r>
                      <a:r>
                        <a:rPr lang="es-ES" dirty="0"/>
                        <a:t>&gt;</a:t>
                      </a:r>
                    </a:p>
                  </a:txBody>
                  <a:tcPr anchor="ctr"/>
                </a:tc>
                <a:tc>
                  <a:txBody>
                    <a:bodyPr/>
                    <a:lstStyle/>
                    <a:p>
                      <a:r>
                        <a:rPr lang="es-ES" sz="1200" dirty="0"/>
                        <a:t>Representa la leyenda o título de un elemento &lt;figure&gt;.</a:t>
                      </a:r>
                    </a:p>
                  </a:txBody>
                  <a:tcPr/>
                </a:tc>
                <a:extLst>
                  <a:ext uri="{0D108BD9-81ED-4DB2-BD59-A6C34878D82A}">
                    <a16:rowId xmlns:a16="http://schemas.microsoft.com/office/drawing/2014/main" val="843038434"/>
                  </a:ext>
                </a:extLst>
              </a:tr>
              <a:tr h="370840">
                <a:tc>
                  <a:txBody>
                    <a:bodyPr/>
                    <a:lstStyle/>
                    <a:p>
                      <a:r>
                        <a:rPr lang="es-ES" dirty="0"/>
                        <a:t>&lt;</a:t>
                      </a:r>
                      <a:r>
                        <a:rPr lang="es-ES" dirty="0" err="1"/>
                        <a:t>div</a:t>
                      </a:r>
                      <a:r>
                        <a:rPr lang="es-ES" dirty="0"/>
                        <a:t>&gt;</a:t>
                      </a:r>
                    </a:p>
                  </a:txBody>
                  <a:tcPr anchor="ctr"/>
                </a:tc>
                <a:tc>
                  <a:txBody>
                    <a:bodyPr/>
                    <a:lstStyle/>
                    <a:p>
                      <a:r>
                        <a:rPr lang="es-ES" sz="1200" dirty="0"/>
                        <a:t>Representa un contenedor genérico sin ningún significado especial.</a:t>
                      </a:r>
                    </a:p>
                  </a:txBody>
                  <a:tcPr/>
                </a:tc>
                <a:extLst>
                  <a:ext uri="{0D108BD9-81ED-4DB2-BD59-A6C34878D82A}">
                    <a16:rowId xmlns:a16="http://schemas.microsoft.com/office/drawing/2014/main" val="137235230"/>
                  </a:ext>
                </a:extLst>
              </a:tr>
            </a:tbl>
          </a:graphicData>
        </a:graphic>
      </p:graphicFrame>
    </p:spTree>
    <p:extLst>
      <p:ext uri="{BB962C8B-B14F-4D97-AF65-F5344CB8AC3E}">
        <p14:creationId xmlns:p14="http://schemas.microsoft.com/office/powerpoint/2010/main" val="310169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400" b="1" dirty="0"/>
              <a:t>5. Etiquetas de texto</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1522964554"/>
              </p:ext>
            </p:extLst>
          </p:nvPr>
        </p:nvGraphicFramePr>
        <p:xfrm>
          <a:off x="310622" y="1347614"/>
          <a:ext cx="8568952" cy="2956560"/>
        </p:xfrm>
        <a:graphic>
          <a:graphicData uri="http://schemas.openxmlformats.org/drawingml/2006/table">
            <a:tbl>
              <a:tblPr firstRow="1" bandRow="1">
                <a:tableStyleId>{7E9639D4-E3E2-4D34-9284-5A2195B3D0D7}</a:tableStyleId>
              </a:tblPr>
              <a:tblGrid>
                <a:gridCol w="2637298">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200" dirty="0"/>
                        <a:t>Elemento</a:t>
                      </a:r>
                    </a:p>
                  </a:txBody>
                  <a:tcPr/>
                </a:tc>
                <a:tc>
                  <a:txBody>
                    <a:bodyPr/>
                    <a:lstStyle/>
                    <a:p>
                      <a:r>
                        <a:rPr lang="es-ES" sz="1200" dirty="0"/>
                        <a:t>Descripción</a:t>
                      </a:r>
                    </a:p>
                  </a:txBody>
                  <a:tcPr/>
                </a:tc>
                <a:extLst>
                  <a:ext uri="{0D108BD9-81ED-4DB2-BD59-A6C34878D82A}">
                    <a16:rowId xmlns:a16="http://schemas.microsoft.com/office/drawing/2014/main" val="1130146127"/>
                  </a:ext>
                </a:extLst>
              </a:tr>
              <a:tr h="370840">
                <a:tc>
                  <a:txBody>
                    <a:bodyPr/>
                    <a:lstStyle/>
                    <a:p>
                      <a:r>
                        <a:rPr lang="es-ES" sz="1200" dirty="0"/>
                        <a:t>&lt;a&gt;</a:t>
                      </a:r>
                    </a:p>
                  </a:txBody>
                  <a:tcPr/>
                </a:tc>
                <a:tc>
                  <a:txBody>
                    <a:bodyPr/>
                    <a:lstStyle/>
                    <a:p>
                      <a:r>
                        <a:rPr lang="es-ES" sz="1200" dirty="0"/>
                        <a:t>Representa un </a:t>
                      </a:r>
                      <a:r>
                        <a:rPr lang="es-ES" sz="1200" i="1" dirty="0"/>
                        <a:t>hiperenlace</a:t>
                      </a:r>
                      <a:r>
                        <a:rPr lang="es-ES" sz="1200" dirty="0"/>
                        <a:t>.</a:t>
                      </a:r>
                    </a:p>
                  </a:txBody>
                  <a:tcPr/>
                </a:tc>
                <a:extLst>
                  <a:ext uri="{0D108BD9-81ED-4DB2-BD59-A6C34878D82A}">
                    <a16:rowId xmlns:a16="http://schemas.microsoft.com/office/drawing/2014/main" val="2803072058"/>
                  </a:ext>
                </a:extLst>
              </a:tr>
              <a:tr h="370840">
                <a:tc>
                  <a:txBody>
                    <a:bodyPr/>
                    <a:lstStyle/>
                    <a:p>
                      <a:r>
                        <a:rPr lang="es-ES" sz="1200" dirty="0"/>
                        <a:t>&lt;em&gt;</a:t>
                      </a:r>
                    </a:p>
                  </a:txBody>
                  <a:tcPr/>
                </a:tc>
                <a:tc>
                  <a:txBody>
                    <a:bodyPr/>
                    <a:lstStyle/>
                    <a:p>
                      <a:r>
                        <a:rPr lang="es-ES" sz="1200" dirty="0"/>
                        <a:t>Especifica un texto </a:t>
                      </a:r>
                      <a:r>
                        <a:rPr lang="es-ES" sz="1200" i="1" dirty="0"/>
                        <a:t>enfatizado</a:t>
                      </a:r>
                      <a:r>
                        <a:rPr lang="es-ES" sz="1200" dirty="0"/>
                        <a:t>.</a:t>
                      </a:r>
                    </a:p>
                  </a:txBody>
                  <a:tcPr/>
                </a:tc>
                <a:extLst>
                  <a:ext uri="{0D108BD9-81ED-4DB2-BD59-A6C34878D82A}">
                    <a16:rowId xmlns:a16="http://schemas.microsoft.com/office/drawing/2014/main" val="3361742600"/>
                  </a:ext>
                </a:extLst>
              </a:tr>
              <a:tr h="370840">
                <a:tc>
                  <a:txBody>
                    <a:bodyPr/>
                    <a:lstStyle/>
                    <a:p>
                      <a:r>
                        <a:rPr lang="es-ES" dirty="0"/>
                        <a:t>&lt;</a:t>
                      </a:r>
                      <a:r>
                        <a:rPr lang="es-ES" dirty="0" err="1"/>
                        <a:t>strong</a:t>
                      </a:r>
                      <a:r>
                        <a:rPr lang="es-ES" dirty="0"/>
                        <a:t>&gt;</a:t>
                      </a:r>
                    </a:p>
                  </a:txBody>
                  <a:tcPr anchor="ctr"/>
                </a:tc>
                <a:tc>
                  <a:txBody>
                    <a:bodyPr/>
                    <a:lstStyle/>
                    <a:p>
                      <a:r>
                        <a:rPr lang="es-ES" sz="1200" dirty="0"/>
                        <a:t>Establece un texto importante.</a:t>
                      </a:r>
                    </a:p>
                  </a:txBody>
                  <a:tcPr/>
                </a:tc>
                <a:extLst>
                  <a:ext uri="{0D108BD9-81ED-4DB2-BD59-A6C34878D82A}">
                    <a16:rowId xmlns:a16="http://schemas.microsoft.com/office/drawing/2014/main" val="1717991358"/>
                  </a:ext>
                </a:extLst>
              </a:tr>
              <a:tr h="370840">
                <a:tc>
                  <a:txBody>
                    <a:bodyPr/>
                    <a:lstStyle/>
                    <a:p>
                      <a:r>
                        <a:rPr lang="es-ES" dirty="0"/>
                        <a:t>&lt;</a:t>
                      </a:r>
                      <a:r>
                        <a:rPr lang="es-ES" dirty="0" err="1"/>
                        <a:t>small</a:t>
                      </a:r>
                      <a:r>
                        <a:rPr lang="es-ES" dirty="0"/>
                        <a:t>&gt;</a:t>
                      </a:r>
                    </a:p>
                  </a:txBody>
                  <a:tcPr anchor="ctr"/>
                </a:tc>
                <a:tc>
                  <a:txBody>
                    <a:bodyPr/>
                    <a:lstStyle/>
                    <a:p>
                      <a:r>
                        <a:rPr lang="es-ES" dirty="0"/>
                        <a:t>Define un comentario aparte, es decir, textos de políticas de responsabilidad o una nota de derechos de autoría, que no son esenciales para la comprensión del documento.</a:t>
                      </a:r>
                    </a:p>
                  </a:txBody>
                  <a:tcPr anchor="ctr"/>
                </a:tc>
                <a:extLst>
                  <a:ext uri="{0D108BD9-81ED-4DB2-BD59-A6C34878D82A}">
                    <a16:rowId xmlns:a16="http://schemas.microsoft.com/office/drawing/2014/main" val="1511446650"/>
                  </a:ext>
                </a:extLst>
              </a:tr>
              <a:tr h="370840">
                <a:tc>
                  <a:txBody>
                    <a:bodyPr/>
                    <a:lstStyle/>
                    <a:p>
                      <a:r>
                        <a:rPr lang="es-ES" dirty="0"/>
                        <a:t>&lt;s&gt;</a:t>
                      </a:r>
                    </a:p>
                  </a:txBody>
                  <a:tcPr anchor="ctr"/>
                </a:tc>
                <a:tc>
                  <a:txBody>
                    <a:bodyPr/>
                    <a:lstStyle/>
                    <a:p>
                      <a:r>
                        <a:rPr lang="es-ES" sz="1200" dirty="0"/>
                        <a:t>Representa contenido que no es exacto, tiene el estilo tachado.</a:t>
                      </a:r>
                    </a:p>
                  </a:txBody>
                  <a:tcPr/>
                </a:tc>
                <a:extLst>
                  <a:ext uri="{0D108BD9-81ED-4DB2-BD59-A6C34878D82A}">
                    <a16:rowId xmlns:a16="http://schemas.microsoft.com/office/drawing/2014/main" val="843038434"/>
                  </a:ext>
                </a:extLst>
              </a:tr>
              <a:tr h="370840">
                <a:tc>
                  <a:txBody>
                    <a:bodyPr/>
                    <a:lstStyle/>
                    <a:p>
                      <a:r>
                        <a:rPr lang="es-ES" dirty="0"/>
                        <a:t>&lt;cite&gt;</a:t>
                      </a:r>
                    </a:p>
                  </a:txBody>
                  <a:tcPr anchor="ctr"/>
                </a:tc>
                <a:tc>
                  <a:txBody>
                    <a:bodyPr/>
                    <a:lstStyle/>
                    <a:p>
                      <a:r>
                        <a:rPr lang="es-ES" sz="1200" dirty="0"/>
                        <a:t>Indica el título de una obra.</a:t>
                      </a:r>
                    </a:p>
                  </a:txBody>
                  <a:tcPr/>
                </a:tc>
                <a:extLst>
                  <a:ext uri="{0D108BD9-81ED-4DB2-BD59-A6C34878D82A}">
                    <a16:rowId xmlns:a16="http://schemas.microsoft.com/office/drawing/2014/main" val="137235230"/>
                  </a:ext>
                </a:extLst>
              </a:tr>
            </a:tbl>
          </a:graphicData>
        </a:graphic>
      </p:graphicFrame>
    </p:spTree>
    <p:extLst>
      <p:ext uri="{BB962C8B-B14F-4D97-AF65-F5344CB8AC3E}">
        <p14:creationId xmlns:p14="http://schemas.microsoft.com/office/powerpoint/2010/main" val="319006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400" b="1" dirty="0"/>
              <a:t>5. Etiquetas de texto</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318701118"/>
              </p:ext>
            </p:extLst>
          </p:nvPr>
        </p:nvGraphicFramePr>
        <p:xfrm>
          <a:off x="755576" y="1347614"/>
          <a:ext cx="8123998" cy="3053080"/>
        </p:xfrm>
        <a:graphic>
          <a:graphicData uri="http://schemas.openxmlformats.org/drawingml/2006/table">
            <a:tbl>
              <a:tblPr firstRow="1" bandRow="1">
                <a:tableStyleId>{7E9639D4-E3E2-4D34-9284-5A2195B3D0D7}</a:tableStyleId>
              </a:tblPr>
              <a:tblGrid>
                <a:gridCol w="2192344">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200" dirty="0"/>
                        <a:t>Elemento</a:t>
                      </a:r>
                    </a:p>
                  </a:txBody>
                  <a:tcPr/>
                </a:tc>
                <a:tc>
                  <a:txBody>
                    <a:bodyPr/>
                    <a:lstStyle/>
                    <a:p>
                      <a:r>
                        <a:rPr lang="es-ES" sz="1200" dirty="0"/>
                        <a:t>Descripción</a:t>
                      </a:r>
                    </a:p>
                  </a:txBody>
                  <a:tcPr/>
                </a:tc>
                <a:extLst>
                  <a:ext uri="{0D108BD9-81ED-4DB2-BD59-A6C34878D82A}">
                    <a16:rowId xmlns:a16="http://schemas.microsoft.com/office/drawing/2014/main" val="1130146127"/>
                  </a:ext>
                </a:extLst>
              </a:tr>
              <a:tr h="370840">
                <a:tc>
                  <a:txBody>
                    <a:bodyPr/>
                    <a:lstStyle/>
                    <a:p>
                      <a:r>
                        <a:rPr lang="es-ES" sz="1200" dirty="0"/>
                        <a:t>&lt;q&gt;</a:t>
                      </a:r>
                    </a:p>
                  </a:txBody>
                  <a:tcPr/>
                </a:tc>
                <a:tc>
                  <a:txBody>
                    <a:bodyPr/>
                    <a:lstStyle/>
                    <a:p>
                      <a:r>
                        <a:rPr lang="es-ES" sz="1200" dirty="0"/>
                        <a:t>Representa una cita textual entre comillas.</a:t>
                      </a:r>
                    </a:p>
                  </a:txBody>
                  <a:tcPr/>
                </a:tc>
                <a:extLst>
                  <a:ext uri="{0D108BD9-81ED-4DB2-BD59-A6C34878D82A}">
                    <a16:rowId xmlns:a16="http://schemas.microsoft.com/office/drawing/2014/main" val="2803072058"/>
                  </a:ext>
                </a:extLst>
              </a:tr>
              <a:tr h="370840">
                <a:tc>
                  <a:txBody>
                    <a:bodyPr/>
                    <a:lstStyle/>
                    <a:p>
                      <a:r>
                        <a:rPr lang="es-ES" sz="1200" dirty="0"/>
                        <a:t>&lt;</a:t>
                      </a:r>
                      <a:r>
                        <a:rPr lang="es-ES" sz="1200" dirty="0" err="1"/>
                        <a:t>dfn</a:t>
                      </a:r>
                      <a:r>
                        <a:rPr lang="es-ES" sz="1200" dirty="0"/>
                        <a:t>&gt;</a:t>
                      </a:r>
                    </a:p>
                  </a:txBody>
                  <a:tcPr/>
                </a:tc>
                <a:tc>
                  <a:txBody>
                    <a:bodyPr/>
                    <a:lstStyle/>
                    <a:p>
                      <a:r>
                        <a:rPr lang="es-ES" sz="1200" dirty="0"/>
                        <a:t>Sirve para marcar el término que se quiere definir..</a:t>
                      </a:r>
                    </a:p>
                  </a:txBody>
                  <a:tcPr/>
                </a:tc>
                <a:extLst>
                  <a:ext uri="{0D108BD9-81ED-4DB2-BD59-A6C34878D82A}">
                    <a16:rowId xmlns:a16="http://schemas.microsoft.com/office/drawing/2014/main" val="3361742600"/>
                  </a:ext>
                </a:extLst>
              </a:tr>
              <a:tr h="370840">
                <a:tc>
                  <a:txBody>
                    <a:bodyPr/>
                    <a:lstStyle/>
                    <a:p>
                      <a:r>
                        <a:rPr lang="es-ES" dirty="0"/>
                        <a:t>&lt;</a:t>
                      </a:r>
                      <a:r>
                        <a:rPr lang="es-ES" dirty="0" err="1"/>
                        <a:t>abbr</a:t>
                      </a:r>
                      <a:r>
                        <a:rPr lang="es-ES" dirty="0"/>
                        <a:t>&gt;</a:t>
                      </a:r>
                    </a:p>
                  </a:txBody>
                  <a:tcPr anchor="ctr"/>
                </a:tc>
                <a:tc>
                  <a:txBody>
                    <a:bodyPr/>
                    <a:lstStyle/>
                    <a:p>
                      <a:r>
                        <a:rPr lang="es-ES" sz="1200" dirty="0"/>
                        <a:t>Envuelve un texto que al pasar el puntero por encima despliega un </a:t>
                      </a:r>
                      <a:r>
                        <a:rPr lang="es-ES" sz="1200" dirty="0" err="1"/>
                        <a:t>tooltip</a:t>
                      </a:r>
                      <a:r>
                        <a:rPr lang="es-ES" sz="1200" dirty="0"/>
                        <a:t>. El contenido del </a:t>
                      </a:r>
                      <a:r>
                        <a:rPr lang="es-ES" sz="1200" dirty="0" err="1"/>
                        <a:t>tooltip</a:t>
                      </a:r>
                      <a:r>
                        <a:rPr lang="es-ES" sz="1200" dirty="0"/>
                        <a:t> se detalla mediante el atributo </a:t>
                      </a:r>
                      <a:r>
                        <a:rPr lang="es-ES" sz="1200" dirty="0" err="1"/>
                        <a:t>title</a:t>
                      </a:r>
                      <a:r>
                        <a:rPr lang="es-ES" sz="1200" dirty="0"/>
                        <a:t>..</a:t>
                      </a:r>
                    </a:p>
                  </a:txBody>
                  <a:tcPr/>
                </a:tc>
                <a:extLst>
                  <a:ext uri="{0D108BD9-81ED-4DB2-BD59-A6C34878D82A}">
                    <a16:rowId xmlns:a16="http://schemas.microsoft.com/office/drawing/2014/main" val="1717991358"/>
                  </a:ext>
                </a:extLst>
              </a:tr>
              <a:tr h="370840">
                <a:tc>
                  <a:txBody>
                    <a:bodyPr/>
                    <a:lstStyle/>
                    <a:p>
                      <a:r>
                        <a:rPr lang="es-ES" dirty="0"/>
                        <a:t>&lt;time&gt;</a:t>
                      </a:r>
                    </a:p>
                  </a:txBody>
                  <a:tcPr anchor="ctr"/>
                </a:tc>
                <a:tc>
                  <a:txBody>
                    <a:bodyPr/>
                    <a:lstStyle/>
                    <a:p>
                      <a:r>
                        <a:rPr lang="es-ES" dirty="0"/>
                        <a:t>Determina un valor de fecha y hora.</a:t>
                      </a:r>
                    </a:p>
                  </a:txBody>
                  <a:tcPr anchor="ctr"/>
                </a:tc>
                <a:extLst>
                  <a:ext uri="{0D108BD9-81ED-4DB2-BD59-A6C34878D82A}">
                    <a16:rowId xmlns:a16="http://schemas.microsoft.com/office/drawing/2014/main" val="1511446650"/>
                  </a:ext>
                </a:extLst>
              </a:tr>
              <a:tr h="370840">
                <a:tc>
                  <a:txBody>
                    <a:bodyPr/>
                    <a:lstStyle/>
                    <a:p>
                      <a:r>
                        <a:rPr lang="es-ES" dirty="0"/>
                        <a:t>&lt;</a:t>
                      </a:r>
                      <a:r>
                        <a:rPr lang="es-ES" dirty="0" err="1"/>
                        <a:t>code</a:t>
                      </a:r>
                      <a:r>
                        <a:rPr lang="es-ES" dirty="0"/>
                        <a:t>&gt;</a:t>
                      </a:r>
                    </a:p>
                  </a:txBody>
                  <a:tcPr anchor="ctr"/>
                </a:tc>
                <a:tc>
                  <a:txBody>
                    <a:bodyPr/>
                    <a:lstStyle/>
                    <a:p>
                      <a:r>
                        <a:rPr lang="es-ES" sz="1200" dirty="0"/>
                        <a:t>Establece un código de programación.</a:t>
                      </a:r>
                    </a:p>
                  </a:txBody>
                  <a:tcPr/>
                </a:tc>
                <a:extLst>
                  <a:ext uri="{0D108BD9-81ED-4DB2-BD59-A6C34878D82A}">
                    <a16:rowId xmlns:a16="http://schemas.microsoft.com/office/drawing/2014/main" val="843038434"/>
                  </a:ext>
                </a:extLst>
              </a:tr>
              <a:tr h="370840">
                <a:tc>
                  <a:txBody>
                    <a:bodyPr/>
                    <a:lstStyle/>
                    <a:p>
                      <a:r>
                        <a:rPr lang="es-ES" dirty="0"/>
                        <a:t>&lt;sub&gt;&lt;</a:t>
                      </a:r>
                      <a:r>
                        <a:rPr lang="es-ES" dirty="0" err="1"/>
                        <a:t>sup</a:t>
                      </a:r>
                      <a:r>
                        <a:rPr lang="es-ES" dirty="0"/>
                        <a:t>&gt;</a:t>
                      </a:r>
                    </a:p>
                  </a:txBody>
                  <a:tcPr anchor="ctr"/>
                </a:tc>
                <a:tc>
                  <a:txBody>
                    <a:bodyPr/>
                    <a:lstStyle/>
                    <a:p>
                      <a:r>
                        <a:rPr lang="es-ES" dirty="0"/>
                        <a:t>Establece un subíndice y un superíndice respectivamente.</a:t>
                      </a:r>
                    </a:p>
                  </a:txBody>
                  <a:tcPr anchor="ctr"/>
                </a:tc>
                <a:extLst>
                  <a:ext uri="{0D108BD9-81ED-4DB2-BD59-A6C34878D82A}">
                    <a16:rowId xmlns:a16="http://schemas.microsoft.com/office/drawing/2014/main" val="137235230"/>
                  </a:ext>
                </a:extLst>
              </a:tr>
              <a:tr h="370840">
                <a:tc>
                  <a:txBody>
                    <a:bodyPr/>
                    <a:lstStyle/>
                    <a:p>
                      <a:r>
                        <a:rPr lang="es-ES" dirty="0"/>
                        <a:t>&lt;i&gt;</a:t>
                      </a:r>
                    </a:p>
                  </a:txBody>
                  <a:tcPr anchor="ctr"/>
                </a:tc>
                <a:tc>
                  <a:txBody>
                    <a:bodyPr/>
                    <a:lstStyle/>
                    <a:p>
                      <a:r>
                        <a:rPr lang="es-ES" dirty="0"/>
                        <a:t>Muestra el texto marcado con un estilo en cursiva o itálica.</a:t>
                      </a:r>
                    </a:p>
                  </a:txBody>
                  <a:tcPr anchor="ctr"/>
                </a:tc>
                <a:extLst>
                  <a:ext uri="{0D108BD9-81ED-4DB2-BD59-A6C34878D82A}">
                    <a16:rowId xmlns:a16="http://schemas.microsoft.com/office/drawing/2014/main" val="2106323872"/>
                  </a:ext>
                </a:extLst>
              </a:tr>
            </a:tbl>
          </a:graphicData>
        </a:graphic>
      </p:graphicFrame>
    </p:spTree>
    <p:extLst>
      <p:ext uri="{BB962C8B-B14F-4D97-AF65-F5344CB8AC3E}">
        <p14:creationId xmlns:p14="http://schemas.microsoft.com/office/powerpoint/2010/main" val="410544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400" b="1" dirty="0"/>
              <a:t>5. Etiquetas de texto</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nvGraphicFramePr>
        <p:xfrm>
          <a:off x="755576" y="1347614"/>
          <a:ext cx="8123998" cy="3053080"/>
        </p:xfrm>
        <a:graphic>
          <a:graphicData uri="http://schemas.openxmlformats.org/drawingml/2006/table">
            <a:tbl>
              <a:tblPr firstRow="1" bandRow="1">
                <a:tableStyleId>{7E9639D4-E3E2-4D34-9284-5A2195B3D0D7}</a:tableStyleId>
              </a:tblPr>
              <a:tblGrid>
                <a:gridCol w="2192344">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200" dirty="0"/>
                        <a:t>Elemento</a:t>
                      </a:r>
                    </a:p>
                  </a:txBody>
                  <a:tcPr/>
                </a:tc>
                <a:tc>
                  <a:txBody>
                    <a:bodyPr/>
                    <a:lstStyle/>
                    <a:p>
                      <a:r>
                        <a:rPr lang="es-ES" sz="1200" dirty="0"/>
                        <a:t>Descripción</a:t>
                      </a:r>
                    </a:p>
                  </a:txBody>
                  <a:tcPr/>
                </a:tc>
                <a:extLst>
                  <a:ext uri="{0D108BD9-81ED-4DB2-BD59-A6C34878D82A}">
                    <a16:rowId xmlns:a16="http://schemas.microsoft.com/office/drawing/2014/main" val="1130146127"/>
                  </a:ext>
                </a:extLst>
              </a:tr>
              <a:tr h="370840">
                <a:tc>
                  <a:txBody>
                    <a:bodyPr/>
                    <a:lstStyle/>
                    <a:p>
                      <a:r>
                        <a:rPr lang="es-ES" sz="1200" dirty="0"/>
                        <a:t>&lt;q&gt;</a:t>
                      </a:r>
                    </a:p>
                  </a:txBody>
                  <a:tcPr/>
                </a:tc>
                <a:tc>
                  <a:txBody>
                    <a:bodyPr/>
                    <a:lstStyle/>
                    <a:p>
                      <a:r>
                        <a:rPr lang="es-ES" sz="1200" dirty="0"/>
                        <a:t>Representa una cita textual entre comillas.</a:t>
                      </a:r>
                    </a:p>
                  </a:txBody>
                  <a:tcPr/>
                </a:tc>
                <a:extLst>
                  <a:ext uri="{0D108BD9-81ED-4DB2-BD59-A6C34878D82A}">
                    <a16:rowId xmlns:a16="http://schemas.microsoft.com/office/drawing/2014/main" val="2803072058"/>
                  </a:ext>
                </a:extLst>
              </a:tr>
              <a:tr h="370840">
                <a:tc>
                  <a:txBody>
                    <a:bodyPr/>
                    <a:lstStyle/>
                    <a:p>
                      <a:r>
                        <a:rPr lang="es-ES" sz="1200" dirty="0"/>
                        <a:t>&lt;</a:t>
                      </a:r>
                      <a:r>
                        <a:rPr lang="es-ES" sz="1200" dirty="0" err="1"/>
                        <a:t>dfn</a:t>
                      </a:r>
                      <a:r>
                        <a:rPr lang="es-ES" sz="1200" dirty="0"/>
                        <a:t>&gt;</a:t>
                      </a:r>
                    </a:p>
                  </a:txBody>
                  <a:tcPr/>
                </a:tc>
                <a:tc>
                  <a:txBody>
                    <a:bodyPr/>
                    <a:lstStyle/>
                    <a:p>
                      <a:r>
                        <a:rPr lang="es-ES" sz="1200" dirty="0"/>
                        <a:t>Sirve para marcar el término que se quiere definir..</a:t>
                      </a:r>
                    </a:p>
                  </a:txBody>
                  <a:tcPr/>
                </a:tc>
                <a:extLst>
                  <a:ext uri="{0D108BD9-81ED-4DB2-BD59-A6C34878D82A}">
                    <a16:rowId xmlns:a16="http://schemas.microsoft.com/office/drawing/2014/main" val="3361742600"/>
                  </a:ext>
                </a:extLst>
              </a:tr>
              <a:tr h="370840">
                <a:tc>
                  <a:txBody>
                    <a:bodyPr/>
                    <a:lstStyle/>
                    <a:p>
                      <a:r>
                        <a:rPr lang="es-ES" dirty="0"/>
                        <a:t>&lt;</a:t>
                      </a:r>
                      <a:r>
                        <a:rPr lang="es-ES" dirty="0" err="1"/>
                        <a:t>abbr</a:t>
                      </a:r>
                      <a:r>
                        <a:rPr lang="es-ES" dirty="0"/>
                        <a:t>&gt;</a:t>
                      </a:r>
                    </a:p>
                  </a:txBody>
                  <a:tcPr anchor="ctr"/>
                </a:tc>
                <a:tc>
                  <a:txBody>
                    <a:bodyPr/>
                    <a:lstStyle/>
                    <a:p>
                      <a:r>
                        <a:rPr lang="es-ES" sz="1200" dirty="0"/>
                        <a:t>Envuelve un texto que al pasar el puntero por encima despliega un </a:t>
                      </a:r>
                      <a:r>
                        <a:rPr lang="es-ES" sz="1200" dirty="0" err="1"/>
                        <a:t>tooltip</a:t>
                      </a:r>
                      <a:r>
                        <a:rPr lang="es-ES" sz="1200" dirty="0"/>
                        <a:t>. El contenido del </a:t>
                      </a:r>
                      <a:r>
                        <a:rPr lang="es-ES" sz="1200" dirty="0" err="1"/>
                        <a:t>tooltip</a:t>
                      </a:r>
                      <a:r>
                        <a:rPr lang="es-ES" sz="1200" dirty="0"/>
                        <a:t> se detalla mediante el atributo </a:t>
                      </a:r>
                      <a:r>
                        <a:rPr lang="es-ES" sz="1200" dirty="0" err="1"/>
                        <a:t>title</a:t>
                      </a:r>
                      <a:r>
                        <a:rPr lang="es-ES" sz="1200" dirty="0"/>
                        <a:t>..</a:t>
                      </a:r>
                    </a:p>
                  </a:txBody>
                  <a:tcPr/>
                </a:tc>
                <a:extLst>
                  <a:ext uri="{0D108BD9-81ED-4DB2-BD59-A6C34878D82A}">
                    <a16:rowId xmlns:a16="http://schemas.microsoft.com/office/drawing/2014/main" val="1717991358"/>
                  </a:ext>
                </a:extLst>
              </a:tr>
              <a:tr h="370840">
                <a:tc>
                  <a:txBody>
                    <a:bodyPr/>
                    <a:lstStyle/>
                    <a:p>
                      <a:r>
                        <a:rPr lang="es-ES" dirty="0"/>
                        <a:t>&lt;time&gt;</a:t>
                      </a:r>
                    </a:p>
                  </a:txBody>
                  <a:tcPr anchor="ctr"/>
                </a:tc>
                <a:tc>
                  <a:txBody>
                    <a:bodyPr/>
                    <a:lstStyle/>
                    <a:p>
                      <a:r>
                        <a:rPr lang="es-ES" dirty="0"/>
                        <a:t>Determina un valor de fecha y hora.</a:t>
                      </a:r>
                    </a:p>
                  </a:txBody>
                  <a:tcPr anchor="ctr"/>
                </a:tc>
                <a:extLst>
                  <a:ext uri="{0D108BD9-81ED-4DB2-BD59-A6C34878D82A}">
                    <a16:rowId xmlns:a16="http://schemas.microsoft.com/office/drawing/2014/main" val="1511446650"/>
                  </a:ext>
                </a:extLst>
              </a:tr>
              <a:tr h="370840">
                <a:tc>
                  <a:txBody>
                    <a:bodyPr/>
                    <a:lstStyle/>
                    <a:p>
                      <a:r>
                        <a:rPr lang="es-ES" dirty="0"/>
                        <a:t>&lt;</a:t>
                      </a:r>
                      <a:r>
                        <a:rPr lang="es-ES" dirty="0" err="1"/>
                        <a:t>code</a:t>
                      </a:r>
                      <a:r>
                        <a:rPr lang="es-ES" dirty="0"/>
                        <a:t>&gt;</a:t>
                      </a:r>
                    </a:p>
                  </a:txBody>
                  <a:tcPr anchor="ctr"/>
                </a:tc>
                <a:tc>
                  <a:txBody>
                    <a:bodyPr/>
                    <a:lstStyle/>
                    <a:p>
                      <a:r>
                        <a:rPr lang="es-ES" sz="1200" dirty="0"/>
                        <a:t>Establece un código de programación.</a:t>
                      </a:r>
                    </a:p>
                  </a:txBody>
                  <a:tcPr/>
                </a:tc>
                <a:extLst>
                  <a:ext uri="{0D108BD9-81ED-4DB2-BD59-A6C34878D82A}">
                    <a16:rowId xmlns:a16="http://schemas.microsoft.com/office/drawing/2014/main" val="843038434"/>
                  </a:ext>
                </a:extLst>
              </a:tr>
              <a:tr h="370840">
                <a:tc>
                  <a:txBody>
                    <a:bodyPr/>
                    <a:lstStyle/>
                    <a:p>
                      <a:r>
                        <a:rPr lang="es-ES" dirty="0"/>
                        <a:t>&lt;sub&gt;&lt;</a:t>
                      </a:r>
                      <a:r>
                        <a:rPr lang="es-ES" dirty="0" err="1"/>
                        <a:t>sup</a:t>
                      </a:r>
                      <a:r>
                        <a:rPr lang="es-ES" dirty="0"/>
                        <a:t>&gt;</a:t>
                      </a:r>
                    </a:p>
                  </a:txBody>
                  <a:tcPr anchor="ctr"/>
                </a:tc>
                <a:tc>
                  <a:txBody>
                    <a:bodyPr/>
                    <a:lstStyle/>
                    <a:p>
                      <a:r>
                        <a:rPr lang="es-ES" dirty="0"/>
                        <a:t>Establece un subíndice y un superíndice respectivamente.</a:t>
                      </a:r>
                    </a:p>
                  </a:txBody>
                  <a:tcPr anchor="ctr"/>
                </a:tc>
                <a:extLst>
                  <a:ext uri="{0D108BD9-81ED-4DB2-BD59-A6C34878D82A}">
                    <a16:rowId xmlns:a16="http://schemas.microsoft.com/office/drawing/2014/main" val="137235230"/>
                  </a:ext>
                </a:extLst>
              </a:tr>
              <a:tr h="370840">
                <a:tc>
                  <a:txBody>
                    <a:bodyPr/>
                    <a:lstStyle/>
                    <a:p>
                      <a:r>
                        <a:rPr lang="es-ES" dirty="0"/>
                        <a:t>&lt;i&gt;</a:t>
                      </a:r>
                    </a:p>
                  </a:txBody>
                  <a:tcPr anchor="ctr"/>
                </a:tc>
                <a:tc>
                  <a:txBody>
                    <a:bodyPr/>
                    <a:lstStyle/>
                    <a:p>
                      <a:r>
                        <a:rPr lang="es-ES" dirty="0"/>
                        <a:t>Muestra el texto marcado con un estilo en cursiva o itálica.</a:t>
                      </a:r>
                    </a:p>
                  </a:txBody>
                  <a:tcPr anchor="ctr"/>
                </a:tc>
                <a:extLst>
                  <a:ext uri="{0D108BD9-81ED-4DB2-BD59-A6C34878D82A}">
                    <a16:rowId xmlns:a16="http://schemas.microsoft.com/office/drawing/2014/main" val="2106323872"/>
                  </a:ext>
                </a:extLst>
              </a:tr>
            </a:tbl>
          </a:graphicData>
        </a:graphic>
      </p:graphicFrame>
    </p:spTree>
    <p:extLst>
      <p:ext uri="{BB962C8B-B14F-4D97-AF65-F5344CB8AC3E}">
        <p14:creationId xmlns:p14="http://schemas.microsoft.com/office/powerpoint/2010/main" val="303786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400" b="1" dirty="0"/>
              <a:t>5. Etiquetas de texto</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1241204616"/>
              </p:ext>
            </p:extLst>
          </p:nvPr>
        </p:nvGraphicFramePr>
        <p:xfrm>
          <a:off x="755576" y="1347614"/>
          <a:ext cx="8123998" cy="2890520"/>
        </p:xfrm>
        <a:graphic>
          <a:graphicData uri="http://schemas.openxmlformats.org/drawingml/2006/table">
            <a:tbl>
              <a:tblPr firstRow="1" bandRow="1">
                <a:tableStyleId>{7E9639D4-E3E2-4D34-9284-5A2195B3D0D7}</a:tableStyleId>
              </a:tblPr>
              <a:tblGrid>
                <a:gridCol w="2192344">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400" b="0" i="0" u="none" strike="noStrike" cap="none" dirty="0">
                          <a:solidFill>
                            <a:schemeClr val="bg1"/>
                          </a:solidFill>
                          <a:latin typeface="+mn-lt"/>
                          <a:ea typeface="+mn-ea"/>
                          <a:cs typeface="+mn-cs"/>
                          <a:sym typeface="Arial"/>
                        </a:rPr>
                        <a:t>Elemento</a:t>
                      </a:r>
                    </a:p>
                  </a:txBody>
                  <a:tcPr/>
                </a:tc>
                <a:tc>
                  <a:txBody>
                    <a:bodyPr/>
                    <a:lstStyle/>
                    <a:p>
                      <a:r>
                        <a:rPr lang="es-ES" sz="1400" b="0" i="0" u="none" strike="noStrike" cap="none" dirty="0">
                          <a:solidFill>
                            <a:schemeClr val="bg1"/>
                          </a:solidFill>
                          <a:latin typeface="+mn-lt"/>
                          <a:ea typeface="+mn-ea"/>
                          <a:cs typeface="+mn-cs"/>
                          <a:sym typeface="Arial"/>
                        </a:rPr>
                        <a:t>Descripción</a:t>
                      </a:r>
                    </a:p>
                  </a:txBody>
                  <a:tcPr/>
                </a:tc>
                <a:extLst>
                  <a:ext uri="{0D108BD9-81ED-4DB2-BD59-A6C34878D82A}">
                    <a16:rowId xmlns:a16="http://schemas.microsoft.com/office/drawing/2014/main" val="1130146127"/>
                  </a:ext>
                </a:extLst>
              </a:tr>
              <a:tr h="370840">
                <a:tc>
                  <a:txBody>
                    <a:bodyPr/>
                    <a:lstStyle/>
                    <a:p>
                      <a:r>
                        <a:rPr lang="es-ES" sz="1400" b="0" i="0" u="none" strike="noStrike" cap="none" dirty="0">
                          <a:solidFill>
                            <a:schemeClr val="tx1"/>
                          </a:solidFill>
                          <a:latin typeface="+mn-lt"/>
                          <a:ea typeface="+mn-ea"/>
                          <a:cs typeface="+mn-cs"/>
                          <a:sym typeface="Arial"/>
                        </a:rPr>
                        <a:t>&lt;b&gt;</a:t>
                      </a:r>
                    </a:p>
                  </a:txBody>
                  <a:tcPr/>
                </a:tc>
                <a:tc>
                  <a:txBody>
                    <a:bodyPr/>
                    <a:lstStyle/>
                    <a:p>
                      <a:r>
                        <a:rPr lang="es-ES" sz="1400" b="0" i="0" u="none" strike="noStrike" cap="none" dirty="0">
                          <a:solidFill>
                            <a:schemeClr val="tx1"/>
                          </a:solidFill>
                          <a:latin typeface="+mn-lt"/>
                          <a:ea typeface="+mn-ea"/>
                          <a:cs typeface="+mn-cs"/>
                          <a:sym typeface="Arial"/>
                        </a:rPr>
                        <a:t>Representa el texto marcado con un estilo en negrita.</a:t>
                      </a:r>
                    </a:p>
                  </a:txBody>
                  <a:tcPr/>
                </a:tc>
                <a:extLst>
                  <a:ext uri="{0D108BD9-81ED-4DB2-BD59-A6C34878D82A}">
                    <a16:rowId xmlns:a16="http://schemas.microsoft.com/office/drawing/2014/main" val="2803072058"/>
                  </a:ext>
                </a:extLst>
              </a:tr>
              <a:tr h="370840">
                <a:tc>
                  <a:txBody>
                    <a:bodyPr/>
                    <a:lstStyle/>
                    <a:p>
                      <a:r>
                        <a:rPr lang="es-ES" sz="1400" b="0" i="0" u="none" strike="noStrike" cap="none" dirty="0">
                          <a:solidFill>
                            <a:schemeClr val="tx1"/>
                          </a:solidFill>
                          <a:latin typeface="+mn-lt"/>
                          <a:ea typeface="+mn-ea"/>
                          <a:cs typeface="+mn-cs"/>
                          <a:sym typeface="Arial"/>
                        </a:rPr>
                        <a:t>&lt;u&gt;</a:t>
                      </a:r>
                    </a:p>
                  </a:txBody>
                  <a:tcPr/>
                </a:tc>
                <a:tc>
                  <a:txBody>
                    <a:bodyPr/>
                    <a:lstStyle/>
                    <a:p>
                      <a:r>
                        <a:rPr lang="es-ES" sz="1400" b="0" i="0" u="none" strike="noStrike" cap="none" dirty="0">
                          <a:solidFill>
                            <a:schemeClr val="tx1"/>
                          </a:solidFill>
                          <a:latin typeface="+mn-lt"/>
                          <a:ea typeface="+mn-ea"/>
                          <a:cs typeface="+mn-cs"/>
                          <a:sym typeface="Arial"/>
                        </a:rPr>
                        <a:t>Muestra el texto subrayado.</a:t>
                      </a:r>
                    </a:p>
                  </a:txBody>
                  <a:tcPr/>
                </a:tc>
                <a:extLst>
                  <a:ext uri="{0D108BD9-81ED-4DB2-BD59-A6C34878D82A}">
                    <a16:rowId xmlns:a16="http://schemas.microsoft.com/office/drawing/2014/main" val="3361742600"/>
                  </a:ext>
                </a:extLst>
              </a:tr>
              <a:tr h="370840">
                <a:tc>
                  <a:txBody>
                    <a:bodyPr/>
                    <a:lstStyle/>
                    <a:p>
                      <a:r>
                        <a:rPr lang="es-ES" sz="1400" b="0" i="0" u="none" strike="noStrike" cap="none" dirty="0">
                          <a:solidFill>
                            <a:schemeClr val="tx1"/>
                          </a:solidFill>
                          <a:latin typeface="+mn-lt"/>
                          <a:ea typeface="+mn-ea"/>
                          <a:cs typeface="+mn-cs"/>
                          <a:sym typeface="Arial"/>
                        </a:rPr>
                        <a:t>&lt;</a:t>
                      </a:r>
                      <a:r>
                        <a:rPr lang="es-ES" sz="1400" b="0" i="0" u="none" strike="noStrike" cap="none" dirty="0" err="1">
                          <a:solidFill>
                            <a:schemeClr val="tx1"/>
                          </a:solidFill>
                          <a:latin typeface="+mn-lt"/>
                          <a:ea typeface="+mn-ea"/>
                          <a:cs typeface="+mn-cs"/>
                          <a:sym typeface="Arial"/>
                        </a:rPr>
                        <a:t>mark</a:t>
                      </a:r>
                      <a:r>
                        <a:rPr lang="es-ES" sz="1400" b="0" i="0" u="none" strike="noStrike" cap="none" dirty="0">
                          <a:solidFill>
                            <a:schemeClr val="tx1"/>
                          </a:solidFill>
                          <a:latin typeface="+mn-lt"/>
                          <a:ea typeface="+mn-ea"/>
                          <a:cs typeface="+mn-cs"/>
                          <a:sym typeface="Arial"/>
                        </a:rPr>
                        <a:t>&gt;</a:t>
                      </a:r>
                    </a:p>
                  </a:txBody>
                  <a:tcPr anchor="ctr"/>
                </a:tc>
                <a:tc>
                  <a:txBody>
                    <a:bodyPr/>
                    <a:lstStyle/>
                    <a:p>
                      <a:r>
                        <a:rPr lang="es-ES" sz="1400" b="0" i="0" u="none" strike="noStrike" cap="none" dirty="0">
                          <a:solidFill>
                            <a:schemeClr val="tx1"/>
                          </a:solidFill>
                          <a:latin typeface="+mn-lt"/>
                          <a:ea typeface="+mn-ea"/>
                          <a:cs typeface="+mn-cs"/>
                          <a:sym typeface="Arial"/>
                        </a:rPr>
                        <a:t>Representa un texto marcado o resaltado.</a:t>
                      </a:r>
                    </a:p>
                  </a:txBody>
                  <a:tcPr/>
                </a:tc>
                <a:extLst>
                  <a:ext uri="{0D108BD9-81ED-4DB2-BD59-A6C34878D82A}">
                    <a16:rowId xmlns:a16="http://schemas.microsoft.com/office/drawing/2014/main" val="1717991358"/>
                  </a:ext>
                </a:extLst>
              </a:tr>
              <a:tr h="370840">
                <a:tc>
                  <a:txBody>
                    <a:bodyPr/>
                    <a:lstStyle/>
                    <a:p>
                      <a:r>
                        <a:rPr lang="es-ES" sz="1400" b="0" i="0" u="none" strike="noStrike" cap="none" dirty="0">
                          <a:solidFill>
                            <a:schemeClr val="tx1"/>
                          </a:solidFill>
                          <a:latin typeface="+mn-lt"/>
                          <a:ea typeface="+mn-ea"/>
                          <a:cs typeface="+mn-cs"/>
                          <a:sym typeface="Arial"/>
                        </a:rPr>
                        <a:t>&lt;</a:t>
                      </a:r>
                      <a:r>
                        <a:rPr lang="es-ES" sz="1400" b="0" i="0" u="none" strike="noStrike" cap="none" dirty="0" err="1">
                          <a:solidFill>
                            <a:schemeClr val="tx1"/>
                          </a:solidFill>
                          <a:latin typeface="+mn-lt"/>
                          <a:ea typeface="+mn-ea"/>
                          <a:cs typeface="+mn-cs"/>
                          <a:sym typeface="Arial"/>
                        </a:rPr>
                        <a:t>span</a:t>
                      </a:r>
                      <a:r>
                        <a:rPr lang="es-ES" sz="1400" b="0" i="0" u="none" strike="noStrike" cap="none" dirty="0">
                          <a:solidFill>
                            <a:schemeClr val="tx1"/>
                          </a:solidFill>
                          <a:latin typeface="+mn-lt"/>
                          <a:ea typeface="+mn-ea"/>
                          <a:cs typeface="+mn-cs"/>
                          <a:sym typeface="Arial"/>
                        </a:rPr>
                        <a:t>&gt;</a:t>
                      </a:r>
                    </a:p>
                  </a:txBody>
                  <a:tcPr anchor="ctr"/>
                </a:tc>
                <a:tc>
                  <a:txBody>
                    <a:bodyPr/>
                    <a:lstStyle/>
                    <a:p>
                      <a:r>
                        <a:rPr lang="es-ES" sz="1400" b="0" i="0" u="none" strike="noStrike" cap="none" dirty="0">
                          <a:solidFill>
                            <a:schemeClr val="tx1"/>
                          </a:solidFill>
                          <a:latin typeface="+mn-lt"/>
                          <a:ea typeface="+mn-ea"/>
                          <a:cs typeface="+mn-cs"/>
                          <a:sym typeface="Arial"/>
                        </a:rPr>
                        <a:t>Especifica texto en línea. Sirve para aplicar estilo al texto o agrupar elementos en línea.</a:t>
                      </a:r>
                    </a:p>
                  </a:txBody>
                  <a:tcPr anchor="ctr"/>
                </a:tc>
                <a:extLst>
                  <a:ext uri="{0D108BD9-81ED-4DB2-BD59-A6C34878D82A}">
                    <a16:rowId xmlns:a16="http://schemas.microsoft.com/office/drawing/2014/main" val="1511446650"/>
                  </a:ext>
                </a:extLst>
              </a:tr>
              <a:tr h="370840">
                <a:tc>
                  <a:txBody>
                    <a:bodyPr/>
                    <a:lstStyle/>
                    <a:p>
                      <a:r>
                        <a:rPr lang="es-ES" sz="1400" b="0" i="0" u="none" strike="noStrike" cap="none" dirty="0">
                          <a:solidFill>
                            <a:schemeClr val="tx1"/>
                          </a:solidFill>
                          <a:latin typeface="+mn-lt"/>
                          <a:ea typeface="+mn-ea"/>
                          <a:cs typeface="+mn-cs"/>
                          <a:sym typeface="Arial"/>
                        </a:rPr>
                        <a:t>&lt;</a:t>
                      </a:r>
                      <a:r>
                        <a:rPr lang="es-ES" sz="1400" b="0" i="0" u="none" strike="noStrike" cap="none" dirty="0" err="1">
                          <a:solidFill>
                            <a:schemeClr val="tx1"/>
                          </a:solidFill>
                          <a:latin typeface="+mn-lt"/>
                          <a:ea typeface="+mn-ea"/>
                          <a:cs typeface="+mn-cs"/>
                          <a:sym typeface="Arial"/>
                        </a:rPr>
                        <a:t>br</a:t>
                      </a:r>
                      <a:r>
                        <a:rPr lang="es-ES" sz="1400" b="0" i="0" u="none" strike="noStrike" cap="none" dirty="0">
                          <a:solidFill>
                            <a:schemeClr val="tx1"/>
                          </a:solidFill>
                          <a:latin typeface="+mn-lt"/>
                          <a:ea typeface="+mn-ea"/>
                          <a:cs typeface="+mn-cs"/>
                          <a:sym typeface="Arial"/>
                        </a:rPr>
                        <a:t>&gt;</a:t>
                      </a:r>
                    </a:p>
                  </a:txBody>
                  <a:tcPr anchor="ctr"/>
                </a:tc>
                <a:tc>
                  <a:txBody>
                    <a:bodyPr/>
                    <a:lstStyle/>
                    <a:p>
                      <a:r>
                        <a:rPr lang="es-ES" sz="1400" b="0" i="0" u="none" strike="noStrike" cap="none" dirty="0">
                          <a:solidFill>
                            <a:schemeClr val="tx1"/>
                          </a:solidFill>
                          <a:latin typeface="+mn-lt"/>
                          <a:ea typeface="+mn-ea"/>
                          <a:cs typeface="+mn-cs"/>
                          <a:sym typeface="Arial"/>
                        </a:rPr>
                        <a:t>Inserta un salto de línea.</a:t>
                      </a:r>
                    </a:p>
                  </a:txBody>
                  <a:tcPr/>
                </a:tc>
                <a:extLst>
                  <a:ext uri="{0D108BD9-81ED-4DB2-BD59-A6C34878D82A}">
                    <a16:rowId xmlns:a16="http://schemas.microsoft.com/office/drawing/2014/main" val="843038434"/>
                  </a:ext>
                </a:extLst>
              </a:tr>
              <a:tr h="370840">
                <a:tc>
                  <a:txBody>
                    <a:bodyPr/>
                    <a:lstStyle/>
                    <a:p>
                      <a:r>
                        <a:rPr lang="es-ES" sz="1400" b="0" i="0" u="none" strike="noStrike" cap="none" dirty="0">
                          <a:solidFill>
                            <a:schemeClr val="tx1"/>
                          </a:solidFill>
                          <a:latin typeface="+mn-lt"/>
                          <a:ea typeface="+mn-ea"/>
                          <a:cs typeface="+mn-cs"/>
                          <a:sym typeface="Arial"/>
                        </a:rPr>
                        <a:t>&lt;</a:t>
                      </a:r>
                      <a:r>
                        <a:rPr lang="es-ES" sz="1400" b="0" i="0" u="none" strike="noStrike" cap="none" dirty="0" err="1">
                          <a:solidFill>
                            <a:schemeClr val="tx1"/>
                          </a:solidFill>
                          <a:latin typeface="+mn-lt"/>
                          <a:ea typeface="+mn-ea"/>
                          <a:cs typeface="+mn-cs"/>
                          <a:sym typeface="Arial"/>
                        </a:rPr>
                        <a:t>wbr</a:t>
                      </a:r>
                      <a:r>
                        <a:rPr lang="es-ES" sz="1400" b="0" i="0" u="none" strike="noStrike" cap="none" dirty="0">
                          <a:solidFill>
                            <a:schemeClr val="tx1"/>
                          </a:solidFill>
                          <a:latin typeface="+mn-lt"/>
                          <a:ea typeface="+mn-ea"/>
                          <a:cs typeface="+mn-cs"/>
                          <a:sym typeface="Arial"/>
                        </a:rPr>
                        <a:t>&gt;</a:t>
                      </a:r>
                    </a:p>
                  </a:txBody>
                  <a:tcPr anchor="ctr"/>
                </a:tc>
                <a:tc>
                  <a:txBody>
                    <a:bodyPr/>
                    <a:lstStyle/>
                    <a:p>
                      <a:r>
                        <a:rPr lang="es-ES" sz="1400" b="0" i="0" u="none" strike="noStrike" cap="none" dirty="0">
                          <a:solidFill>
                            <a:schemeClr val="tx1"/>
                          </a:solidFill>
                          <a:latin typeface="+mn-lt"/>
                          <a:ea typeface="+mn-ea"/>
                          <a:cs typeface="+mn-cs"/>
                          <a:sym typeface="Arial"/>
                        </a:rPr>
                        <a:t>Indica una oportunidad de salto de línea, es decir, un punto sugerido donde el texto puede ser dividido para mejorar su legibilidad.</a:t>
                      </a:r>
                    </a:p>
                  </a:txBody>
                  <a:tcPr anchor="ctr"/>
                </a:tc>
                <a:extLst>
                  <a:ext uri="{0D108BD9-81ED-4DB2-BD59-A6C34878D82A}">
                    <a16:rowId xmlns:a16="http://schemas.microsoft.com/office/drawing/2014/main" val="137235230"/>
                  </a:ext>
                </a:extLst>
              </a:tr>
            </a:tbl>
          </a:graphicData>
        </a:graphic>
      </p:graphicFrame>
    </p:spTree>
    <p:extLst>
      <p:ext uri="{BB962C8B-B14F-4D97-AF65-F5344CB8AC3E}">
        <p14:creationId xmlns:p14="http://schemas.microsoft.com/office/powerpoint/2010/main" val="96716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800" b="1" dirty="0"/>
              <a:t>6. Etiquetas para la creación de formularios</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3102558138"/>
              </p:ext>
            </p:extLst>
          </p:nvPr>
        </p:nvGraphicFramePr>
        <p:xfrm>
          <a:off x="755576" y="1347614"/>
          <a:ext cx="8123998" cy="2595880"/>
        </p:xfrm>
        <a:graphic>
          <a:graphicData uri="http://schemas.openxmlformats.org/drawingml/2006/table">
            <a:tbl>
              <a:tblPr firstRow="1" bandRow="1">
                <a:tableStyleId>{7E9639D4-E3E2-4D34-9284-5A2195B3D0D7}</a:tableStyleId>
              </a:tblPr>
              <a:tblGrid>
                <a:gridCol w="2192344">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400" b="0" i="0" u="none" strike="noStrike" cap="none" dirty="0">
                          <a:solidFill>
                            <a:schemeClr val="bg1"/>
                          </a:solidFill>
                          <a:latin typeface="+mn-lt"/>
                          <a:ea typeface="+mn-ea"/>
                          <a:cs typeface="+mn-cs"/>
                          <a:sym typeface="Arial"/>
                        </a:rPr>
                        <a:t>Elemento</a:t>
                      </a:r>
                    </a:p>
                  </a:txBody>
                  <a:tcPr/>
                </a:tc>
                <a:tc>
                  <a:txBody>
                    <a:bodyPr/>
                    <a:lstStyle/>
                    <a:p>
                      <a:r>
                        <a:rPr lang="es-ES" sz="1400" b="0" i="0" u="none" strike="noStrike" cap="none" dirty="0">
                          <a:solidFill>
                            <a:schemeClr val="bg1"/>
                          </a:solidFill>
                          <a:latin typeface="+mn-lt"/>
                          <a:ea typeface="+mn-ea"/>
                          <a:cs typeface="+mn-cs"/>
                          <a:sym typeface="Arial"/>
                        </a:rPr>
                        <a:t>Descripción</a:t>
                      </a:r>
                    </a:p>
                  </a:txBody>
                  <a:tcPr/>
                </a:tc>
                <a:extLst>
                  <a:ext uri="{0D108BD9-81ED-4DB2-BD59-A6C34878D82A}">
                    <a16:rowId xmlns:a16="http://schemas.microsoft.com/office/drawing/2014/main" val="1130146127"/>
                  </a:ext>
                </a:extLst>
              </a:tr>
              <a:tr h="370840">
                <a:tc>
                  <a:txBody>
                    <a:bodyPr/>
                    <a:lstStyle/>
                    <a:p>
                      <a:r>
                        <a:rPr lang="es-ES" dirty="0"/>
                        <a:t>&lt;</a:t>
                      </a:r>
                      <a:r>
                        <a:rPr lang="es-ES" dirty="0" err="1"/>
                        <a:t>form</a:t>
                      </a:r>
                      <a:r>
                        <a:rPr lang="es-ES" dirty="0"/>
                        <a:t>&gt;</a:t>
                      </a:r>
                      <a:endParaRPr lang="es-ES" sz="1400" b="0" i="0" u="none" strike="noStrike" cap="none" dirty="0">
                        <a:solidFill>
                          <a:schemeClr val="tx1"/>
                        </a:solidFill>
                        <a:latin typeface="+mn-lt"/>
                        <a:ea typeface="+mn-ea"/>
                        <a:cs typeface="+mn-cs"/>
                        <a:sym typeface="Arial"/>
                      </a:endParaRPr>
                    </a:p>
                  </a:txBody>
                  <a:tcPr/>
                </a:tc>
                <a:tc>
                  <a:txBody>
                    <a:bodyPr/>
                    <a:lstStyle/>
                    <a:p>
                      <a:r>
                        <a:rPr lang="es-ES" dirty="0"/>
                        <a:t>Define un formulario.</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2803072058"/>
                  </a:ext>
                </a:extLst>
              </a:tr>
              <a:tr h="370840">
                <a:tc>
                  <a:txBody>
                    <a:bodyPr/>
                    <a:lstStyle/>
                    <a:p>
                      <a:r>
                        <a:rPr lang="es-ES" dirty="0"/>
                        <a:t>&lt;</a:t>
                      </a:r>
                      <a:r>
                        <a:rPr lang="es-ES" dirty="0" err="1"/>
                        <a:t>fieldset</a:t>
                      </a:r>
                      <a:r>
                        <a:rPr lang="es-ES" dirty="0"/>
                        <a:t>&gt;</a:t>
                      </a:r>
                      <a:endParaRPr lang="es-ES" sz="1400" b="0" i="0" u="none" strike="noStrike" cap="none" dirty="0">
                        <a:solidFill>
                          <a:schemeClr val="tx1"/>
                        </a:solidFill>
                        <a:latin typeface="+mn-lt"/>
                        <a:ea typeface="+mn-ea"/>
                        <a:cs typeface="+mn-cs"/>
                        <a:sym typeface="Arial"/>
                      </a:endParaRPr>
                    </a:p>
                  </a:txBody>
                  <a:tcPr/>
                </a:tc>
                <a:tc>
                  <a:txBody>
                    <a:bodyPr/>
                    <a:lstStyle/>
                    <a:p>
                      <a:r>
                        <a:rPr lang="es-ES" dirty="0"/>
                        <a:t>Permite organizar en grupos los campos de un formulario.</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3361742600"/>
                  </a:ext>
                </a:extLst>
              </a:tr>
              <a:tr h="370840">
                <a:tc>
                  <a:txBody>
                    <a:bodyPr/>
                    <a:lstStyle/>
                    <a:p>
                      <a:r>
                        <a:rPr lang="es-ES" dirty="0"/>
                        <a:t>&lt;</a:t>
                      </a:r>
                      <a:r>
                        <a:rPr lang="es-ES" dirty="0" err="1"/>
                        <a:t>legend</a:t>
                      </a:r>
                      <a:r>
                        <a:rPr lang="es-ES" dirty="0"/>
                        <a:t>&gt;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Representa el título de un &lt;</a:t>
                      </a:r>
                      <a:r>
                        <a:rPr lang="es-ES" dirty="0" err="1"/>
                        <a:t>fieldset</a:t>
                      </a:r>
                      <a:r>
                        <a:rPr lang="es-ES" dirty="0"/>
                        <a:t>&gt;.</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1717991358"/>
                  </a:ext>
                </a:extLst>
              </a:tr>
              <a:tr h="370840">
                <a:tc>
                  <a:txBody>
                    <a:bodyPr/>
                    <a:lstStyle/>
                    <a:p>
                      <a:r>
                        <a:rPr lang="es-ES" dirty="0"/>
                        <a:t>&lt;</a:t>
                      </a:r>
                      <a:r>
                        <a:rPr lang="es-ES" dirty="0" err="1"/>
                        <a:t>label</a:t>
                      </a:r>
                      <a:r>
                        <a:rPr lang="es-ES" dirty="0"/>
                        <a:t>&gt;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Representa el título de un elemento de control de un formulario.</a:t>
                      </a:r>
                      <a:endParaRPr lang="es-ES" sz="1400" b="0" i="0" u="none" strike="noStrike" cap="none" dirty="0">
                        <a:solidFill>
                          <a:schemeClr val="tx1"/>
                        </a:solidFill>
                        <a:latin typeface="+mn-lt"/>
                        <a:ea typeface="+mn-ea"/>
                        <a:cs typeface="+mn-cs"/>
                        <a:sym typeface="Arial"/>
                      </a:endParaRPr>
                    </a:p>
                  </a:txBody>
                  <a:tcPr anchor="ctr"/>
                </a:tc>
                <a:extLst>
                  <a:ext uri="{0D108BD9-81ED-4DB2-BD59-A6C34878D82A}">
                    <a16:rowId xmlns:a16="http://schemas.microsoft.com/office/drawing/2014/main" val="1511446650"/>
                  </a:ext>
                </a:extLst>
              </a:tr>
              <a:tr h="370840">
                <a:tc>
                  <a:txBody>
                    <a:bodyPr/>
                    <a:lstStyle/>
                    <a:p>
                      <a:r>
                        <a:rPr lang="es-ES" dirty="0"/>
                        <a:t>&lt;input&gt;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Se usa para crear controles interactivos que reciben datos del usuario.</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843038434"/>
                  </a:ext>
                </a:extLst>
              </a:tr>
              <a:tr h="370840">
                <a:tc>
                  <a:txBody>
                    <a:bodyPr/>
                    <a:lstStyle/>
                    <a:p>
                      <a:r>
                        <a:rPr lang="es-ES" dirty="0"/>
                        <a:t>&lt;</a:t>
                      </a:r>
                      <a:r>
                        <a:rPr lang="es-ES" dirty="0" err="1"/>
                        <a:t>button</a:t>
                      </a:r>
                      <a:r>
                        <a:rPr lang="es-ES" dirty="0"/>
                        <a:t>&gt;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Representa un botón.</a:t>
                      </a:r>
                      <a:endParaRPr lang="es-ES" sz="1400" b="0" i="0" u="none" strike="noStrike" cap="none" dirty="0">
                        <a:solidFill>
                          <a:schemeClr val="tx1"/>
                        </a:solidFill>
                        <a:latin typeface="+mn-lt"/>
                        <a:ea typeface="+mn-ea"/>
                        <a:cs typeface="+mn-cs"/>
                        <a:sym typeface="Arial"/>
                      </a:endParaRPr>
                    </a:p>
                  </a:txBody>
                  <a:tcPr anchor="ctr"/>
                </a:tc>
                <a:extLst>
                  <a:ext uri="{0D108BD9-81ED-4DB2-BD59-A6C34878D82A}">
                    <a16:rowId xmlns:a16="http://schemas.microsoft.com/office/drawing/2014/main" val="137235230"/>
                  </a:ext>
                </a:extLst>
              </a:tr>
            </a:tbl>
          </a:graphicData>
        </a:graphic>
      </p:graphicFrame>
    </p:spTree>
    <p:extLst>
      <p:ext uri="{BB962C8B-B14F-4D97-AF65-F5344CB8AC3E}">
        <p14:creationId xmlns:p14="http://schemas.microsoft.com/office/powerpoint/2010/main" val="2171819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800" b="1" dirty="0"/>
              <a:t>6. Etiquetas para la creación de formularios</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2434182278"/>
              </p:ext>
            </p:extLst>
          </p:nvPr>
        </p:nvGraphicFramePr>
        <p:xfrm>
          <a:off x="755576" y="1347614"/>
          <a:ext cx="8123998" cy="3251200"/>
        </p:xfrm>
        <a:graphic>
          <a:graphicData uri="http://schemas.openxmlformats.org/drawingml/2006/table">
            <a:tbl>
              <a:tblPr firstRow="1" bandRow="1">
                <a:tableStyleId>{7E9639D4-E3E2-4D34-9284-5A2195B3D0D7}</a:tableStyleId>
              </a:tblPr>
              <a:tblGrid>
                <a:gridCol w="2192344">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400" b="0" i="0" u="none" strike="noStrike" cap="none" dirty="0">
                          <a:solidFill>
                            <a:schemeClr val="bg1"/>
                          </a:solidFill>
                          <a:latin typeface="+mn-lt"/>
                          <a:ea typeface="+mn-ea"/>
                          <a:cs typeface="+mn-cs"/>
                          <a:sym typeface="Arial"/>
                        </a:rPr>
                        <a:t>Elemento</a:t>
                      </a:r>
                    </a:p>
                  </a:txBody>
                  <a:tcPr/>
                </a:tc>
                <a:tc>
                  <a:txBody>
                    <a:bodyPr/>
                    <a:lstStyle/>
                    <a:p>
                      <a:r>
                        <a:rPr lang="es-ES" sz="1400" b="0" i="0" u="none" strike="noStrike" cap="none" dirty="0">
                          <a:solidFill>
                            <a:schemeClr val="bg1"/>
                          </a:solidFill>
                          <a:latin typeface="+mn-lt"/>
                          <a:ea typeface="+mn-ea"/>
                          <a:cs typeface="+mn-cs"/>
                          <a:sym typeface="Arial"/>
                        </a:rPr>
                        <a:t>Descripción</a:t>
                      </a:r>
                    </a:p>
                  </a:txBody>
                  <a:tcPr/>
                </a:tc>
                <a:extLst>
                  <a:ext uri="{0D108BD9-81ED-4DB2-BD59-A6C34878D82A}">
                    <a16:rowId xmlns:a16="http://schemas.microsoft.com/office/drawing/2014/main" val="1130146127"/>
                  </a:ext>
                </a:extLst>
              </a:tr>
              <a:tr h="370840">
                <a:tc>
                  <a:txBody>
                    <a:bodyPr/>
                    <a:lstStyle/>
                    <a:p>
                      <a:r>
                        <a:rPr lang="es-ES" dirty="0"/>
                        <a:t>&lt;</a:t>
                      </a:r>
                      <a:r>
                        <a:rPr lang="es-ES" dirty="0" err="1"/>
                        <a:t>option</a:t>
                      </a:r>
                      <a:r>
                        <a:rPr lang="es-ES" dirty="0"/>
                        <a:t>&gt;</a:t>
                      </a:r>
                    </a:p>
                  </a:txBody>
                  <a:tcPr anchor="ctr"/>
                </a:tc>
                <a:tc>
                  <a:txBody>
                    <a:bodyPr/>
                    <a:lstStyle/>
                    <a:p>
                      <a:r>
                        <a:rPr lang="es-ES" dirty="0"/>
                        <a:t>Representa una opción en un elemento &lt;</a:t>
                      </a:r>
                      <a:r>
                        <a:rPr lang="es-ES" dirty="0" err="1"/>
                        <a:t>select</a:t>
                      </a:r>
                      <a:r>
                        <a:rPr lang="es-ES" dirty="0"/>
                        <a:t>&gt; o &lt;</a:t>
                      </a:r>
                      <a:r>
                        <a:rPr lang="es-ES" dirty="0" err="1"/>
                        <a:t>datalist</a:t>
                      </a:r>
                      <a:r>
                        <a:rPr lang="es-ES" dirty="0"/>
                        <a:t>&gt;.</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2803072058"/>
                  </a:ext>
                </a:extLst>
              </a:tr>
              <a:tr h="370840">
                <a:tc>
                  <a:txBody>
                    <a:bodyPr/>
                    <a:lstStyle/>
                    <a:p>
                      <a:r>
                        <a:rPr lang="es-ES" dirty="0"/>
                        <a:t>&lt;</a:t>
                      </a:r>
                      <a:r>
                        <a:rPr lang="es-ES" dirty="0" err="1"/>
                        <a:t>select</a:t>
                      </a:r>
                      <a:r>
                        <a:rPr lang="es-ES" dirty="0"/>
                        <a:t>&gt;</a:t>
                      </a:r>
                      <a:endParaRPr lang="es-ES" sz="1400" b="0" i="0" u="none" strike="noStrike" cap="none" dirty="0">
                        <a:solidFill>
                          <a:schemeClr val="tx1"/>
                        </a:solidFill>
                        <a:latin typeface="+mn-lt"/>
                        <a:ea typeface="+mn-ea"/>
                        <a:cs typeface="+mn-cs"/>
                        <a:sym typeface="Arial"/>
                      </a:endParaRPr>
                    </a:p>
                  </a:txBody>
                  <a:tcPr/>
                </a:tc>
                <a:tc>
                  <a:txBody>
                    <a:bodyPr/>
                    <a:lstStyle/>
                    <a:p>
                      <a:r>
                        <a:rPr lang="es-ES" dirty="0"/>
                        <a:t>Representa un elemento de control que permite la selección entre un conjunto de opciones &lt;</a:t>
                      </a:r>
                      <a:r>
                        <a:rPr lang="es-ES" dirty="0" err="1"/>
                        <a:t>option</a:t>
                      </a:r>
                      <a:r>
                        <a:rPr lang="es-ES" dirty="0"/>
                        <a:t>&gt;..</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3361742600"/>
                  </a:ext>
                </a:extLst>
              </a:tr>
              <a:tr h="370840">
                <a:tc>
                  <a:txBody>
                    <a:bodyPr/>
                    <a:lstStyle/>
                    <a:p>
                      <a:r>
                        <a:rPr lang="es-ES" dirty="0"/>
                        <a:t>&lt;</a:t>
                      </a:r>
                      <a:r>
                        <a:rPr lang="es-ES" dirty="0" err="1"/>
                        <a:t>optgroup</a:t>
                      </a:r>
                      <a:r>
                        <a:rPr lang="es-ES" dirty="0"/>
                        <a:t>&gt;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Representa un conjunto de opciones, agrupadas lógicamente dentro de un &lt;</a:t>
                      </a:r>
                      <a:r>
                        <a:rPr lang="es-ES" dirty="0" err="1"/>
                        <a:t>select</a:t>
                      </a:r>
                      <a:r>
                        <a:rPr lang="es-ES" dirty="0"/>
                        <a:t>&gt;</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1717991358"/>
                  </a:ext>
                </a:extLst>
              </a:tr>
              <a:tr h="370840">
                <a:tc>
                  <a:txBody>
                    <a:bodyPr/>
                    <a:lstStyle/>
                    <a:p>
                      <a:r>
                        <a:rPr lang="es-ES" dirty="0"/>
                        <a:t>&lt;</a:t>
                      </a:r>
                      <a:r>
                        <a:rPr lang="es-ES" dirty="0" err="1"/>
                        <a:t>datalist</a:t>
                      </a:r>
                      <a:r>
                        <a:rPr lang="es-ES" dirty="0"/>
                        <a:t>&gt;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Se utiliza junto con la etiqueta &lt;input&gt; para proporcionar una lista de opciones &lt;</a:t>
                      </a:r>
                      <a:r>
                        <a:rPr lang="es-ES" dirty="0" err="1"/>
                        <a:t>option</a:t>
                      </a:r>
                      <a:r>
                        <a:rPr lang="es-ES" dirty="0"/>
                        <a:t>&gt; que ayudan a los usuarios a seleccionar un valor mientras escriben en un campo de entrada &lt;input&gt;.</a:t>
                      </a:r>
                      <a:endParaRPr lang="es-ES" sz="1400" b="0" i="0" u="none" strike="noStrike" cap="none" dirty="0">
                        <a:solidFill>
                          <a:schemeClr val="tx1"/>
                        </a:solidFill>
                        <a:latin typeface="+mn-lt"/>
                        <a:ea typeface="+mn-ea"/>
                        <a:cs typeface="+mn-cs"/>
                        <a:sym typeface="Arial"/>
                      </a:endParaRPr>
                    </a:p>
                  </a:txBody>
                  <a:tcPr anchor="ctr"/>
                </a:tc>
                <a:extLst>
                  <a:ext uri="{0D108BD9-81ED-4DB2-BD59-A6C34878D82A}">
                    <a16:rowId xmlns:a16="http://schemas.microsoft.com/office/drawing/2014/main" val="1511446650"/>
                  </a:ext>
                </a:extLst>
              </a:tr>
              <a:tr h="370840">
                <a:tc>
                  <a:txBody>
                    <a:bodyPr/>
                    <a:lstStyle/>
                    <a:p>
                      <a:r>
                        <a:rPr lang="es-ES" dirty="0"/>
                        <a:t>&lt;</a:t>
                      </a:r>
                      <a:r>
                        <a:rPr lang="es-ES" dirty="0" err="1"/>
                        <a:t>textarea</a:t>
                      </a:r>
                      <a:r>
                        <a:rPr lang="es-ES" dirty="0"/>
                        <a:t>&gt;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Representa un elemento de control de edición de texto multilínea.</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843038434"/>
                  </a:ext>
                </a:extLst>
              </a:tr>
              <a:tr h="370840">
                <a:tc>
                  <a:txBody>
                    <a:bodyPr/>
                    <a:lstStyle/>
                    <a:p>
                      <a:r>
                        <a:rPr lang="es-ES" dirty="0"/>
                        <a:t>&lt;output&gt;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Representa el resultado de un cálculo.</a:t>
                      </a:r>
                      <a:endParaRPr lang="es-ES" sz="1400" b="0" i="0" u="none" strike="noStrike" cap="none" dirty="0">
                        <a:solidFill>
                          <a:schemeClr val="tx1"/>
                        </a:solidFill>
                        <a:latin typeface="+mn-lt"/>
                        <a:ea typeface="+mn-ea"/>
                        <a:cs typeface="+mn-cs"/>
                        <a:sym typeface="Arial"/>
                      </a:endParaRPr>
                    </a:p>
                  </a:txBody>
                  <a:tcPr anchor="ctr"/>
                </a:tc>
                <a:extLst>
                  <a:ext uri="{0D108BD9-81ED-4DB2-BD59-A6C34878D82A}">
                    <a16:rowId xmlns:a16="http://schemas.microsoft.com/office/drawing/2014/main" val="137235230"/>
                  </a:ext>
                </a:extLst>
              </a:tr>
            </a:tbl>
          </a:graphicData>
        </a:graphic>
      </p:graphicFrame>
    </p:spTree>
    <p:extLst>
      <p:ext uri="{BB962C8B-B14F-4D97-AF65-F5344CB8AC3E}">
        <p14:creationId xmlns:p14="http://schemas.microsoft.com/office/powerpoint/2010/main" val="347306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400" b="1" dirty="0"/>
              <a:t>7. </a:t>
            </a:r>
            <a:r>
              <a:rPr lang="es-ES" sz="2800" b="1" dirty="0"/>
              <a:t>Tipos de inputs: atributo </a:t>
            </a:r>
            <a:r>
              <a:rPr lang="es-ES" sz="2800" b="1" dirty="0" err="1"/>
              <a:t>type</a:t>
            </a:r>
            <a:endParaRPr lang="es-ES" sz="2800" b="1" dirty="0"/>
          </a:p>
          <a:p>
            <a:endParaRPr lang="es-ES" sz="2400" b="1" dirty="0"/>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1517084864"/>
              </p:ext>
            </p:extLst>
          </p:nvPr>
        </p:nvGraphicFramePr>
        <p:xfrm>
          <a:off x="755576" y="1347614"/>
          <a:ext cx="8123998" cy="3037840"/>
        </p:xfrm>
        <a:graphic>
          <a:graphicData uri="http://schemas.openxmlformats.org/drawingml/2006/table">
            <a:tbl>
              <a:tblPr firstRow="1" bandRow="1">
                <a:tableStyleId>{7E9639D4-E3E2-4D34-9284-5A2195B3D0D7}</a:tableStyleId>
              </a:tblPr>
              <a:tblGrid>
                <a:gridCol w="2192344">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400" b="0" i="0" u="none" strike="noStrike" cap="none" dirty="0">
                          <a:solidFill>
                            <a:schemeClr val="bg1"/>
                          </a:solidFill>
                          <a:latin typeface="+mn-lt"/>
                          <a:ea typeface="+mn-ea"/>
                          <a:cs typeface="+mn-cs"/>
                          <a:sym typeface="Arial"/>
                        </a:rPr>
                        <a:t>TYPE</a:t>
                      </a:r>
                    </a:p>
                  </a:txBody>
                  <a:tcPr/>
                </a:tc>
                <a:tc>
                  <a:txBody>
                    <a:bodyPr/>
                    <a:lstStyle/>
                    <a:p>
                      <a:r>
                        <a:rPr lang="es-ES" sz="1400" b="0" i="0" u="none" strike="noStrike" cap="none" dirty="0">
                          <a:solidFill>
                            <a:schemeClr val="bg1"/>
                          </a:solidFill>
                          <a:latin typeface="+mn-lt"/>
                          <a:ea typeface="+mn-ea"/>
                          <a:cs typeface="+mn-cs"/>
                          <a:sym typeface="Arial"/>
                        </a:rPr>
                        <a:t>Descripción</a:t>
                      </a:r>
                    </a:p>
                  </a:txBody>
                  <a:tcPr/>
                </a:tc>
                <a:extLst>
                  <a:ext uri="{0D108BD9-81ED-4DB2-BD59-A6C34878D82A}">
                    <a16:rowId xmlns:a16="http://schemas.microsoft.com/office/drawing/2014/main" val="1130146127"/>
                  </a:ext>
                </a:extLst>
              </a:tr>
              <a:tr h="370840">
                <a:tc>
                  <a:txBody>
                    <a:bodyPr/>
                    <a:lstStyle/>
                    <a:p>
                      <a:r>
                        <a:rPr lang="es-ES" b="1" dirty="0" err="1"/>
                        <a:t>checkbox</a:t>
                      </a:r>
                      <a:endParaRPr lang="es-ES" sz="1400" b="0" i="0" u="none" strike="noStrike" cap="none" dirty="0">
                        <a:solidFill>
                          <a:schemeClr val="tx1"/>
                        </a:solidFill>
                        <a:latin typeface="+mn-lt"/>
                        <a:ea typeface="+mn-ea"/>
                        <a:cs typeface="+mn-cs"/>
                        <a:sym typeface="Arial"/>
                      </a:endParaRPr>
                    </a:p>
                  </a:txBody>
                  <a:tcPr/>
                </a:tc>
                <a:tc>
                  <a:txBody>
                    <a:bodyPr/>
                    <a:lstStyle/>
                    <a:p>
                      <a:r>
                        <a:rPr lang="es-ES" dirty="0"/>
                        <a:t>Casilla de verificación que permite seleccionar o deseleccionar distintos valores.</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2803072058"/>
                  </a:ext>
                </a:extLst>
              </a:tr>
              <a:tr h="370840">
                <a:tc>
                  <a:txBody>
                    <a:bodyPr/>
                    <a:lstStyle/>
                    <a:p>
                      <a:r>
                        <a:rPr lang="es-ES" b="1" dirty="0"/>
                        <a:t>color</a:t>
                      </a:r>
                      <a:endParaRPr lang="es-ES" sz="1400" b="0" i="0" u="none" strike="noStrike" cap="none" dirty="0">
                        <a:solidFill>
                          <a:schemeClr val="tx1"/>
                        </a:solidFill>
                        <a:latin typeface="+mn-lt"/>
                        <a:ea typeface="+mn-ea"/>
                        <a:cs typeface="+mn-cs"/>
                        <a:sym typeface="Arial"/>
                      </a:endParaRPr>
                    </a:p>
                  </a:txBody>
                  <a:tcPr/>
                </a:tc>
                <a:tc>
                  <a:txBody>
                    <a:bodyPr/>
                    <a:lstStyle/>
                    <a:p>
                      <a:r>
                        <a:rPr lang="es-ES" dirty="0"/>
                        <a:t>Control para especificar un color; abre un selector de colores cuando está activo.</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3361742600"/>
                  </a:ext>
                </a:extLst>
              </a:tr>
              <a:tr h="370840">
                <a:tc>
                  <a:txBody>
                    <a:bodyPr/>
                    <a:lstStyle/>
                    <a:p>
                      <a:r>
                        <a:rPr lang="es-ES" b="1" dirty="0"/>
                        <a:t>date</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sz="1400" b="0" i="0" u="none" strike="noStrike" cap="none" dirty="0">
                          <a:solidFill>
                            <a:schemeClr val="tx1"/>
                          </a:solidFill>
                          <a:latin typeface="+mn-lt"/>
                          <a:ea typeface="+mn-ea"/>
                          <a:cs typeface="+mn-cs"/>
                          <a:sym typeface="Arial"/>
                        </a:rPr>
                        <a:t>Permite indicar una fecha (año, mes y día, sin hora). Abre un selector de fechas para año, mes y día.</a:t>
                      </a:r>
                    </a:p>
                  </a:txBody>
                  <a:tcPr/>
                </a:tc>
                <a:extLst>
                  <a:ext uri="{0D108BD9-81ED-4DB2-BD59-A6C34878D82A}">
                    <a16:rowId xmlns:a16="http://schemas.microsoft.com/office/drawing/2014/main" val="1717991358"/>
                  </a:ext>
                </a:extLst>
              </a:tr>
              <a:tr h="370840">
                <a:tc>
                  <a:txBody>
                    <a:bodyPr/>
                    <a:lstStyle/>
                    <a:p>
                      <a:r>
                        <a:rPr lang="es-ES" b="1" dirty="0"/>
                        <a:t>email</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Permite insertar un correo electrónico haciendo su validación.</a:t>
                      </a:r>
                      <a:endParaRPr lang="es-ES" sz="1400" b="0" i="0" u="none" strike="noStrike" cap="none" dirty="0">
                        <a:solidFill>
                          <a:schemeClr val="tx1"/>
                        </a:solidFill>
                        <a:latin typeface="+mn-lt"/>
                        <a:ea typeface="+mn-ea"/>
                        <a:cs typeface="+mn-cs"/>
                        <a:sym typeface="Arial"/>
                      </a:endParaRPr>
                    </a:p>
                  </a:txBody>
                  <a:tcPr anchor="ctr"/>
                </a:tc>
                <a:extLst>
                  <a:ext uri="{0D108BD9-81ED-4DB2-BD59-A6C34878D82A}">
                    <a16:rowId xmlns:a16="http://schemas.microsoft.com/office/drawing/2014/main" val="1511446650"/>
                  </a:ext>
                </a:extLst>
              </a:tr>
              <a:tr h="370840">
                <a:tc>
                  <a:txBody>
                    <a:bodyPr/>
                    <a:lstStyle/>
                    <a:p>
                      <a:r>
                        <a:rPr lang="es-ES" b="1" dirty="0"/>
                        <a:t>file</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Permite seleccionar un archivo.</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843038434"/>
                  </a:ext>
                </a:extLst>
              </a:tr>
              <a:tr h="370840">
                <a:tc>
                  <a:txBody>
                    <a:bodyPr/>
                    <a:lstStyle/>
                    <a:p>
                      <a:r>
                        <a:rPr lang="es-ES" b="1" dirty="0" err="1"/>
                        <a:t>image</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Botón con imagen de tipo </a:t>
                      </a:r>
                      <a:r>
                        <a:rPr lang="es-ES" dirty="0" err="1"/>
                        <a:t>submit</a:t>
                      </a:r>
                      <a:r>
                        <a:rPr lang="es-ES" dirty="0"/>
                        <a:t>. La imagen se define en el atributo </a:t>
                      </a:r>
                      <a:r>
                        <a:rPr lang="es-ES" dirty="0" err="1"/>
                        <a:t>src</a:t>
                      </a:r>
                      <a:r>
                        <a:rPr lang="es-ES" dirty="0"/>
                        <a:t>.</a:t>
                      </a:r>
                      <a:endParaRPr lang="es-ES" sz="1400" b="0" i="0" u="none" strike="noStrike" cap="none" dirty="0">
                        <a:solidFill>
                          <a:schemeClr val="tx1"/>
                        </a:solidFill>
                        <a:latin typeface="+mn-lt"/>
                        <a:ea typeface="+mn-ea"/>
                        <a:cs typeface="+mn-cs"/>
                        <a:sym typeface="Arial"/>
                      </a:endParaRPr>
                    </a:p>
                  </a:txBody>
                  <a:tcPr anchor="ctr"/>
                </a:tc>
                <a:extLst>
                  <a:ext uri="{0D108BD9-81ED-4DB2-BD59-A6C34878D82A}">
                    <a16:rowId xmlns:a16="http://schemas.microsoft.com/office/drawing/2014/main" val="137235230"/>
                  </a:ext>
                </a:extLst>
              </a:tr>
            </a:tbl>
          </a:graphicData>
        </a:graphic>
      </p:graphicFrame>
    </p:spTree>
    <p:extLst>
      <p:ext uri="{BB962C8B-B14F-4D97-AF65-F5344CB8AC3E}">
        <p14:creationId xmlns:p14="http://schemas.microsoft.com/office/powerpoint/2010/main" val="44029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400" b="1" dirty="0"/>
              <a:t>7. </a:t>
            </a:r>
            <a:r>
              <a:rPr lang="es-ES" sz="2800" b="1" dirty="0"/>
              <a:t>Tipos de inputs: atributo </a:t>
            </a:r>
            <a:r>
              <a:rPr lang="es-ES" sz="2800" b="1" dirty="0" err="1"/>
              <a:t>type</a:t>
            </a:r>
            <a:endParaRPr lang="es-ES" sz="2800" b="1" dirty="0"/>
          </a:p>
          <a:p>
            <a:endParaRPr lang="es-ES" sz="2400" b="1" dirty="0"/>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3914159504"/>
              </p:ext>
            </p:extLst>
          </p:nvPr>
        </p:nvGraphicFramePr>
        <p:xfrm>
          <a:off x="755576" y="1347614"/>
          <a:ext cx="8123998" cy="3169920"/>
        </p:xfrm>
        <a:graphic>
          <a:graphicData uri="http://schemas.openxmlformats.org/drawingml/2006/table">
            <a:tbl>
              <a:tblPr firstRow="1" bandRow="1">
                <a:tableStyleId>{7E9639D4-E3E2-4D34-9284-5A2195B3D0D7}</a:tableStyleId>
              </a:tblPr>
              <a:tblGrid>
                <a:gridCol w="2192344">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400" b="0" i="0" u="none" strike="noStrike" cap="none" dirty="0">
                          <a:solidFill>
                            <a:schemeClr val="bg1"/>
                          </a:solidFill>
                          <a:latin typeface="+mn-lt"/>
                          <a:ea typeface="+mn-ea"/>
                          <a:cs typeface="+mn-cs"/>
                          <a:sym typeface="Arial"/>
                        </a:rPr>
                        <a:t>TYPE</a:t>
                      </a:r>
                    </a:p>
                  </a:txBody>
                  <a:tcPr/>
                </a:tc>
                <a:tc>
                  <a:txBody>
                    <a:bodyPr/>
                    <a:lstStyle/>
                    <a:p>
                      <a:r>
                        <a:rPr lang="es-ES" sz="1400" b="0" i="0" u="none" strike="noStrike" cap="none" dirty="0">
                          <a:solidFill>
                            <a:schemeClr val="bg1"/>
                          </a:solidFill>
                          <a:latin typeface="+mn-lt"/>
                          <a:ea typeface="+mn-ea"/>
                          <a:cs typeface="+mn-cs"/>
                          <a:sym typeface="Arial"/>
                        </a:rPr>
                        <a:t>Descripción</a:t>
                      </a:r>
                    </a:p>
                  </a:txBody>
                  <a:tcPr/>
                </a:tc>
                <a:extLst>
                  <a:ext uri="{0D108BD9-81ED-4DB2-BD59-A6C34878D82A}">
                    <a16:rowId xmlns:a16="http://schemas.microsoft.com/office/drawing/2014/main" val="1130146127"/>
                  </a:ext>
                </a:extLst>
              </a:tr>
              <a:tr h="370840">
                <a:tc>
                  <a:txBody>
                    <a:bodyPr/>
                    <a:lstStyle/>
                    <a:p>
                      <a:r>
                        <a:rPr lang="es-ES" b="1" dirty="0" err="1"/>
                        <a:t>month</a:t>
                      </a:r>
                      <a:endParaRPr lang="es-ES" sz="1400" b="0" i="0" u="none" strike="noStrike" cap="none" dirty="0">
                        <a:solidFill>
                          <a:schemeClr val="tx1"/>
                        </a:solidFill>
                        <a:latin typeface="+mn-lt"/>
                        <a:ea typeface="+mn-ea"/>
                        <a:cs typeface="+mn-cs"/>
                        <a:sym typeface="Arial"/>
                      </a:endParaRPr>
                    </a:p>
                  </a:txBody>
                  <a:tcPr/>
                </a:tc>
                <a:tc>
                  <a:txBody>
                    <a:bodyPr/>
                    <a:lstStyle/>
                    <a:p>
                      <a:r>
                        <a:rPr lang="es-ES" dirty="0"/>
                        <a:t>Permite ingresar mes y año.</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2803072058"/>
                  </a:ext>
                </a:extLst>
              </a:tr>
              <a:tr h="370840">
                <a:tc>
                  <a:txBody>
                    <a:bodyPr/>
                    <a:lstStyle/>
                    <a:p>
                      <a:r>
                        <a:rPr lang="es-ES" b="1" dirty="0" err="1"/>
                        <a:t>number</a:t>
                      </a:r>
                      <a:endParaRPr lang="es-ES" sz="1400" b="0" i="0" u="none" strike="noStrike" cap="none" dirty="0">
                        <a:solidFill>
                          <a:schemeClr val="tx1"/>
                        </a:solidFill>
                        <a:latin typeface="+mn-lt"/>
                        <a:ea typeface="+mn-ea"/>
                        <a:cs typeface="+mn-cs"/>
                        <a:sym typeface="Arial"/>
                      </a:endParaRPr>
                    </a:p>
                  </a:txBody>
                  <a:tcPr/>
                </a:tc>
                <a:tc>
                  <a:txBody>
                    <a:bodyPr/>
                    <a:lstStyle/>
                    <a:p>
                      <a:r>
                        <a:rPr lang="es-ES" dirty="0"/>
                        <a:t>Permite seleccionar un valor único entre múltiples opciones.</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3361742600"/>
                  </a:ext>
                </a:extLst>
              </a:tr>
              <a:tr h="370840">
                <a:tc>
                  <a:txBody>
                    <a:bodyPr/>
                    <a:lstStyle/>
                    <a:p>
                      <a:r>
                        <a:rPr lang="es-ES" b="1" dirty="0" err="1"/>
                        <a:t>password</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Valor oculto. Usado para contraseñas.</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1717991358"/>
                  </a:ext>
                </a:extLst>
              </a:tr>
              <a:tr h="370840">
                <a:tc>
                  <a:txBody>
                    <a:bodyPr/>
                    <a:lstStyle/>
                    <a:p>
                      <a:r>
                        <a:rPr lang="es-ES" b="1" dirty="0"/>
                        <a:t>radio</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Permite seleccionar un valor único entre múltiples opciones.</a:t>
                      </a:r>
                      <a:endParaRPr lang="es-ES" sz="1400" b="0" i="0" u="none" strike="noStrike" cap="none" dirty="0">
                        <a:solidFill>
                          <a:schemeClr val="tx1"/>
                        </a:solidFill>
                        <a:latin typeface="+mn-lt"/>
                        <a:ea typeface="+mn-ea"/>
                        <a:cs typeface="+mn-cs"/>
                        <a:sym typeface="Arial"/>
                      </a:endParaRPr>
                    </a:p>
                  </a:txBody>
                  <a:tcPr anchor="ctr"/>
                </a:tc>
                <a:extLst>
                  <a:ext uri="{0D108BD9-81ED-4DB2-BD59-A6C34878D82A}">
                    <a16:rowId xmlns:a16="http://schemas.microsoft.com/office/drawing/2014/main" val="1511446650"/>
                  </a:ext>
                </a:extLst>
              </a:tr>
              <a:tr h="370840">
                <a:tc>
                  <a:txBody>
                    <a:bodyPr/>
                    <a:lstStyle/>
                    <a:p>
                      <a:r>
                        <a:rPr lang="es-ES" b="1" dirty="0" err="1"/>
                        <a:t>range</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Nos deja ingresar un número cuyo valor exacto no es importante. Se muestra como un widget de rango con un valor predeterminado en el medio. Se utiliza en conjunto con «min» y «</a:t>
                      </a:r>
                      <a:r>
                        <a:rPr lang="es-ES" dirty="0" err="1"/>
                        <a:t>max</a:t>
                      </a:r>
                      <a:r>
                        <a:rPr lang="es-ES" dirty="0"/>
                        <a:t>» para definir el rango de valores aceptados.</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843038434"/>
                  </a:ext>
                </a:extLst>
              </a:tr>
              <a:tr h="370840">
                <a:tc>
                  <a:txBody>
                    <a:bodyPr/>
                    <a:lstStyle/>
                    <a:p>
                      <a:r>
                        <a:rPr lang="es-ES" b="1" dirty="0" err="1"/>
                        <a:t>search</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Campo para ingresar cadenas de búsqueda.</a:t>
                      </a:r>
                      <a:endParaRPr lang="es-ES" sz="1400" b="0" i="0" u="none" strike="noStrike" cap="none" dirty="0">
                        <a:solidFill>
                          <a:schemeClr val="tx1"/>
                        </a:solidFill>
                        <a:latin typeface="+mn-lt"/>
                        <a:ea typeface="+mn-ea"/>
                        <a:cs typeface="+mn-cs"/>
                        <a:sym typeface="Arial"/>
                      </a:endParaRPr>
                    </a:p>
                  </a:txBody>
                  <a:tcPr anchor="ctr"/>
                </a:tc>
                <a:extLst>
                  <a:ext uri="{0D108BD9-81ED-4DB2-BD59-A6C34878D82A}">
                    <a16:rowId xmlns:a16="http://schemas.microsoft.com/office/drawing/2014/main" val="137235230"/>
                  </a:ext>
                </a:extLst>
              </a:tr>
            </a:tbl>
          </a:graphicData>
        </a:graphic>
      </p:graphicFrame>
    </p:spTree>
    <p:extLst>
      <p:ext uri="{BB962C8B-B14F-4D97-AF65-F5344CB8AC3E}">
        <p14:creationId xmlns:p14="http://schemas.microsoft.com/office/powerpoint/2010/main" val="224305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a:t>Licencia</a:t>
            </a:r>
            <a:endParaRPr dirty="0"/>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documentación de esta asignatura queda recogida bajo la licencia de Creative Commons</a:t>
            </a:r>
            <a:endParaRPr sz="1800" b="1"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dirty="0">
              <a:solidFill>
                <a:schemeClr val="dk1"/>
              </a:solidFill>
              <a:latin typeface="Calibri"/>
              <a:ea typeface="Calibri"/>
              <a:cs typeface="Calibri"/>
              <a:sym typeface="Calibri"/>
            </a:endParaRPr>
          </a:p>
          <a:p>
            <a:pPr>
              <a:buSzPts val="1800"/>
            </a:pPr>
            <a:endParaRPr dirty="0">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caso de incumplimiento o infracción de una licencia Creative Commons, el autor, como con cualquier otra obra y licencia, habrá de recurrir a los tribunales. Cuando se trate de una infracción directa (por un usuario de la licencia Creative Commons), el autor le podrá demandar tanto por infracción de la propiedad intelectual como por incumplimiento contractual (ya que la licencia crea un vínculo directo entre autor y usuario/licenciatario). El derecho moral de integridad recogido por la legislación española queda protegido aunque no aparezca en las licencias Creative Commons. Estas licencias no sustituyen ni reducen los derechos que la ley confiere al autor; por tanto, el autor podría demandar a un usuario que, con cualquier licencia Creative Commons, hubiera modificado o mutilado su obra causando un perjuicio a su reputación o sus intereses. Por descontado, la decisión de cuándo ha habido mutilación y de cuándo la mutilación perjudica la reputación o los intereses del autor quedaría en manos de cada Juez o Tribunal.</a:t>
            </a:r>
            <a:endParaRPr sz="900" i="1"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400" b="1" dirty="0"/>
              <a:t>7. </a:t>
            </a:r>
            <a:r>
              <a:rPr lang="es-ES" sz="2800" b="1" dirty="0"/>
              <a:t>Tipos de inputs: atributo </a:t>
            </a:r>
            <a:r>
              <a:rPr lang="es-ES" sz="2800" b="1" dirty="0" err="1"/>
              <a:t>type</a:t>
            </a:r>
            <a:endParaRPr lang="es-ES" sz="2800" b="1" dirty="0"/>
          </a:p>
          <a:p>
            <a:endParaRPr lang="es-ES" sz="2400" b="1" dirty="0"/>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250327018"/>
              </p:ext>
            </p:extLst>
          </p:nvPr>
        </p:nvGraphicFramePr>
        <p:xfrm>
          <a:off x="755576" y="1347614"/>
          <a:ext cx="8123998" cy="2743200"/>
        </p:xfrm>
        <a:graphic>
          <a:graphicData uri="http://schemas.openxmlformats.org/drawingml/2006/table">
            <a:tbl>
              <a:tblPr firstRow="1" bandRow="1">
                <a:tableStyleId>{7E9639D4-E3E2-4D34-9284-5A2195B3D0D7}</a:tableStyleId>
              </a:tblPr>
              <a:tblGrid>
                <a:gridCol w="2192344">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400" b="0" i="0" u="none" strike="noStrike" cap="none" dirty="0">
                          <a:solidFill>
                            <a:schemeClr val="bg1"/>
                          </a:solidFill>
                          <a:latin typeface="+mn-lt"/>
                          <a:ea typeface="+mn-ea"/>
                          <a:cs typeface="+mn-cs"/>
                          <a:sym typeface="Arial"/>
                        </a:rPr>
                        <a:t>TYPE</a:t>
                      </a:r>
                    </a:p>
                  </a:txBody>
                  <a:tcPr/>
                </a:tc>
                <a:tc>
                  <a:txBody>
                    <a:bodyPr/>
                    <a:lstStyle/>
                    <a:p>
                      <a:r>
                        <a:rPr lang="es-ES" sz="1400" b="0" i="0" u="none" strike="noStrike" cap="none" dirty="0">
                          <a:solidFill>
                            <a:schemeClr val="bg1"/>
                          </a:solidFill>
                          <a:latin typeface="+mn-lt"/>
                          <a:ea typeface="+mn-ea"/>
                          <a:cs typeface="+mn-cs"/>
                          <a:sym typeface="Arial"/>
                        </a:rPr>
                        <a:t>Descripción</a:t>
                      </a:r>
                    </a:p>
                  </a:txBody>
                  <a:tcPr/>
                </a:tc>
                <a:extLst>
                  <a:ext uri="{0D108BD9-81ED-4DB2-BD59-A6C34878D82A}">
                    <a16:rowId xmlns:a16="http://schemas.microsoft.com/office/drawing/2014/main" val="1130146127"/>
                  </a:ext>
                </a:extLst>
              </a:tr>
              <a:tr h="370840">
                <a:tc>
                  <a:txBody>
                    <a:bodyPr/>
                    <a:lstStyle/>
                    <a:p>
                      <a:r>
                        <a:rPr lang="es-ES" b="1" dirty="0" err="1"/>
                        <a:t>submit</a:t>
                      </a:r>
                      <a:endParaRPr lang="es-ES" sz="1400" b="0" i="0" u="none" strike="noStrike" cap="none" dirty="0">
                        <a:solidFill>
                          <a:schemeClr val="tx1"/>
                        </a:solidFill>
                        <a:latin typeface="+mn-lt"/>
                        <a:ea typeface="+mn-ea"/>
                        <a:cs typeface="+mn-cs"/>
                        <a:sym typeface="Arial"/>
                      </a:endParaRPr>
                    </a:p>
                  </a:txBody>
                  <a:tcPr/>
                </a:tc>
                <a:tc>
                  <a:txBody>
                    <a:bodyPr/>
                    <a:lstStyle/>
                    <a:p>
                      <a:r>
                        <a:rPr lang="es-ES" dirty="0"/>
                        <a:t>Botón que envía el formulario</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2803072058"/>
                  </a:ext>
                </a:extLst>
              </a:tr>
              <a:tr h="370840">
                <a:tc>
                  <a:txBody>
                    <a:bodyPr/>
                    <a:lstStyle/>
                    <a:p>
                      <a:r>
                        <a:rPr lang="es-ES" b="1" dirty="0" err="1"/>
                        <a:t>tel</a:t>
                      </a:r>
                      <a:endParaRPr lang="es-ES" sz="1400" b="0" i="0" u="none" strike="noStrike" cap="none" dirty="0">
                        <a:solidFill>
                          <a:schemeClr val="tx1"/>
                        </a:solidFill>
                        <a:latin typeface="+mn-lt"/>
                        <a:ea typeface="+mn-ea"/>
                        <a:cs typeface="+mn-cs"/>
                        <a:sym typeface="Arial"/>
                      </a:endParaRPr>
                    </a:p>
                  </a:txBody>
                  <a:tcPr/>
                </a:tc>
                <a:tc>
                  <a:txBody>
                    <a:bodyPr/>
                    <a:lstStyle/>
                    <a:p>
                      <a:r>
                        <a:rPr lang="es-ES" dirty="0"/>
                        <a:t>Control para ingresar un número de teléfono y agrega validación predeterminada.</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3361742600"/>
                  </a:ext>
                </a:extLst>
              </a:tr>
              <a:tr h="370840">
                <a:tc>
                  <a:txBody>
                    <a:bodyPr/>
                    <a:lstStyle/>
                    <a:p>
                      <a:r>
                        <a:rPr lang="es-ES" b="1" dirty="0" err="1"/>
                        <a:t>text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Control para campo de texto con validación predeterminada.</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1717991358"/>
                  </a:ext>
                </a:extLst>
              </a:tr>
              <a:tr h="370840">
                <a:tc>
                  <a:txBody>
                    <a:bodyPr/>
                    <a:lstStyle/>
                    <a:p>
                      <a:r>
                        <a:rPr lang="es-ES" b="1" dirty="0"/>
                        <a:t>time</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Control para hora.</a:t>
                      </a:r>
                      <a:endParaRPr lang="es-ES" sz="1400" b="0" i="0" u="none" strike="noStrike" cap="none" dirty="0">
                        <a:solidFill>
                          <a:schemeClr val="tx1"/>
                        </a:solidFill>
                        <a:latin typeface="+mn-lt"/>
                        <a:ea typeface="+mn-ea"/>
                        <a:cs typeface="+mn-cs"/>
                        <a:sym typeface="Arial"/>
                      </a:endParaRPr>
                    </a:p>
                  </a:txBody>
                  <a:tcPr anchor="ctr"/>
                </a:tc>
                <a:extLst>
                  <a:ext uri="{0D108BD9-81ED-4DB2-BD59-A6C34878D82A}">
                    <a16:rowId xmlns:a16="http://schemas.microsoft.com/office/drawing/2014/main" val="1511446650"/>
                  </a:ext>
                </a:extLst>
              </a:tr>
              <a:tr h="370840">
                <a:tc>
                  <a:txBody>
                    <a:bodyPr/>
                    <a:lstStyle/>
                    <a:p>
                      <a:r>
                        <a:rPr lang="es-ES" b="1" dirty="0" err="1"/>
                        <a:t>url</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Nos permite ingresar una URL.</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843038434"/>
                  </a:ext>
                </a:extLst>
              </a:tr>
              <a:tr h="370840">
                <a:tc>
                  <a:txBody>
                    <a:bodyPr/>
                    <a:lstStyle/>
                    <a:p>
                      <a:r>
                        <a:rPr lang="es-ES" b="1" dirty="0" err="1"/>
                        <a:t>week</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Control para ingresar una fecha.</a:t>
                      </a:r>
                      <a:endParaRPr lang="es-ES" sz="1400" b="0" i="0" u="none" strike="noStrike" cap="none" dirty="0">
                        <a:solidFill>
                          <a:schemeClr val="tx1"/>
                        </a:solidFill>
                        <a:latin typeface="+mn-lt"/>
                        <a:ea typeface="+mn-ea"/>
                        <a:cs typeface="+mn-cs"/>
                        <a:sym typeface="Arial"/>
                      </a:endParaRPr>
                    </a:p>
                  </a:txBody>
                  <a:tcPr anchor="ctr"/>
                </a:tc>
                <a:extLst>
                  <a:ext uri="{0D108BD9-81ED-4DB2-BD59-A6C34878D82A}">
                    <a16:rowId xmlns:a16="http://schemas.microsoft.com/office/drawing/2014/main" val="137235230"/>
                  </a:ext>
                </a:extLst>
              </a:tr>
            </a:tbl>
          </a:graphicData>
        </a:graphic>
      </p:graphicFrame>
    </p:spTree>
    <p:extLst>
      <p:ext uri="{BB962C8B-B14F-4D97-AF65-F5344CB8AC3E}">
        <p14:creationId xmlns:p14="http://schemas.microsoft.com/office/powerpoint/2010/main" val="1558772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2400" b="1" dirty="0"/>
              <a:t>8. </a:t>
            </a:r>
            <a:r>
              <a:rPr lang="es-ES" sz="3200" b="1" dirty="0"/>
              <a:t>Tablas de contenido</a:t>
            </a:r>
          </a:p>
          <a:p>
            <a:endParaRPr lang="es-ES" sz="2800" b="1" dirty="0"/>
          </a:p>
          <a:p>
            <a:endParaRPr lang="es-ES" sz="2400" b="1" dirty="0"/>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1141737585"/>
              </p:ext>
            </p:extLst>
          </p:nvPr>
        </p:nvGraphicFramePr>
        <p:xfrm>
          <a:off x="755576" y="1347614"/>
          <a:ext cx="8123998" cy="2225040"/>
        </p:xfrm>
        <a:graphic>
          <a:graphicData uri="http://schemas.openxmlformats.org/drawingml/2006/table">
            <a:tbl>
              <a:tblPr firstRow="1" bandRow="1">
                <a:tableStyleId>{7E9639D4-E3E2-4D34-9284-5A2195B3D0D7}</a:tableStyleId>
              </a:tblPr>
              <a:tblGrid>
                <a:gridCol w="2192344">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400" b="0" i="0" u="none" strike="noStrike" cap="none" dirty="0">
                          <a:solidFill>
                            <a:schemeClr val="bg1"/>
                          </a:solidFill>
                          <a:latin typeface="+mn-lt"/>
                          <a:ea typeface="+mn-ea"/>
                          <a:cs typeface="+mn-cs"/>
                          <a:sym typeface="Arial"/>
                        </a:rPr>
                        <a:t>Elemento</a:t>
                      </a:r>
                    </a:p>
                  </a:txBody>
                  <a:tcPr/>
                </a:tc>
                <a:tc>
                  <a:txBody>
                    <a:bodyPr/>
                    <a:lstStyle/>
                    <a:p>
                      <a:r>
                        <a:rPr lang="es-ES" sz="1400" b="0" i="0" u="none" strike="noStrike" cap="none" dirty="0">
                          <a:solidFill>
                            <a:schemeClr val="bg1"/>
                          </a:solidFill>
                          <a:latin typeface="+mn-lt"/>
                          <a:ea typeface="+mn-ea"/>
                          <a:cs typeface="+mn-cs"/>
                          <a:sym typeface="Arial"/>
                        </a:rPr>
                        <a:t>Descripción</a:t>
                      </a:r>
                    </a:p>
                  </a:txBody>
                  <a:tcPr/>
                </a:tc>
                <a:extLst>
                  <a:ext uri="{0D108BD9-81ED-4DB2-BD59-A6C34878D82A}">
                    <a16:rowId xmlns:a16="http://schemas.microsoft.com/office/drawing/2014/main" val="1130146127"/>
                  </a:ext>
                </a:extLst>
              </a:tr>
              <a:tr h="370840">
                <a:tc>
                  <a:txBody>
                    <a:bodyPr/>
                    <a:lstStyle/>
                    <a:p>
                      <a:r>
                        <a:rPr lang="es-ES" dirty="0"/>
                        <a:t>&lt;table&gt;</a:t>
                      </a:r>
                      <a:endParaRPr lang="es-ES" sz="1400" b="0" i="0" u="none" strike="noStrike" cap="none" dirty="0">
                        <a:solidFill>
                          <a:schemeClr val="tx1"/>
                        </a:solidFill>
                        <a:latin typeface="+mn-lt"/>
                        <a:ea typeface="+mn-ea"/>
                        <a:cs typeface="+mn-cs"/>
                        <a:sym typeface="Arial"/>
                      </a:endParaRPr>
                    </a:p>
                  </a:txBody>
                  <a:tcPr/>
                </a:tc>
                <a:tc>
                  <a:txBody>
                    <a:bodyPr/>
                    <a:lstStyle/>
                    <a:p>
                      <a:r>
                        <a:rPr lang="es-ES" dirty="0"/>
                        <a:t>Define la tabla.</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2803072058"/>
                  </a:ext>
                </a:extLst>
              </a:tr>
              <a:tr h="370840">
                <a:tc>
                  <a:txBody>
                    <a:bodyPr/>
                    <a:lstStyle/>
                    <a:p>
                      <a:r>
                        <a:rPr lang="es-ES" dirty="0"/>
                        <a:t>&lt;</a:t>
                      </a:r>
                      <a:r>
                        <a:rPr lang="es-ES" dirty="0" err="1"/>
                        <a:t>caption</a:t>
                      </a:r>
                      <a:r>
                        <a:rPr lang="es-ES" dirty="0"/>
                        <a:t>&gt;</a:t>
                      </a:r>
                      <a:endParaRPr lang="es-ES" sz="1400" b="0" i="0" u="none" strike="noStrike" cap="none" dirty="0">
                        <a:solidFill>
                          <a:schemeClr val="tx1"/>
                        </a:solidFill>
                        <a:latin typeface="+mn-lt"/>
                        <a:ea typeface="+mn-ea"/>
                        <a:cs typeface="+mn-cs"/>
                        <a:sym typeface="Arial"/>
                      </a:endParaRPr>
                    </a:p>
                  </a:txBody>
                  <a:tcPr/>
                </a:tc>
                <a:tc>
                  <a:txBody>
                    <a:bodyPr/>
                    <a:lstStyle/>
                    <a:p>
                      <a:r>
                        <a:rPr lang="es-ES" dirty="0"/>
                        <a:t>Título de una tabla.</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3361742600"/>
                  </a:ext>
                </a:extLst>
              </a:tr>
              <a:tr h="370840">
                <a:tc>
                  <a:txBody>
                    <a:bodyPr/>
                    <a:lstStyle/>
                    <a:p>
                      <a:r>
                        <a:rPr lang="es-ES" dirty="0"/>
                        <a:t>&lt;</a:t>
                      </a:r>
                      <a:r>
                        <a:rPr lang="es-ES" dirty="0" err="1"/>
                        <a:t>tr</a:t>
                      </a:r>
                      <a:r>
                        <a:rPr lang="es-ES" dirty="0"/>
                        <a:t>&gt;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Representa una fila de celdas en una tabla.</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1717991358"/>
                  </a:ext>
                </a:extLst>
              </a:tr>
              <a:tr h="370840">
                <a:tc>
                  <a:txBody>
                    <a:bodyPr/>
                    <a:lstStyle/>
                    <a:p>
                      <a:r>
                        <a:rPr lang="es-ES" dirty="0"/>
                        <a:t>&lt;</a:t>
                      </a:r>
                      <a:r>
                        <a:rPr lang="es-ES" dirty="0" err="1"/>
                        <a:t>td</a:t>
                      </a:r>
                      <a:r>
                        <a:rPr lang="es-ES" dirty="0"/>
                        <a:t>&gt;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Representa una celda de datos en una tabla.</a:t>
                      </a:r>
                      <a:endParaRPr lang="es-ES" sz="1400" b="0" i="0" u="none" strike="noStrike" cap="none" dirty="0">
                        <a:solidFill>
                          <a:schemeClr val="tx1"/>
                        </a:solidFill>
                        <a:latin typeface="+mn-lt"/>
                        <a:ea typeface="+mn-ea"/>
                        <a:cs typeface="+mn-cs"/>
                        <a:sym typeface="Arial"/>
                      </a:endParaRPr>
                    </a:p>
                  </a:txBody>
                  <a:tcPr anchor="ctr"/>
                </a:tc>
                <a:extLst>
                  <a:ext uri="{0D108BD9-81ED-4DB2-BD59-A6C34878D82A}">
                    <a16:rowId xmlns:a16="http://schemas.microsoft.com/office/drawing/2014/main" val="1511446650"/>
                  </a:ext>
                </a:extLst>
              </a:tr>
              <a:tr h="370840">
                <a:tc>
                  <a:txBody>
                    <a:bodyPr/>
                    <a:lstStyle/>
                    <a:p>
                      <a:r>
                        <a:rPr lang="es-ES" dirty="0"/>
                        <a:t>&lt;</a:t>
                      </a:r>
                      <a:r>
                        <a:rPr lang="es-ES" dirty="0" err="1"/>
                        <a:t>th</a:t>
                      </a:r>
                      <a:r>
                        <a:rPr lang="es-ES" dirty="0"/>
                        <a:t>&gt;</a:t>
                      </a:r>
                      <a:endParaRPr lang="es-ES" sz="1400" b="0" i="0" u="none" strike="noStrike" cap="none" dirty="0">
                        <a:solidFill>
                          <a:schemeClr val="tx1"/>
                        </a:solidFill>
                        <a:latin typeface="+mn-lt"/>
                        <a:ea typeface="+mn-ea"/>
                        <a:cs typeface="+mn-cs"/>
                        <a:sym typeface="Arial"/>
                      </a:endParaRPr>
                    </a:p>
                  </a:txBody>
                  <a:tcPr anchor="ctr"/>
                </a:tc>
                <a:tc>
                  <a:txBody>
                    <a:bodyPr/>
                    <a:lstStyle/>
                    <a:p>
                      <a:r>
                        <a:rPr lang="es-ES" dirty="0"/>
                        <a:t>Representa el encabezado de una tabla.</a:t>
                      </a:r>
                      <a:endParaRPr lang="es-ES" sz="1400" b="0" i="0" u="none" strike="noStrike" cap="none" dirty="0">
                        <a:solidFill>
                          <a:schemeClr val="tx1"/>
                        </a:solidFill>
                        <a:latin typeface="+mn-lt"/>
                        <a:ea typeface="+mn-ea"/>
                        <a:cs typeface="+mn-cs"/>
                        <a:sym typeface="Arial"/>
                      </a:endParaRPr>
                    </a:p>
                  </a:txBody>
                  <a:tcPr/>
                </a:tc>
                <a:extLst>
                  <a:ext uri="{0D108BD9-81ED-4DB2-BD59-A6C34878D82A}">
                    <a16:rowId xmlns:a16="http://schemas.microsoft.com/office/drawing/2014/main" val="843038434"/>
                  </a:ext>
                </a:extLst>
              </a:tr>
            </a:tbl>
          </a:graphicData>
        </a:graphic>
      </p:graphicFrame>
    </p:spTree>
    <p:extLst>
      <p:ext uri="{BB962C8B-B14F-4D97-AF65-F5344CB8AC3E}">
        <p14:creationId xmlns:p14="http://schemas.microsoft.com/office/powerpoint/2010/main" val="141686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112594" y="1240112"/>
            <a:ext cx="8883514" cy="3017520"/>
          </a:xfrm>
        </p:spPr>
        <p:txBody>
          <a:bodyPr/>
          <a:lstStyle/>
          <a:p>
            <a:pPr marL="76200" indent="0">
              <a:buNone/>
            </a:pPr>
            <a:r>
              <a:rPr lang="es-ES" b="1" dirty="0"/>
              <a:t>ARQUITECTURA WEB</a:t>
            </a:r>
          </a:p>
          <a:p>
            <a:pPr marL="76200" indent="0">
              <a:buNone/>
            </a:pPr>
            <a:endParaRPr lang="es-ES" b="1" dirty="0"/>
          </a:p>
          <a:p>
            <a:pPr marL="76200" indent="0">
              <a:buNone/>
            </a:pPr>
            <a:r>
              <a:rPr lang="es-ES" dirty="0"/>
              <a:t>La arquitectura web es el conjunto de principios y prácticas que guían el diseño y desarrollo de sitios web y aplicaciones web. </a:t>
            </a:r>
          </a:p>
          <a:p>
            <a:pPr marL="76200" indent="0">
              <a:buNone/>
            </a:pPr>
            <a:endParaRPr lang="es-ES" dirty="0"/>
          </a:p>
          <a:p>
            <a:pPr marL="76200" indent="0">
              <a:buNone/>
            </a:pPr>
            <a:r>
              <a:rPr lang="es-ES" dirty="0"/>
              <a:t>Define la estructura, la organización de información, la navegación y la interacción de los usuarios con la plataforma digital. </a:t>
            </a:r>
          </a:p>
          <a:p>
            <a:pPr marL="76200" indent="0">
              <a:buNone/>
            </a:pPr>
            <a:endParaRPr lang="es-ES" dirty="0"/>
          </a:p>
          <a:p>
            <a:pPr marL="76200" indent="0">
              <a:buNone/>
            </a:pPr>
            <a:r>
              <a:rPr lang="es-ES" dirty="0"/>
              <a:t>Es fundamental para garantizar que un sitio web o una aplicación no solo sea funcional y eficiente, sino también segura y escalable.</a:t>
            </a:r>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79512" y="0"/>
            <a:ext cx="7543800" cy="544034"/>
          </a:xfrm>
        </p:spPr>
        <p:txBody>
          <a:bodyPr/>
          <a:lstStyle/>
          <a:p>
            <a:r>
              <a:rPr lang="es-ES" sz="2500" b="1" i="0" dirty="0">
                <a:solidFill>
                  <a:srgbClr val="24292E"/>
                </a:solidFill>
                <a:effectLst/>
                <a:latin typeface="-apple-system"/>
              </a:rPr>
              <a:t>2. PROGRAMACION WEB</a:t>
            </a:r>
          </a:p>
        </p:txBody>
      </p:sp>
    </p:spTree>
    <p:extLst>
      <p:ext uri="{BB962C8B-B14F-4D97-AF65-F5344CB8AC3E}">
        <p14:creationId xmlns:p14="http://schemas.microsoft.com/office/powerpoint/2010/main" val="825330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544034"/>
            <a:ext cx="8883514" cy="3017520"/>
          </a:xfrm>
        </p:spPr>
        <p:txBody>
          <a:bodyPr/>
          <a:lstStyle/>
          <a:p>
            <a:pPr marL="76200" indent="0">
              <a:buNone/>
            </a:pPr>
            <a:r>
              <a:rPr lang="es-ES" b="1" dirty="0"/>
              <a:t>ARQUITECTURA WEB</a:t>
            </a:r>
          </a:p>
          <a:p>
            <a:pPr marL="76200" indent="0">
              <a:buNone/>
            </a:pPr>
            <a:endParaRPr lang="es-ES" b="1" dirty="0"/>
          </a:p>
          <a:p>
            <a:pPr marL="76200" indent="0">
              <a:buNone/>
            </a:pPr>
            <a:r>
              <a:rPr lang="es-ES" b="1" dirty="0"/>
              <a:t>Componentes fundamentales de la arquitectura web</a:t>
            </a:r>
          </a:p>
          <a:p>
            <a:pPr marL="76200" indent="0">
              <a:buNone/>
            </a:pPr>
            <a:endParaRPr lang="es-ES" dirty="0"/>
          </a:p>
          <a:p>
            <a:pPr marL="76200" indent="0">
              <a:buNone/>
            </a:pPr>
            <a:r>
              <a:rPr lang="es-ES" b="1" dirty="0" err="1"/>
              <a:t>Frontend</a:t>
            </a:r>
            <a:r>
              <a:rPr lang="es-ES" b="1" dirty="0"/>
              <a:t> (cliente): </a:t>
            </a:r>
            <a:r>
              <a:rPr lang="es-ES" dirty="0"/>
              <a:t>es la parte visible para los usuarios, donde interactúan con la interfaz de usuario. incluye </a:t>
            </a:r>
            <a:r>
              <a:rPr lang="es-ES" dirty="0" err="1"/>
              <a:t>html</a:t>
            </a:r>
            <a:r>
              <a:rPr lang="es-ES" dirty="0"/>
              <a:t>, </a:t>
            </a:r>
            <a:r>
              <a:rPr lang="es-ES" dirty="0" err="1"/>
              <a:t>css</a:t>
            </a:r>
            <a:r>
              <a:rPr lang="es-ES" dirty="0"/>
              <a:t> y </a:t>
            </a:r>
            <a:r>
              <a:rPr lang="es-ES" dirty="0" err="1"/>
              <a:t>javascript</a:t>
            </a:r>
            <a:r>
              <a:rPr lang="es-ES" dirty="0"/>
              <a:t>, que definen la estructura, diseño y comportamiento de la aplicación en el navegador web.</a:t>
            </a:r>
          </a:p>
          <a:p>
            <a:pPr marL="76200" indent="0">
              <a:buNone/>
            </a:pPr>
            <a:endParaRPr lang="es-ES" dirty="0"/>
          </a:p>
          <a:p>
            <a:pPr marL="76200" indent="0">
              <a:buNone/>
            </a:pPr>
            <a:r>
              <a:rPr lang="es-ES" dirty="0"/>
              <a:t>⚙️ </a:t>
            </a:r>
            <a:r>
              <a:rPr lang="es-ES" b="1" dirty="0" err="1"/>
              <a:t>Backend</a:t>
            </a:r>
            <a:r>
              <a:rPr lang="es-ES" b="1" dirty="0"/>
              <a:t> (servidor): </a:t>
            </a:r>
            <a:r>
              <a:rPr lang="es-ES" dirty="0"/>
              <a:t>es la parte del sistema que maneja la lógica de negocio, la base de datos y otras operaciones del lado del servidor. utiliza lenguajes de programación como </a:t>
            </a:r>
            <a:r>
              <a:rPr lang="es-ES" dirty="0" err="1"/>
              <a:t>python</a:t>
            </a:r>
            <a:r>
              <a:rPr lang="es-ES" dirty="0"/>
              <a:t>, </a:t>
            </a:r>
            <a:r>
              <a:rPr lang="es-ES" dirty="0" err="1"/>
              <a:t>php</a:t>
            </a:r>
            <a:r>
              <a:rPr lang="es-ES" dirty="0"/>
              <a:t>, java o node.js, y se comunica con el </a:t>
            </a:r>
            <a:r>
              <a:rPr lang="es-ES" dirty="0" err="1"/>
              <a:t>frontend</a:t>
            </a:r>
            <a:r>
              <a:rPr lang="es-ES" dirty="0"/>
              <a:t> a través de </a:t>
            </a:r>
            <a:r>
              <a:rPr lang="es-ES" dirty="0" err="1"/>
              <a:t>apis</a:t>
            </a:r>
            <a:r>
              <a:rPr lang="es-ES" dirty="0"/>
              <a:t>.</a:t>
            </a:r>
          </a:p>
          <a:p>
            <a:pPr marL="76200" indent="0">
              <a:buNone/>
            </a:pPr>
            <a:endParaRPr lang="es-ES" dirty="0"/>
          </a:p>
          <a:p>
            <a:pPr marL="76200" indent="0">
              <a:buNone/>
            </a:pPr>
            <a:r>
              <a:rPr lang="es-ES" dirty="0"/>
              <a:t>🗄️ </a:t>
            </a:r>
            <a:r>
              <a:rPr lang="es-ES" b="1" dirty="0"/>
              <a:t>Base de datos: </a:t>
            </a:r>
            <a:r>
              <a:rPr lang="es-ES" dirty="0"/>
              <a:t>almacena y gestiona datos estructurados y no estructurados utilizados por la aplicación web. puede ser relacional (</a:t>
            </a:r>
            <a:r>
              <a:rPr lang="es-ES" dirty="0" err="1"/>
              <a:t>sql</a:t>
            </a:r>
            <a:r>
              <a:rPr lang="es-ES" dirty="0"/>
              <a:t>) o no relacional (</a:t>
            </a:r>
            <a:r>
              <a:rPr lang="es-ES" dirty="0" err="1"/>
              <a:t>nosql</a:t>
            </a:r>
            <a:r>
              <a:rPr lang="es-ES" dirty="0"/>
              <a:t>), dependiendo de los requisitos de la aplicación.</a:t>
            </a:r>
          </a:p>
          <a:p>
            <a:pPr marL="76200" indent="0">
              <a:buNone/>
            </a:pPr>
            <a:endParaRPr lang="es-ES" dirty="0"/>
          </a:p>
          <a:p>
            <a:pPr marL="76200" indent="0">
              <a:buNone/>
            </a:pPr>
            <a:endParaRPr lang="es-ES"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79512" y="0"/>
            <a:ext cx="7543800" cy="544034"/>
          </a:xfrm>
        </p:spPr>
        <p:txBody>
          <a:bodyPr/>
          <a:lstStyle/>
          <a:p>
            <a:r>
              <a:rPr lang="es-ES" sz="2500" b="1" i="0" dirty="0">
                <a:solidFill>
                  <a:srgbClr val="24292E"/>
                </a:solidFill>
                <a:effectLst/>
                <a:latin typeface="-apple-system"/>
              </a:rPr>
              <a:t>2. PROGRAMACION WEB</a:t>
            </a:r>
          </a:p>
        </p:txBody>
      </p:sp>
    </p:spTree>
    <p:extLst>
      <p:ext uri="{BB962C8B-B14F-4D97-AF65-F5344CB8AC3E}">
        <p14:creationId xmlns:p14="http://schemas.microsoft.com/office/powerpoint/2010/main" val="3018611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544034"/>
            <a:ext cx="8883514" cy="3017520"/>
          </a:xfrm>
        </p:spPr>
        <p:txBody>
          <a:bodyPr/>
          <a:lstStyle/>
          <a:p>
            <a:pPr marL="76200" indent="0">
              <a:buNone/>
            </a:pPr>
            <a:r>
              <a:rPr lang="es-ES" b="1" dirty="0"/>
              <a:t>ARQUITECTURA WEB</a:t>
            </a:r>
          </a:p>
          <a:p>
            <a:pPr marL="76200" indent="0">
              <a:buNone/>
            </a:pPr>
            <a:endParaRPr lang="es-ES" b="1" dirty="0"/>
          </a:p>
          <a:p>
            <a:pPr marL="76200" indent="0">
              <a:buNone/>
            </a:pPr>
            <a:r>
              <a:rPr lang="es-ES" b="1" dirty="0"/>
              <a:t>Componentes fundamentales de la arquitectura web</a:t>
            </a:r>
          </a:p>
          <a:p>
            <a:pPr marL="76200" indent="0">
              <a:buNone/>
            </a:pPr>
            <a:endParaRPr lang="es-ES" dirty="0"/>
          </a:p>
          <a:p>
            <a:pPr marL="76200" indent="0">
              <a:buNone/>
            </a:pPr>
            <a:endParaRPr lang="es-ES" dirty="0"/>
          </a:p>
          <a:p>
            <a:pPr marL="76200" indent="0">
              <a:buNone/>
            </a:pPr>
            <a:r>
              <a:rPr lang="es-ES" dirty="0"/>
              <a:t>🖥️ </a:t>
            </a:r>
            <a:r>
              <a:rPr lang="es-ES" b="1" dirty="0"/>
              <a:t>Servidores y Hosting: </a:t>
            </a:r>
            <a:r>
              <a:rPr lang="es-ES" dirty="0"/>
              <a:t>la infraestructura física o virtual donde se aloja y se ejecuta la aplicación web. incluye servidores web, servidores de base de datos y servicios de alojamiento que garantizan la disponibilidad y el rendimiento.</a:t>
            </a:r>
          </a:p>
          <a:p>
            <a:pPr marL="76200" indent="0">
              <a:buNone/>
            </a:pPr>
            <a:endParaRPr lang="es-ES" dirty="0"/>
          </a:p>
          <a:p>
            <a:pPr marL="76200" indent="0">
              <a:buNone/>
            </a:pPr>
            <a:r>
              <a:rPr lang="es-ES" dirty="0"/>
              <a:t>🔗 Protocolos y Apis: define cómo se comunican los diferentes componentes de la arquitectura web entre sí y con sistemas externos. utiliza protocolos como http/https y utiliza </a:t>
            </a:r>
            <a:r>
              <a:rPr lang="es-ES" dirty="0" err="1"/>
              <a:t>apis</a:t>
            </a:r>
            <a:r>
              <a:rPr lang="es-ES" dirty="0"/>
              <a:t> para la integración de servicios y datos externos.</a:t>
            </a:r>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79512" y="0"/>
            <a:ext cx="7543800" cy="544034"/>
          </a:xfrm>
        </p:spPr>
        <p:txBody>
          <a:bodyPr/>
          <a:lstStyle/>
          <a:p>
            <a:r>
              <a:rPr lang="es-ES" sz="2500" b="1" i="0" dirty="0">
                <a:solidFill>
                  <a:srgbClr val="24292E"/>
                </a:solidFill>
                <a:effectLst/>
                <a:latin typeface="-apple-system"/>
              </a:rPr>
              <a:t>2. PROGRAMACION WEB</a:t>
            </a:r>
          </a:p>
        </p:txBody>
      </p:sp>
    </p:spTree>
    <p:extLst>
      <p:ext uri="{BB962C8B-B14F-4D97-AF65-F5344CB8AC3E}">
        <p14:creationId xmlns:p14="http://schemas.microsoft.com/office/powerpoint/2010/main" val="4251880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544034"/>
            <a:ext cx="8883514" cy="3017520"/>
          </a:xfrm>
        </p:spPr>
        <p:txBody>
          <a:bodyPr/>
          <a:lstStyle/>
          <a:p>
            <a:pPr marL="76200" indent="0">
              <a:buNone/>
            </a:pPr>
            <a:r>
              <a:rPr lang="es-ES" b="1" dirty="0"/>
              <a:t>ARQUITECTURA WEB</a:t>
            </a:r>
          </a:p>
          <a:p>
            <a:pPr marL="76200" indent="0">
              <a:buNone/>
            </a:pPr>
            <a:endParaRPr lang="es-ES" b="1" dirty="0"/>
          </a:p>
          <a:p>
            <a:r>
              <a:rPr lang="es-ES" b="1" dirty="0"/>
              <a:t>Principios clave de la arquitectura web</a:t>
            </a:r>
          </a:p>
          <a:p>
            <a:pPr marL="76200" indent="0">
              <a:buNone/>
            </a:pPr>
            <a:endParaRPr lang="es-ES" dirty="0"/>
          </a:p>
          <a:p>
            <a:pPr marL="76200" indent="0">
              <a:buNone/>
            </a:pPr>
            <a:r>
              <a:rPr lang="es-ES" dirty="0"/>
              <a:t> 📈 </a:t>
            </a:r>
            <a:r>
              <a:rPr lang="es-ES" b="1" dirty="0"/>
              <a:t>Escalabilidad: </a:t>
            </a:r>
            <a:r>
              <a:rPr lang="es-ES" dirty="0"/>
              <a:t>capacidad para manejar el crecimiento de usuarios y datos sin comprometer el rendimiento.</a:t>
            </a:r>
          </a:p>
          <a:p>
            <a:pPr marL="76200" indent="0">
              <a:buNone/>
            </a:pPr>
            <a:r>
              <a:rPr lang="es-ES" dirty="0"/>
              <a:t>    🔒 </a:t>
            </a:r>
            <a:r>
              <a:rPr lang="es-ES" b="1" dirty="0"/>
              <a:t>Seguridad:</a:t>
            </a:r>
            <a:r>
              <a:rPr lang="es-ES" dirty="0"/>
              <a:t> implementación de medidas para proteger los datos sensibles y prevenir vulnerabilidades.</a:t>
            </a:r>
          </a:p>
          <a:p>
            <a:pPr marL="76200" indent="0">
              <a:buNone/>
            </a:pPr>
            <a:r>
              <a:rPr lang="es-ES" dirty="0"/>
              <a:t>    🛠️ </a:t>
            </a:r>
            <a:r>
              <a:rPr lang="es-ES" b="1" dirty="0"/>
              <a:t>Mantenibilidad:</a:t>
            </a:r>
            <a:r>
              <a:rPr lang="es-ES" dirty="0"/>
              <a:t> facilidad para realizar cambios, actualizaciones y correcciones en la aplicación sin afectar su funcionamiento.</a:t>
            </a:r>
          </a:p>
          <a:p>
            <a:pPr marL="76200" indent="0">
              <a:buNone/>
            </a:pPr>
            <a:r>
              <a:rPr lang="es-ES" dirty="0"/>
              <a:t>    ⚡ </a:t>
            </a:r>
            <a:r>
              <a:rPr lang="es-ES" b="1" dirty="0"/>
              <a:t>Rendimiento: </a:t>
            </a:r>
            <a:r>
              <a:rPr lang="es-ES" dirty="0"/>
              <a:t>optimización del tiempo de carga, la velocidad de respuesta y la eficiencia de los recursos utilizados.</a:t>
            </a:r>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79512" y="0"/>
            <a:ext cx="7543800" cy="544034"/>
          </a:xfrm>
        </p:spPr>
        <p:txBody>
          <a:bodyPr/>
          <a:lstStyle/>
          <a:p>
            <a:r>
              <a:rPr lang="es-ES" sz="2500" b="1" i="0" dirty="0">
                <a:solidFill>
                  <a:srgbClr val="24292E"/>
                </a:solidFill>
                <a:effectLst/>
                <a:latin typeface="-apple-system"/>
              </a:rPr>
              <a:t>2. PROGRAMACION WEB</a:t>
            </a:r>
          </a:p>
        </p:txBody>
      </p:sp>
    </p:spTree>
    <p:extLst>
      <p:ext uri="{BB962C8B-B14F-4D97-AF65-F5344CB8AC3E}">
        <p14:creationId xmlns:p14="http://schemas.microsoft.com/office/powerpoint/2010/main" val="1303983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de una aplicación web</a:t>
            </a:r>
            <a:endParaRPr/>
          </a:p>
        </p:txBody>
      </p:sp>
      <p:sp>
        <p:nvSpPr>
          <p:cNvPr id="165" name="Google Shape;165;p12"/>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a:t>Existen dos estrategias :</a:t>
            </a:r>
            <a:endParaRPr/>
          </a:p>
          <a:p>
            <a:pPr marL="457200" lvl="0" indent="-228600" algn="l" rtl="0">
              <a:lnSpc>
                <a:spcPct val="100000"/>
              </a:lnSpc>
              <a:spcBef>
                <a:spcPts val="600"/>
              </a:spcBef>
              <a:spcAft>
                <a:spcPts val="0"/>
              </a:spcAft>
              <a:buSzPts val="1600"/>
              <a:buNone/>
            </a:pPr>
            <a:endParaRPr/>
          </a:p>
          <a:p>
            <a:pPr marL="914400" lvl="1" indent="-330200" algn="l" rtl="0">
              <a:lnSpc>
                <a:spcPct val="100000"/>
              </a:lnSpc>
              <a:spcBef>
                <a:spcPts val="0"/>
              </a:spcBef>
              <a:spcAft>
                <a:spcPts val="0"/>
              </a:spcAft>
              <a:buSzPts val="1600"/>
              <a:buChar char="○"/>
            </a:pPr>
            <a:r>
              <a:rPr lang="es-ES"/>
              <a:t>Back-End (Lado servidor)</a:t>
            </a:r>
            <a:endParaRPr/>
          </a:p>
          <a:p>
            <a:pPr marL="457200" lvl="0" indent="-228600" algn="l" rtl="0">
              <a:lnSpc>
                <a:spcPct val="100000"/>
              </a:lnSpc>
              <a:spcBef>
                <a:spcPts val="600"/>
              </a:spcBef>
              <a:spcAft>
                <a:spcPts val="0"/>
              </a:spcAft>
              <a:buSzPts val="1600"/>
              <a:buNone/>
            </a:pPr>
            <a:endParaRPr/>
          </a:p>
          <a:p>
            <a:pPr marL="914400" lvl="1" indent="-330200" algn="l" rtl="0">
              <a:lnSpc>
                <a:spcPct val="100000"/>
              </a:lnSpc>
              <a:spcBef>
                <a:spcPts val="0"/>
              </a:spcBef>
              <a:spcAft>
                <a:spcPts val="0"/>
              </a:spcAft>
              <a:buSzPts val="1600"/>
              <a:buChar char="○"/>
            </a:pPr>
            <a:r>
              <a:rPr lang="es-ES"/>
              <a:t>Front-End (lado cliente)</a:t>
            </a:r>
            <a:endParaRPr/>
          </a:p>
        </p:txBody>
      </p:sp>
      <p:sp>
        <p:nvSpPr>
          <p:cNvPr id="166" name="Google Shape;166;p1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26</a:t>
            </a:fld>
            <a:endParaRPr/>
          </a:p>
        </p:txBody>
      </p:sp>
      <p:sp>
        <p:nvSpPr>
          <p:cNvPr id="3" name="CuadroTexto 2">
            <a:extLst>
              <a:ext uri="{FF2B5EF4-FFF2-40B4-BE49-F238E27FC236}">
                <a16:creationId xmlns:a16="http://schemas.microsoft.com/office/drawing/2014/main" id="{1B37939B-C4B4-F2BC-3D8A-CB5C60D9AC0C}"/>
              </a:ext>
            </a:extLst>
          </p:cNvPr>
          <p:cNvSpPr txBox="1"/>
          <p:nvPr/>
        </p:nvSpPr>
        <p:spPr>
          <a:xfrm>
            <a:off x="683568" y="390223"/>
            <a:ext cx="4587498" cy="307777"/>
          </a:xfrm>
          <a:prstGeom prst="rect">
            <a:avLst/>
          </a:prstGeom>
          <a:noFill/>
        </p:spPr>
        <p:txBody>
          <a:bodyPr wrap="square">
            <a:spAutoFit/>
          </a:bodyPr>
          <a:lstStyle/>
          <a:p>
            <a:pPr marL="76200" indent="0">
              <a:buNone/>
            </a:pPr>
            <a:r>
              <a:rPr lang="es-ES" b="1" dirty="0"/>
              <a:t>ARQUITECTURA WEB</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title"/>
          </p:nvPr>
        </p:nvSpPr>
        <p:spPr>
          <a:xfrm>
            <a:off x="-6025" y="41151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cliente</a:t>
            </a:r>
            <a:endParaRPr/>
          </a:p>
        </p:txBody>
      </p:sp>
      <p:sp>
        <p:nvSpPr>
          <p:cNvPr id="172" name="Google Shape;172;p1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27</a:t>
            </a:fld>
            <a:endParaRPr/>
          </a:p>
        </p:txBody>
      </p:sp>
      <p:pic>
        <p:nvPicPr>
          <p:cNvPr id="173" name="Google Shape;173;p13"/>
          <p:cNvPicPr preferRelativeResize="0"/>
          <p:nvPr/>
        </p:nvPicPr>
        <p:blipFill rotWithShape="1">
          <a:blip r:embed="rId3">
            <a:alphaModFix/>
          </a:blip>
          <a:srcRect/>
          <a:stretch/>
        </p:blipFill>
        <p:spPr>
          <a:xfrm>
            <a:off x="467544" y="2499742"/>
            <a:ext cx="1492810" cy="1499245"/>
          </a:xfrm>
          <a:prstGeom prst="rect">
            <a:avLst/>
          </a:prstGeom>
          <a:noFill/>
          <a:ln>
            <a:noFill/>
          </a:ln>
        </p:spPr>
      </p:pic>
      <p:pic>
        <p:nvPicPr>
          <p:cNvPr id="174" name="Google Shape;174;p13"/>
          <p:cNvPicPr preferRelativeResize="0"/>
          <p:nvPr/>
        </p:nvPicPr>
        <p:blipFill rotWithShape="1">
          <a:blip r:embed="rId4">
            <a:alphaModFix/>
          </a:blip>
          <a:srcRect/>
          <a:stretch/>
        </p:blipFill>
        <p:spPr>
          <a:xfrm>
            <a:off x="3408644" y="2499742"/>
            <a:ext cx="2387492" cy="1531045"/>
          </a:xfrm>
          <a:prstGeom prst="rect">
            <a:avLst/>
          </a:prstGeom>
          <a:noFill/>
          <a:ln>
            <a:noFill/>
          </a:ln>
        </p:spPr>
      </p:pic>
      <p:pic>
        <p:nvPicPr>
          <p:cNvPr id="175" name="Google Shape;175;p13"/>
          <p:cNvPicPr preferRelativeResize="0"/>
          <p:nvPr/>
        </p:nvPicPr>
        <p:blipFill rotWithShape="1">
          <a:blip r:embed="rId5">
            <a:alphaModFix/>
          </a:blip>
          <a:srcRect/>
          <a:stretch/>
        </p:blipFill>
        <p:spPr>
          <a:xfrm>
            <a:off x="6948264" y="2283718"/>
            <a:ext cx="1906931" cy="1884809"/>
          </a:xfrm>
          <a:prstGeom prst="rect">
            <a:avLst/>
          </a:prstGeom>
          <a:noFill/>
          <a:ln>
            <a:noFill/>
          </a:ln>
        </p:spPr>
      </p:pic>
      <p:cxnSp>
        <p:nvCxnSpPr>
          <p:cNvPr id="176" name="Google Shape;176;p13"/>
          <p:cNvCxnSpPr>
            <a:stCxn id="173" idx="3"/>
            <a:endCxn id="174" idx="1"/>
          </p:cNvCxnSpPr>
          <p:nvPr/>
        </p:nvCxnSpPr>
        <p:spPr>
          <a:xfrm>
            <a:off x="1960354" y="3249364"/>
            <a:ext cx="1448400" cy="15900"/>
          </a:xfrm>
          <a:prstGeom prst="straightConnector1">
            <a:avLst/>
          </a:prstGeom>
          <a:noFill/>
          <a:ln w="50800" cap="flat" cmpd="sng">
            <a:solidFill>
              <a:schemeClr val="bg2">
                <a:lumMod val="25000"/>
              </a:schemeClr>
            </a:solidFill>
            <a:prstDash val="solid"/>
            <a:round/>
            <a:headEnd type="none" w="sm" len="sm"/>
            <a:tailEnd type="stealth" w="med" len="med"/>
          </a:ln>
        </p:spPr>
      </p:cxnSp>
      <p:cxnSp>
        <p:nvCxnSpPr>
          <p:cNvPr id="177" name="Google Shape;177;p13"/>
          <p:cNvCxnSpPr>
            <a:stCxn id="174" idx="3"/>
            <a:endCxn id="175" idx="1"/>
          </p:cNvCxnSpPr>
          <p:nvPr/>
        </p:nvCxnSpPr>
        <p:spPr>
          <a:xfrm rot="10800000" flipH="1">
            <a:off x="5796136" y="3226264"/>
            <a:ext cx="1152000" cy="39000"/>
          </a:xfrm>
          <a:prstGeom prst="straightConnector1">
            <a:avLst/>
          </a:prstGeom>
          <a:noFill/>
          <a:ln w="50800" cap="flat" cmpd="sng">
            <a:solidFill>
              <a:schemeClr val="bg2">
                <a:lumMod val="25000"/>
              </a:schemeClr>
            </a:solidFill>
            <a:prstDash val="solid"/>
            <a:round/>
            <a:headEnd type="none" w="sm" len="sm"/>
            <a:tailEnd type="stealth" w="med" len="med"/>
          </a:ln>
        </p:spPr>
      </p:cxnSp>
      <p:sp>
        <p:nvSpPr>
          <p:cNvPr id="178" name="Google Shape;178;p13"/>
          <p:cNvSpPr txBox="1"/>
          <p:nvPr/>
        </p:nvSpPr>
        <p:spPr>
          <a:xfrm>
            <a:off x="827584" y="4227934"/>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Usuario</a:t>
            </a:r>
            <a:endParaRPr sz="1400" b="0" i="0" u="none" strike="noStrike" cap="none">
              <a:solidFill>
                <a:schemeClr val="bg2">
                  <a:lumMod val="25000"/>
                </a:schemeClr>
              </a:solidFill>
              <a:latin typeface="Sniglet"/>
              <a:ea typeface="Sniglet"/>
              <a:cs typeface="Sniglet"/>
              <a:sym typeface="Sniglet"/>
            </a:endParaRPr>
          </a:p>
        </p:txBody>
      </p:sp>
      <p:sp>
        <p:nvSpPr>
          <p:cNvPr id="179" name="Google Shape;179;p13"/>
          <p:cNvSpPr txBox="1"/>
          <p:nvPr/>
        </p:nvSpPr>
        <p:spPr>
          <a:xfrm>
            <a:off x="2186001" y="3344093"/>
            <a:ext cx="8242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Petición</a:t>
            </a:r>
            <a:endParaRPr sz="1400" b="0" i="0" u="none" strike="noStrike" cap="none">
              <a:solidFill>
                <a:schemeClr val="bg2">
                  <a:lumMod val="25000"/>
                </a:schemeClr>
              </a:solidFill>
              <a:latin typeface="Sniglet"/>
              <a:ea typeface="Sniglet"/>
              <a:cs typeface="Sniglet"/>
              <a:sym typeface="Sniglet"/>
            </a:endParaRPr>
          </a:p>
        </p:txBody>
      </p:sp>
      <p:sp>
        <p:nvSpPr>
          <p:cNvPr id="180" name="Google Shape;180;p13"/>
          <p:cNvSpPr txBox="1"/>
          <p:nvPr/>
        </p:nvSpPr>
        <p:spPr>
          <a:xfrm>
            <a:off x="4130217" y="4083918"/>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lt1"/>
                </a:solidFill>
                <a:latin typeface="Sniglet"/>
                <a:ea typeface="Sniglet"/>
                <a:cs typeface="Sniglet"/>
                <a:sym typeface="Sniglet"/>
              </a:rPr>
              <a:t>Navegador</a:t>
            </a:r>
            <a:endParaRPr sz="1400" b="0" i="0" u="none" strike="noStrike" cap="none" dirty="0">
              <a:solidFill>
                <a:schemeClr val="lt1"/>
              </a:solidFill>
              <a:latin typeface="Sniglet"/>
              <a:ea typeface="Sniglet"/>
              <a:cs typeface="Sniglet"/>
              <a:sym typeface="Sniglet"/>
            </a:endParaRPr>
          </a:p>
        </p:txBody>
      </p:sp>
      <p:sp>
        <p:nvSpPr>
          <p:cNvPr id="181" name="Google Shape;181;p13"/>
          <p:cNvSpPr txBox="1"/>
          <p:nvPr/>
        </p:nvSpPr>
        <p:spPr>
          <a:xfrm>
            <a:off x="5930417" y="3363838"/>
            <a:ext cx="86113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Petición </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HTTP</a:t>
            </a:r>
            <a:endParaRPr sz="1400" b="0" i="0" u="none" strike="noStrike" cap="none">
              <a:solidFill>
                <a:schemeClr val="bg2">
                  <a:lumMod val="25000"/>
                </a:schemeClr>
              </a:solidFill>
              <a:latin typeface="Sniglet"/>
              <a:ea typeface="Sniglet"/>
              <a:cs typeface="Sniglet"/>
              <a:sym typeface="Sniglet"/>
            </a:endParaRPr>
          </a:p>
        </p:txBody>
      </p:sp>
      <p:sp>
        <p:nvSpPr>
          <p:cNvPr id="182" name="Google Shape;182;p13"/>
          <p:cNvSpPr txBox="1"/>
          <p:nvPr/>
        </p:nvSpPr>
        <p:spPr>
          <a:xfrm>
            <a:off x="7455283" y="4136762"/>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a:t>
            </a:r>
            <a:endParaRPr sz="1400" b="0" i="0" u="none" strike="noStrike" cap="none">
              <a:solidFill>
                <a:schemeClr val="bg2">
                  <a:lumMod val="25000"/>
                </a:schemeClr>
              </a:solidFill>
              <a:latin typeface="Sniglet"/>
              <a:ea typeface="Sniglet"/>
              <a:cs typeface="Sniglet"/>
              <a:sym typeface="Snigle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4"/>
          <p:cNvSpPr txBox="1">
            <a:spLocks noGrp="1"/>
          </p:cNvSpPr>
          <p:nvPr>
            <p:ph type="title"/>
          </p:nvPr>
        </p:nvSpPr>
        <p:spPr>
          <a:xfrm>
            <a:off x="-6025" y="12347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cliente</a:t>
            </a:r>
            <a:endParaRPr/>
          </a:p>
        </p:txBody>
      </p:sp>
      <p:sp>
        <p:nvSpPr>
          <p:cNvPr id="188" name="Google Shape;188;p1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28</a:t>
            </a:fld>
            <a:endParaRPr/>
          </a:p>
        </p:txBody>
      </p:sp>
      <p:pic>
        <p:nvPicPr>
          <p:cNvPr id="189" name="Google Shape;189;p14"/>
          <p:cNvPicPr preferRelativeResize="0"/>
          <p:nvPr/>
        </p:nvPicPr>
        <p:blipFill rotWithShape="1">
          <a:blip r:embed="rId3">
            <a:alphaModFix/>
          </a:blip>
          <a:srcRect/>
          <a:stretch/>
        </p:blipFill>
        <p:spPr>
          <a:xfrm>
            <a:off x="467544" y="2283718"/>
            <a:ext cx="1492810" cy="1499245"/>
          </a:xfrm>
          <a:prstGeom prst="rect">
            <a:avLst/>
          </a:prstGeom>
          <a:noFill/>
          <a:ln>
            <a:noFill/>
          </a:ln>
        </p:spPr>
      </p:pic>
      <p:pic>
        <p:nvPicPr>
          <p:cNvPr id="190" name="Google Shape;190;p14"/>
          <p:cNvPicPr preferRelativeResize="0"/>
          <p:nvPr/>
        </p:nvPicPr>
        <p:blipFill rotWithShape="1">
          <a:blip r:embed="rId4">
            <a:alphaModFix/>
          </a:blip>
          <a:srcRect/>
          <a:stretch/>
        </p:blipFill>
        <p:spPr>
          <a:xfrm>
            <a:off x="3336636" y="2283718"/>
            <a:ext cx="2387492" cy="1531045"/>
          </a:xfrm>
          <a:prstGeom prst="rect">
            <a:avLst/>
          </a:prstGeom>
          <a:noFill/>
          <a:ln>
            <a:noFill/>
          </a:ln>
        </p:spPr>
      </p:pic>
      <p:pic>
        <p:nvPicPr>
          <p:cNvPr id="191" name="Google Shape;191;p14"/>
          <p:cNvPicPr preferRelativeResize="0"/>
          <p:nvPr/>
        </p:nvPicPr>
        <p:blipFill rotWithShape="1">
          <a:blip r:embed="rId5">
            <a:alphaModFix/>
          </a:blip>
          <a:srcRect/>
          <a:stretch/>
        </p:blipFill>
        <p:spPr>
          <a:xfrm>
            <a:off x="6948264" y="2067694"/>
            <a:ext cx="1906931" cy="1884809"/>
          </a:xfrm>
          <a:prstGeom prst="rect">
            <a:avLst/>
          </a:prstGeom>
          <a:noFill/>
          <a:ln>
            <a:noFill/>
          </a:ln>
        </p:spPr>
      </p:pic>
      <p:cxnSp>
        <p:nvCxnSpPr>
          <p:cNvPr id="192" name="Google Shape;192;p14"/>
          <p:cNvCxnSpPr>
            <a:stCxn id="189" idx="3"/>
            <a:endCxn id="190" idx="1"/>
          </p:cNvCxnSpPr>
          <p:nvPr/>
        </p:nvCxnSpPr>
        <p:spPr>
          <a:xfrm>
            <a:off x="1960354" y="3033340"/>
            <a:ext cx="1376400" cy="15900"/>
          </a:xfrm>
          <a:prstGeom prst="straightConnector1">
            <a:avLst/>
          </a:prstGeom>
          <a:noFill/>
          <a:ln w="50800" cap="flat" cmpd="sng">
            <a:solidFill>
              <a:schemeClr val="bg2">
                <a:lumMod val="25000"/>
              </a:schemeClr>
            </a:solidFill>
            <a:prstDash val="solid"/>
            <a:round/>
            <a:headEnd type="triangle" w="med" len="med"/>
            <a:tailEnd type="none" w="sm" len="sm"/>
          </a:ln>
        </p:spPr>
      </p:cxnSp>
      <p:cxnSp>
        <p:nvCxnSpPr>
          <p:cNvPr id="193" name="Google Shape;193;p14"/>
          <p:cNvCxnSpPr>
            <a:stCxn id="190" idx="3"/>
            <a:endCxn id="191" idx="1"/>
          </p:cNvCxnSpPr>
          <p:nvPr/>
        </p:nvCxnSpPr>
        <p:spPr>
          <a:xfrm rot="10800000" flipH="1">
            <a:off x="5724128" y="3010240"/>
            <a:ext cx="1224000" cy="39000"/>
          </a:xfrm>
          <a:prstGeom prst="straightConnector1">
            <a:avLst/>
          </a:prstGeom>
          <a:noFill/>
          <a:ln w="50800" cap="flat" cmpd="sng">
            <a:solidFill>
              <a:schemeClr val="bg2">
                <a:lumMod val="25000"/>
              </a:schemeClr>
            </a:solidFill>
            <a:prstDash val="solid"/>
            <a:round/>
            <a:headEnd type="triangle" w="med" len="med"/>
            <a:tailEnd type="none" w="sm" len="sm"/>
          </a:ln>
        </p:spPr>
      </p:cxnSp>
      <p:sp>
        <p:nvSpPr>
          <p:cNvPr id="194" name="Google Shape;194;p14"/>
          <p:cNvSpPr txBox="1"/>
          <p:nvPr/>
        </p:nvSpPr>
        <p:spPr>
          <a:xfrm>
            <a:off x="827584" y="4011910"/>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Usuario</a:t>
            </a:r>
            <a:endParaRPr sz="1400" b="0" i="0" u="none" strike="noStrike" cap="none" dirty="0">
              <a:solidFill>
                <a:schemeClr val="bg2">
                  <a:lumMod val="25000"/>
                </a:schemeClr>
              </a:solidFill>
              <a:latin typeface="Sniglet"/>
              <a:ea typeface="Sniglet"/>
              <a:cs typeface="Sniglet"/>
              <a:sym typeface="Sniglet"/>
            </a:endParaRPr>
          </a:p>
        </p:txBody>
      </p:sp>
      <p:sp>
        <p:nvSpPr>
          <p:cNvPr id="195" name="Google Shape;195;p14"/>
          <p:cNvSpPr txBox="1"/>
          <p:nvPr/>
        </p:nvSpPr>
        <p:spPr>
          <a:xfrm>
            <a:off x="2186001" y="3128069"/>
            <a:ext cx="1218603"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El navegador</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traduce el</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contenido</a:t>
            </a:r>
            <a:endParaRPr>
              <a:solidFill>
                <a:schemeClr val="bg2">
                  <a:lumMod val="25000"/>
                </a:schemeClr>
              </a:solidFill>
            </a:endParaRPr>
          </a:p>
        </p:txBody>
      </p:sp>
      <p:sp>
        <p:nvSpPr>
          <p:cNvPr id="196" name="Google Shape;196;p14"/>
          <p:cNvSpPr txBox="1"/>
          <p:nvPr/>
        </p:nvSpPr>
        <p:spPr>
          <a:xfrm>
            <a:off x="4130217" y="3867894"/>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197" name="Google Shape;197;p14"/>
          <p:cNvSpPr txBox="1"/>
          <p:nvPr/>
        </p:nvSpPr>
        <p:spPr>
          <a:xfrm>
            <a:off x="5724128" y="3417843"/>
            <a:ext cx="137890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Envío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página con</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tecnología del</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lado del cliente</a:t>
            </a:r>
            <a:endParaRPr sz="1400" b="0" i="0" u="none" strike="noStrike" cap="none">
              <a:solidFill>
                <a:schemeClr val="bg2">
                  <a:lumMod val="25000"/>
                </a:schemeClr>
              </a:solidFill>
              <a:latin typeface="Sniglet"/>
              <a:ea typeface="Sniglet"/>
              <a:cs typeface="Sniglet"/>
              <a:sym typeface="Sniglet"/>
            </a:endParaRPr>
          </a:p>
        </p:txBody>
      </p:sp>
      <p:sp>
        <p:nvSpPr>
          <p:cNvPr id="198" name="Google Shape;198;p14"/>
          <p:cNvSpPr txBox="1"/>
          <p:nvPr/>
        </p:nvSpPr>
        <p:spPr>
          <a:xfrm>
            <a:off x="7455283" y="3920738"/>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a:t>
            </a:r>
            <a:endParaRPr sz="1400" b="0" i="0" u="none" strike="noStrike" cap="none">
              <a:solidFill>
                <a:schemeClr val="bg2">
                  <a:lumMod val="25000"/>
                </a:schemeClr>
              </a:solidFill>
              <a:latin typeface="Sniglet"/>
              <a:ea typeface="Sniglet"/>
              <a:cs typeface="Sniglet"/>
              <a:sym typeface="Snigle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Resumen del lado del cliente</a:t>
            </a:r>
            <a:endParaRPr/>
          </a:p>
        </p:txBody>
      </p:sp>
      <p:sp>
        <p:nvSpPr>
          <p:cNvPr id="204" name="Google Shape;204;p15"/>
          <p:cNvSpPr txBox="1">
            <a:spLocks noGrp="1"/>
          </p:cNvSpPr>
          <p:nvPr>
            <p:ph type="body" idx="1"/>
          </p:nvPr>
        </p:nvSpPr>
        <p:spPr>
          <a:xfrm>
            <a:off x="1475656" y="1242082"/>
            <a:ext cx="6624736"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a:t>1. El cliente realiza una petición de recurso</a:t>
            </a:r>
            <a:endParaRPr/>
          </a:p>
          <a:p>
            <a:pPr marL="457200" lvl="0" indent="-228600" algn="l" rtl="0">
              <a:lnSpc>
                <a:spcPct val="100000"/>
              </a:lnSpc>
              <a:spcBef>
                <a:spcPts val="600"/>
              </a:spcBef>
              <a:spcAft>
                <a:spcPts val="0"/>
              </a:spcAft>
              <a:buSzPts val="1600"/>
              <a:buNone/>
            </a:pPr>
            <a:endParaRPr/>
          </a:p>
          <a:p>
            <a:pPr marL="457200" lvl="0" indent="-330200" algn="l" rtl="0">
              <a:lnSpc>
                <a:spcPct val="100000"/>
              </a:lnSpc>
              <a:spcBef>
                <a:spcPts val="600"/>
              </a:spcBef>
              <a:spcAft>
                <a:spcPts val="0"/>
              </a:spcAft>
              <a:buSzPts val="1600"/>
              <a:buChar char="✘"/>
            </a:pPr>
            <a:r>
              <a:rPr lang="es-ES"/>
              <a:t>2. Un servidor web entrega el recurso al ordenador del cliente</a:t>
            </a:r>
            <a:endParaRPr/>
          </a:p>
          <a:p>
            <a:pPr marL="457200" lvl="0" indent="-228600" algn="l" rtl="0">
              <a:lnSpc>
                <a:spcPct val="100000"/>
              </a:lnSpc>
              <a:spcBef>
                <a:spcPts val="600"/>
              </a:spcBef>
              <a:spcAft>
                <a:spcPts val="0"/>
              </a:spcAft>
              <a:buSzPts val="1600"/>
              <a:buNone/>
            </a:pPr>
            <a:endParaRPr/>
          </a:p>
          <a:p>
            <a:pPr marL="457200" lvl="0" indent="-330200" algn="l" rtl="0">
              <a:lnSpc>
                <a:spcPct val="100000"/>
              </a:lnSpc>
              <a:spcBef>
                <a:spcPts val="600"/>
              </a:spcBef>
              <a:spcAft>
                <a:spcPts val="0"/>
              </a:spcAft>
              <a:buSzPts val="1600"/>
              <a:buChar char="✘"/>
            </a:pPr>
            <a:r>
              <a:rPr lang="es-ES"/>
              <a:t>3. El navegador del cliente traduce el código que recibe</a:t>
            </a:r>
            <a:endParaRPr/>
          </a:p>
          <a:p>
            <a:pPr marL="457200" lvl="0" indent="-228600" algn="l" rtl="0">
              <a:lnSpc>
                <a:spcPct val="100000"/>
              </a:lnSpc>
              <a:spcBef>
                <a:spcPts val="600"/>
              </a:spcBef>
              <a:spcAft>
                <a:spcPts val="0"/>
              </a:spcAft>
              <a:buSzPts val="1600"/>
              <a:buNone/>
            </a:pPr>
            <a:endParaRPr/>
          </a:p>
          <a:p>
            <a:pPr marL="457200" lvl="0" indent="-330200" algn="l" rtl="0">
              <a:lnSpc>
                <a:spcPct val="100000"/>
              </a:lnSpc>
              <a:spcBef>
                <a:spcPts val="600"/>
              </a:spcBef>
              <a:spcAft>
                <a:spcPts val="0"/>
              </a:spcAft>
              <a:buSzPts val="1600"/>
              <a:buChar char="✘"/>
            </a:pPr>
            <a:r>
              <a:rPr lang="es-ES"/>
              <a:t>4. El usuario ve el resultado</a:t>
            </a:r>
            <a:endParaRPr/>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2393D34-219B-35F0-7834-CF524B8921FE}"/>
              </a:ext>
            </a:extLst>
          </p:cNvPr>
          <p:cNvSpPr>
            <a:spLocks noGrp="1"/>
          </p:cNvSpPr>
          <p:nvPr>
            <p:ph type="body" idx="1"/>
          </p:nvPr>
        </p:nvSpPr>
        <p:spPr>
          <a:xfrm>
            <a:off x="179512" y="987574"/>
            <a:ext cx="8640960" cy="3017520"/>
          </a:xfrm>
        </p:spPr>
        <p:txBody>
          <a:bodyPr/>
          <a:lstStyle/>
          <a:p>
            <a:pPr marL="76200" indent="0" algn="l">
              <a:buNone/>
            </a:pPr>
            <a:r>
              <a:rPr lang="es-ES" b="0" i="0" dirty="0">
                <a:solidFill>
                  <a:srgbClr val="656565"/>
                </a:solidFill>
                <a:effectLst/>
                <a:latin typeface="Helvetica" panose="020B0604020202020204" pitchFamily="34" charset="0"/>
              </a:rPr>
              <a:t>CONTENIDO</a:t>
            </a:r>
          </a:p>
          <a:p>
            <a:pPr marL="76200" indent="0" algn="l">
              <a:buNone/>
            </a:pPr>
            <a:endParaRPr lang="es-ES" b="0" i="0" dirty="0">
              <a:solidFill>
                <a:srgbClr val="656565"/>
              </a:solidFill>
              <a:effectLst/>
              <a:latin typeface="Helvetica" panose="020B0604020202020204" pitchFamily="34" charset="0"/>
            </a:endParaRPr>
          </a:p>
          <a:p>
            <a:pPr marL="76200" indent="0" algn="l">
              <a:buNone/>
            </a:pPr>
            <a:r>
              <a:rPr lang="es-ES" b="0" i="0" dirty="0">
                <a:solidFill>
                  <a:srgbClr val="656565"/>
                </a:solidFill>
                <a:effectLst/>
                <a:latin typeface="Helvetica" panose="020B0604020202020204" pitchFamily="34" charset="0"/>
              </a:rPr>
              <a:t>1. HTML</a:t>
            </a:r>
          </a:p>
          <a:p>
            <a:pPr marL="76200" indent="0" algn="l">
              <a:buNone/>
            </a:pPr>
            <a:r>
              <a:rPr lang="es-ES" dirty="0">
                <a:solidFill>
                  <a:srgbClr val="656565"/>
                </a:solidFill>
                <a:latin typeface="Helvetica" panose="020B0604020202020204" pitchFamily="34" charset="0"/>
              </a:rPr>
              <a:t>2</a:t>
            </a:r>
            <a:r>
              <a:rPr lang="es-ES" b="0" i="0" dirty="0">
                <a:solidFill>
                  <a:srgbClr val="656565"/>
                </a:solidFill>
                <a:effectLst/>
                <a:latin typeface="Helvetica" panose="020B0604020202020204" pitchFamily="34" charset="0"/>
              </a:rPr>
              <a:t>. PROGRAMACION WEB</a:t>
            </a:r>
          </a:p>
          <a:p>
            <a:pPr marL="76200" indent="0" algn="l">
              <a:buNone/>
            </a:pPr>
            <a:r>
              <a:rPr lang="es-ES" dirty="0">
                <a:solidFill>
                  <a:srgbClr val="656565"/>
                </a:solidFill>
                <a:latin typeface="Helvetica" panose="020B0604020202020204" pitchFamily="34" charset="0"/>
              </a:rPr>
              <a:t>3</a:t>
            </a:r>
            <a:r>
              <a:rPr lang="es-ES" b="0" i="0" dirty="0">
                <a:solidFill>
                  <a:srgbClr val="656565"/>
                </a:solidFill>
                <a:effectLst/>
                <a:latin typeface="Helvetica" panose="020B0604020202020204" pitchFamily="34" charset="0"/>
              </a:rPr>
              <a:t>. APLICACIONES WEB</a:t>
            </a:r>
          </a:p>
          <a:p>
            <a:pPr marL="76200" indent="0" algn="l">
              <a:buNone/>
            </a:pPr>
            <a:r>
              <a:rPr lang="es-ES" dirty="0">
                <a:solidFill>
                  <a:srgbClr val="656565"/>
                </a:solidFill>
                <a:latin typeface="Helvetica" panose="020B0604020202020204" pitchFamily="34" charset="0"/>
              </a:rPr>
              <a:t>4</a:t>
            </a:r>
            <a:r>
              <a:rPr lang="es-ES" b="0" i="0" dirty="0">
                <a:solidFill>
                  <a:srgbClr val="656565"/>
                </a:solidFill>
                <a:effectLst/>
                <a:latin typeface="Helvetica" panose="020B0604020202020204" pitchFamily="34" charset="0"/>
              </a:rPr>
              <a:t>.INTRODUCCION PHP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servidor</a:t>
            </a:r>
            <a:endParaRPr/>
          </a:p>
        </p:txBody>
      </p:sp>
      <p:sp>
        <p:nvSpPr>
          <p:cNvPr id="211" name="Google Shape;211;p1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30</a:t>
            </a:fld>
            <a:endParaRPr/>
          </a:p>
        </p:txBody>
      </p:sp>
      <p:grpSp>
        <p:nvGrpSpPr>
          <p:cNvPr id="212" name="Google Shape;212;p16"/>
          <p:cNvGrpSpPr/>
          <p:nvPr/>
        </p:nvGrpSpPr>
        <p:grpSpPr>
          <a:xfrm>
            <a:off x="179512" y="2499742"/>
            <a:ext cx="6821289" cy="2150694"/>
            <a:chOff x="559022" y="2283718"/>
            <a:chExt cx="8296173" cy="2378891"/>
          </a:xfrm>
          <a:effectLst>
            <a:outerShdw blurRad="50800" dist="50800" dir="5400000" algn="ctr" rotWithShape="0">
              <a:schemeClr val="bg2">
                <a:lumMod val="25000"/>
              </a:schemeClr>
            </a:outerShdw>
          </a:effectLst>
        </p:grpSpPr>
        <p:pic>
          <p:nvPicPr>
            <p:cNvPr id="213" name="Google Shape;213;p16"/>
            <p:cNvPicPr preferRelativeResize="0"/>
            <p:nvPr/>
          </p:nvPicPr>
          <p:blipFill rotWithShape="1">
            <a:blip r:embed="rId3">
              <a:alphaModFix/>
            </a:blip>
            <a:srcRect/>
            <a:stretch/>
          </p:blipFill>
          <p:spPr>
            <a:xfrm>
              <a:off x="559022" y="2499742"/>
              <a:ext cx="1492810" cy="1499245"/>
            </a:xfrm>
            <a:prstGeom prst="rect">
              <a:avLst/>
            </a:prstGeom>
            <a:noFill/>
            <a:ln>
              <a:noFill/>
            </a:ln>
          </p:spPr>
        </p:pic>
        <p:pic>
          <p:nvPicPr>
            <p:cNvPr id="214" name="Google Shape;214;p16"/>
            <p:cNvPicPr preferRelativeResize="0"/>
            <p:nvPr/>
          </p:nvPicPr>
          <p:blipFill rotWithShape="1">
            <a:blip r:embed="rId4">
              <a:alphaModFix/>
            </a:blip>
            <a:srcRect/>
            <a:stretch/>
          </p:blipFill>
          <p:spPr>
            <a:xfrm>
              <a:off x="3418379" y="2499742"/>
              <a:ext cx="2387492" cy="1531045"/>
            </a:xfrm>
            <a:prstGeom prst="rect">
              <a:avLst/>
            </a:prstGeom>
            <a:noFill/>
            <a:ln>
              <a:noFill/>
            </a:ln>
          </p:spPr>
        </p:pic>
        <p:pic>
          <p:nvPicPr>
            <p:cNvPr id="215" name="Google Shape;215;p16"/>
            <p:cNvPicPr preferRelativeResize="0"/>
            <p:nvPr/>
          </p:nvPicPr>
          <p:blipFill rotWithShape="1">
            <a:blip r:embed="rId5">
              <a:alphaModFix/>
            </a:blip>
            <a:srcRect/>
            <a:stretch/>
          </p:blipFill>
          <p:spPr>
            <a:xfrm>
              <a:off x="6948264" y="2283718"/>
              <a:ext cx="1906931" cy="1884809"/>
            </a:xfrm>
            <a:prstGeom prst="rect">
              <a:avLst/>
            </a:prstGeom>
            <a:noFill/>
            <a:ln>
              <a:noFill/>
            </a:ln>
          </p:spPr>
        </p:pic>
        <p:cxnSp>
          <p:nvCxnSpPr>
            <p:cNvPr id="216" name="Google Shape;216;p16"/>
            <p:cNvCxnSpPr>
              <a:stCxn id="213" idx="3"/>
              <a:endCxn id="214" idx="1"/>
            </p:cNvCxnSpPr>
            <p:nvPr/>
          </p:nvCxnSpPr>
          <p:spPr>
            <a:xfrm>
              <a:off x="2051832" y="3249364"/>
              <a:ext cx="1366500" cy="15900"/>
            </a:xfrm>
            <a:prstGeom prst="straightConnector1">
              <a:avLst/>
            </a:prstGeom>
            <a:noFill/>
            <a:ln w="50800" cap="flat" cmpd="sng">
              <a:solidFill>
                <a:schemeClr val="lt1"/>
              </a:solidFill>
              <a:prstDash val="solid"/>
              <a:round/>
              <a:headEnd type="none" w="sm" len="sm"/>
              <a:tailEnd type="stealth" w="med" len="med"/>
            </a:ln>
            <a:effectLst>
              <a:outerShdw blurRad="50800" dist="50800" dir="5400000" algn="ctr" rotWithShape="0">
                <a:schemeClr val="bg2">
                  <a:lumMod val="25000"/>
                </a:schemeClr>
              </a:outerShdw>
            </a:effectLst>
          </p:spPr>
        </p:cxnSp>
        <p:cxnSp>
          <p:nvCxnSpPr>
            <p:cNvPr id="217" name="Google Shape;217;p16"/>
            <p:cNvCxnSpPr>
              <a:stCxn id="214" idx="3"/>
              <a:endCxn id="215" idx="1"/>
            </p:cNvCxnSpPr>
            <p:nvPr/>
          </p:nvCxnSpPr>
          <p:spPr>
            <a:xfrm rot="10800000" flipH="1">
              <a:off x="5805871" y="3226264"/>
              <a:ext cx="1142400" cy="39000"/>
            </a:xfrm>
            <a:prstGeom prst="straightConnector1">
              <a:avLst/>
            </a:prstGeom>
            <a:noFill/>
            <a:ln w="50800" cap="flat" cmpd="sng">
              <a:solidFill>
                <a:schemeClr val="lt1"/>
              </a:solidFill>
              <a:prstDash val="solid"/>
              <a:round/>
              <a:headEnd type="none" w="sm" len="sm"/>
              <a:tailEnd type="stealth" w="med" len="med"/>
            </a:ln>
            <a:effectLst>
              <a:outerShdw blurRad="50800" dist="50800" dir="5400000" algn="ctr" rotWithShape="0">
                <a:schemeClr val="bg2">
                  <a:lumMod val="25000"/>
                </a:schemeClr>
              </a:outerShdw>
            </a:effectLst>
          </p:spPr>
        </p:cxnSp>
        <p:sp>
          <p:nvSpPr>
            <p:cNvPr id="218" name="Google Shape;218;p16"/>
            <p:cNvSpPr txBox="1"/>
            <p:nvPr/>
          </p:nvSpPr>
          <p:spPr>
            <a:xfrm>
              <a:off x="919061" y="4227934"/>
              <a:ext cx="960655" cy="340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Usuario</a:t>
              </a:r>
              <a:endParaRPr sz="1400" b="0" i="0" u="none" strike="noStrike" cap="none" dirty="0">
                <a:solidFill>
                  <a:schemeClr val="bg2">
                    <a:lumMod val="25000"/>
                  </a:schemeClr>
                </a:solidFill>
                <a:latin typeface="Sniglet"/>
                <a:ea typeface="Sniglet"/>
                <a:cs typeface="Sniglet"/>
                <a:sym typeface="Sniglet"/>
              </a:endParaRPr>
            </a:p>
          </p:txBody>
        </p:sp>
        <p:sp>
          <p:nvSpPr>
            <p:cNvPr id="219" name="Google Shape;219;p16"/>
            <p:cNvSpPr txBox="1"/>
            <p:nvPr/>
          </p:nvSpPr>
          <p:spPr>
            <a:xfrm>
              <a:off x="2277478" y="3344093"/>
              <a:ext cx="1140852" cy="340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Petición</a:t>
              </a:r>
              <a:endParaRPr sz="1400" b="0" i="0" u="none" strike="noStrike" cap="none" dirty="0">
                <a:solidFill>
                  <a:schemeClr val="bg2">
                    <a:lumMod val="25000"/>
                  </a:schemeClr>
                </a:solidFill>
                <a:latin typeface="Sniglet"/>
                <a:ea typeface="Sniglet"/>
                <a:cs typeface="Sniglet"/>
                <a:sym typeface="Sniglet"/>
              </a:endParaRPr>
            </a:p>
          </p:txBody>
        </p:sp>
        <p:sp>
          <p:nvSpPr>
            <p:cNvPr id="220" name="Google Shape;220;p16"/>
            <p:cNvSpPr txBox="1"/>
            <p:nvPr/>
          </p:nvSpPr>
          <p:spPr>
            <a:xfrm>
              <a:off x="4139951" y="4083918"/>
              <a:ext cx="1055097" cy="5786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221" name="Google Shape;221;p16"/>
            <p:cNvSpPr txBox="1"/>
            <p:nvPr/>
          </p:nvSpPr>
          <p:spPr>
            <a:xfrm>
              <a:off x="5930417" y="3363838"/>
              <a:ext cx="973264" cy="5786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Petición </a:t>
              </a:r>
              <a:endParaRPr dirty="0">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HTTP</a:t>
              </a:r>
              <a:endParaRPr sz="1400" b="0" i="0" u="none" strike="noStrike" cap="none" dirty="0">
                <a:solidFill>
                  <a:schemeClr val="bg2">
                    <a:lumMod val="25000"/>
                  </a:schemeClr>
                </a:solidFill>
                <a:latin typeface="Sniglet"/>
                <a:ea typeface="Sniglet"/>
                <a:cs typeface="Sniglet"/>
                <a:sym typeface="Sniglet"/>
              </a:endParaRPr>
            </a:p>
          </p:txBody>
        </p:sp>
        <p:sp>
          <p:nvSpPr>
            <p:cNvPr id="222" name="Google Shape;222;p16"/>
            <p:cNvSpPr txBox="1"/>
            <p:nvPr/>
          </p:nvSpPr>
          <p:spPr>
            <a:xfrm>
              <a:off x="7455282" y="4136762"/>
              <a:ext cx="1055097" cy="340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Servidor</a:t>
              </a:r>
              <a:endParaRPr sz="1400" b="0" i="0" u="none" strike="noStrike" cap="none" dirty="0">
                <a:solidFill>
                  <a:schemeClr val="bg2">
                    <a:lumMod val="25000"/>
                  </a:schemeClr>
                </a:solidFill>
                <a:latin typeface="Sniglet"/>
                <a:ea typeface="Sniglet"/>
                <a:cs typeface="Sniglet"/>
                <a:sym typeface="Sniglet"/>
              </a:endParaRPr>
            </a:p>
          </p:txBody>
        </p:sp>
      </p:grpSp>
      <p:cxnSp>
        <p:nvCxnSpPr>
          <p:cNvPr id="223" name="Google Shape;223;p16"/>
          <p:cNvCxnSpPr>
            <a:stCxn id="215" idx="3"/>
          </p:cNvCxnSpPr>
          <p:nvPr/>
        </p:nvCxnSpPr>
        <p:spPr>
          <a:xfrm>
            <a:off x="7000801" y="3351746"/>
            <a:ext cx="648000" cy="12000"/>
          </a:xfrm>
          <a:prstGeom prst="straightConnector1">
            <a:avLst/>
          </a:prstGeom>
          <a:noFill/>
          <a:ln w="50800" cap="flat" cmpd="sng">
            <a:solidFill>
              <a:schemeClr val="bg2">
                <a:lumMod val="25000"/>
              </a:schemeClr>
            </a:solidFill>
            <a:prstDash val="solid"/>
            <a:round/>
            <a:headEnd type="none" w="sm" len="sm"/>
            <a:tailEnd type="stealth" w="med" len="med"/>
          </a:ln>
          <a:effectLst>
            <a:outerShdw blurRad="50800" dist="50800" dir="5400000" algn="ctr" rotWithShape="0">
              <a:schemeClr val="bg2">
                <a:lumMod val="25000"/>
              </a:schemeClr>
            </a:outerShdw>
          </a:effectLst>
        </p:spPr>
      </p:cxnSp>
      <p:pic>
        <p:nvPicPr>
          <p:cNvPr id="224" name="Google Shape;224;p16"/>
          <p:cNvPicPr preferRelativeResize="0"/>
          <p:nvPr/>
        </p:nvPicPr>
        <p:blipFill rotWithShape="1">
          <a:blip r:embed="rId6">
            <a:alphaModFix/>
          </a:blip>
          <a:srcRect/>
          <a:stretch/>
        </p:blipFill>
        <p:spPr>
          <a:xfrm>
            <a:off x="7648276" y="2910433"/>
            <a:ext cx="1100188" cy="957461"/>
          </a:xfrm>
          <a:prstGeom prst="rect">
            <a:avLst/>
          </a:prstGeom>
          <a:noFill/>
          <a:ln>
            <a:noFill/>
          </a:ln>
        </p:spPr>
      </p:pic>
      <p:sp>
        <p:nvSpPr>
          <p:cNvPr id="225" name="Google Shape;225;p16"/>
          <p:cNvSpPr/>
          <p:nvPr/>
        </p:nvSpPr>
        <p:spPr>
          <a:xfrm>
            <a:off x="7452320" y="4011910"/>
            <a:ext cx="142190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Arial"/>
                <a:ea typeface="Arial"/>
                <a:cs typeface="Arial"/>
                <a:sym typeface="Arial"/>
              </a:rPr>
              <a:t>El recurso</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Arial"/>
                <a:ea typeface="Arial"/>
                <a:cs typeface="Arial"/>
                <a:sym typeface="Arial"/>
              </a:rPr>
              <a:t>tiene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Arial"/>
                <a:ea typeface="Arial"/>
                <a:cs typeface="Arial"/>
                <a:sym typeface="Arial"/>
              </a:rPr>
              <a:t>contenido</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Arial"/>
                <a:ea typeface="Arial"/>
                <a:cs typeface="Arial"/>
                <a:sym typeface="Arial"/>
              </a:rPr>
              <a:t>extra</a:t>
            </a:r>
            <a:endParaRPr sz="1400" b="0" i="0" u="none" strike="noStrike" cap="none">
              <a:solidFill>
                <a:schemeClr val="bg2">
                  <a:lumMod val="25000"/>
                </a:schemeClr>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servidor</a:t>
            </a:r>
            <a:endParaRPr/>
          </a:p>
        </p:txBody>
      </p:sp>
      <p:sp>
        <p:nvSpPr>
          <p:cNvPr id="231" name="Google Shape;231;p1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31</a:t>
            </a:fld>
            <a:endParaRPr/>
          </a:p>
        </p:txBody>
      </p:sp>
      <p:pic>
        <p:nvPicPr>
          <p:cNvPr id="232" name="Google Shape;232;p17"/>
          <p:cNvPicPr preferRelativeResize="0"/>
          <p:nvPr/>
        </p:nvPicPr>
        <p:blipFill rotWithShape="1">
          <a:blip r:embed="rId3">
            <a:alphaModFix/>
          </a:blip>
          <a:srcRect/>
          <a:stretch/>
        </p:blipFill>
        <p:spPr>
          <a:xfrm>
            <a:off x="467544" y="2859782"/>
            <a:ext cx="1134315" cy="1139205"/>
          </a:xfrm>
          <a:prstGeom prst="rect">
            <a:avLst/>
          </a:prstGeom>
          <a:noFill/>
          <a:ln>
            <a:noFill/>
          </a:ln>
        </p:spPr>
      </p:pic>
      <p:pic>
        <p:nvPicPr>
          <p:cNvPr id="233" name="Google Shape;233;p17"/>
          <p:cNvPicPr preferRelativeResize="0"/>
          <p:nvPr/>
        </p:nvPicPr>
        <p:blipFill rotWithShape="1">
          <a:blip r:embed="rId4">
            <a:alphaModFix/>
          </a:blip>
          <a:srcRect/>
          <a:stretch/>
        </p:blipFill>
        <p:spPr>
          <a:xfrm>
            <a:off x="2843808" y="2931790"/>
            <a:ext cx="1658859" cy="1063789"/>
          </a:xfrm>
          <a:prstGeom prst="rect">
            <a:avLst/>
          </a:prstGeom>
          <a:noFill/>
          <a:ln>
            <a:noFill/>
          </a:ln>
        </p:spPr>
      </p:pic>
      <p:pic>
        <p:nvPicPr>
          <p:cNvPr id="234" name="Google Shape;234;p17"/>
          <p:cNvPicPr preferRelativeResize="0"/>
          <p:nvPr/>
        </p:nvPicPr>
        <p:blipFill rotWithShape="1">
          <a:blip r:embed="rId5">
            <a:alphaModFix/>
          </a:blip>
          <a:srcRect/>
          <a:stretch/>
        </p:blipFill>
        <p:spPr>
          <a:xfrm>
            <a:off x="5292080" y="2787774"/>
            <a:ext cx="1396959" cy="1380753"/>
          </a:xfrm>
          <a:prstGeom prst="rect">
            <a:avLst/>
          </a:prstGeom>
          <a:noFill/>
          <a:ln>
            <a:noFill/>
          </a:ln>
        </p:spPr>
      </p:pic>
      <p:sp>
        <p:nvSpPr>
          <p:cNvPr id="235" name="Google Shape;235;p17"/>
          <p:cNvSpPr txBox="1"/>
          <p:nvPr/>
        </p:nvSpPr>
        <p:spPr>
          <a:xfrm>
            <a:off x="827584" y="4227934"/>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Usuario</a:t>
            </a:r>
            <a:endParaRPr sz="1400" b="0" i="0" u="none" strike="noStrike" cap="none">
              <a:solidFill>
                <a:schemeClr val="bg2">
                  <a:lumMod val="25000"/>
                </a:schemeClr>
              </a:solidFill>
              <a:latin typeface="Sniglet"/>
              <a:ea typeface="Sniglet"/>
              <a:cs typeface="Sniglet"/>
              <a:sym typeface="Sniglet"/>
            </a:endParaRPr>
          </a:p>
        </p:txBody>
      </p:sp>
      <p:sp>
        <p:nvSpPr>
          <p:cNvPr id="236" name="Google Shape;236;p17"/>
          <p:cNvSpPr txBox="1"/>
          <p:nvPr/>
        </p:nvSpPr>
        <p:spPr>
          <a:xfrm>
            <a:off x="2915816" y="4155926"/>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237" name="Google Shape;237;p17"/>
          <p:cNvSpPr txBox="1"/>
          <p:nvPr/>
        </p:nvSpPr>
        <p:spPr>
          <a:xfrm>
            <a:off x="5508104" y="4299942"/>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Servidor</a:t>
            </a:r>
            <a:endParaRPr sz="1400" b="0" i="0" u="none" strike="noStrike" cap="none" dirty="0">
              <a:solidFill>
                <a:schemeClr val="bg2">
                  <a:lumMod val="25000"/>
                </a:schemeClr>
              </a:solidFill>
              <a:latin typeface="Sniglet"/>
              <a:ea typeface="Sniglet"/>
              <a:cs typeface="Sniglet"/>
              <a:sym typeface="Sniglet"/>
            </a:endParaRPr>
          </a:p>
        </p:txBody>
      </p:sp>
      <p:pic>
        <p:nvPicPr>
          <p:cNvPr id="238" name="Google Shape;238;p17"/>
          <p:cNvPicPr preferRelativeResize="0"/>
          <p:nvPr/>
        </p:nvPicPr>
        <p:blipFill rotWithShape="1">
          <a:blip r:embed="rId6">
            <a:alphaModFix/>
          </a:blip>
          <a:srcRect/>
          <a:stretch/>
        </p:blipFill>
        <p:spPr>
          <a:xfrm>
            <a:off x="8100392" y="2931790"/>
            <a:ext cx="910270" cy="1243608"/>
          </a:xfrm>
          <a:prstGeom prst="rect">
            <a:avLst/>
          </a:prstGeom>
          <a:noFill/>
          <a:ln>
            <a:noFill/>
          </a:ln>
        </p:spPr>
      </p:pic>
      <p:cxnSp>
        <p:nvCxnSpPr>
          <p:cNvPr id="239" name="Google Shape;239;p17"/>
          <p:cNvCxnSpPr/>
          <p:nvPr/>
        </p:nvCxnSpPr>
        <p:spPr>
          <a:xfrm>
            <a:off x="6732240" y="3507854"/>
            <a:ext cx="1480686" cy="44169"/>
          </a:xfrm>
          <a:prstGeom prst="straightConnector1">
            <a:avLst/>
          </a:prstGeom>
          <a:noFill/>
          <a:ln w="50800" cap="flat" cmpd="sng">
            <a:solidFill>
              <a:schemeClr val="bg2">
                <a:lumMod val="25000"/>
              </a:schemeClr>
            </a:solidFill>
            <a:prstDash val="solid"/>
            <a:round/>
            <a:headEnd type="none" w="sm" len="sm"/>
            <a:tailEnd type="stealth" w="med" len="med"/>
          </a:ln>
        </p:spPr>
      </p:cxnSp>
      <p:sp>
        <p:nvSpPr>
          <p:cNvPr id="240" name="Google Shape;240;p17"/>
          <p:cNvSpPr/>
          <p:nvPr/>
        </p:nvSpPr>
        <p:spPr>
          <a:xfrm>
            <a:off x="6732240" y="3723878"/>
            <a:ext cx="129614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 entrega</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a un servidor</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capaz</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de traducir</a:t>
            </a:r>
            <a:endParaRPr sz="1400" b="0" i="0" u="none" strike="noStrike" cap="none">
              <a:solidFill>
                <a:schemeClr val="bg2">
                  <a:lumMod val="25000"/>
                </a:schemeClr>
              </a:solidFill>
              <a:latin typeface="Sniglet"/>
              <a:ea typeface="Sniglet"/>
              <a:cs typeface="Sniglet"/>
              <a:sym typeface="Sniglet"/>
            </a:endParaRPr>
          </a:p>
        </p:txBody>
      </p:sp>
      <p:sp>
        <p:nvSpPr>
          <p:cNvPr id="241" name="Google Shape;241;p17"/>
          <p:cNvSpPr/>
          <p:nvPr/>
        </p:nvSpPr>
        <p:spPr>
          <a:xfrm>
            <a:off x="7956376" y="4443958"/>
            <a:ext cx="13316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aplicaciones</a:t>
            </a:r>
            <a:endParaRPr sz="1400" b="0" i="0" u="none" strike="noStrike" cap="none">
              <a:solidFill>
                <a:schemeClr val="bg2">
                  <a:lumMod val="25000"/>
                </a:schemeClr>
              </a:solidFill>
              <a:latin typeface="Sniglet"/>
              <a:ea typeface="Sniglet"/>
              <a:cs typeface="Sniglet"/>
              <a:sym typeface="Sniglet"/>
            </a:endParaRPr>
          </a:p>
        </p:txBody>
      </p:sp>
      <p:pic>
        <p:nvPicPr>
          <p:cNvPr id="242" name="Google Shape;242;p17"/>
          <p:cNvPicPr preferRelativeResize="0"/>
          <p:nvPr/>
        </p:nvPicPr>
        <p:blipFill rotWithShape="1">
          <a:blip r:embed="rId7">
            <a:alphaModFix/>
          </a:blip>
          <a:srcRect/>
          <a:stretch/>
        </p:blipFill>
        <p:spPr>
          <a:xfrm>
            <a:off x="6948264" y="2283718"/>
            <a:ext cx="995363" cy="866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servidor</a:t>
            </a:r>
            <a:endParaRPr/>
          </a:p>
        </p:txBody>
      </p:sp>
      <p:sp>
        <p:nvSpPr>
          <p:cNvPr id="248" name="Google Shape;248;p1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32</a:t>
            </a:fld>
            <a:endParaRPr/>
          </a:p>
        </p:txBody>
      </p:sp>
      <p:pic>
        <p:nvPicPr>
          <p:cNvPr id="249" name="Google Shape;249;p18"/>
          <p:cNvPicPr preferRelativeResize="0"/>
          <p:nvPr/>
        </p:nvPicPr>
        <p:blipFill rotWithShape="1">
          <a:blip r:embed="rId3">
            <a:alphaModFix/>
          </a:blip>
          <a:srcRect/>
          <a:stretch/>
        </p:blipFill>
        <p:spPr>
          <a:xfrm>
            <a:off x="467544" y="2859782"/>
            <a:ext cx="1134315" cy="1139205"/>
          </a:xfrm>
          <a:prstGeom prst="rect">
            <a:avLst/>
          </a:prstGeom>
          <a:noFill/>
          <a:ln>
            <a:noFill/>
          </a:ln>
        </p:spPr>
      </p:pic>
      <p:pic>
        <p:nvPicPr>
          <p:cNvPr id="250" name="Google Shape;250;p18"/>
          <p:cNvPicPr preferRelativeResize="0"/>
          <p:nvPr/>
        </p:nvPicPr>
        <p:blipFill rotWithShape="1">
          <a:blip r:embed="rId4">
            <a:alphaModFix/>
          </a:blip>
          <a:srcRect/>
          <a:stretch/>
        </p:blipFill>
        <p:spPr>
          <a:xfrm>
            <a:off x="2843808" y="2931790"/>
            <a:ext cx="1658859" cy="1063789"/>
          </a:xfrm>
          <a:prstGeom prst="rect">
            <a:avLst/>
          </a:prstGeom>
          <a:noFill/>
          <a:ln>
            <a:noFill/>
          </a:ln>
        </p:spPr>
      </p:pic>
      <p:pic>
        <p:nvPicPr>
          <p:cNvPr id="251" name="Google Shape;251;p18"/>
          <p:cNvPicPr preferRelativeResize="0"/>
          <p:nvPr/>
        </p:nvPicPr>
        <p:blipFill rotWithShape="1">
          <a:blip r:embed="rId5">
            <a:alphaModFix/>
          </a:blip>
          <a:srcRect/>
          <a:stretch/>
        </p:blipFill>
        <p:spPr>
          <a:xfrm>
            <a:off x="5148064" y="2787774"/>
            <a:ext cx="1396959" cy="1380753"/>
          </a:xfrm>
          <a:prstGeom prst="rect">
            <a:avLst/>
          </a:prstGeom>
          <a:noFill/>
          <a:ln>
            <a:noFill/>
          </a:ln>
        </p:spPr>
      </p:pic>
      <p:sp>
        <p:nvSpPr>
          <p:cNvPr id="252" name="Google Shape;252;p18"/>
          <p:cNvSpPr txBox="1"/>
          <p:nvPr/>
        </p:nvSpPr>
        <p:spPr>
          <a:xfrm>
            <a:off x="827584" y="4227934"/>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Usuario</a:t>
            </a:r>
            <a:endParaRPr sz="1400" b="0" i="0" u="none" strike="noStrike" cap="none">
              <a:solidFill>
                <a:schemeClr val="bg2">
                  <a:lumMod val="25000"/>
                </a:schemeClr>
              </a:solidFill>
              <a:latin typeface="Sniglet"/>
              <a:ea typeface="Sniglet"/>
              <a:cs typeface="Sniglet"/>
              <a:sym typeface="Sniglet"/>
            </a:endParaRPr>
          </a:p>
        </p:txBody>
      </p:sp>
      <p:sp>
        <p:nvSpPr>
          <p:cNvPr id="253" name="Google Shape;253;p18"/>
          <p:cNvSpPr txBox="1"/>
          <p:nvPr/>
        </p:nvSpPr>
        <p:spPr>
          <a:xfrm>
            <a:off x="2915816" y="4155926"/>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254" name="Google Shape;254;p18"/>
          <p:cNvSpPr txBox="1"/>
          <p:nvPr/>
        </p:nvSpPr>
        <p:spPr>
          <a:xfrm>
            <a:off x="5868144" y="4299942"/>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a:t>
            </a:r>
            <a:endParaRPr sz="1400" b="0" i="0" u="none" strike="noStrike" cap="none">
              <a:solidFill>
                <a:schemeClr val="bg2">
                  <a:lumMod val="25000"/>
                </a:schemeClr>
              </a:solidFill>
              <a:latin typeface="Sniglet"/>
              <a:ea typeface="Sniglet"/>
              <a:cs typeface="Sniglet"/>
              <a:sym typeface="Sniglet"/>
            </a:endParaRPr>
          </a:p>
        </p:txBody>
      </p:sp>
      <p:pic>
        <p:nvPicPr>
          <p:cNvPr id="255" name="Google Shape;255;p18"/>
          <p:cNvPicPr preferRelativeResize="0"/>
          <p:nvPr/>
        </p:nvPicPr>
        <p:blipFill rotWithShape="1">
          <a:blip r:embed="rId6">
            <a:alphaModFix/>
          </a:blip>
          <a:srcRect/>
          <a:stretch/>
        </p:blipFill>
        <p:spPr>
          <a:xfrm>
            <a:off x="8100392" y="2931790"/>
            <a:ext cx="910270" cy="1243608"/>
          </a:xfrm>
          <a:prstGeom prst="rect">
            <a:avLst/>
          </a:prstGeom>
          <a:noFill/>
          <a:ln>
            <a:noFill/>
          </a:ln>
        </p:spPr>
      </p:pic>
      <p:cxnSp>
        <p:nvCxnSpPr>
          <p:cNvPr id="256" name="Google Shape;256;p18"/>
          <p:cNvCxnSpPr/>
          <p:nvPr/>
        </p:nvCxnSpPr>
        <p:spPr>
          <a:xfrm>
            <a:off x="6588224" y="3507854"/>
            <a:ext cx="1440160" cy="0"/>
          </a:xfrm>
          <a:prstGeom prst="straightConnector1">
            <a:avLst/>
          </a:prstGeom>
          <a:noFill/>
          <a:ln w="50800" cap="flat" cmpd="sng">
            <a:solidFill>
              <a:schemeClr val="bg2">
                <a:lumMod val="25000"/>
              </a:schemeClr>
            </a:solidFill>
            <a:prstDash val="solid"/>
            <a:round/>
            <a:headEnd type="triangle" w="med" len="med"/>
            <a:tailEnd type="none" w="sm" len="sm"/>
          </a:ln>
        </p:spPr>
      </p:cxnSp>
      <p:sp>
        <p:nvSpPr>
          <p:cNvPr id="257" name="Google Shape;257;p18"/>
          <p:cNvSpPr/>
          <p:nvPr/>
        </p:nvSpPr>
        <p:spPr>
          <a:xfrm>
            <a:off x="6732240" y="3651870"/>
            <a:ext cx="1296144"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 entrega código traducido</a:t>
            </a:r>
            <a:endParaRPr sz="1400" b="0" i="0" u="none" strike="noStrike" cap="none">
              <a:solidFill>
                <a:schemeClr val="bg2">
                  <a:lumMod val="25000"/>
                </a:schemeClr>
              </a:solidFill>
              <a:latin typeface="Sniglet"/>
              <a:ea typeface="Sniglet"/>
              <a:cs typeface="Sniglet"/>
              <a:sym typeface="Sniglet"/>
            </a:endParaRPr>
          </a:p>
        </p:txBody>
      </p:sp>
      <p:sp>
        <p:nvSpPr>
          <p:cNvPr id="258" name="Google Shape;258;p18"/>
          <p:cNvSpPr/>
          <p:nvPr/>
        </p:nvSpPr>
        <p:spPr>
          <a:xfrm>
            <a:off x="7812360" y="4371950"/>
            <a:ext cx="13316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Servidor de</a:t>
            </a:r>
            <a:endParaRPr dirty="0">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aplicaciones</a:t>
            </a:r>
            <a:endParaRPr sz="1400" b="0" i="0" u="none" strike="noStrike" cap="none" dirty="0">
              <a:solidFill>
                <a:schemeClr val="bg2">
                  <a:lumMod val="25000"/>
                </a:schemeClr>
              </a:solidFill>
              <a:latin typeface="Sniglet"/>
              <a:ea typeface="Sniglet"/>
              <a:cs typeface="Sniglet"/>
              <a:sym typeface="Sniglet"/>
            </a:endParaRPr>
          </a:p>
        </p:txBody>
      </p:sp>
      <p:pic>
        <p:nvPicPr>
          <p:cNvPr id="259" name="Google Shape;259;p18"/>
          <p:cNvPicPr preferRelativeResize="0"/>
          <p:nvPr/>
        </p:nvPicPr>
        <p:blipFill rotWithShape="1">
          <a:blip r:embed="rId7">
            <a:alphaModFix/>
          </a:blip>
          <a:srcRect/>
          <a:stretch/>
        </p:blipFill>
        <p:spPr>
          <a:xfrm>
            <a:off x="6948264" y="2283718"/>
            <a:ext cx="789197" cy="93878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servidor</a:t>
            </a:r>
            <a:endParaRPr/>
          </a:p>
        </p:txBody>
      </p:sp>
      <p:sp>
        <p:nvSpPr>
          <p:cNvPr id="265" name="Google Shape;265;p1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33</a:t>
            </a:fld>
            <a:endParaRPr/>
          </a:p>
        </p:txBody>
      </p:sp>
      <p:pic>
        <p:nvPicPr>
          <p:cNvPr id="266" name="Google Shape;266;p19"/>
          <p:cNvPicPr preferRelativeResize="0"/>
          <p:nvPr/>
        </p:nvPicPr>
        <p:blipFill rotWithShape="1">
          <a:blip r:embed="rId3">
            <a:alphaModFix/>
          </a:blip>
          <a:srcRect/>
          <a:stretch/>
        </p:blipFill>
        <p:spPr>
          <a:xfrm>
            <a:off x="467544" y="2859782"/>
            <a:ext cx="1134315" cy="1139205"/>
          </a:xfrm>
          <a:prstGeom prst="rect">
            <a:avLst/>
          </a:prstGeom>
          <a:noFill/>
          <a:ln>
            <a:noFill/>
          </a:ln>
        </p:spPr>
      </p:pic>
      <p:pic>
        <p:nvPicPr>
          <p:cNvPr id="267" name="Google Shape;267;p19"/>
          <p:cNvPicPr preferRelativeResize="0"/>
          <p:nvPr/>
        </p:nvPicPr>
        <p:blipFill rotWithShape="1">
          <a:blip r:embed="rId4">
            <a:alphaModFix/>
          </a:blip>
          <a:srcRect/>
          <a:stretch/>
        </p:blipFill>
        <p:spPr>
          <a:xfrm>
            <a:off x="2411760" y="2931790"/>
            <a:ext cx="1658859" cy="1063789"/>
          </a:xfrm>
          <a:prstGeom prst="rect">
            <a:avLst/>
          </a:prstGeom>
          <a:noFill/>
          <a:ln>
            <a:noFill/>
          </a:ln>
        </p:spPr>
      </p:pic>
      <p:pic>
        <p:nvPicPr>
          <p:cNvPr id="268" name="Google Shape;268;p19"/>
          <p:cNvPicPr preferRelativeResize="0"/>
          <p:nvPr/>
        </p:nvPicPr>
        <p:blipFill rotWithShape="1">
          <a:blip r:embed="rId5">
            <a:alphaModFix/>
          </a:blip>
          <a:srcRect/>
          <a:stretch/>
        </p:blipFill>
        <p:spPr>
          <a:xfrm>
            <a:off x="6012160" y="2787774"/>
            <a:ext cx="1396959" cy="1380753"/>
          </a:xfrm>
          <a:prstGeom prst="rect">
            <a:avLst/>
          </a:prstGeom>
          <a:noFill/>
          <a:ln>
            <a:noFill/>
          </a:ln>
        </p:spPr>
      </p:pic>
      <p:sp>
        <p:nvSpPr>
          <p:cNvPr id="269" name="Google Shape;269;p19"/>
          <p:cNvSpPr txBox="1"/>
          <p:nvPr/>
        </p:nvSpPr>
        <p:spPr>
          <a:xfrm>
            <a:off x="827584" y="4227934"/>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Usuario</a:t>
            </a:r>
            <a:endParaRPr sz="1400" b="0" i="0" u="none" strike="noStrike" cap="none">
              <a:solidFill>
                <a:schemeClr val="bg2">
                  <a:lumMod val="25000"/>
                </a:schemeClr>
              </a:solidFill>
              <a:latin typeface="Sniglet"/>
              <a:ea typeface="Sniglet"/>
              <a:cs typeface="Sniglet"/>
              <a:sym typeface="Sniglet"/>
            </a:endParaRPr>
          </a:p>
        </p:txBody>
      </p:sp>
      <p:sp>
        <p:nvSpPr>
          <p:cNvPr id="270" name="Google Shape;270;p19"/>
          <p:cNvSpPr txBox="1"/>
          <p:nvPr/>
        </p:nvSpPr>
        <p:spPr>
          <a:xfrm>
            <a:off x="2915816" y="4155926"/>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271" name="Google Shape;271;p19"/>
          <p:cNvSpPr txBox="1"/>
          <p:nvPr/>
        </p:nvSpPr>
        <p:spPr>
          <a:xfrm>
            <a:off x="6228184" y="4299942"/>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a:t>
            </a:r>
            <a:endParaRPr sz="1400" b="0" i="0" u="none" strike="noStrike" cap="none">
              <a:solidFill>
                <a:schemeClr val="bg2">
                  <a:lumMod val="25000"/>
                </a:schemeClr>
              </a:solidFill>
              <a:latin typeface="Sniglet"/>
              <a:ea typeface="Sniglet"/>
              <a:cs typeface="Sniglet"/>
              <a:sym typeface="Sniglet"/>
            </a:endParaRPr>
          </a:p>
        </p:txBody>
      </p:sp>
      <p:pic>
        <p:nvPicPr>
          <p:cNvPr id="272" name="Google Shape;272;p19"/>
          <p:cNvPicPr preferRelativeResize="0"/>
          <p:nvPr/>
        </p:nvPicPr>
        <p:blipFill rotWithShape="1">
          <a:blip r:embed="rId6">
            <a:alphaModFix/>
          </a:blip>
          <a:srcRect/>
          <a:stretch/>
        </p:blipFill>
        <p:spPr>
          <a:xfrm>
            <a:off x="8100392" y="2931790"/>
            <a:ext cx="910270" cy="1243608"/>
          </a:xfrm>
          <a:prstGeom prst="rect">
            <a:avLst/>
          </a:prstGeom>
          <a:noFill/>
          <a:ln>
            <a:noFill/>
          </a:ln>
        </p:spPr>
      </p:pic>
      <p:cxnSp>
        <p:nvCxnSpPr>
          <p:cNvPr id="273" name="Google Shape;273;p19"/>
          <p:cNvCxnSpPr>
            <a:stCxn id="267" idx="3"/>
            <a:endCxn id="268" idx="1"/>
          </p:cNvCxnSpPr>
          <p:nvPr/>
        </p:nvCxnSpPr>
        <p:spPr>
          <a:xfrm>
            <a:off x="4070619" y="3463685"/>
            <a:ext cx="1941600" cy="14400"/>
          </a:xfrm>
          <a:prstGeom prst="straightConnector1">
            <a:avLst/>
          </a:prstGeom>
          <a:noFill/>
          <a:ln w="50800" cap="flat" cmpd="sng">
            <a:solidFill>
              <a:schemeClr val="bg2">
                <a:lumMod val="25000"/>
              </a:schemeClr>
            </a:solidFill>
            <a:prstDash val="solid"/>
            <a:round/>
            <a:headEnd type="triangle" w="med" len="med"/>
            <a:tailEnd type="none" w="sm" len="sm"/>
          </a:ln>
        </p:spPr>
      </p:cxnSp>
      <p:sp>
        <p:nvSpPr>
          <p:cNvPr id="274" name="Google Shape;274;p19"/>
          <p:cNvSpPr/>
          <p:nvPr/>
        </p:nvSpPr>
        <p:spPr>
          <a:xfrm>
            <a:off x="4355976" y="3651870"/>
            <a:ext cx="1296144"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respuesta</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sin contenido</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extra,</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el navegador no</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necesita plugins</a:t>
            </a:r>
            <a:endParaRPr sz="1200" b="0" i="0" u="none" strike="noStrike" cap="none">
              <a:solidFill>
                <a:schemeClr val="bg2">
                  <a:lumMod val="25000"/>
                </a:schemeClr>
              </a:solidFill>
              <a:latin typeface="Sniglet"/>
              <a:ea typeface="Sniglet"/>
              <a:cs typeface="Sniglet"/>
              <a:sym typeface="Sniglet"/>
            </a:endParaRPr>
          </a:p>
        </p:txBody>
      </p:sp>
      <p:sp>
        <p:nvSpPr>
          <p:cNvPr id="275" name="Google Shape;275;p19"/>
          <p:cNvSpPr/>
          <p:nvPr/>
        </p:nvSpPr>
        <p:spPr>
          <a:xfrm>
            <a:off x="7812360" y="4371950"/>
            <a:ext cx="13316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Servidor de</a:t>
            </a:r>
            <a:endParaRPr dirty="0">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aplicaciones</a:t>
            </a:r>
            <a:endParaRPr sz="1400" b="0" i="0" u="none" strike="noStrike" cap="none" dirty="0">
              <a:solidFill>
                <a:schemeClr val="bg2">
                  <a:lumMod val="25000"/>
                </a:schemeClr>
              </a:solidFill>
              <a:latin typeface="Sniglet"/>
              <a:ea typeface="Sniglet"/>
              <a:cs typeface="Sniglet"/>
              <a:sym typeface="Sniglet"/>
            </a:endParaRPr>
          </a:p>
        </p:txBody>
      </p:sp>
      <p:pic>
        <p:nvPicPr>
          <p:cNvPr id="276" name="Google Shape;276;p19"/>
          <p:cNvPicPr preferRelativeResize="0"/>
          <p:nvPr/>
        </p:nvPicPr>
        <p:blipFill rotWithShape="1">
          <a:blip r:embed="rId7">
            <a:alphaModFix/>
          </a:blip>
          <a:srcRect/>
          <a:stretch/>
        </p:blipFill>
        <p:spPr>
          <a:xfrm>
            <a:off x="4572000" y="2283718"/>
            <a:ext cx="789197" cy="93878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0"/>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servidor</a:t>
            </a:r>
            <a:endParaRPr/>
          </a:p>
        </p:txBody>
      </p:sp>
      <p:sp>
        <p:nvSpPr>
          <p:cNvPr id="282" name="Google Shape;282;p2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34</a:t>
            </a:fld>
            <a:endParaRPr/>
          </a:p>
        </p:txBody>
      </p:sp>
      <p:pic>
        <p:nvPicPr>
          <p:cNvPr id="283" name="Google Shape;283;p20"/>
          <p:cNvPicPr preferRelativeResize="0"/>
          <p:nvPr/>
        </p:nvPicPr>
        <p:blipFill rotWithShape="1">
          <a:blip r:embed="rId3">
            <a:alphaModFix/>
          </a:blip>
          <a:srcRect/>
          <a:stretch/>
        </p:blipFill>
        <p:spPr>
          <a:xfrm>
            <a:off x="467544" y="2859782"/>
            <a:ext cx="1134315" cy="1139205"/>
          </a:xfrm>
          <a:prstGeom prst="rect">
            <a:avLst/>
          </a:prstGeom>
          <a:noFill/>
          <a:ln>
            <a:noFill/>
          </a:ln>
        </p:spPr>
      </p:pic>
      <p:pic>
        <p:nvPicPr>
          <p:cNvPr id="284" name="Google Shape;284;p20"/>
          <p:cNvPicPr preferRelativeResize="0"/>
          <p:nvPr/>
        </p:nvPicPr>
        <p:blipFill rotWithShape="1">
          <a:blip r:embed="rId4">
            <a:alphaModFix/>
          </a:blip>
          <a:srcRect/>
          <a:stretch/>
        </p:blipFill>
        <p:spPr>
          <a:xfrm>
            <a:off x="3347864" y="2931790"/>
            <a:ext cx="1658859" cy="1063789"/>
          </a:xfrm>
          <a:prstGeom prst="rect">
            <a:avLst/>
          </a:prstGeom>
          <a:noFill/>
          <a:ln>
            <a:noFill/>
          </a:ln>
        </p:spPr>
      </p:pic>
      <p:pic>
        <p:nvPicPr>
          <p:cNvPr id="285" name="Google Shape;285;p20"/>
          <p:cNvPicPr preferRelativeResize="0"/>
          <p:nvPr/>
        </p:nvPicPr>
        <p:blipFill rotWithShape="1">
          <a:blip r:embed="rId5">
            <a:alphaModFix/>
          </a:blip>
          <a:srcRect/>
          <a:stretch/>
        </p:blipFill>
        <p:spPr>
          <a:xfrm>
            <a:off x="6012160" y="2787774"/>
            <a:ext cx="1396959" cy="1380753"/>
          </a:xfrm>
          <a:prstGeom prst="rect">
            <a:avLst/>
          </a:prstGeom>
          <a:noFill/>
          <a:ln>
            <a:noFill/>
          </a:ln>
        </p:spPr>
      </p:pic>
      <p:sp>
        <p:nvSpPr>
          <p:cNvPr id="286" name="Google Shape;286;p20"/>
          <p:cNvSpPr txBox="1"/>
          <p:nvPr/>
        </p:nvSpPr>
        <p:spPr>
          <a:xfrm>
            <a:off x="827584" y="4227934"/>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Usuario</a:t>
            </a:r>
            <a:endParaRPr sz="1400" b="0" i="0" u="none" strike="noStrike" cap="none">
              <a:solidFill>
                <a:schemeClr val="bg2">
                  <a:lumMod val="25000"/>
                </a:schemeClr>
              </a:solidFill>
              <a:latin typeface="Sniglet"/>
              <a:ea typeface="Sniglet"/>
              <a:cs typeface="Sniglet"/>
              <a:sym typeface="Sniglet"/>
            </a:endParaRPr>
          </a:p>
        </p:txBody>
      </p:sp>
      <p:sp>
        <p:nvSpPr>
          <p:cNvPr id="287" name="Google Shape;287;p20"/>
          <p:cNvSpPr txBox="1"/>
          <p:nvPr/>
        </p:nvSpPr>
        <p:spPr>
          <a:xfrm>
            <a:off x="2915816" y="4155926"/>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288" name="Google Shape;288;p20"/>
          <p:cNvSpPr txBox="1"/>
          <p:nvPr/>
        </p:nvSpPr>
        <p:spPr>
          <a:xfrm>
            <a:off x="6228184" y="4299942"/>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a:t>
            </a:r>
            <a:endParaRPr sz="1400" b="0" i="0" u="none" strike="noStrike" cap="none">
              <a:solidFill>
                <a:schemeClr val="bg2">
                  <a:lumMod val="25000"/>
                </a:schemeClr>
              </a:solidFill>
              <a:latin typeface="Sniglet"/>
              <a:ea typeface="Sniglet"/>
              <a:cs typeface="Sniglet"/>
              <a:sym typeface="Sniglet"/>
            </a:endParaRPr>
          </a:p>
        </p:txBody>
      </p:sp>
      <p:pic>
        <p:nvPicPr>
          <p:cNvPr id="289" name="Google Shape;289;p20"/>
          <p:cNvPicPr preferRelativeResize="0"/>
          <p:nvPr/>
        </p:nvPicPr>
        <p:blipFill rotWithShape="1">
          <a:blip r:embed="rId6">
            <a:alphaModFix/>
          </a:blip>
          <a:srcRect/>
          <a:stretch/>
        </p:blipFill>
        <p:spPr>
          <a:xfrm>
            <a:off x="8100392" y="2931790"/>
            <a:ext cx="910270" cy="1243608"/>
          </a:xfrm>
          <a:prstGeom prst="rect">
            <a:avLst/>
          </a:prstGeom>
          <a:noFill/>
          <a:ln>
            <a:noFill/>
          </a:ln>
        </p:spPr>
      </p:pic>
      <p:cxnSp>
        <p:nvCxnSpPr>
          <p:cNvPr id="290" name="Google Shape;290;p20"/>
          <p:cNvCxnSpPr>
            <a:stCxn id="283" idx="3"/>
            <a:endCxn id="284" idx="1"/>
          </p:cNvCxnSpPr>
          <p:nvPr/>
        </p:nvCxnSpPr>
        <p:spPr>
          <a:xfrm>
            <a:off x="1601859" y="3429385"/>
            <a:ext cx="1746000" cy="34200"/>
          </a:xfrm>
          <a:prstGeom prst="straightConnector1">
            <a:avLst/>
          </a:prstGeom>
          <a:noFill/>
          <a:ln w="50800" cap="flat" cmpd="sng">
            <a:solidFill>
              <a:schemeClr val="bg2">
                <a:lumMod val="25000"/>
              </a:schemeClr>
            </a:solidFill>
            <a:prstDash val="solid"/>
            <a:round/>
            <a:headEnd type="triangle" w="med" len="med"/>
            <a:tailEnd type="none" w="sm" len="sm"/>
          </a:ln>
        </p:spPr>
      </p:cxnSp>
      <p:sp>
        <p:nvSpPr>
          <p:cNvPr id="291" name="Google Shape;291;p20"/>
          <p:cNvSpPr/>
          <p:nvPr/>
        </p:nvSpPr>
        <p:spPr>
          <a:xfrm>
            <a:off x="7812360" y="4371950"/>
            <a:ext cx="13316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aplicaciones</a:t>
            </a:r>
            <a:endParaRPr sz="1400" b="0" i="0" u="none" strike="noStrike" cap="none">
              <a:solidFill>
                <a:schemeClr val="bg2">
                  <a:lumMod val="25000"/>
                </a:schemeClr>
              </a:solidFill>
              <a:latin typeface="Sniglet"/>
              <a:ea typeface="Sniglet"/>
              <a:cs typeface="Sniglet"/>
              <a:sym typeface="Sniglet"/>
            </a:endParaRPr>
          </a:p>
        </p:txBody>
      </p:sp>
      <p:sp>
        <p:nvSpPr>
          <p:cNvPr id="292" name="Google Shape;292;p20"/>
          <p:cNvSpPr/>
          <p:nvPr/>
        </p:nvSpPr>
        <p:spPr>
          <a:xfrm>
            <a:off x="1979712" y="3579862"/>
            <a:ext cx="9877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respuesta</a:t>
            </a:r>
            <a:endParaRPr sz="1400" b="0" i="0" u="none" strike="noStrike" cap="none" dirty="0">
              <a:solidFill>
                <a:schemeClr val="bg2">
                  <a:lumMod val="25000"/>
                </a:schemeClr>
              </a:solidFill>
              <a:latin typeface="Sniglet"/>
              <a:ea typeface="Sniglet"/>
              <a:cs typeface="Sniglet"/>
              <a:sym typeface="Snigle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215516" y="1563638"/>
            <a:ext cx="8712968" cy="3017520"/>
          </a:xfrm>
        </p:spPr>
        <p:txBody>
          <a:bodyPr/>
          <a:lstStyle/>
          <a:p>
            <a:pPr marL="76200" indent="0">
              <a:buNone/>
            </a:pPr>
            <a:r>
              <a:rPr lang="es-ES" b="1" dirty="0"/>
              <a:t>Nivel de presentación</a:t>
            </a:r>
          </a:p>
          <a:p>
            <a:pPr marL="76200" indent="0">
              <a:buNone/>
            </a:pPr>
            <a:endParaRPr lang="es-ES" dirty="0"/>
          </a:p>
          <a:p>
            <a:pPr marL="76200" indent="0">
              <a:buNone/>
            </a:pPr>
            <a:r>
              <a:rPr lang="es-ES" dirty="0"/>
              <a:t>El nivel de presentación es la interfaz de usuario y de comunicación de la aplicación, donde el usuario final interactúa con la aplicación. Su objetivo principal es mostrar información al usuario y recopilar datos de este. Este primer nivel se puede ejecutar en un navegador web como una aplicación de desktop o una interfaz gráfica de usuario (GUI). Los niveles de presentación web se suelen desarrollar utilizando HTML, CSS y JavaScript. Las aplicaciones de desktop se pueden escribir en una variedad de lenguajes, dependiendo de la plataforma.</a:t>
            </a:r>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82385" y="-184078"/>
            <a:ext cx="7543800" cy="1088068"/>
          </a:xfrm>
        </p:spPr>
        <p:txBody>
          <a:bodyPr/>
          <a:lstStyle/>
          <a:p>
            <a:r>
              <a:rPr lang="es-ES" sz="2500" b="1" i="0" dirty="0">
                <a:solidFill>
                  <a:srgbClr val="24292E"/>
                </a:solidFill>
                <a:effectLst/>
                <a:latin typeface="-apple-system"/>
              </a:rPr>
              <a:t>ARUITECTURA EN TRES NIVELES</a:t>
            </a:r>
            <a:endParaRPr lang="es-ES" sz="2500" dirty="0"/>
          </a:p>
        </p:txBody>
      </p:sp>
    </p:spTree>
    <p:extLst>
      <p:ext uri="{BB962C8B-B14F-4D97-AF65-F5344CB8AC3E}">
        <p14:creationId xmlns:p14="http://schemas.microsoft.com/office/powerpoint/2010/main" val="2928531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215516" y="1563638"/>
            <a:ext cx="8712968" cy="3017520"/>
          </a:xfrm>
        </p:spPr>
        <p:txBody>
          <a:bodyPr/>
          <a:lstStyle/>
          <a:p>
            <a:pPr marL="76200" indent="0">
              <a:buNone/>
            </a:pPr>
            <a:r>
              <a:rPr lang="es-ES" b="1" dirty="0"/>
              <a:t>Nivel de aplicación</a:t>
            </a:r>
          </a:p>
          <a:p>
            <a:pPr marL="76200" indent="0">
              <a:buNone/>
            </a:pPr>
            <a:endParaRPr lang="es-ES" b="1" dirty="0"/>
          </a:p>
          <a:p>
            <a:pPr marL="76200" indent="0">
              <a:buNone/>
            </a:pPr>
            <a:r>
              <a:rPr lang="es-ES" dirty="0"/>
              <a:t>El nivel de aplicación, también conocido como el nivel lógico o medio, es el núcleo de la aplicación. En este nivel, la información recopilada en el nivel de presentación se procesa, a veces contra otra información en el nivel de datos, utilizando la lógica empresarial, un conjunto específico de reglas comerciales. El nivel de aplicación también puede añadir, suprimir o modificar datos en el nivel de datos.</a:t>
            </a:r>
          </a:p>
          <a:p>
            <a:pPr marL="76200" indent="0">
              <a:buNone/>
            </a:pPr>
            <a:endParaRPr lang="es-ES" dirty="0"/>
          </a:p>
          <a:p>
            <a:pPr marL="76200" indent="0">
              <a:buNone/>
            </a:pPr>
            <a:r>
              <a:rPr lang="es-ES" dirty="0"/>
              <a:t>El nivel de aplicación normalmente se desarrolla utilizando Python, Java, Perl, PHP o Ruby, y se comunica con el nivel de datos mediante llamadas a las API. </a:t>
            </a:r>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82385" y="-184078"/>
            <a:ext cx="7543800" cy="1088068"/>
          </a:xfrm>
        </p:spPr>
        <p:txBody>
          <a:bodyPr/>
          <a:lstStyle/>
          <a:p>
            <a:r>
              <a:rPr lang="es-ES" sz="2500" b="1" i="0" dirty="0">
                <a:solidFill>
                  <a:srgbClr val="24292E"/>
                </a:solidFill>
                <a:effectLst/>
                <a:latin typeface="-apple-system"/>
              </a:rPr>
              <a:t>ARUITECTURA EN TRES NIVELES</a:t>
            </a:r>
            <a:endParaRPr lang="es-ES" sz="2500" dirty="0"/>
          </a:p>
        </p:txBody>
      </p:sp>
    </p:spTree>
    <p:extLst>
      <p:ext uri="{BB962C8B-B14F-4D97-AF65-F5344CB8AC3E}">
        <p14:creationId xmlns:p14="http://schemas.microsoft.com/office/powerpoint/2010/main" val="1246544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215516" y="1563638"/>
            <a:ext cx="8712968" cy="3017520"/>
          </a:xfrm>
        </p:spPr>
        <p:txBody>
          <a:bodyPr/>
          <a:lstStyle/>
          <a:p>
            <a:pPr marL="76200" indent="0">
              <a:buNone/>
            </a:pPr>
            <a:r>
              <a:rPr lang="es-ES" b="1" dirty="0"/>
              <a:t>Nivel de datos</a:t>
            </a:r>
          </a:p>
          <a:p>
            <a:pPr marL="76200" indent="0">
              <a:buNone/>
            </a:pPr>
            <a:endParaRPr lang="es-ES" b="1" dirty="0"/>
          </a:p>
          <a:p>
            <a:pPr marL="76200" indent="0">
              <a:buNone/>
            </a:pPr>
            <a:r>
              <a:rPr lang="es-ES" dirty="0"/>
              <a:t>El nivel de datos, a veces denominado nivel de base de datos, nivel de acceso a datos o </a:t>
            </a:r>
            <a:r>
              <a:rPr lang="es-ES" dirty="0" err="1"/>
              <a:t>backend</a:t>
            </a:r>
            <a:r>
              <a:rPr lang="es-ES" dirty="0"/>
              <a:t>, es donde se almacena y gestiona la información procesada por la aplicación. Este puede ser un </a:t>
            </a:r>
            <a:r>
              <a:rPr lang="es-ES" dirty="0" err="1"/>
              <a:t>sistemarelacional</a:t>
            </a:r>
            <a:r>
              <a:rPr lang="es-ES" dirty="0"/>
              <a:t> de administración de base de datos,  tal </a:t>
            </a:r>
            <a:r>
              <a:rPr lang="es-ES" dirty="0" err="1"/>
              <a:t>comoPostgreSQL</a:t>
            </a:r>
            <a:r>
              <a:rPr lang="es-ES" dirty="0"/>
              <a:t> , MySQL, </a:t>
            </a:r>
            <a:r>
              <a:rPr lang="es-ES" dirty="0" err="1"/>
              <a:t>MariaDB</a:t>
            </a:r>
            <a:r>
              <a:rPr lang="es-ES" dirty="0"/>
              <a:t>, Oracle, DB2, Informix o Microsoft SQL Server, o en un </a:t>
            </a:r>
            <a:r>
              <a:rPr lang="es-ES" dirty="0" err="1"/>
              <a:t>ServidorNoSQL</a:t>
            </a:r>
            <a:r>
              <a:rPr lang="es-ES" dirty="0"/>
              <a:t>  de base de datos como </a:t>
            </a:r>
            <a:r>
              <a:rPr lang="es-ES" dirty="0" err="1"/>
              <a:t>Cassandra,CouchDB</a:t>
            </a:r>
            <a:r>
              <a:rPr lang="es-ES" dirty="0"/>
              <a:t>  </a:t>
            </a:r>
            <a:r>
              <a:rPr lang="es-ES" dirty="0" err="1"/>
              <a:t>oMongoDB</a:t>
            </a:r>
            <a:r>
              <a:rPr lang="es-ES" dirty="0"/>
              <a:t>  . </a:t>
            </a:r>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82385" y="-184078"/>
            <a:ext cx="7543800" cy="1088068"/>
          </a:xfrm>
        </p:spPr>
        <p:txBody>
          <a:bodyPr/>
          <a:lstStyle/>
          <a:p>
            <a:r>
              <a:rPr lang="es-ES" sz="2500" b="1" i="0" dirty="0">
                <a:solidFill>
                  <a:srgbClr val="24292E"/>
                </a:solidFill>
                <a:effectLst/>
                <a:latin typeface="-apple-system"/>
              </a:rPr>
              <a:t>ARUITECTURA EN TRES NIVELES</a:t>
            </a:r>
            <a:endParaRPr lang="es-ES" sz="2500" dirty="0"/>
          </a:p>
        </p:txBody>
      </p:sp>
    </p:spTree>
    <p:extLst>
      <p:ext uri="{BB962C8B-B14F-4D97-AF65-F5344CB8AC3E}">
        <p14:creationId xmlns:p14="http://schemas.microsoft.com/office/powerpoint/2010/main" val="2043271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38</a:t>
            </a:fld>
            <a:endParaRPr/>
          </a:p>
        </p:txBody>
      </p:sp>
      <p:cxnSp>
        <p:nvCxnSpPr>
          <p:cNvPr id="398" name="Google Shape;398;p46"/>
          <p:cNvCxnSpPr/>
          <p:nvPr/>
        </p:nvCxnSpPr>
        <p:spPr>
          <a:xfrm rot="5400000">
            <a:off x="5382444" y="2247106"/>
            <a:ext cx="381000" cy="0"/>
          </a:xfrm>
          <a:prstGeom prst="straightConnector1">
            <a:avLst/>
          </a:prstGeom>
          <a:noFill/>
          <a:ln w="38100" cap="flat" cmpd="sng">
            <a:solidFill>
              <a:srgbClr val="336699"/>
            </a:solidFill>
            <a:prstDash val="solid"/>
            <a:round/>
            <a:headEnd type="none" w="med" len="med"/>
            <a:tailEnd type="none" w="med" len="med"/>
          </a:ln>
        </p:spPr>
      </p:cxnSp>
      <p:cxnSp>
        <p:nvCxnSpPr>
          <p:cNvPr id="399" name="Google Shape;399;p46"/>
          <p:cNvCxnSpPr/>
          <p:nvPr/>
        </p:nvCxnSpPr>
        <p:spPr>
          <a:xfrm rot="5400000">
            <a:off x="7211244" y="2226469"/>
            <a:ext cx="381000" cy="0"/>
          </a:xfrm>
          <a:prstGeom prst="straightConnector1">
            <a:avLst/>
          </a:prstGeom>
          <a:noFill/>
          <a:ln w="38100" cap="flat" cmpd="sng">
            <a:solidFill>
              <a:srgbClr val="336699"/>
            </a:solidFill>
            <a:prstDash val="solid"/>
            <a:round/>
            <a:headEnd type="none" w="med" len="med"/>
            <a:tailEnd type="none" w="med" len="med"/>
          </a:ln>
        </p:spPr>
      </p:cxnSp>
      <p:cxnSp>
        <p:nvCxnSpPr>
          <p:cNvPr id="400" name="Google Shape;400;p46"/>
          <p:cNvCxnSpPr/>
          <p:nvPr/>
        </p:nvCxnSpPr>
        <p:spPr>
          <a:xfrm rot="5400000">
            <a:off x="3858444" y="2247106"/>
            <a:ext cx="381000" cy="0"/>
          </a:xfrm>
          <a:prstGeom prst="straightConnector1">
            <a:avLst/>
          </a:prstGeom>
          <a:noFill/>
          <a:ln w="38100" cap="flat" cmpd="sng">
            <a:solidFill>
              <a:srgbClr val="336699"/>
            </a:solidFill>
            <a:prstDash val="solid"/>
            <a:round/>
            <a:headEnd type="none" w="med" len="med"/>
            <a:tailEnd type="none" w="med" len="med"/>
          </a:ln>
        </p:spPr>
      </p:cxnSp>
      <p:cxnSp>
        <p:nvCxnSpPr>
          <p:cNvPr id="401" name="Google Shape;401;p46"/>
          <p:cNvCxnSpPr/>
          <p:nvPr/>
        </p:nvCxnSpPr>
        <p:spPr>
          <a:xfrm rot="5400000">
            <a:off x="5382444" y="2856706"/>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02" name="Google Shape;402;p46"/>
          <p:cNvCxnSpPr/>
          <p:nvPr/>
        </p:nvCxnSpPr>
        <p:spPr>
          <a:xfrm rot="5400000">
            <a:off x="5306244" y="3847306"/>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03" name="Google Shape;403;p46"/>
          <p:cNvCxnSpPr/>
          <p:nvPr/>
        </p:nvCxnSpPr>
        <p:spPr>
          <a:xfrm>
            <a:off x="1762944" y="608806"/>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404" name="Google Shape;404;p46"/>
          <p:cNvSpPr/>
          <p:nvPr/>
        </p:nvSpPr>
        <p:spPr>
          <a:xfrm>
            <a:off x="467544" y="304006"/>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a:t>
            </a:r>
            <a:endParaRPr/>
          </a:p>
        </p:txBody>
      </p:sp>
      <p:sp>
        <p:nvSpPr>
          <p:cNvPr id="405" name="Google Shape;405;p46"/>
          <p:cNvSpPr/>
          <p:nvPr/>
        </p:nvSpPr>
        <p:spPr>
          <a:xfrm>
            <a:off x="2524944" y="2437606"/>
            <a:ext cx="6172200" cy="3048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Dispuestos en pantalla según ciertas características</a:t>
            </a:r>
            <a:endParaRPr/>
          </a:p>
        </p:txBody>
      </p:sp>
      <p:sp>
        <p:nvSpPr>
          <p:cNvPr id="406" name="Google Shape;406;p46"/>
          <p:cNvSpPr/>
          <p:nvPr/>
        </p:nvSpPr>
        <p:spPr>
          <a:xfrm>
            <a:off x="2905944" y="380206"/>
            <a:ext cx="5486400" cy="457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Archivo compuesto por diversos elementos:</a:t>
            </a:r>
            <a:endParaRPr sz="1400" b="0" i="0" u="none" strike="noStrike" cap="none">
              <a:solidFill>
                <a:srgbClr val="006666"/>
              </a:solidFill>
              <a:latin typeface="Arial"/>
              <a:ea typeface="Arial"/>
              <a:cs typeface="Arial"/>
              <a:sym typeface="Arial"/>
            </a:endParaRPr>
          </a:p>
        </p:txBody>
      </p:sp>
      <p:sp>
        <p:nvSpPr>
          <p:cNvPr id="407" name="Google Shape;407;p46"/>
          <p:cNvSpPr/>
          <p:nvPr/>
        </p:nvSpPr>
        <p:spPr>
          <a:xfrm>
            <a:off x="3515544" y="1675606"/>
            <a:ext cx="1066800" cy="4572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TEXTO</a:t>
            </a:r>
            <a:endParaRPr sz="1400" b="0" i="0" u="none" strike="noStrike" cap="none">
              <a:solidFill>
                <a:srgbClr val="006666"/>
              </a:solidFill>
              <a:latin typeface="Arial"/>
              <a:ea typeface="Arial"/>
              <a:cs typeface="Arial"/>
              <a:sym typeface="Arial"/>
            </a:endParaRPr>
          </a:p>
        </p:txBody>
      </p:sp>
      <p:sp>
        <p:nvSpPr>
          <p:cNvPr id="408" name="Google Shape;408;p46"/>
          <p:cNvSpPr/>
          <p:nvPr/>
        </p:nvSpPr>
        <p:spPr>
          <a:xfrm>
            <a:off x="4810944" y="1675606"/>
            <a:ext cx="1524000" cy="4572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ENLACES</a:t>
            </a:r>
            <a:endParaRPr sz="1400" b="0" i="0" u="none" strike="noStrike" cap="none">
              <a:solidFill>
                <a:srgbClr val="006666"/>
              </a:solidFill>
              <a:latin typeface="Arial"/>
              <a:ea typeface="Arial"/>
              <a:cs typeface="Arial"/>
              <a:sym typeface="Arial"/>
            </a:endParaRPr>
          </a:p>
        </p:txBody>
      </p:sp>
      <p:sp>
        <p:nvSpPr>
          <p:cNvPr id="409" name="Google Shape;409;p46"/>
          <p:cNvSpPr/>
          <p:nvPr/>
        </p:nvSpPr>
        <p:spPr>
          <a:xfrm>
            <a:off x="6563544" y="1675606"/>
            <a:ext cx="1752600" cy="4572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MULTIMEDIA</a:t>
            </a:r>
            <a:endParaRPr sz="1400" b="0" i="0" u="none" strike="noStrike" cap="none">
              <a:solidFill>
                <a:srgbClr val="006666"/>
              </a:solidFill>
              <a:latin typeface="Arial"/>
              <a:ea typeface="Arial"/>
              <a:cs typeface="Arial"/>
              <a:sym typeface="Arial"/>
            </a:endParaRPr>
          </a:p>
        </p:txBody>
      </p:sp>
      <p:sp>
        <p:nvSpPr>
          <p:cNvPr id="410" name="Google Shape;410;p46"/>
          <p:cNvSpPr/>
          <p:nvPr/>
        </p:nvSpPr>
        <p:spPr>
          <a:xfrm>
            <a:off x="2524944" y="3047206"/>
            <a:ext cx="6248400" cy="6858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Interactividad y efectos ( menús, movimiento de objetos,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fecha y hora, imágenes, mensajes, etc.)</a:t>
            </a:r>
            <a:endParaRPr/>
          </a:p>
        </p:txBody>
      </p:sp>
      <p:sp>
        <p:nvSpPr>
          <p:cNvPr id="411" name="Google Shape;411;p46"/>
          <p:cNvSpPr/>
          <p:nvPr/>
        </p:nvSpPr>
        <p:spPr>
          <a:xfrm>
            <a:off x="2524944" y="4037806"/>
            <a:ext cx="6248400" cy="6858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Validaciones, acceso a bases de datos (ABM, consultas),</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manejo de claves, cookies.</a:t>
            </a:r>
            <a:endParaRPr/>
          </a:p>
        </p:txBody>
      </p:sp>
      <p:sp>
        <p:nvSpPr>
          <p:cNvPr id="412" name="Google Shape;412;p46"/>
          <p:cNvSpPr/>
          <p:nvPr/>
        </p:nvSpPr>
        <p:spPr>
          <a:xfrm>
            <a:off x="2220144" y="1370806"/>
            <a:ext cx="304800" cy="1524000"/>
          </a:xfrm>
          <a:prstGeom prst="leftBrace">
            <a:avLst>
              <a:gd name="adj1" fmla="val 41667"/>
              <a:gd name="adj2" fmla="val 50000"/>
            </a:avLst>
          </a:prstGeom>
          <a:noFill/>
          <a:ln w="381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3" name="Google Shape;413;p46"/>
          <p:cNvSpPr/>
          <p:nvPr/>
        </p:nvSpPr>
        <p:spPr>
          <a:xfrm>
            <a:off x="1381944" y="1294606"/>
            <a:ext cx="457200" cy="3581400"/>
          </a:xfrm>
          <a:prstGeom prst="leftBrace">
            <a:avLst>
              <a:gd name="adj1" fmla="val 65278"/>
              <a:gd name="adj2" fmla="val 50000"/>
            </a:avLst>
          </a:prstGeom>
          <a:noFill/>
          <a:ln w="381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4" name="Google Shape;414;p46"/>
          <p:cNvSpPr/>
          <p:nvPr/>
        </p:nvSpPr>
        <p:spPr>
          <a:xfrm rot="-5420918">
            <a:off x="1228750" y="1981200"/>
            <a:ext cx="1525588" cy="3048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ESTÁTICAS</a:t>
            </a:r>
            <a:endParaRPr sz="1400" b="0" i="0" u="none" strike="noStrike" cap="none">
              <a:solidFill>
                <a:srgbClr val="006666"/>
              </a:solidFill>
              <a:latin typeface="Arial"/>
              <a:ea typeface="Arial"/>
              <a:cs typeface="Arial"/>
              <a:sym typeface="Arial"/>
            </a:endParaRPr>
          </a:p>
        </p:txBody>
      </p:sp>
      <p:sp>
        <p:nvSpPr>
          <p:cNvPr id="415" name="Google Shape;415;p46"/>
          <p:cNvSpPr/>
          <p:nvPr/>
        </p:nvSpPr>
        <p:spPr>
          <a:xfrm rot="-5420918">
            <a:off x="-369863" y="2894013"/>
            <a:ext cx="2970213" cy="3810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DINÁMICAS</a:t>
            </a:r>
            <a:endParaRPr sz="1400" b="0" i="0" u="none" strike="noStrike" cap="none">
              <a:solidFill>
                <a:srgbClr val="006666"/>
              </a:solidFill>
              <a:latin typeface="Arial"/>
              <a:ea typeface="Arial"/>
              <a:cs typeface="Arial"/>
              <a:sym typeface="Arial"/>
            </a:endParaRPr>
          </a:p>
        </p:txBody>
      </p:sp>
      <p:cxnSp>
        <p:nvCxnSpPr>
          <p:cNvPr id="416" name="Google Shape;416;p46"/>
          <p:cNvCxnSpPr/>
          <p:nvPr/>
        </p:nvCxnSpPr>
        <p:spPr>
          <a:xfrm rot="5400000">
            <a:off x="5191944" y="1218406"/>
            <a:ext cx="762000" cy="0"/>
          </a:xfrm>
          <a:prstGeom prst="straightConnector1">
            <a:avLst/>
          </a:prstGeom>
          <a:noFill/>
          <a:ln w="38100" cap="flat" cmpd="sng">
            <a:solidFill>
              <a:srgbClr val="336699"/>
            </a:solidFill>
            <a:prstDash val="solid"/>
            <a:round/>
            <a:headEnd type="none" w="med" len="med"/>
            <a:tailEnd type="triangle" w="med" len="med"/>
          </a:ln>
        </p:spPr>
      </p:cxnSp>
      <p:cxnSp>
        <p:nvCxnSpPr>
          <p:cNvPr id="417" name="Google Shape;417;p46"/>
          <p:cNvCxnSpPr/>
          <p:nvPr/>
        </p:nvCxnSpPr>
        <p:spPr>
          <a:xfrm rot="5400000">
            <a:off x="3667944" y="1218406"/>
            <a:ext cx="762000" cy="0"/>
          </a:xfrm>
          <a:prstGeom prst="straightConnector1">
            <a:avLst/>
          </a:prstGeom>
          <a:noFill/>
          <a:ln w="38100" cap="flat" cmpd="sng">
            <a:solidFill>
              <a:srgbClr val="336699"/>
            </a:solidFill>
            <a:prstDash val="solid"/>
            <a:round/>
            <a:headEnd type="none" w="med" len="med"/>
            <a:tailEnd type="triangle" w="med" len="med"/>
          </a:ln>
        </p:spPr>
      </p:cxnSp>
      <p:cxnSp>
        <p:nvCxnSpPr>
          <p:cNvPr id="418" name="Google Shape;418;p46"/>
          <p:cNvCxnSpPr/>
          <p:nvPr/>
        </p:nvCxnSpPr>
        <p:spPr>
          <a:xfrm rot="5400000">
            <a:off x="7020744" y="1218406"/>
            <a:ext cx="7620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4"/>
                                        </p:tgtEl>
                                        <p:attrNameLst>
                                          <p:attrName>style.visibility</p:attrName>
                                        </p:attrNameLst>
                                      </p:cBhvr>
                                      <p:to>
                                        <p:strVal val="visible"/>
                                      </p:to>
                                    </p:set>
                                    <p:animEffect transition="in" filter="fade">
                                      <p:cBhvr>
                                        <p:cTn id="7" dur="500"/>
                                        <p:tgtEl>
                                          <p:spTgt spid="40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8"/>
                                        </p:tgtEl>
                                        <p:attrNameLst>
                                          <p:attrName>style.visibility</p:attrName>
                                        </p:attrNameLst>
                                      </p:cBhvr>
                                      <p:to>
                                        <p:strVal val="visible"/>
                                      </p:to>
                                    </p:set>
                                    <p:animEffect transition="in" filter="fade">
                                      <p:cBhvr>
                                        <p:cTn id="11" dur="500"/>
                                        <p:tgtEl>
                                          <p:spTgt spid="39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9"/>
                                        </p:tgtEl>
                                        <p:attrNameLst>
                                          <p:attrName>style.visibility</p:attrName>
                                        </p:attrNameLst>
                                      </p:cBhvr>
                                      <p:to>
                                        <p:strVal val="visible"/>
                                      </p:to>
                                    </p:set>
                                    <p:animEffect transition="in" filter="fade">
                                      <p:cBhvr>
                                        <p:cTn id="15" dur="500"/>
                                        <p:tgtEl>
                                          <p:spTgt spid="39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00"/>
                                        </p:tgtEl>
                                        <p:attrNameLst>
                                          <p:attrName>style.visibility</p:attrName>
                                        </p:attrNameLst>
                                      </p:cBhvr>
                                      <p:to>
                                        <p:strVal val="visible"/>
                                      </p:to>
                                    </p:set>
                                    <p:animEffect transition="in" filter="fade">
                                      <p:cBhvr>
                                        <p:cTn id="19" dur="500"/>
                                        <p:tgtEl>
                                          <p:spTgt spid="40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01"/>
                                        </p:tgtEl>
                                        <p:attrNameLst>
                                          <p:attrName>style.visibility</p:attrName>
                                        </p:attrNameLst>
                                      </p:cBhvr>
                                      <p:to>
                                        <p:strVal val="visible"/>
                                      </p:to>
                                    </p:set>
                                    <p:animEffect transition="in" filter="fade">
                                      <p:cBhvr>
                                        <p:cTn id="23" dur="500"/>
                                        <p:tgtEl>
                                          <p:spTgt spid="40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02"/>
                                        </p:tgtEl>
                                        <p:attrNameLst>
                                          <p:attrName>style.visibility</p:attrName>
                                        </p:attrNameLst>
                                      </p:cBhvr>
                                      <p:to>
                                        <p:strVal val="visible"/>
                                      </p:to>
                                    </p:set>
                                    <p:animEffect transition="in" filter="fade">
                                      <p:cBhvr>
                                        <p:cTn id="27" dur="500"/>
                                        <p:tgtEl>
                                          <p:spTgt spid="40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03"/>
                                        </p:tgtEl>
                                        <p:attrNameLst>
                                          <p:attrName>style.visibility</p:attrName>
                                        </p:attrNameLst>
                                      </p:cBhvr>
                                      <p:to>
                                        <p:strVal val="visible"/>
                                      </p:to>
                                    </p:set>
                                    <p:animEffect transition="in" filter="fade">
                                      <p:cBhvr>
                                        <p:cTn id="31" dur="500"/>
                                        <p:tgtEl>
                                          <p:spTgt spid="40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16"/>
                                        </p:tgtEl>
                                        <p:attrNameLst>
                                          <p:attrName>style.visibility</p:attrName>
                                        </p:attrNameLst>
                                      </p:cBhvr>
                                      <p:to>
                                        <p:strVal val="visible"/>
                                      </p:to>
                                    </p:set>
                                    <p:animEffect transition="in" filter="fade">
                                      <p:cBhvr>
                                        <p:cTn id="35" dur="500"/>
                                        <p:tgtEl>
                                          <p:spTgt spid="41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17"/>
                                        </p:tgtEl>
                                        <p:attrNameLst>
                                          <p:attrName>style.visibility</p:attrName>
                                        </p:attrNameLst>
                                      </p:cBhvr>
                                      <p:to>
                                        <p:strVal val="visible"/>
                                      </p:to>
                                    </p:set>
                                    <p:animEffect transition="in" filter="fade">
                                      <p:cBhvr>
                                        <p:cTn id="39" dur="500"/>
                                        <p:tgtEl>
                                          <p:spTgt spid="41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18"/>
                                        </p:tgtEl>
                                        <p:attrNameLst>
                                          <p:attrName>style.visibility</p:attrName>
                                        </p:attrNameLst>
                                      </p:cBhvr>
                                      <p:to>
                                        <p:strVal val="visible"/>
                                      </p:to>
                                    </p:set>
                                    <p:animEffect transition="in" filter="fade">
                                      <p:cBhvr>
                                        <p:cTn id="43" dur="500"/>
                                        <p:tgtEl>
                                          <p:spTgt spid="418"/>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05"/>
                                        </p:tgtEl>
                                        <p:attrNameLst>
                                          <p:attrName>style.visibility</p:attrName>
                                        </p:attrNameLst>
                                      </p:cBhvr>
                                      <p:to>
                                        <p:strVal val="visible"/>
                                      </p:to>
                                    </p:set>
                                    <p:animEffect transition="in" filter="fade">
                                      <p:cBhvr>
                                        <p:cTn id="47" dur="500"/>
                                        <p:tgtEl>
                                          <p:spTgt spid="405"/>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06"/>
                                        </p:tgtEl>
                                        <p:attrNameLst>
                                          <p:attrName>style.visibility</p:attrName>
                                        </p:attrNameLst>
                                      </p:cBhvr>
                                      <p:to>
                                        <p:strVal val="visible"/>
                                      </p:to>
                                    </p:set>
                                    <p:animEffect transition="in" filter="fade">
                                      <p:cBhvr>
                                        <p:cTn id="51" dur="500"/>
                                        <p:tgtEl>
                                          <p:spTgt spid="406"/>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7"/>
                                        </p:tgtEl>
                                        <p:attrNameLst>
                                          <p:attrName>style.visibility</p:attrName>
                                        </p:attrNameLst>
                                      </p:cBhvr>
                                      <p:to>
                                        <p:strVal val="visible"/>
                                      </p:to>
                                    </p:set>
                                    <p:animEffect transition="in" filter="fade">
                                      <p:cBhvr>
                                        <p:cTn id="55" dur="500"/>
                                        <p:tgtEl>
                                          <p:spTgt spid="40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08"/>
                                        </p:tgtEl>
                                        <p:attrNameLst>
                                          <p:attrName>style.visibility</p:attrName>
                                        </p:attrNameLst>
                                      </p:cBhvr>
                                      <p:to>
                                        <p:strVal val="visible"/>
                                      </p:to>
                                    </p:set>
                                    <p:animEffect transition="in" filter="fade">
                                      <p:cBhvr>
                                        <p:cTn id="59" dur="500"/>
                                        <p:tgtEl>
                                          <p:spTgt spid="40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09"/>
                                        </p:tgtEl>
                                        <p:attrNameLst>
                                          <p:attrName>style.visibility</p:attrName>
                                        </p:attrNameLst>
                                      </p:cBhvr>
                                      <p:to>
                                        <p:strVal val="visible"/>
                                      </p:to>
                                    </p:set>
                                    <p:animEffect transition="in" filter="fade">
                                      <p:cBhvr>
                                        <p:cTn id="63" dur="500"/>
                                        <p:tgtEl>
                                          <p:spTgt spid="409"/>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410"/>
                                        </p:tgtEl>
                                        <p:attrNameLst>
                                          <p:attrName>style.visibility</p:attrName>
                                        </p:attrNameLst>
                                      </p:cBhvr>
                                      <p:to>
                                        <p:strVal val="visible"/>
                                      </p:to>
                                    </p:set>
                                    <p:animEffect transition="in" filter="fade">
                                      <p:cBhvr>
                                        <p:cTn id="67" dur="500"/>
                                        <p:tgtEl>
                                          <p:spTgt spid="410"/>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411"/>
                                        </p:tgtEl>
                                        <p:attrNameLst>
                                          <p:attrName>style.visibility</p:attrName>
                                        </p:attrNameLst>
                                      </p:cBhvr>
                                      <p:to>
                                        <p:strVal val="visible"/>
                                      </p:to>
                                    </p:set>
                                    <p:animEffect transition="in" filter="fade">
                                      <p:cBhvr>
                                        <p:cTn id="71" dur="500"/>
                                        <p:tgtEl>
                                          <p:spTgt spid="411"/>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414"/>
                                        </p:tgtEl>
                                        <p:attrNameLst>
                                          <p:attrName>style.visibility</p:attrName>
                                        </p:attrNameLst>
                                      </p:cBhvr>
                                      <p:to>
                                        <p:strVal val="visible"/>
                                      </p:to>
                                    </p:set>
                                    <p:animEffect transition="in" filter="fade">
                                      <p:cBhvr>
                                        <p:cTn id="75" dur="500"/>
                                        <p:tgtEl>
                                          <p:spTgt spid="414"/>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415"/>
                                        </p:tgtEl>
                                        <p:attrNameLst>
                                          <p:attrName>style.visibility</p:attrName>
                                        </p:attrNameLst>
                                      </p:cBhvr>
                                      <p:to>
                                        <p:strVal val="visible"/>
                                      </p:to>
                                    </p:set>
                                    <p:animEffect transition="in" filter="fade">
                                      <p:cBhvr>
                                        <p:cTn id="79"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39</a:t>
            </a:fld>
            <a:endParaRPr/>
          </a:p>
        </p:txBody>
      </p:sp>
      <p:cxnSp>
        <p:nvCxnSpPr>
          <p:cNvPr id="424" name="Google Shape;424;p47"/>
          <p:cNvCxnSpPr/>
          <p:nvPr/>
        </p:nvCxnSpPr>
        <p:spPr>
          <a:xfrm rot="5400000">
            <a:off x="1562100" y="3349402"/>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25" name="Google Shape;425;p47"/>
          <p:cNvCxnSpPr/>
          <p:nvPr/>
        </p:nvCxnSpPr>
        <p:spPr>
          <a:xfrm rot="5400000">
            <a:off x="5905500" y="2130202"/>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26" name="Google Shape;426;p47"/>
          <p:cNvCxnSpPr/>
          <p:nvPr/>
        </p:nvCxnSpPr>
        <p:spPr>
          <a:xfrm>
            <a:off x="2057400" y="644302"/>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427" name="Google Shape;427;p47"/>
          <p:cNvSpPr/>
          <p:nvPr/>
        </p:nvSpPr>
        <p:spPr>
          <a:xfrm>
            <a:off x="762000" y="339502"/>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ESTÁTICA</a:t>
            </a:r>
            <a:endParaRPr/>
          </a:p>
        </p:txBody>
      </p:sp>
      <p:sp>
        <p:nvSpPr>
          <p:cNvPr id="428" name="Google Shape;428;p47"/>
          <p:cNvSpPr/>
          <p:nvPr/>
        </p:nvSpPr>
        <p:spPr>
          <a:xfrm>
            <a:off x="4114800" y="1253902"/>
            <a:ext cx="4572000" cy="762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Su código está escrito en el lenguaje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HTML (Hyper Text Mark up Language)</a:t>
            </a:r>
            <a:endParaRPr sz="1400" b="0" i="0" u="none" strike="noStrike" cap="none">
              <a:solidFill>
                <a:srgbClr val="006666"/>
              </a:solidFill>
              <a:latin typeface="Arial"/>
              <a:ea typeface="Arial"/>
              <a:cs typeface="Arial"/>
              <a:sym typeface="Arial"/>
            </a:endParaRPr>
          </a:p>
        </p:txBody>
      </p:sp>
      <p:sp>
        <p:nvSpPr>
          <p:cNvPr id="429" name="Google Shape;429;p47"/>
          <p:cNvSpPr/>
          <p:nvPr/>
        </p:nvSpPr>
        <p:spPr>
          <a:xfrm>
            <a:off x="4191000" y="2320702"/>
            <a:ext cx="4572000" cy="762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Indica dónde colocar cada elemento en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la página, y con qué características</a:t>
            </a:r>
            <a:endParaRPr sz="1400" b="0" i="0" u="none" strike="noStrike" cap="none">
              <a:solidFill>
                <a:srgbClr val="006666"/>
              </a:solidFill>
              <a:latin typeface="Arial"/>
              <a:ea typeface="Arial"/>
              <a:cs typeface="Arial"/>
              <a:sym typeface="Arial"/>
            </a:endParaRPr>
          </a:p>
        </p:txBody>
      </p:sp>
      <p:sp>
        <p:nvSpPr>
          <p:cNvPr id="430" name="Google Shape;430;p47"/>
          <p:cNvSpPr/>
          <p:nvPr/>
        </p:nvSpPr>
        <p:spPr>
          <a:xfrm>
            <a:off x="4267200" y="3463702"/>
            <a:ext cx="4495800" cy="3048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 través de etiquetas (TAGS)</a:t>
            </a:r>
            <a:endParaRPr sz="1400" b="0" i="0" u="none" strike="noStrike" cap="none">
              <a:solidFill>
                <a:srgbClr val="006666"/>
              </a:solidFill>
              <a:latin typeface="Arial"/>
              <a:ea typeface="Arial"/>
              <a:cs typeface="Arial"/>
              <a:sym typeface="Arial"/>
            </a:endParaRPr>
          </a:p>
        </p:txBody>
      </p:sp>
      <p:sp>
        <p:nvSpPr>
          <p:cNvPr id="431" name="Google Shape;431;p47"/>
          <p:cNvSpPr/>
          <p:nvPr/>
        </p:nvSpPr>
        <p:spPr>
          <a:xfrm>
            <a:off x="3200400" y="339502"/>
            <a:ext cx="5486400" cy="5334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presenta sin movimiento y sin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funcionalidades más allá de los enlaces </a:t>
            </a:r>
            <a:endParaRPr sz="1400" b="0" i="0" u="none" strike="noStrike" cap="none">
              <a:solidFill>
                <a:srgbClr val="006666"/>
              </a:solidFill>
              <a:latin typeface="Arial"/>
              <a:ea typeface="Arial"/>
              <a:cs typeface="Arial"/>
              <a:sym typeface="Arial"/>
            </a:endParaRPr>
          </a:p>
        </p:txBody>
      </p:sp>
      <p:sp>
        <p:nvSpPr>
          <p:cNvPr id="432" name="Google Shape;432;p47"/>
          <p:cNvSpPr/>
          <p:nvPr/>
        </p:nvSpPr>
        <p:spPr>
          <a:xfrm>
            <a:off x="152400" y="1406302"/>
            <a:ext cx="3352800" cy="18288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le puede agregar </a:t>
            </a:r>
            <a:endParaRPr/>
          </a:p>
          <a:p>
            <a:pPr marL="0" marR="0" lvl="0" indent="0" algn="ctr" rtl="0">
              <a:lnSpc>
                <a:spcPct val="100000"/>
              </a:lnSpc>
              <a:spcBef>
                <a:spcPts val="0"/>
              </a:spcBef>
              <a:spcAft>
                <a:spcPts val="0"/>
              </a:spcAft>
              <a:buNone/>
            </a:pPr>
            <a:r>
              <a:rPr lang="es-ES" sz="1400" b="0" i="0" u="none" strike="noStrike" cap="none">
                <a:solidFill>
                  <a:srgbClr val="993366"/>
                </a:solidFill>
                <a:latin typeface="Arial"/>
                <a:ea typeface="Arial"/>
                <a:cs typeface="Arial"/>
                <a:sym typeface="Arial"/>
              </a:rPr>
              <a:t>Hojas de Estilo (CSS),</a:t>
            </a:r>
            <a:r>
              <a:rPr lang="es-ES" sz="1400" b="0" i="0" u="none" strike="noStrike" cap="none">
                <a:solidFill>
                  <a:srgbClr val="006666"/>
                </a:solidFill>
                <a:latin typeface="Arial"/>
                <a:ea typeface="Arial"/>
                <a:cs typeface="Arial"/>
                <a:sym typeface="Arial"/>
              </a:rPr>
              <a:t>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que amplían los estilos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de los elementos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(colores, fuentes, links, etc)</a:t>
            </a:r>
            <a:endParaRPr sz="1400" b="0" i="0" u="none" strike="noStrike" cap="none">
              <a:solidFill>
                <a:srgbClr val="006666"/>
              </a:solidFill>
              <a:latin typeface="Arial"/>
              <a:ea typeface="Arial"/>
              <a:cs typeface="Arial"/>
              <a:sym typeface="Arial"/>
            </a:endParaRPr>
          </a:p>
        </p:txBody>
      </p:sp>
      <p:cxnSp>
        <p:nvCxnSpPr>
          <p:cNvPr id="433" name="Google Shape;433;p47"/>
          <p:cNvCxnSpPr/>
          <p:nvPr/>
        </p:nvCxnSpPr>
        <p:spPr>
          <a:xfrm rot="5400000">
            <a:off x="5905500" y="1063402"/>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34" name="Google Shape;434;p47"/>
          <p:cNvCxnSpPr/>
          <p:nvPr/>
        </p:nvCxnSpPr>
        <p:spPr>
          <a:xfrm rot="5400000">
            <a:off x="5981700" y="3273202"/>
            <a:ext cx="381000" cy="0"/>
          </a:xfrm>
          <a:prstGeom prst="straightConnector1">
            <a:avLst/>
          </a:prstGeom>
          <a:noFill/>
          <a:ln w="38100" cap="flat" cmpd="sng">
            <a:solidFill>
              <a:srgbClr val="336699"/>
            </a:solidFill>
            <a:prstDash val="solid"/>
            <a:round/>
            <a:headEnd type="none" w="med" len="med"/>
            <a:tailEnd type="triangle" w="med" len="med"/>
          </a:ln>
        </p:spPr>
      </p:cxnSp>
      <p:sp>
        <p:nvSpPr>
          <p:cNvPr id="435" name="Google Shape;435;p47"/>
          <p:cNvSpPr/>
          <p:nvPr/>
        </p:nvSpPr>
        <p:spPr>
          <a:xfrm>
            <a:off x="3581400" y="1025302"/>
            <a:ext cx="457200" cy="2819400"/>
          </a:xfrm>
          <a:prstGeom prst="leftBrace">
            <a:avLst>
              <a:gd name="adj1" fmla="val 51389"/>
              <a:gd name="adj2" fmla="val 50000"/>
            </a:avLst>
          </a:prstGeom>
          <a:noFill/>
          <a:ln w="381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6" name="Google Shape;436;p47"/>
          <p:cNvSpPr/>
          <p:nvPr/>
        </p:nvSpPr>
        <p:spPr>
          <a:xfrm>
            <a:off x="4267200" y="4454302"/>
            <a:ext cx="4495800" cy="3048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&lt;A HREF=“pagina2.htm”&gt; Página 2 &lt;/A&gt;</a:t>
            </a:r>
            <a:endParaRPr sz="1400" b="0" i="0" u="none" strike="noStrike" cap="none">
              <a:solidFill>
                <a:schemeClr val="dk1"/>
              </a:solidFill>
              <a:latin typeface="Arial"/>
              <a:ea typeface="Arial"/>
              <a:cs typeface="Arial"/>
              <a:sym typeface="Arial"/>
            </a:endParaRPr>
          </a:p>
        </p:txBody>
      </p:sp>
      <p:cxnSp>
        <p:nvCxnSpPr>
          <p:cNvPr id="437" name="Google Shape;437;p47"/>
          <p:cNvCxnSpPr/>
          <p:nvPr/>
        </p:nvCxnSpPr>
        <p:spPr>
          <a:xfrm rot="5400000">
            <a:off x="5829300" y="4111402"/>
            <a:ext cx="685800" cy="0"/>
          </a:xfrm>
          <a:prstGeom prst="straightConnector1">
            <a:avLst/>
          </a:prstGeom>
          <a:noFill/>
          <a:ln w="38100" cap="flat" cmpd="sng">
            <a:solidFill>
              <a:srgbClr val="336699"/>
            </a:solidFill>
            <a:prstDash val="solid"/>
            <a:round/>
            <a:headEnd type="none" w="med" len="med"/>
            <a:tailEnd type="triangle" w="med" len="med"/>
          </a:ln>
        </p:spPr>
      </p:cxnSp>
      <p:sp>
        <p:nvSpPr>
          <p:cNvPr id="438" name="Google Shape;438;p47"/>
          <p:cNvSpPr/>
          <p:nvPr/>
        </p:nvSpPr>
        <p:spPr>
          <a:xfrm>
            <a:off x="152400" y="3616102"/>
            <a:ext cx="3581400" cy="6858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&lt;A HREF=“pagina2.htm” </a:t>
            </a:r>
            <a:endParaRPr/>
          </a:p>
          <a:p>
            <a:pPr marL="0" marR="0" lvl="0" indent="0" algn="ctr" rtl="0">
              <a:lnSpc>
                <a:spcPct val="100000"/>
              </a:lnSpc>
              <a:spcBef>
                <a:spcPts val="0"/>
              </a:spcBef>
              <a:spcAft>
                <a:spcPts val="0"/>
              </a:spcAft>
              <a:buNone/>
            </a:pPr>
            <a:r>
              <a:rPr lang="es-ES" sz="1400" b="0" i="0" u="none" strike="noStrike" cap="none">
                <a:solidFill>
                  <a:srgbClr val="993366"/>
                </a:solidFill>
                <a:latin typeface="Arial"/>
                <a:ea typeface="Arial"/>
                <a:cs typeface="Arial"/>
                <a:sym typeface="Arial"/>
              </a:rPr>
              <a:t>style=“color:red”</a:t>
            </a:r>
            <a:r>
              <a:rPr lang="es-ES" sz="1400" b="0" i="0" u="none" strike="noStrike" cap="none">
                <a:solidFill>
                  <a:srgbClr val="006666"/>
                </a:solidFill>
                <a:latin typeface="Arial"/>
                <a:ea typeface="Arial"/>
                <a:cs typeface="Arial"/>
                <a:sym typeface="Arial"/>
              </a:rPr>
              <a:t>&gt; Página 2&lt;/A&gt;</a:t>
            </a:r>
            <a:endParaRPr sz="1400" b="0" i="0" u="none" strike="noStrike" cap="none">
              <a:solidFill>
                <a:srgbClr val="006666"/>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500"/>
                                        <p:tgtEl>
                                          <p:spTgt spid="4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4"/>
                                        </p:tgtEl>
                                        <p:attrNameLst>
                                          <p:attrName>style.visibility</p:attrName>
                                        </p:attrNameLst>
                                      </p:cBhvr>
                                      <p:to>
                                        <p:strVal val="visible"/>
                                      </p:to>
                                    </p:set>
                                    <p:animEffect transition="in" filter="fade">
                                      <p:cBhvr>
                                        <p:cTn id="11" dur="500"/>
                                        <p:tgtEl>
                                          <p:spTgt spid="4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5"/>
                                        </p:tgtEl>
                                        <p:attrNameLst>
                                          <p:attrName>style.visibility</p:attrName>
                                        </p:attrNameLst>
                                      </p:cBhvr>
                                      <p:to>
                                        <p:strVal val="visible"/>
                                      </p:to>
                                    </p:set>
                                    <p:animEffect transition="in" filter="fade">
                                      <p:cBhvr>
                                        <p:cTn id="15" dur="500"/>
                                        <p:tgtEl>
                                          <p:spTgt spid="42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6"/>
                                        </p:tgtEl>
                                        <p:attrNameLst>
                                          <p:attrName>style.visibility</p:attrName>
                                        </p:attrNameLst>
                                      </p:cBhvr>
                                      <p:to>
                                        <p:strVal val="visible"/>
                                      </p:to>
                                    </p:set>
                                    <p:animEffect transition="in" filter="fade">
                                      <p:cBhvr>
                                        <p:cTn id="19" dur="500"/>
                                        <p:tgtEl>
                                          <p:spTgt spid="4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33"/>
                                        </p:tgtEl>
                                        <p:attrNameLst>
                                          <p:attrName>style.visibility</p:attrName>
                                        </p:attrNameLst>
                                      </p:cBhvr>
                                      <p:to>
                                        <p:strVal val="visible"/>
                                      </p:to>
                                    </p:set>
                                    <p:animEffect transition="in" filter="fade">
                                      <p:cBhvr>
                                        <p:cTn id="23" dur="500"/>
                                        <p:tgtEl>
                                          <p:spTgt spid="43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34"/>
                                        </p:tgtEl>
                                        <p:attrNameLst>
                                          <p:attrName>style.visibility</p:attrName>
                                        </p:attrNameLst>
                                      </p:cBhvr>
                                      <p:to>
                                        <p:strVal val="visible"/>
                                      </p:to>
                                    </p:set>
                                    <p:animEffect transition="in" filter="fade">
                                      <p:cBhvr>
                                        <p:cTn id="27" dur="500"/>
                                        <p:tgtEl>
                                          <p:spTgt spid="43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37"/>
                                        </p:tgtEl>
                                        <p:attrNameLst>
                                          <p:attrName>style.visibility</p:attrName>
                                        </p:attrNameLst>
                                      </p:cBhvr>
                                      <p:to>
                                        <p:strVal val="visible"/>
                                      </p:to>
                                    </p:set>
                                    <p:animEffect transition="in" filter="fade">
                                      <p:cBhvr>
                                        <p:cTn id="31" dur="500"/>
                                        <p:tgtEl>
                                          <p:spTgt spid="43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28"/>
                                        </p:tgtEl>
                                        <p:attrNameLst>
                                          <p:attrName>style.visibility</p:attrName>
                                        </p:attrNameLst>
                                      </p:cBhvr>
                                      <p:to>
                                        <p:strVal val="visible"/>
                                      </p:to>
                                    </p:set>
                                    <p:animEffect transition="in" filter="fade">
                                      <p:cBhvr>
                                        <p:cTn id="35" dur="500"/>
                                        <p:tgtEl>
                                          <p:spTgt spid="42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29"/>
                                        </p:tgtEl>
                                        <p:attrNameLst>
                                          <p:attrName>style.visibility</p:attrName>
                                        </p:attrNameLst>
                                      </p:cBhvr>
                                      <p:to>
                                        <p:strVal val="visible"/>
                                      </p:to>
                                    </p:set>
                                    <p:animEffect transition="in" filter="fade">
                                      <p:cBhvr>
                                        <p:cTn id="39" dur="500"/>
                                        <p:tgtEl>
                                          <p:spTgt spid="429"/>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30"/>
                                        </p:tgtEl>
                                        <p:attrNameLst>
                                          <p:attrName>style.visibility</p:attrName>
                                        </p:attrNameLst>
                                      </p:cBhvr>
                                      <p:to>
                                        <p:strVal val="visible"/>
                                      </p:to>
                                    </p:set>
                                    <p:animEffect transition="in" filter="fade">
                                      <p:cBhvr>
                                        <p:cTn id="43" dur="500"/>
                                        <p:tgtEl>
                                          <p:spTgt spid="430"/>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31"/>
                                        </p:tgtEl>
                                        <p:attrNameLst>
                                          <p:attrName>style.visibility</p:attrName>
                                        </p:attrNameLst>
                                      </p:cBhvr>
                                      <p:to>
                                        <p:strVal val="visible"/>
                                      </p:to>
                                    </p:set>
                                    <p:animEffect transition="in" filter="fade">
                                      <p:cBhvr>
                                        <p:cTn id="47" dur="500"/>
                                        <p:tgtEl>
                                          <p:spTgt spid="431"/>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32"/>
                                        </p:tgtEl>
                                        <p:attrNameLst>
                                          <p:attrName>style.visibility</p:attrName>
                                        </p:attrNameLst>
                                      </p:cBhvr>
                                      <p:to>
                                        <p:strVal val="visible"/>
                                      </p:to>
                                    </p:set>
                                    <p:animEffect transition="in" filter="fade">
                                      <p:cBhvr>
                                        <p:cTn id="51" dur="500"/>
                                        <p:tgtEl>
                                          <p:spTgt spid="432"/>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36"/>
                                        </p:tgtEl>
                                        <p:attrNameLst>
                                          <p:attrName>style.visibility</p:attrName>
                                        </p:attrNameLst>
                                      </p:cBhvr>
                                      <p:to>
                                        <p:strVal val="visible"/>
                                      </p:to>
                                    </p:set>
                                    <p:animEffect transition="in" filter="fade">
                                      <p:cBhvr>
                                        <p:cTn id="55" dur="500"/>
                                        <p:tgtEl>
                                          <p:spTgt spid="436"/>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38"/>
                                        </p:tgtEl>
                                        <p:attrNameLst>
                                          <p:attrName>style.visibility</p:attrName>
                                        </p:attrNameLst>
                                      </p:cBhvr>
                                      <p:to>
                                        <p:strVal val="visible"/>
                                      </p:to>
                                    </p:set>
                                    <p:animEffect transition="in" filter="fade">
                                      <p:cBhvr>
                                        <p:cTn id="59" dur="5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pPr marL="76200" indent="0">
              <a:buNone/>
            </a:pPr>
            <a:r>
              <a:rPr lang="es-ES" sz="1400" b="1" dirty="0"/>
              <a:t>1. Estructura básica</a:t>
            </a:r>
          </a:p>
          <a:p>
            <a:pPr marL="76200" indent="0">
              <a:buNone/>
            </a:pPr>
            <a:r>
              <a:rPr lang="es-ES" sz="1400" dirty="0"/>
              <a:t>&lt;!DOCTYPE </a:t>
            </a:r>
            <a:r>
              <a:rPr lang="es-ES" sz="1400" dirty="0" err="1"/>
              <a:t>html</a:t>
            </a:r>
            <a:r>
              <a:rPr lang="es-ES" sz="1400" dirty="0"/>
              <a:t>&gt;</a:t>
            </a:r>
          </a:p>
          <a:p>
            <a:pPr marL="76200" indent="0">
              <a:buNone/>
            </a:pPr>
            <a:r>
              <a:rPr lang="es-ES" sz="1400" dirty="0"/>
              <a:t>&lt;</a:t>
            </a:r>
            <a:r>
              <a:rPr lang="es-ES" sz="1400" dirty="0" err="1"/>
              <a:t>html</a:t>
            </a:r>
            <a:r>
              <a:rPr lang="es-ES" sz="1400" dirty="0"/>
              <a:t> </a:t>
            </a:r>
            <a:r>
              <a:rPr lang="es-ES" sz="1400" dirty="0" err="1"/>
              <a:t>lang</a:t>
            </a:r>
            <a:r>
              <a:rPr lang="es-ES" sz="1400" dirty="0"/>
              <a:t>="es"&gt; </a:t>
            </a:r>
          </a:p>
          <a:p>
            <a:pPr marL="76200" indent="0">
              <a:buNone/>
            </a:pPr>
            <a:r>
              <a:rPr lang="es-ES" sz="1400" dirty="0"/>
              <a:t>&lt;head&gt; </a:t>
            </a:r>
          </a:p>
          <a:p>
            <a:pPr marL="428625" lvl="1" indent="0">
              <a:buNone/>
            </a:pPr>
            <a:r>
              <a:rPr lang="es-ES" sz="1300" dirty="0"/>
              <a:t>&lt;</a:t>
            </a:r>
            <a:r>
              <a:rPr lang="es-ES" sz="1300" dirty="0" err="1"/>
              <a:t>title</a:t>
            </a:r>
            <a:r>
              <a:rPr lang="es-ES" sz="1300" dirty="0"/>
              <a:t>&gt;Título de la WEB&lt;/</a:t>
            </a:r>
            <a:r>
              <a:rPr lang="es-ES" sz="1300" dirty="0" err="1"/>
              <a:t>title</a:t>
            </a:r>
            <a:r>
              <a:rPr lang="es-ES" sz="1300" dirty="0"/>
              <a:t>&gt; </a:t>
            </a:r>
          </a:p>
          <a:p>
            <a:pPr marL="428625" lvl="1" indent="0">
              <a:buNone/>
            </a:pPr>
            <a:r>
              <a:rPr lang="es-ES" sz="1300" dirty="0"/>
              <a:t>&lt;meta </a:t>
            </a:r>
            <a:r>
              <a:rPr lang="es-ES" sz="1300" dirty="0" err="1"/>
              <a:t>charset</a:t>
            </a:r>
            <a:r>
              <a:rPr lang="es-ES" sz="1300" dirty="0"/>
              <a:t>="UTF-8"&gt;</a:t>
            </a:r>
          </a:p>
          <a:p>
            <a:pPr marL="428625" lvl="1" indent="0">
              <a:buNone/>
            </a:pPr>
            <a:r>
              <a:rPr lang="es-ES" sz="1300" dirty="0"/>
              <a:t>&lt;meta </a:t>
            </a:r>
            <a:r>
              <a:rPr lang="es-ES" sz="1300" dirty="0" err="1"/>
              <a:t>name</a:t>
            </a:r>
            <a:r>
              <a:rPr lang="es-ES" sz="1300" dirty="0"/>
              <a:t>="</a:t>
            </a:r>
            <a:r>
              <a:rPr lang="es-ES" sz="1300" dirty="0" err="1"/>
              <a:t>title</a:t>
            </a:r>
            <a:r>
              <a:rPr lang="es-ES" sz="1300" dirty="0"/>
              <a:t>" </a:t>
            </a:r>
            <a:r>
              <a:rPr lang="es-ES" sz="1300" dirty="0" err="1"/>
              <a:t>content</a:t>
            </a:r>
            <a:r>
              <a:rPr lang="es-ES" sz="1300" dirty="0"/>
              <a:t>="Título de la WEB"&gt;</a:t>
            </a:r>
          </a:p>
          <a:p>
            <a:pPr marL="428625" lvl="1" indent="0">
              <a:buNone/>
            </a:pPr>
            <a:r>
              <a:rPr lang="es-ES" sz="1300" dirty="0"/>
              <a:t>&lt;meta </a:t>
            </a:r>
            <a:r>
              <a:rPr lang="es-ES" sz="1300" dirty="0" err="1"/>
              <a:t>name</a:t>
            </a:r>
            <a:r>
              <a:rPr lang="es-ES" sz="1300" dirty="0"/>
              <a:t>="</a:t>
            </a:r>
            <a:r>
              <a:rPr lang="es-ES" sz="1300" dirty="0" err="1"/>
              <a:t>description</a:t>
            </a:r>
            <a:r>
              <a:rPr lang="es-ES" sz="1300" dirty="0"/>
              <a:t>" </a:t>
            </a:r>
            <a:r>
              <a:rPr lang="es-ES" sz="1300" dirty="0" err="1"/>
              <a:t>content</a:t>
            </a:r>
            <a:r>
              <a:rPr lang="es-ES" sz="1300" dirty="0"/>
              <a:t>="Descripción de la WEB"&gt; </a:t>
            </a:r>
          </a:p>
          <a:p>
            <a:pPr marL="428625" lvl="1" indent="0">
              <a:buNone/>
            </a:pPr>
            <a:r>
              <a:rPr lang="es-ES" sz="1300" dirty="0"/>
              <a:t>&lt;link </a:t>
            </a:r>
            <a:r>
              <a:rPr lang="es-ES" sz="1300" dirty="0" err="1"/>
              <a:t>href</a:t>
            </a:r>
            <a:r>
              <a:rPr lang="es-ES" sz="1300" dirty="0"/>
              <a:t>="estilos.css" </a:t>
            </a:r>
            <a:r>
              <a:rPr lang="es-ES" sz="1300" dirty="0" err="1"/>
              <a:t>rel</a:t>
            </a:r>
            <a:r>
              <a:rPr lang="es-ES" sz="1300" dirty="0"/>
              <a:t>="</a:t>
            </a:r>
            <a:r>
              <a:rPr lang="es-ES" sz="1300" dirty="0" err="1"/>
              <a:t>stylesheet</a:t>
            </a:r>
            <a:r>
              <a:rPr lang="es-ES" sz="1300" dirty="0"/>
              <a:t>"&gt; </a:t>
            </a:r>
          </a:p>
          <a:p>
            <a:pPr marL="76200" indent="0">
              <a:buNone/>
            </a:pPr>
            <a:r>
              <a:rPr lang="es-ES" sz="1400" dirty="0"/>
              <a:t>&lt;/head&gt; </a:t>
            </a:r>
          </a:p>
          <a:p>
            <a:pPr marL="76200" indent="0">
              <a:buNone/>
            </a:pPr>
            <a:r>
              <a:rPr lang="es-ES" sz="1400" dirty="0"/>
              <a:t>&lt;</a:t>
            </a:r>
            <a:r>
              <a:rPr lang="es-ES" sz="1400" dirty="0" err="1"/>
              <a:t>body</a:t>
            </a:r>
            <a:r>
              <a:rPr lang="es-ES" sz="1400" dirty="0"/>
              <a:t>&gt; </a:t>
            </a:r>
          </a:p>
          <a:p>
            <a:pPr marL="419100" lvl="1" indent="0">
              <a:buNone/>
            </a:pPr>
            <a:r>
              <a:rPr lang="es-ES" sz="1300" dirty="0"/>
              <a:t>&lt;!-- Comentario --&gt;</a:t>
            </a:r>
          </a:p>
          <a:p>
            <a:pPr marL="419100" lvl="1" indent="0">
              <a:buNone/>
            </a:pPr>
            <a:r>
              <a:rPr lang="es-ES" sz="1300" dirty="0"/>
              <a:t>&lt;p&gt;párrafo&lt;/p&gt;</a:t>
            </a:r>
          </a:p>
          <a:p>
            <a:pPr marL="76200" indent="0">
              <a:buNone/>
            </a:pPr>
            <a:r>
              <a:rPr lang="es-ES" sz="1400" dirty="0"/>
              <a:t>&lt;/</a:t>
            </a:r>
            <a:r>
              <a:rPr lang="es-ES" sz="1400" dirty="0" err="1"/>
              <a:t>body</a:t>
            </a:r>
            <a:r>
              <a:rPr lang="es-ES" sz="1400" dirty="0"/>
              <a:t>&gt; </a:t>
            </a:r>
          </a:p>
          <a:p>
            <a:pPr marL="76200" indent="0">
              <a:buNone/>
            </a:pPr>
            <a:r>
              <a:rPr lang="es-ES" sz="1400" dirty="0"/>
              <a:t>&lt;/</a:t>
            </a:r>
            <a:r>
              <a:rPr lang="es-ES" sz="1400" dirty="0" err="1"/>
              <a:t>html</a:t>
            </a:r>
            <a:r>
              <a:rPr lang="es-ES" sz="1400" dirty="0"/>
              <a:t>&gt;</a:t>
            </a:r>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40</a:t>
            </a:fld>
            <a:endParaRPr/>
          </a:p>
        </p:txBody>
      </p:sp>
      <p:cxnSp>
        <p:nvCxnSpPr>
          <p:cNvPr id="444" name="Google Shape;444;p48"/>
          <p:cNvCxnSpPr/>
          <p:nvPr/>
        </p:nvCxnSpPr>
        <p:spPr>
          <a:xfrm>
            <a:off x="2057400" y="644302"/>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445" name="Google Shape;445;p48"/>
          <p:cNvSpPr/>
          <p:nvPr/>
        </p:nvSpPr>
        <p:spPr>
          <a:xfrm>
            <a:off x="762000" y="339502"/>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446" name="Google Shape;446;p48"/>
          <p:cNvSpPr/>
          <p:nvPr/>
        </p:nvSpPr>
        <p:spPr>
          <a:xfrm>
            <a:off x="4114800" y="1253902"/>
            <a:ext cx="4572000" cy="762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Además de HTML, se necesitan</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lenguajes de programación web.</a:t>
            </a:r>
            <a:endParaRPr sz="1400" b="0" i="0" u="none" strike="noStrike" cap="none">
              <a:solidFill>
                <a:srgbClr val="006666"/>
              </a:solidFill>
              <a:latin typeface="Arial"/>
              <a:ea typeface="Arial"/>
              <a:cs typeface="Arial"/>
              <a:sym typeface="Arial"/>
            </a:endParaRPr>
          </a:p>
        </p:txBody>
      </p:sp>
      <p:sp>
        <p:nvSpPr>
          <p:cNvPr id="447" name="Google Shape;447;p48"/>
          <p:cNvSpPr/>
          <p:nvPr/>
        </p:nvSpPr>
        <p:spPr>
          <a:xfrm>
            <a:off x="457200" y="2625502"/>
            <a:ext cx="23622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Existen dos tipos:</a:t>
            </a:r>
            <a:endParaRPr sz="1400" b="0" i="0" u="none" strike="noStrike" cap="none">
              <a:solidFill>
                <a:srgbClr val="006666"/>
              </a:solidFill>
              <a:latin typeface="Arial"/>
              <a:ea typeface="Arial"/>
              <a:cs typeface="Arial"/>
              <a:sym typeface="Arial"/>
            </a:endParaRPr>
          </a:p>
        </p:txBody>
      </p:sp>
      <p:sp>
        <p:nvSpPr>
          <p:cNvPr id="448" name="Google Shape;448;p48"/>
          <p:cNvSpPr/>
          <p:nvPr/>
        </p:nvSpPr>
        <p:spPr>
          <a:xfrm>
            <a:off x="3200400" y="339502"/>
            <a:ext cx="5486400" cy="5334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Posee efectos especiales e interactividad.</a:t>
            </a:r>
            <a:endParaRPr sz="1400" b="0" i="0" u="none" strike="noStrike" cap="none">
              <a:solidFill>
                <a:srgbClr val="006666"/>
              </a:solidFill>
              <a:latin typeface="Arial"/>
              <a:ea typeface="Arial"/>
              <a:cs typeface="Arial"/>
              <a:sym typeface="Arial"/>
            </a:endParaRPr>
          </a:p>
        </p:txBody>
      </p:sp>
      <p:cxnSp>
        <p:nvCxnSpPr>
          <p:cNvPr id="449" name="Google Shape;449;p48"/>
          <p:cNvCxnSpPr/>
          <p:nvPr/>
        </p:nvCxnSpPr>
        <p:spPr>
          <a:xfrm rot="5400000">
            <a:off x="5905500" y="1063402"/>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50" name="Google Shape;450;p48"/>
          <p:cNvCxnSpPr/>
          <p:nvPr/>
        </p:nvCxnSpPr>
        <p:spPr>
          <a:xfrm rot="5400000">
            <a:off x="800100" y="1825402"/>
            <a:ext cx="1600200" cy="0"/>
          </a:xfrm>
          <a:prstGeom prst="straightConnector1">
            <a:avLst/>
          </a:prstGeom>
          <a:noFill/>
          <a:ln w="38100" cap="flat" cmpd="sng">
            <a:solidFill>
              <a:srgbClr val="336699"/>
            </a:solidFill>
            <a:prstDash val="solid"/>
            <a:round/>
            <a:headEnd type="none" w="med" len="med"/>
            <a:tailEnd type="triangle" w="med" len="med"/>
          </a:ln>
        </p:spPr>
      </p:cxnSp>
      <p:sp>
        <p:nvSpPr>
          <p:cNvPr id="451" name="Google Shape;451;p48">
            <a:hlinkClick r:id="" action="ppaction://hlinkshowjump?jump=nextslide"/>
          </p:cNvPr>
          <p:cNvSpPr/>
          <p:nvPr/>
        </p:nvSpPr>
        <p:spPr>
          <a:xfrm>
            <a:off x="457200" y="4073302"/>
            <a:ext cx="3124200" cy="6858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Páginas que se procesan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en el navegador del cliente</a:t>
            </a:r>
            <a:endParaRPr sz="1400" b="0" i="0" u="none" strike="noStrike" cap="none">
              <a:solidFill>
                <a:srgbClr val="006666"/>
              </a:solidFill>
              <a:latin typeface="Arial"/>
              <a:ea typeface="Arial"/>
              <a:cs typeface="Arial"/>
              <a:sym typeface="Arial"/>
            </a:endParaRPr>
          </a:p>
        </p:txBody>
      </p:sp>
      <p:sp>
        <p:nvSpPr>
          <p:cNvPr id="452" name="Google Shape;452;p48">
            <a:hlinkClick r:id="" action="ppaction://noaction"/>
          </p:cNvPr>
          <p:cNvSpPr/>
          <p:nvPr/>
        </p:nvSpPr>
        <p:spPr>
          <a:xfrm>
            <a:off x="4495800" y="4073302"/>
            <a:ext cx="3124200" cy="6858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a:t>
            </a:r>
            <a:endParaRPr/>
          </a:p>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en el servidor</a:t>
            </a:r>
            <a:endParaRPr sz="1400" b="0" i="0" u="none" strike="noStrike" cap="none">
              <a:solidFill>
                <a:schemeClr val="lt1"/>
              </a:solidFill>
              <a:latin typeface="Arial"/>
              <a:ea typeface="Arial"/>
              <a:cs typeface="Arial"/>
              <a:sym typeface="Arial"/>
            </a:endParaRPr>
          </a:p>
        </p:txBody>
      </p:sp>
      <p:cxnSp>
        <p:nvCxnSpPr>
          <p:cNvPr id="453" name="Google Shape;453;p48"/>
          <p:cNvCxnSpPr/>
          <p:nvPr/>
        </p:nvCxnSpPr>
        <p:spPr>
          <a:xfrm>
            <a:off x="1524000" y="3616102"/>
            <a:ext cx="4343400" cy="0"/>
          </a:xfrm>
          <a:prstGeom prst="straightConnector1">
            <a:avLst/>
          </a:prstGeom>
          <a:noFill/>
          <a:ln w="38100" cap="flat" cmpd="sng">
            <a:solidFill>
              <a:srgbClr val="336699"/>
            </a:solidFill>
            <a:prstDash val="solid"/>
            <a:round/>
            <a:headEnd type="none" w="med" len="med"/>
            <a:tailEnd type="none" w="med" len="med"/>
          </a:ln>
        </p:spPr>
      </p:cxnSp>
      <p:cxnSp>
        <p:nvCxnSpPr>
          <p:cNvPr id="454" name="Google Shape;454;p48"/>
          <p:cNvCxnSpPr/>
          <p:nvPr/>
        </p:nvCxnSpPr>
        <p:spPr>
          <a:xfrm rot="5400000">
            <a:off x="1066800" y="3616102"/>
            <a:ext cx="914400" cy="0"/>
          </a:xfrm>
          <a:prstGeom prst="straightConnector1">
            <a:avLst/>
          </a:prstGeom>
          <a:noFill/>
          <a:ln w="38100" cap="flat" cmpd="sng">
            <a:solidFill>
              <a:srgbClr val="336699"/>
            </a:solidFill>
            <a:prstDash val="solid"/>
            <a:round/>
            <a:headEnd type="none" w="med" len="med"/>
            <a:tailEnd type="triangle" w="med" len="med"/>
          </a:ln>
        </p:spPr>
      </p:cxnSp>
      <p:cxnSp>
        <p:nvCxnSpPr>
          <p:cNvPr id="455" name="Google Shape;455;p48"/>
          <p:cNvCxnSpPr/>
          <p:nvPr/>
        </p:nvCxnSpPr>
        <p:spPr>
          <a:xfrm rot="5400000">
            <a:off x="5638800" y="3844702"/>
            <a:ext cx="4572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fade">
                                      <p:cBhvr>
                                        <p:cTn id="7" dur="500"/>
                                        <p:tgtEl>
                                          <p:spTgt spid="4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4"/>
                                        </p:tgtEl>
                                        <p:attrNameLst>
                                          <p:attrName>style.visibility</p:attrName>
                                        </p:attrNameLst>
                                      </p:cBhvr>
                                      <p:to>
                                        <p:strVal val="visible"/>
                                      </p:to>
                                    </p:set>
                                    <p:animEffect transition="in" filter="fade">
                                      <p:cBhvr>
                                        <p:cTn id="11" dur="500"/>
                                        <p:tgtEl>
                                          <p:spTgt spid="44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9"/>
                                        </p:tgtEl>
                                        <p:attrNameLst>
                                          <p:attrName>style.visibility</p:attrName>
                                        </p:attrNameLst>
                                      </p:cBhvr>
                                      <p:to>
                                        <p:strVal val="visible"/>
                                      </p:to>
                                    </p:set>
                                    <p:animEffect transition="in" filter="fade">
                                      <p:cBhvr>
                                        <p:cTn id="15" dur="500"/>
                                        <p:tgtEl>
                                          <p:spTgt spid="4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50"/>
                                        </p:tgtEl>
                                        <p:attrNameLst>
                                          <p:attrName>style.visibility</p:attrName>
                                        </p:attrNameLst>
                                      </p:cBhvr>
                                      <p:to>
                                        <p:strVal val="visible"/>
                                      </p:to>
                                    </p:set>
                                    <p:animEffect transition="in" filter="fade">
                                      <p:cBhvr>
                                        <p:cTn id="19" dur="500"/>
                                        <p:tgtEl>
                                          <p:spTgt spid="45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53"/>
                                        </p:tgtEl>
                                        <p:attrNameLst>
                                          <p:attrName>style.visibility</p:attrName>
                                        </p:attrNameLst>
                                      </p:cBhvr>
                                      <p:to>
                                        <p:strVal val="visible"/>
                                      </p:to>
                                    </p:set>
                                    <p:animEffect transition="in" filter="fade">
                                      <p:cBhvr>
                                        <p:cTn id="23" dur="500"/>
                                        <p:tgtEl>
                                          <p:spTgt spid="45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54"/>
                                        </p:tgtEl>
                                        <p:attrNameLst>
                                          <p:attrName>style.visibility</p:attrName>
                                        </p:attrNameLst>
                                      </p:cBhvr>
                                      <p:to>
                                        <p:strVal val="visible"/>
                                      </p:to>
                                    </p:set>
                                    <p:animEffect transition="in" filter="fade">
                                      <p:cBhvr>
                                        <p:cTn id="27" dur="500"/>
                                        <p:tgtEl>
                                          <p:spTgt spid="45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55"/>
                                        </p:tgtEl>
                                        <p:attrNameLst>
                                          <p:attrName>style.visibility</p:attrName>
                                        </p:attrNameLst>
                                      </p:cBhvr>
                                      <p:to>
                                        <p:strVal val="visible"/>
                                      </p:to>
                                    </p:set>
                                    <p:animEffect transition="in" filter="fade">
                                      <p:cBhvr>
                                        <p:cTn id="31" dur="500"/>
                                        <p:tgtEl>
                                          <p:spTgt spid="45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46"/>
                                        </p:tgtEl>
                                        <p:attrNameLst>
                                          <p:attrName>style.visibility</p:attrName>
                                        </p:attrNameLst>
                                      </p:cBhvr>
                                      <p:to>
                                        <p:strVal val="visible"/>
                                      </p:to>
                                    </p:set>
                                    <p:animEffect transition="in" filter="fade">
                                      <p:cBhvr>
                                        <p:cTn id="35" dur="500"/>
                                        <p:tgtEl>
                                          <p:spTgt spid="44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47"/>
                                        </p:tgtEl>
                                        <p:attrNameLst>
                                          <p:attrName>style.visibility</p:attrName>
                                        </p:attrNameLst>
                                      </p:cBhvr>
                                      <p:to>
                                        <p:strVal val="visible"/>
                                      </p:to>
                                    </p:set>
                                    <p:animEffect transition="in" filter="fade">
                                      <p:cBhvr>
                                        <p:cTn id="39" dur="500"/>
                                        <p:tgtEl>
                                          <p:spTgt spid="44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48"/>
                                        </p:tgtEl>
                                        <p:attrNameLst>
                                          <p:attrName>style.visibility</p:attrName>
                                        </p:attrNameLst>
                                      </p:cBhvr>
                                      <p:to>
                                        <p:strVal val="visible"/>
                                      </p:to>
                                    </p:set>
                                    <p:animEffect transition="in" filter="fade">
                                      <p:cBhvr>
                                        <p:cTn id="43" dur="500"/>
                                        <p:tgtEl>
                                          <p:spTgt spid="448"/>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51"/>
                                        </p:tgtEl>
                                        <p:attrNameLst>
                                          <p:attrName>style.visibility</p:attrName>
                                        </p:attrNameLst>
                                      </p:cBhvr>
                                      <p:to>
                                        <p:strVal val="visible"/>
                                      </p:to>
                                    </p:set>
                                    <p:animEffect transition="in" filter="fade">
                                      <p:cBhvr>
                                        <p:cTn id="47" dur="500"/>
                                        <p:tgtEl>
                                          <p:spTgt spid="451"/>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52"/>
                                        </p:tgtEl>
                                        <p:attrNameLst>
                                          <p:attrName>style.visibility</p:attrName>
                                        </p:attrNameLst>
                                      </p:cBhvr>
                                      <p:to>
                                        <p:strVal val="visible"/>
                                      </p:to>
                                    </p:set>
                                    <p:animEffect transition="in" filter="fade">
                                      <p:cBhvr>
                                        <p:cTn id="51" dur="5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41</a:t>
            </a:fld>
            <a:endParaRPr/>
          </a:p>
        </p:txBody>
      </p:sp>
      <p:cxnSp>
        <p:nvCxnSpPr>
          <p:cNvPr id="461" name="Google Shape;461;p49"/>
          <p:cNvCxnSpPr/>
          <p:nvPr/>
        </p:nvCxnSpPr>
        <p:spPr>
          <a:xfrm>
            <a:off x="1686744" y="716310"/>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462" name="Google Shape;462;p49"/>
          <p:cNvSpPr/>
          <p:nvPr/>
        </p:nvSpPr>
        <p:spPr>
          <a:xfrm>
            <a:off x="467544" y="411510"/>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463" name="Google Shape;463;p49"/>
          <p:cNvSpPr/>
          <p:nvPr/>
        </p:nvSpPr>
        <p:spPr>
          <a:xfrm>
            <a:off x="2677344" y="1325910"/>
            <a:ext cx="60198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Rollovers, control de ventanas y formularios, cálculos,</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fecha y hora, efectos de imagen y de texto.</a:t>
            </a:r>
            <a:endParaRPr sz="1400" b="0" i="0" u="none" strike="noStrike" cap="none">
              <a:solidFill>
                <a:srgbClr val="006666"/>
              </a:solidFill>
              <a:latin typeface="Arial"/>
              <a:ea typeface="Arial"/>
              <a:cs typeface="Arial"/>
              <a:sym typeface="Arial"/>
            </a:endParaRPr>
          </a:p>
        </p:txBody>
      </p:sp>
      <p:sp>
        <p:nvSpPr>
          <p:cNvPr id="464" name="Google Shape;464;p49"/>
          <p:cNvSpPr/>
          <p:nvPr/>
        </p:nvSpPr>
        <p:spPr>
          <a:xfrm>
            <a:off x="3667944" y="3611910"/>
            <a:ext cx="42672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Los Scripts se pueden programar en:</a:t>
            </a:r>
            <a:endParaRPr sz="1400" b="0" i="0" u="none" strike="noStrike" cap="none">
              <a:solidFill>
                <a:srgbClr val="006666"/>
              </a:solidFill>
              <a:latin typeface="Arial"/>
              <a:ea typeface="Arial"/>
              <a:cs typeface="Arial"/>
              <a:sym typeface="Arial"/>
            </a:endParaRPr>
          </a:p>
        </p:txBody>
      </p:sp>
      <p:cxnSp>
        <p:nvCxnSpPr>
          <p:cNvPr id="465" name="Google Shape;465;p49"/>
          <p:cNvCxnSpPr/>
          <p:nvPr/>
        </p:nvCxnSpPr>
        <p:spPr>
          <a:xfrm rot="5400000">
            <a:off x="5611044" y="11354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466" name="Google Shape;466;p49"/>
          <p:cNvSpPr/>
          <p:nvPr/>
        </p:nvSpPr>
        <p:spPr>
          <a:xfrm>
            <a:off x="2829744" y="563910"/>
            <a:ext cx="5867400" cy="3810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Páginas que se procesan en el navegador del cliente</a:t>
            </a:r>
            <a:endParaRPr sz="1400" b="0" i="0" u="none" strike="noStrike" cap="none">
              <a:solidFill>
                <a:srgbClr val="006666"/>
              </a:solidFill>
              <a:latin typeface="Arial"/>
              <a:ea typeface="Arial"/>
              <a:cs typeface="Arial"/>
              <a:sym typeface="Arial"/>
            </a:endParaRPr>
          </a:p>
        </p:txBody>
      </p:sp>
      <p:sp>
        <p:nvSpPr>
          <p:cNvPr id="467" name="Google Shape;467;p49"/>
          <p:cNvSpPr/>
          <p:nvPr/>
        </p:nvSpPr>
        <p:spPr>
          <a:xfrm>
            <a:off x="2677344" y="2392710"/>
            <a:ext cx="5943600" cy="838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logran con código insertado en el HTML,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llamado Script (Guión)</a:t>
            </a:r>
            <a:endParaRPr sz="1400" b="0" i="0" u="none" strike="noStrike" cap="none">
              <a:solidFill>
                <a:srgbClr val="006666"/>
              </a:solidFill>
              <a:latin typeface="Arial"/>
              <a:ea typeface="Arial"/>
              <a:cs typeface="Arial"/>
              <a:sym typeface="Arial"/>
            </a:endParaRPr>
          </a:p>
        </p:txBody>
      </p:sp>
      <p:sp>
        <p:nvSpPr>
          <p:cNvPr id="468" name="Google Shape;468;p49">
            <a:hlinkClick r:id="rId3" action="ppaction://hlinksldjump"/>
          </p:cNvPr>
          <p:cNvSpPr/>
          <p:nvPr/>
        </p:nvSpPr>
        <p:spPr>
          <a:xfrm>
            <a:off x="3744144" y="4373910"/>
            <a:ext cx="1600200" cy="3810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JavaScript</a:t>
            </a:r>
            <a:endParaRPr sz="1400" b="0" i="0" u="none" strike="noStrike" cap="none">
              <a:solidFill>
                <a:srgbClr val="006666"/>
              </a:solidFill>
              <a:latin typeface="Arial"/>
              <a:ea typeface="Arial"/>
              <a:cs typeface="Arial"/>
              <a:sym typeface="Arial"/>
            </a:endParaRPr>
          </a:p>
        </p:txBody>
      </p:sp>
      <p:sp>
        <p:nvSpPr>
          <p:cNvPr id="469" name="Google Shape;469;p49">
            <a:hlinkClick r:id="" action="ppaction://noaction"/>
          </p:cNvPr>
          <p:cNvSpPr/>
          <p:nvPr/>
        </p:nvSpPr>
        <p:spPr>
          <a:xfrm>
            <a:off x="5801544" y="4373910"/>
            <a:ext cx="2209800" cy="3810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Visual Basic Script</a:t>
            </a:r>
            <a:endParaRPr sz="1400" b="0" i="0" u="none" strike="noStrike" cap="none">
              <a:solidFill>
                <a:srgbClr val="006666"/>
              </a:solidFill>
              <a:latin typeface="Arial"/>
              <a:ea typeface="Arial"/>
              <a:cs typeface="Arial"/>
              <a:sym typeface="Arial"/>
            </a:endParaRPr>
          </a:p>
        </p:txBody>
      </p:sp>
      <p:cxnSp>
        <p:nvCxnSpPr>
          <p:cNvPr id="470" name="Google Shape;470;p49"/>
          <p:cNvCxnSpPr/>
          <p:nvPr/>
        </p:nvCxnSpPr>
        <p:spPr>
          <a:xfrm rot="5400000">
            <a:off x="5611044" y="22022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71" name="Google Shape;471;p49"/>
          <p:cNvCxnSpPr/>
          <p:nvPr/>
        </p:nvCxnSpPr>
        <p:spPr>
          <a:xfrm rot="5400000">
            <a:off x="5611044" y="34214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72" name="Google Shape;472;p49"/>
          <p:cNvCxnSpPr/>
          <p:nvPr/>
        </p:nvCxnSpPr>
        <p:spPr>
          <a:xfrm rot="5400000">
            <a:off x="4468044" y="41834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73" name="Google Shape;473;p49"/>
          <p:cNvCxnSpPr/>
          <p:nvPr/>
        </p:nvCxnSpPr>
        <p:spPr>
          <a:xfrm rot="5400000">
            <a:off x="6677844" y="4183410"/>
            <a:ext cx="3810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2"/>
                                        </p:tgtEl>
                                        <p:attrNameLst>
                                          <p:attrName>style.visibility</p:attrName>
                                        </p:attrNameLst>
                                      </p:cBhvr>
                                      <p:to>
                                        <p:strVal val="visible"/>
                                      </p:to>
                                    </p:set>
                                    <p:animEffect transition="in" filter="fade">
                                      <p:cBhvr>
                                        <p:cTn id="7" dur="500"/>
                                        <p:tgtEl>
                                          <p:spTgt spid="4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1"/>
                                        </p:tgtEl>
                                        <p:attrNameLst>
                                          <p:attrName>style.visibility</p:attrName>
                                        </p:attrNameLst>
                                      </p:cBhvr>
                                      <p:to>
                                        <p:strVal val="visible"/>
                                      </p:to>
                                    </p:set>
                                    <p:animEffect transition="in" filter="fade">
                                      <p:cBhvr>
                                        <p:cTn id="11" dur="500"/>
                                        <p:tgtEl>
                                          <p:spTgt spid="46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5"/>
                                        </p:tgtEl>
                                        <p:attrNameLst>
                                          <p:attrName>style.visibility</p:attrName>
                                        </p:attrNameLst>
                                      </p:cBhvr>
                                      <p:to>
                                        <p:strVal val="visible"/>
                                      </p:to>
                                    </p:set>
                                    <p:animEffect transition="in" filter="fade">
                                      <p:cBhvr>
                                        <p:cTn id="15" dur="500"/>
                                        <p:tgtEl>
                                          <p:spTgt spid="46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70"/>
                                        </p:tgtEl>
                                        <p:attrNameLst>
                                          <p:attrName>style.visibility</p:attrName>
                                        </p:attrNameLst>
                                      </p:cBhvr>
                                      <p:to>
                                        <p:strVal val="visible"/>
                                      </p:to>
                                    </p:set>
                                    <p:animEffect transition="in" filter="fade">
                                      <p:cBhvr>
                                        <p:cTn id="19" dur="500"/>
                                        <p:tgtEl>
                                          <p:spTgt spid="47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71"/>
                                        </p:tgtEl>
                                        <p:attrNameLst>
                                          <p:attrName>style.visibility</p:attrName>
                                        </p:attrNameLst>
                                      </p:cBhvr>
                                      <p:to>
                                        <p:strVal val="visible"/>
                                      </p:to>
                                    </p:set>
                                    <p:animEffect transition="in" filter="fade">
                                      <p:cBhvr>
                                        <p:cTn id="23" dur="500"/>
                                        <p:tgtEl>
                                          <p:spTgt spid="47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72"/>
                                        </p:tgtEl>
                                        <p:attrNameLst>
                                          <p:attrName>style.visibility</p:attrName>
                                        </p:attrNameLst>
                                      </p:cBhvr>
                                      <p:to>
                                        <p:strVal val="visible"/>
                                      </p:to>
                                    </p:set>
                                    <p:animEffect transition="in" filter="fade">
                                      <p:cBhvr>
                                        <p:cTn id="27" dur="500"/>
                                        <p:tgtEl>
                                          <p:spTgt spid="47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73"/>
                                        </p:tgtEl>
                                        <p:attrNameLst>
                                          <p:attrName>style.visibility</p:attrName>
                                        </p:attrNameLst>
                                      </p:cBhvr>
                                      <p:to>
                                        <p:strVal val="visible"/>
                                      </p:to>
                                    </p:set>
                                    <p:animEffect transition="in" filter="fade">
                                      <p:cBhvr>
                                        <p:cTn id="31" dur="500"/>
                                        <p:tgtEl>
                                          <p:spTgt spid="47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63"/>
                                        </p:tgtEl>
                                        <p:attrNameLst>
                                          <p:attrName>style.visibility</p:attrName>
                                        </p:attrNameLst>
                                      </p:cBhvr>
                                      <p:to>
                                        <p:strVal val="visible"/>
                                      </p:to>
                                    </p:set>
                                    <p:animEffect transition="in" filter="fade">
                                      <p:cBhvr>
                                        <p:cTn id="35" dur="500"/>
                                        <p:tgtEl>
                                          <p:spTgt spid="46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64"/>
                                        </p:tgtEl>
                                        <p:attrNameLst>
                                          <p:attrName>style.visibility</p:attrName>
                                        </p:attrNameLst>
                                      </p:cBhvr>
                                      <p:to>
                                        <p:strVal val="visible"/>
                                      </p:to>
                                    </p:set>
                                    <p:animEffect transition="in" filter="fade">
                                      <p:cBhvr>
                                        <p:cTn id="39" dur="500"/>
                                        <p:tgtEl>
                                          <p:spTgt spid="46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66"/>
                                        </p:tgtEl>
                                        <p:attrNameLst>
                                          <p:attrName>style.visibility</p:attrName>
                                        </p:attrNameLst>
                                      </p:cBhvr>
                                      <p:to>
                                        <p:strVal val="visible"/>
                                      </p:to>
                                    </p:set>
                                    <p:animEffect transition="in" filter="fade">
                                      <p:cBhvr>
                                        <p:cTn id="43" dur="500"/>
                                        <p:tgtEl>
                                          <p:spTgt spid="466"/>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67"/>
                                        </p:tgtEl>
                                        <p:attrNameLst>
                                          <p:attrName>style.visibility</p:attrName>
                                        </p:attrNameLst>
                                      </p:cBhvr>
                                      <p:to>
                                        <p:strVal val="visible"/>
                                      </p:to>
                                    </p:set>
                                    <p:animEffect transition="in" filter="fade">
                                      <p:cBhvr>
                                        <p:cTn id="47" dur="500"/>
                                        <p:tgtEl>
                                          <p:spTgt spid="467"/>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68"/>
                                        </p:tgtEl>
                                        <p:attrNameLst>
                                          <p:attrName>style.visibility</p:attrName>
                                        </p:attrNameLst>
                                      </p:cBhvr>
                                      <p:to>
                                        <p:strVal val="visible"/>
                                      </p:to>
                                    </p:set>
                                    <p:animEffect transition="in" filter="fade">
                                      <p:cBhvr>
                                        <p:cTn id="51" dur="500"/>
                                        <p:tgtEl>
                                          <p:spTgt spid="468"/>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69"/>
                                        </p:tgtEl>
                                        <p:attrNameLst>
                                          <p:attrName>style.visibility</p:attrName>
                                        </p:attrNameLst>
                                      </p:cBhvr>
                                      <p:to>
                                        <p:strVal val="visible"/>
                                      </p:to>
                                    </p:set>
                                    <p:animEffect transition="in" filter="fade">
                                      <p:cBhvr>
                                        <p:cTn id="55" dur="5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42</a:t>
            </a:fld>
            <a:endParaRPr/>
          </a:p>
        </p:txBody>
      </p:sp>
      <p:cxnSp>
        <p:nvCxnSpPr>
          <p:cNvPr id="479" name="Google Shape;479;p50"/>
          <p:cNvCxnSpPr/>
          <p:nvPr/>
        </p:nvCxnSpPr>
        <p:spPr>
          <a:xfrm>
            <a:off x="1237928" y="1482502"/>
            <a:ext cx="4038600" cy="0"/>
          </a:xfrm>
          <a:prstGeom prst="straightConnector1">
            <a:avLst/>
          </a:prstGeom>
          <a:noFill/>
          <a:ln w="38100" cap="flat" cmpd="sng">
            <a:solidFill>
              <a:srgbClr val="336699"/>
            </a:solidFill>
            <a:prstDash val="solid"/>
            <a:round/>
            <a:headEnd type="none" w="med" len="med"/>
            <a:tailEnd type="none" w="med" len="med"/>
          </a:ln>
        </p:spPr>
      </p:cxnSp>
      <p:cxnSp>
        <p:nvCxnSpPr>
          <p:cNvPr id="480" name="Google Shape;480;p50"/>
          <p:cNvCxnSpPr/>
          <p:nvPr/>
        </p:nvCxnSpPr>
        <p:spPr>
          <a:xfrm>
            <a:off x="1923728" y="644302"/>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481" name="Google Shape;481;p50"/>
          <p:cNvSpPr/>
          <p:nvPr/>
        </p:nvSpPr>
        <p:spPr>
          <a:xfrm>
            <a:off x="704528" y="339502"/>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482" name="Google Shape;482;p50"/>
          <p:cNvSpPr/>
          <p:nvPr/>
        </p:nvSpPr>
        <p:spPr>
          <a:xfrm>
            <a:off x="2761928" y="3463702"/>
            <a:ext cx="19812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NO ES JAVA</a:t>
            </a:r>
            <a:endParaRPr sz="1400" b="0" i="0" u="none" strike="noStrike" cap="none">
              <a:solidFill>
                <a:srgbClr val="006666"/>
              </a:solidFill>
              <a:latin typeface="Arial"/>
              <a:ea typeface="Arial"/>
              <a:cs typeface="Arial"/>
              <a:sym typeface="Arial"/>
            </a:endParaRPr>
          </a:p>
        </p:txBody>
      </p:sp>
      <p:cxnSp>
        <p:nvCxnSpPr>
          <p:cNvPr id="483" name="Google Shape;483;p50"/>
          <p:cNvCxnSpPr/>
          <p:nvPr/>
        </p:nvCxnSpPr>
        <p:spPr>
          <a:xfrm rot="5400000">
            <a:off x="5848028" y="1063402"/>
            <a:ext cx="381000" cy="0"/>
          </a:xfrm>
          <a:prstGeom prst="straightConnector1">
            <a:avLst/>
          </a:prstGeom>
          <a:noFill/>
          <a:ln w="38100" cap="flat" cmpd="sng">
            <a:solidFill>
              <a:srgbClr val="336699"/>
            </a:solidFill>
            <a:prstDash val="solid"/>
            <a:round/>
            <a:headEnd type="none" w="med" len="med"/>
            <a:tailEnd type="triangle" w="med" len="med"/>
          </a:ln>
        </p:spPr>
      </p:cxnSp>
      <p:sp>
        <p:nvSpPr>
          <p:cNvPr id="484" name="Google Shape;484;p50"/>
          <p:cNvSpPr/>
          <p:nvPr/>
        </p:nvSpPr>
        <p:spPr>
          <a:xfrm>
            <a:off x="3066728" y="491902"/>
            <a:ext cx="5867400" cy="3810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Páginas que se procesan en el navegador del cliente</a:t>
            </a:r>
            <a:endParaRPr sz="1400" b="0" i="0" u="none" strike="noStrike" cap="none">
              <a:solidFill>
                <a:srgbClr val="006666"/>
              </a:solidFill>
              <a:latin typeface="Arial"/>
              <a:ea typeface="Arial"/>
              <a:cs typeface="Arial"/>
              <a:sym typeface="Arial"/>
            </a:endParaRPr>
          </a:p>
        </p:txBody>
      </p:sp>
      <p:sp>
        <p:nvSpPr>
          <p:cNvPr id="485" name="Google Shape;485;p50"/>
          <p:cNvSpPr/>
          <p:nvPr/>
        </p:nvSpPr>
        <p:spPr>
          <a:xfrm>
            <a:off x="2761928" y="1996852"/>
            <a:ext cx="6019800" cy="108585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Permite la programación de pequeños scripts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y de programas orientados a objetos, con funciones,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estructuras de datos complejas, etc </a:t>
            </a:r>
            <a:endParaRPr sz="1400" b="0" i="0" u="none" strike="noStrike" cap="none">
              <a:solidFill>
                <a:srgbClr val="006666"/>
              </a:solidFill>
              <a:latin typeface="Arial"/>
              <a:ea typeface="Arial"/>
              <a:cs typeface="Arial"/>
              <a:sym typeface="Arial"/>
            </a:endParaRPr>
          </a:p>
        </p:txBody>
      </p:sp>
      <p:sp>
        <p:nvSpPr>
          <p:cNvPr id="486" name="Google Shape;486;p50"/>
          <p:cNvSpPr/>
          <p:nvPr/>
        </p:nvSpPr>
        <p:spPr>
          <a:xfrm>
            <a:off x="5200328" y="1253902"/>
            <a:ext cx="1600200" cy="3810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JavaScript</a:t>
            </a:r>
            <a:endParaRPr sz="1400" b="0" i="0" u="none" strike="noStrike" cap="none">
              <a:solidFill>
                <a:srgbClr val="006666"/>
              </a:solidFill>
              <a:latin typeface="Arial"/>
              <a:ea typeface="Arial"/>
              <a:cs typeface="Arial"/>
              <a:sym typeface="Arial"/>
            </a:endParaRPr>
          </a:p>
        </p:txBody>
      </p:sp>
      <p:cxnSp>
        <p:nvCxnSpPr>
          <p:cNvPr id="487" name="Google Shape;487;p50"/>
          <p:cNvCxnSpPr/>
          <p:nvPr/>
        </p:nvCxnSpPr>
        <p:spPr>
          <a:xfrm rot="5400000">
            <a:off x="3562028" y="3273202"/>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88" name="Google Shape;488;p50"/>
          <p:cNvCxnSpPr/>
          <p:nvPr/>
        </p:nvCxnSpPr>
        <p:spPr>
          <a:xfrm rot="5400000">
            <a:off x="7295828" y="3273202"/>
            <a:ext cx="381000" cy="0"/>
          </a:xfrm>
          <a:prstGeom prst="straightConnector1">
            <a:avLst/>
          </a:prstGeom>
          <a:noFill/>
          <a:ln w="38100" cap="flat" cmpd="sng">
            <a:solidFill>
              <a:srgbClr val="336699"/>
            </a:solidFill>
            <a:prstDash val="solid"/>
            <a:round/>
            <a:headEnd type="none" w="med" len="med"/>
            <a:tailEnd type="triangle" w="med" len="med"/>
          </a:ln>
        </p:spPr>
      </p:cxnSp>
      <p:sp>
        <p:nvSpPr>
          <p:cNvPr id="489" name="Google Shape;489;p50"/>
          <p:cNvSpPr/>
          <p:nvPr/>
        </p:nvSpPr>
        <p:spPr>
          <a:xfrm>
            <a:off x="6343328" y="3463702"/>
            <a:ext cx="23622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Su sintaxis deriva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del lenguaje C</a:t>
            </a:r>
            <a:endParaRPr sz="1400" b="0" i="0" u="none" strike="noStrike" cap="none">
              <a:solidFill>
                <a:srgbClr val="006666"/>
              </a:solidFill>
              <a:latin typeface="Arial"/>
              <a:ea typeface="Arial"/>
              <a:cs typeface="Arial"/>
              <a:sym typeface="Arial"/>
            </a:endParaRPr>
          </a:p>
        </p:txBody>
      </p:sp>
      <p:cxnSp>
        <p:nvCxnSpPr>
          <p:cNvPr id="490" name="Google Shape;490;p50"/>
          <p:cNvCxnSpPr/>
          <p:nvPr/>
        </p:nvCxnSpPr>
        <p:spPr>
          <a:xfrm rot="5400000">
            <a:off x="5848028" y="1825402"/>
            <a:ext cx="381000" cy="0"/>
          </a:xfrm>
          <a:prstGeom prst="straightConnector1">
            <a:avLst/>
          </a:prstGeom>
          <a:noFill/>
          <a:ln w="38100" cap="flat" cmpd="sng">
            <a:solidFill>
              <a:srgbClr val="336699"/>
            </a:solidFill>
            <a:prstDash val="solid"/>
            <a:round/>
            <a:headEnd type="none" w="med" len="med"/>
            <a:tailEnd type="triangle" w="med" len="med"/>
          </a:ln>
        </p:spPr>
      </p:cxnSp>
      <p:sp>
        <p:nvSpPr>
          <p:cNvPr id="491" name="Google Shape;491;p50"/>
          <p:cNvSpPr/>
          <p:nvPr/>
        </p:nvSpPr>
        <p:spPr>
          <a:xfrm>
            <a:off x="323528" y="2320702"/>
            <a:ext cx="2133600" cy="6096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SUN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MICROSYSTEMS</a:t>
            </a:r>
            <a:endParaRPr sz="1400" b="0" i="0" u="none" strike="noStrike" cap="none">
              <a:solidFill>
                <a:srgbClr val="006666"/>
              </a:solidFill>
              <a:latin typeface="Arial"/>
              <a:ea typeface="Arial"/>
              <a:cs typeface="Arial"/>
              <a:sym typeface="Arial"/>
            </a:endParaRPr>
          </a:p>
        </p:txBody>
      </p:sp>
      <p:cxnSp>
        <p:nvCxnSpPr>
          <p:cNvPr id="492" name="Google Shape;492;p50"/>
          <p:cNvCxnSpPr/>
          <p:nvPr/>
        </p:nvCxnSpPr>
        <p:spPr>
          <a:xfrm rot="5400000">
            <a:off x="818828" y="1901602"/>
            <a:ext cx="838200" cy="0"/>
          </a:xfrm>
          <a:prstGeom prst="straightConnector1">
            <a:avLst/>
          </a:prstGeom>
          <a:noFill/>
          <a:ln w="38100" cap="flat" cmpd="sng">
            <a:solidFill>
              <a:srgbClr val="336699"/>
            </a:solidFill>
            <a:prstDash val="solid"/>
            <a:round/>
            <a:headEnd type="none" w="med" len="med"/>
            <a:tailEnd type="triangle" w="med" len="med"/>
          </a:ln>
        </p:spPr>
      </p:cxnSp>
      <p:sp>
        <p:nvSpPr>
          <p:cNvPr id="493" name="Google Shape;493;p50"/>
          <p:cNvSpPr/>
          <p:nvPr/>
        </p:nvSpPr>
        <p:spPr>
          <a:xfrm>
            <a:off x="3447728" y="4225702"/>
            <a:ext cx="41910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Funciona en cualquier navegador,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por eso pasó a ser el Estándar.</a:t>
            </a:r>
            <a:endParaRPr sz="1400" b="0" i="0" u="none" strike="noStrike" cap="none">
              <a:solidFill>
                <a:srgbClr val="006666"/>
              </a:solidFill>
              <a:latin typeface="Arial"/>
              <a:ea typeface="Arial"/>
              <a:cs typeface="Arial"/>
              <a:sym typeface="Arial"/>
            </a:endParaRPr>
          </a:p>
        </p:txBody>
      </p:sp>
      <p:cxnSp>
        <p:nvCxnSpPr>
          <p:cNvPr id="494" name="Google Shape;494;p50"/>
          <p:cNvCxnSpPr/>
          <p:nvPr/>
        </p:nvCxnSpPr>
        <p:spPr>
          <a:xfrm rot="5400000">
            <a:off x="5009828" y="3654202"/>
            <a:ext cx="11430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1"/>
                                        </p:tgtEl>
                                        <p:attrNameLst>
                                          <p:attrName>style.visibility</p:attrName>
                                        </p:attrNameLst>
                                      </p:cBhvr>
                                      <p:to>
                                        <p:strVal val="visible"/>
                                      </p:to>
                                    </p:set>
                                    <p:animEffect transition="in" filter="fade">
                                      <p:cBhvr>
                                        <p:cTn id="7" dur="500"/>
                                        <p:tgtEl>
                                          <p:spTgt spid="48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9"/>
                                        </p:tgtEl>
                                        <p:attrNameLst>
                                          <p:attrName>style.visibility</p:attrName>
                                        </p:attrNameLst>
                                      </p:cBhvr>
                                      <p:to>
                                        <p:strVal val="visible"/>
                                      </p:to>
                                    </p:set>
                                    <p:animEffect transition="in" filter="fade">
                                      <p:cBhvr>
                                        <p:cTn id="11" dur="500"/>
                                        <p:tgtEl>
                                          <p:spTgt spid="47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0"/>
                                        </p:tgtEl>
                                        <p:attrNameLst>
                                          <p:attrName>style.visibility</p:attrName>
                                        </p:attrNameLst>
                                      </p:cBhvr>
                                      <p:to>
                                        <p:strVal val="visible"/>
                                      </p:to>
                                    </p:set>
                                    <p:animEffect transition="in" filter="fade">
                                      <p:cBhvr>
                                        <p:cTn id="15" dur="500"/>
                                        <p:tgtEl>
                                          <p:spTgt spid="48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83"/>
                                        </p:tgtEl>
                                        <p:attrNameLst>
                                          <p:attrName>style.visibility</p:attrName>
                                        </p:attrNameLst>
                                      </p:cBhvr>
                                      <p:to>
                                        <p:strVal val="visible"/>
                                      </p:to>
                                    </p:set>
                                    <p:animEffect transition="in" filter="fade">
                                      <p:cBhvr>
                                        <p:cTn id="19" dur="500"/>
                                        <p:tgtEl>
                                          <p:spTgt spid="48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87"/>
                                        </p:tgtEl>
                                        <p:attrNameLst>
                                          <p:attrName>style.visibility</p:attrName>
                                        </p:attrNameLst>
                                      </p:cBhvr>
                                      <p:to>
                                        <p:strVal val="visible"/>
                                      </p:to>
                                    </p:set>
                                    <p:animEffect transition="in" filter="fade">
                                      <p:cBhvr>
                                        <p:cTn id="23" dur="500"/>
                                        <p:tgtEl>
                                          <p:spTgt spid="48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88"/>
                                        </p:tgtEl>
                                        <p:attrNameLst>
                                          <p:attrName>style.visibility</p:attrName>
                                        </p:attrNameLst>
                                      </p:cBhvr>
                                      <p:to>
                                        <p:strVal val="visible"/>
                                      </p:to>
                                    </p:set>
                                    <p:animEffect transition="in" filter="fade">
                                      <p:cBhvr>
                                        <p:cTn id="27" dur="500"/>
                                        <p:tgtEl>
                                          <p:spTgt spid="48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90"/>
                                        </p:tgtEl>
                                        <p:attrNameLst>
                                          <p:attrName>style.visibility</p:attrName>
                                        </p:attrNameLst>
                                      </p:cBhvr>
                                      <p:to>
                                        <p:strVal val="visible"/>
                                      </p:to>
                                    </p:set>
                                    <p:animEffect transition="in" filter="fade">
                                      <p:cBhvr>
                                        <p:cTn id="31" dur="500"/>
                                        <p:tgtEl>
                                          <p:spTgt spid="49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92"/>
                                        </p:tgtEl>
                                        <p:attrNameLst>
                                          <p:attrName>style.visibility</p:attrName>
                                        </p:attrNameLst>
                                      </p:cBhvr>
                                      <p:to>
                                        <p:strVal val="visible"/>
                                      </p:to>
                                    </p:set>
                                    <p:animEffect transition="in" filter="fade">
                                      <p:cBhvr>
                                        <p:cTn id="35" dur="500"/>
                                        <p:tgtEl>
                                          <p:spTgt spid="49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94"/>
                                        </p:tgtEl>
                                        <p:attrNameLst>
                                          <p:attrName>style.visibility</p:attrName>
                                        </p:attrNameLst>
                                      </p:cBhvr>
                                      <p:to>
                                        <p:strVal val="visible"/>
                                      </p:to>
                                    </p:set>
                                    <p:animEffect transition="in" filter="fade">
                                      <p:cBhvr>
                                        <p:cTn id="39" dur="500"/>
                                        <p:tgtEl>
                                          <p:spTgt spid="49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82"/>
                                        </p:tgtEl>
                                        <p:attrNameLst>
                                          <p:attrName>style.visibility</p:attrName>
                                        </p:attrNameLst>
                                      </p:cBhvr>
                                      <p:to>
                                        <p:strVal val="visible"/>
                                      </p:to>
                                    </p:set>
                                    <p:animEffect transition="in" filter="fade">
                                      <p:cBhvr>
                                        <p:cTn id="43" dur="500"/>
                                        <p:tgtEl>
                                          <p:spTgt spid="482"/>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84"/>
                                        </p:tgtEl>
                                        <p:attrNameLst>
                                          <p:attrName>style.visibility</p:attrName>
                                        </p:attrNameLst>
                                      </p:cBhvr>
                                      <p:to>
                                        <p:strVal val="visible"/>
                                      </p:to>
                                    </p:set>
                                    <p:animEffect transition="in" filter="fade">
                                      <p:cBhvr>
                                        <p:cTn id="47" dur="500"/>
                                        <p:tgtEl>
                                          <p:spTgt spid="48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85"/>
                                        </p:tgtEl>
                                        <p:attrNameLst>
                                          <p:attrName>style.visibility</p:attrName>
                                        </p:attrNameLst>
                                      </p:cBhvr>
                                      <p:to>
                                        <p:strVal val="visible"/>
                                      </p:to>
                                    </p:set>
                                    <p:animEffect transition="in" filter="fade">
                                      <p:cBhvr>
                                        <p:cTn id="51" dur="500"/>
                                        <p:tgtEl>
                                          <p:spTgt spid="485"/>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86"/>
                                        </p:tgtEl>
                                        <p:attrNameLst>
                                          <p:attrName>style.visibility</p:attrName>
                                        </p:attrNameLst>
                                      </p:cBhvr>
                                      <p:to>
                                        <p:strVal val="visible"/>
                                      </p:to>
                                    </p:set>
                                    <p:animEffect transition="in" filter="fade">
                                      <p:cBhvr>
                                        <p:cTn id="55" dur="500"/>
                                        <p:tgtEl>
                                          <p:spTgt spid="486"/>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89"/>
                                        </p:tgtEl>
                                        <p:attrNameLst>
                                          <p:attrName>style.visibility</p:attrName>
                                        </p:attrNameLst>
                                      </p:cBhvr>
                                      <p:to>
                                        <p:strVal val="visible"/>
                                      </p:to>
                                    </p:set>
                                    <p:animEffect transition="in" filter="fade">
                                      <p:cBhvr>
                                        <p:cTn id="59" dur="500"/>
                                        <p:tgtEl>
                                          <p:spTgt spid="489"/>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91"/>
                                        </p:tgtEl>
                                        <p:attrNameLst>
                                          <p:attrName>style.visibility</p:attrName>
                                        </p:attrNameLst>
                                      </p:cBhvr>
                                      <p:to>
                                        <p:strVal val="visible"/>
                                      </p:to>
                                    </p:set>
                                    <p:animEffect transition="in" filter="fade">
                                      <p:cBhvr>
                                        <p:cTn id="63" dur="500"/>
                                        <p:tgtEl>
                                          <p:spTgt spid="491"/>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493"/>
                                        </p:tgtEl>
                                        <p:attrNameLst>
                                          <p:attrName>style.visibility</p:attrName>
                                        </p:attrNameLst>
                                      </p:cBhvr>
                                      <p:to>
                                        <p:strVal val="visible"/>
                                      </p:to>
                                    </p:set>
                                    <p:animEffect transition="in" filter="fade">
                                      <p:cBhvr>
                                        <p:cTn id="67" dur="500"/>
                                        <p:tgtEl>
                                          <p:spTgt spid="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43</a:t>
            </a:fld>
            <a:endParaRPr/>
          </a:p>
        </p:txBody>
      </p:sp>
      <p:cxnSp>
        <p:nvCxnSpPr>
          <p:cNvPr id="500" name="Google Shape;500;p51"/>
          <p:cNvCxnSpPr/>
          <p:nvPr/>
        </p:nvCxnSpPr>
        <p:spPr>
          <a:xfrm>
            <a:off x="1237928" y="1554510"/>
            <a:ext cx="4038600" cy="0"/>
          </a:xfrm>
          <a:prstGeom prst="straightConnector1">
            <a:avLst/>
          </a:prstGeom>
          <a:noFill/>
          <a:ln w="38100" cap="flat" cmpd="sng">
            <a:solidFill>
              <a:srgbClr val="336699"/>
            </a:solidFill>
            <a:prstDash val="solid"/>
            <a:round/>
            <a:headEnd type="none" w="med" len="med"/>
            <a:tailEnd type="none" w="med" len="med"/>
          </a:ln>
        </p:spPr>
      </p:cxnSp>
      <p:cxnSp>
        <p:nvCxnSpPr>
          <p:cNvPr id="501" name="Google Shape;501;p51"/>
          <p:cNvCxnSpPr/>
          <p:nvPr/>
        </p:nvCxnSpPr>
        <p:spPr>
          <a:xfrm>
            <a:off x="1923728" y="716310"/>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502" name="Google Shape;502;p51"/>
          <p:cNvSpPr/>
          <p:nvPr/>
        </p:nvSpPr>
        <p:spPr>
          <a:xfrm>
            <a:off x="704528" y="411510"/>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cxnSp>
        <p:nvCxnSpPr>
          <p:cNvPr id="503" name="Google Shape;503;p51"/>
          <p:cNvCxnSpPr/>
          <p:nvPr/>
        </p:nvCxnSpPr>
        <p:spPr>
          <a:xfrm rot="5400000">
            <a:off x="5848028" y="11354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04" name="Google Shape;504;p51"/>
          <p:cNvSpPr/>
          <p:nvPr/>
        </p:nvSpPr>
        <p:spPr>
          <a:xfrm>
            <a:off x="3066728" y="563910"/>
            <a:ext cx="5867400" cy="3810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Páginas que se procesan en el navegador del cliente</a:t>
            </a:r>
            <a:endParaRPr sz="1400" b="0" i="0" u="none" strike="noStrike" cap="none">
              <a:solidFill>
                <a:srgbClr val="006666"/>
              </a:solidFill>
              <a:latin typeface="Arial"/>
              <a:ea typeface="Arial"/>
              <a:cs typeface="Arial"/>
              <a:sym typeface="Arial"/>
            </a:endParaRPr>
          </a:p>
        </p:txBody>
      </p:sp>
      <p:sp>
        <p:nvSpPr>
          <p:cNvPr id="505" name="Google Shape;505;p51"/>
          <p:cNvSpPr/>
          <p:nvPr/>
        </p:nvSpPr>
        <p:spPr>
          <a:xfrm>
            <a:off x="3295328" y="2087910"/>
            <a:ext cx="5181600" cy="457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Compatible solamente con Internet Explorer.</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Por eso no es el Estándar.</a:t>
            </a:r>
            <a:endParaRPr sz="1400" b="0" i="0" u="none" strike="noStrike" cap="none">
              <a:solidFill>
                <a:srgbClr val="006666"/>
              </a:solidFill>
              <a:latin typeface="Arial"/>
              <a:ea typeface="Arial"/>
              <a:cs typeface="Arial"/>
              <a:sym typeface="Arial"/>
            </a:endParaRPr>
          </a:p>
        </p:txBody>
      </p:sp>
      <p:cxnSp>
        <p:nvCxnSpPr>
          <p:cNvPr id="506" name="Google Shape;506;p51"/>
          <p:cNvCxnSpPr/>
          <p:nvPr/>
        </p:nvCxnSpPr>
        <p:spPr>
          <a:xfrm rot="5400000">
            <a:off x="5848028" y="35738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07" name="Google Shape;507;p51"/>
          <p:cNvCxnSpPr/>
          <p:nvPr/>
        </p:nvCxnSpPr>
        <p:spPr>
          <a:xfrm rot="5400000">
            <a:off x="5848028" y="27356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08" name="Google Shape;508;p51"/>
          <p:cNvSpPr/>
          <p:nvPr/>
        </p:nvSpPr>
        <p:spPr>
          <a:xfrm>
            <a:off x="3295328" y="2926110"/>
            <a:ext cx="5257800" cy="457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Su sintaxis deriva del Visual Basic.</a:t>
            </a:r>
            <a:endParaRPr sz="1400" b="0" i="0" u="none" strike="noStrike" cap="none">
              <a:solidFill>
                <a:srgbClr val="006666"/>
              </a:solidFill>
              <a:latin typeface="Arial"/>
              <a:ea typeface="Arial"/>
              <a:cs typeface="Arial"/>
              <a:sym typeface="Arial"/>
            </a:endParaRPr>
          </a:p>
        </p:txBody>
      </p:sp>
      <p:sp>
        <p:nvSpPr>
          <p:cNvPr id="509" name="Google Shape;509;p51"/>
          <p:cNvSpPr/>
          <p:nvPr/>
        </p:nvSpPr>
        <p:spPr>
          <a:xfrm>
            <a:off x="4971728" y="1325910"/>
            <a:ext cx="2209800" cy="3810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Visual Basic Script</a:t>
            </a:r>
            <a:endParaRPr sz="1400" b="0" i="0" u="none" strike="noStrike" cap="none">
              <a:solidFill>
                <a:srgbClr val="006666"/>
              </a:solidFill>
              <a:latin typeface="Arial"/>
              <a:ea typeface="Arial"/>
              <a:cs typeface="Arial"/>
              <a:sym typeface="Arial"/>
            </a:endParaRPr>
          </a:p>
        </p:txBody>
      </p:sp>
      <p:cxnSp>
        <p:nvCxnSpPr>
          <p:cNvPr id="510" name="Google Shape;510;p51"/>
          <p:cNvCxnSpPr/>
          <p:nvPr/>
        </p:nvCxnSpPr>
        <p:spPr>
          <a:xfrm rot="5400000">
            <a:off x="5848028" y="18974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11" name="Google Shape;511;p51"/>
          <p:cNvSpPr/>
          <p:nvPr/>
        </p:nvSpPr>
        <p:spPr>
          <a:xfrm>
            <a:off x="323528" y="2392710"/>
            <a:ext cx="2133600" cy="6096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MICROSOFT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CORP.</a:t>
            </a:r>
            <a:endParaRPr sz="1400" b="0" i="0" u="none" strike="noStrike" cap="none">
              <a:solidFill>
                <a:srgbClr val="006666"/>
              </a:solidFill>
              <a:latin typeface="Arial"/>
              <a:ea typeface="Arial"/>
              <a:cs typeface="Arial"/>
              <a:sym typeface="Arial"/>
            </a:endParaRPr>
          </a:p>
        </p:txBody>
      </p:sp>
      <p:cxnSp>
        <p:nvCxnSpPr>
          <p:cNvPr id="512" name="Google Shape;512;p51"/>
          <p:cNvCxnSpPr/>
          <p:nvPr/>
        </p:nvCxnSpPr>
        <p:spPr>
          <a:xfrm rot="5400000">
            <a:off x="818828" y="1973610"/>
            <a:ext cx="838200" cy="0"/>
          </a:xfrm>
          <a:prstGeom prst="straightConnector1">
            <a:avLst/>
          </a:prstGeom>
          <a:noFill/>
          <a:ln w="38100" cap="flat" cmpd="sng">
            <a:solidFill>
              <a:srgbClr val="336699"/>
            </a:solidFill>
            <a:prstDash val="solid"/>
            <a:round/>
            <a:headEnd type="none" w="med" len="med"/>
            <a:tailEnd type="triangle" w="med" len="med"/>
          </a:ln>
        </p:spPr>
      </p:cxnSp>
      <p:sp>
        <p:nvSpPr>
          <p:cNvPr id="513" name="Google Shape;513;p51"/>
          <p:cNvSpPr/>
          <p:nvPr/>
        </p:nvSpPr>
        <p:spPr>
          <a:xfrm>
            <a:off x="3371528" y="3840510"/>
            <a:ext cx="5105400" cy="381000"/>
          </a:xfrm>
          <a:prstGeom prst="roundRect">
            <a:avLst>
              <a:gd name="adj" fmla="val 16667"/>
            </a:avLst>
          </a:prstGeom>
          <a:solidFill>
            <a:schemeClr val="lt1"/>
          </a:solidFill>
          <a:ln>
            <a:noFill/>
          </a:ln>
          <a:effectLst>
            <a:outerShdw dist="35921" dir="2700000" algn="ctr" rotWithShape="0">
              <a:srgbClr val="80808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 más amigable que Javascript.</a:t>
            </a:r>
            <a:endParaRPr sz="1400" b="0" i="0" u="none" strike="noStrike" cap="none">
              <a:solidFill>
                <a:srgbClr val="006666"/>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2"/>
                                        </p:tgtEl>
                                        <p:attrNameLst>
                                          <p:attrName>style.visibility</p:attrName>
                                        </p:attrNameLst>
                                      </p:cBhvr>
                                      <p:to>
                                        <p:strVal val="visible"/>
                                      </p:to>
                                    </p:set>
                                    <p:animEffect transition="in" filter="fade">
                                      <p:cBhvr>
                                        <p:cTn id="7" dur="500"/>
                                        <p:tgtEl>
                                          <p:spTgt spid="50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01"/>
                                        </p:tgtEl>
                                        <p:attrNameLst>
                                          <p:attrName>style.visibility</p:attrName>
                                        </p:attrNameLst>
                                      </p:cBhvr>
                                      <p:to>
                                        <p:strVal val="visible"/>
                                      </p:to>
                                    </p:set>
                                    <p:animEffect transition="in" filter="fade">
                                      <p:cBhvr>
                                        <p:cTn id="15" dur="500"/>
                                        <p:tgtEl>
                                          <p:spTgt spid="50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03"/>
                                        </p:tgtEl>
                                        <p:attrNameLst>
                                          <p:attrName>style.visibility</p:attrName>
                                        </p:attrNameLst>
                                      </p:cBhvr>
                                      <p:to>
                                        <p:strVal val="visible"/>
                                      </p:to>
                                    </p:set>
                                    <p:animEffect transition="in" filter="fade">
                                      <p:cBhvr>
                                        <p:cTn id="19" dur="500"/>
                                        <p:tgtEl>
                                          <p:spTgt spid="50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06"/>
                                        </p:tgtEl>
                                        <p:attrNameLst>
                                          <p:attrName>style.visibility</p:attrName>
                                        </p:attrNameLst>
                                      </p:cBhvr>
                                      <p:to>
                                        <p:strVal val="visible"/>
                                      </p:to>
                                    </p:set>
                                    <p:animEffect transition="in" filter="fade">
                                      <p:cBhvr>
                                        <p:cTn id="23" dur="500"/>
                                        <p:tgtEl>
                                          <p:spTgt spid="50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07"/>
                                        </p:tgtEl>
                                        <p:attrNameLst>
                                          <p:attrName>style.visibility</p:attrName>
                                        </p:attrNameLst>
                                      </p:cBhvr>
                                      <p:to>
                                        <p:strVal val="visible"/>
                                      </p:to>
                                    </p:set>
                                    <p:animEffect transition="in" filter="fade">
                                      <p:cBhvr>
                                        <p:cTn id="27" dur="500"/>
                                        <p:tgtEl>
                                          <p:spTgt spid="50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10"/>
                                        </p:tgtEl>
                                        <p:attrNameLst>
                                          <p:attrName>style.visibility</p:attrName>
                                        </p:attrNameLst>
                                      </p:cBhvr>
                                      <p:to>
                                        <p:strVal val="visible"/>
                                      </p:to>
                                    </p:set>
                                    <p:animEffect transition="in" filter="fade">
                                      <p:cBhvr>
                                        <p:cTn id="31" dur="500"/>
                                        <p:tgtEl>
                                          <p:spTgt spid="51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12"/>
                                        </p:tgtEl>
                                        <p:attrNameLst>
                                          <p:attrName>style.visibility</p:attrName>
                                        </p:attrNameLst>
                                      </p:cBhvr>
                                      <p:to>
                                        <p:strVal val="visible"/>
                                      </p:to>
                                    </p:set>
                                    <p:animEffect transition="in" filter="fade">
                                      <p:cBhvr>
                                        <p:cTn id="35" dur="500"/>
                                        <p:tgtEl>
                                          <p:spTgt spid="5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04"/>
                                        </p:tgtEl>
                                        <p:attrNameLst>
                                          <p:attrName>style.visibility</p:attrName>
                                        </p:attrNameLst>
                                      </p:cBhvr>
                                      <p:to>
                                        <p:strVal val="visible"/>
                                      </p:to>
                                    </p:set>
                                    <p:animEffect transition="in" filter="fade">
                                      <p:cBhvr>
                                        <p:cTn id="39" dur="500"/>
                                        <p:tgtEl>
                                          <p:spTgt spid="50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05"/>
                                        </p:tgtEl>
                                        <p:attrNameLst>
                                          <p:attrName>style.visibility</p:attrName>
                                        </p:attrNameLst>
                                      </p:cBhvr>
                                      <p:to>
                                        <p:strVal val="visible"/>
                                      </p:to>
                                    </p:set>
                                    <p:animEffect transition="in" filter="fade">
                                      <p:cBhvr>
                                        <p:cTn id="43" dur="500"/>
                                        <p:tgtEl>
                                          <p:spTgt spid="505"/>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08"/>
                                        </p:tgtEl>
                                        <p:attrNameLst>
                                          <p:attrName>style.visibility</p:attrName>
                                        </p:attrNameLst>
                                      </p:cBhvr>
                                      <p:to>
                                        <p:strVal val="visible"/>
                                      </p:to>
                                    </p:set>
                                    <p:animEffect transition="in" filter="fade">
                                      <p:cBhvr>
                                        <p:cTn id="47" dur="500"/>
                                        <p:tgtEl>
                                          <p:spTgt spid="508"/>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09"/>
                                        </p:tgtEl>
                                        <p:attrNameLst>
                                          <p:attrName>style.visibility</p:attrName>
                                        </p:attrNameLst>
                                      </p:cBhvr>
                                      <p:to>
                                        <p:strVal val="visible"/>
                                      </p:to>
                                    </p:set>
                                    <p:animEffect transition="in" filter="fade">
                                      <p:cBhvr>
                                        <p:cTn id="51" dur="500"/>
                                        <p:tgtEl>
                                          <p:spTgt spid="509"/>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11"/>
                                        </p:tgtEl>
                                        <p:attrNameLst>
                                          <p:attrName>style.visibility</p:attrName>
                                        </p:attrNameLst>
                                      </p:cBhvr>
                                      <p:to>
                                        <p:strVal val="visible"/>
                                      </p:to>
                                    </p:set>
                                    <p:animEffect transition="in" filter="fade">
                                      <p:cBhvr>
                                        <p:cTn id="55" dur="500"/>
                                        <p:tgtEl>
                                          <p:spTgt spid="511"/>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13"/>
                                        </p:tgtEl>
                                        <p:attrNameLst>
                                          <p:attrName>style.visibility</p:attrName>
                                        </p:attrNameLst>
                                      </p:cBhvr>
                                      <p:to>
                                        <p:strVal val="visible"/>
                                      </p:to>
                                    </p:set>
                                    <p:animEffect transition="in" filter="fade">
                                      <p:cBhvr>
                                        <p:cTn id="59" dur="500"/>
                                        <p:tgtEl>
                                          <p:spTgt spid="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44</a:t>
            </a:fld>
            <a:endParaRPr/>
          </a:p>
        </p:txBody>
      </p:sp>
      <p:cxnSp>
        <p:nvCxnSpPr>
          <p:cNvPr id="519" name="Google Shape;519;p52"/>
          <p:cNvCxnSpPr/>
          <p:nvPr/>
        </p:nvCxnSpPr>
        <p:spPr>
          <a:xfrm>
            <a:off x="1927920" y="716310"/>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520" name="Google Shape;520;p52"/>
          <p:cNvSpPr/>
          <p:nvPr/>
        </p:nvSpPr>
        <p:spPr>
          <a:xfrm>
            <a:off x="708720" y="411510"/>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521" name="Google Shape;521;p52"/>
          <p:cNvSpPr/>
          <p:nvPr/>
        </p:nvSpPr>
        <p:spPr>
          <a:xfrm>
            <a:off x="3223320" y="1325910"/>
            <a:ext cx="5562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ejecutan en el servidor web, y se envía el</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resultado en HTML al cliente por Internet.</a:t>
            </a:r>
            <a:endParaRPr sz="1400" b="0" i="0" u="none" strike="noStrike" cap="none">
              <a:solidFill>
                <a:srgbClr val="006666"/>
              </a:solidFill>
              <a:latin typeface="Arial"/>
              <a:ea typeface="Arial"/>
              <a:cs typeface="Arial"/>
              <a:sym typeface="Arial"/>
            </a:endParaRPr>
          </a:p>
        </p:txBody>
      </p:sp>
      <p:sp>
        <p:nvSpPr>
          <p:cNvPr id="522" name="Google Shape;522;p52"/>
          <p:cNvSpPr/>
          <p:nvPr/>
        </p:nvSpPr>
        <p:spPr>
          <a:xfrm>
            <a:off x="3909120" y="3611910"/>
            <a:ext cx="4267200" cy="457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Distintas tecnologías:</a:t>
            </a:r>
            <a:endParaRPr sz="1400" b="0" i="0" u="none" strike="noStrike" cap="none">
              <a:solidFill>
                <a:srgbClr val="006666"/>
              </a:solidFill>
              <a:latin typeface="Arial"/>
              <a:ea typeface="Arial"/>
              <a:cs typeface="Arial"/>
              <a:sym typeface="Arial"/>
            </a:endParaRPr>
          </a:p>
        </p:txBody>
      </p:sp>
      <p:cxnSp>
        <p:nvCxnSpPr>
          <p:cNvPr id="523" name="Google Shape;523;p52"/>
          <p:cNvCxnSpPr/>
          <p:nvPr/>
        </p:nvCxnSpPr>
        <p:spPr>
          <a:xfrm rot="5400000">
            <a:off x="5852220" y="11354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24" name="Google Shape;524;p52"/>
          <p:cNvSpPr/>
          <p:nvPr/>
        </p:nvSpPr>
        <p:spPr>
          <a:xfrm>
            <a:off x="3223320" y="2392710"/>
            <a:ext cx="5486400" cy="838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Con esto, se accede a bases de datos y claves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en forma segura.</a:t>
            </a:r>
            <a:endParaRPr sz="1400" b="0" i="0" u="none" strike="noStrike" cap="none">
              <a:solidFill>
                <a:srgbClr val="006666"/>
              </a:solidFill>
              <a:latin typeface="Arial"/>
              <a:ea typeface="Arial"/>
              <a:cs typeface="Arial"/>
              <a:sym typeface="Arial"/>
            </a:endParaRPr>
          </a:p>
        </p:txBody>
      </p:sp>
      <p:sp>
        <p:nvSpPr>
          <p:cNvPr id="525" name="Google Shape;525;p52">
            <a:hlinkClick r:id="" action="ppaction://noaction"/>
          </p:cNvPr>
          <p:cNvSpPr/>
          <p:nvPr/>
        </p:nvSpPr>
        <p:spPr>
          <a:xfrm>
            <a:off x="6118920" y="4450110"/>
            <a:ext cx="1066800" cy="3810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PHP</a:t>
            </a:r>
            <a:endParaRPr sz="1400" b="0" i="0" u="none" strike="noStrike" cap="none">
              <a:solidFill>
                <a:srgbClr val="006666"/>
              </a:solidFill>
              <a:latin typeface="Arial"/>
              <a:ea typeface="Arial"/>
              <a:cs typeface="Arial"/>
              <a:sym typeface="Arial"/>
            </a:endParaRPr>
          </a:p>
        </p:txBody>
      </p:sp>
      <p:sp>
        <p:nvSpPr>
          <p:cNvPr id="526" name="Google Shape;526;p52">
            <a:hlinkClick r:id="" action="ppaction://noaction"/>
          </p:cNvPr>
          <p:cNvSpPr/>
          <p:nvPr/>
        </p:nvSpPr>
        <p:spPr>
          <a:xfrm>
            <a:off x="4975920" y="4450110"/>
            <a:ext cx="914400" cy="3810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ASP</a:t>
            </a:r>
            <a:endParaRPr sz="1400" b="0" i="0" u="none" strike="noStrike" cap="none">
              <a:solidFill>
                <a:srgbClr val="006666"/>
              </a:solidFill>
              <a:latin typeface="Arial"/>
              <a:ea typeface="Arial"/>
              <a:cs typeface="Arial"/>
              <a:sym typeface="Arial"/>
            </a:endParaRPr>
          </a:p>
        </p:txBody>
      </p:sp>
      <p:cxnSp>
        <p:nvCxnSpPr>
          <p:cNvPr id="527" name="Google Shape;527;p52"/>
          <p:cNvCxnSpPr/>
          <p:nvPr/>
        </p:nvCxnSpPr>
        <p:spPr>
          <a:xfrm rot="5400000">
            <a:off x="5852220" y="22022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28" name="Google Shape;528;p52"/>
          <p:cNvCxnSpPr/>
          <p:nvPr/>
        </p:nvCxnSpPr>
        <p:spPr>
          <a:xfrm rot="5400000">
            <a:off x="5852220" y="34214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29" name="Google Shape;529;p52"/>
          <p:cNvCxnSpPr/>
          <p:nvPr/>
        </p:nvCxnSpPr>
        <p:spPr>
          <a:xfrm rot="5400000">
            <a:off x="4175820" y="42596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30" name="Google Shape;530;p52"/>
          <p:cNvCxnSpPr/>
          <p:nvPr/>
        </p:nvCxnSpPr>
        <p:spPr>
          <a:xfrm rot="5400000">
            <a:off x="5242620" y="42596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31" name="Google Shape;531;p52"/>
          <p:cNvSpPr/>
          <p:nvPr/>
        </p:nvSpPr>
        <p:spPr>
          <a:xfrm>
            <a:off x="3070920" y="487710"/>
            <a:ext cx="5562600" cy="4572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en el servidor</a:t>
            </a:r>
            <a:endParaRPr sz="1400" b="0" i="0" u="none" strike="noStrike" cap="none">
              <a:solidFill>
                <a:schemeClr val="lt1"/>
              </a:solidFill>
              <a:latin typeface="Arial"/>
              <a:ea typeface="Arial"/>
              <a:cs typeface="Arial"/>
              <a:sym typeface="Arial"/>
            </a:endParaRPr>
          </a:p>
        </p:txBody>
      </p:sp>
      <p:sp>
        <p:nvSpPr>
          <p:cNvPr id="532" name="Google Shape;532;p52">
            <a:hlinkClick r:id="" action="ppaction://noaction"/>
          </p:cNvPr>
          <p:cNvSpPr/>
          <p:nvPr/>
        </p:nvSpPr>
        <p:spPr>
          <a:xfrm>
            <a:off x="7338120" y="4450110"/>
            <a:ext cx="1066800" cy="381000"/>
          </a:xfrm>
          <a:prstGeom prst="roundRect">
            <a:avLst>
              <a:gd name="adj" fmla="val 16667"/>
            </a:avLst>
          </a:prstGeom>
          <a:solidFill>
            <a:srgbClr val="99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JSP</a:t>
            </a:r>
            <a:endParaRPr sz="1400" b="0" i="0" u="none" strike="noStrike" cap="none">
              <a:solidFill>
                <a:srgbClr val="006666"/>
              </a:solidFill>
              <a:latin typeface="Arial"/>
              <a:ea typeface="Arial"/>
              <a:cs typeface="Arial"/>
              <a:sym typeface="Arial"/>
            </a:endParaRPr>
          </a:p>
        </p:txBody>
      </p:sp>
      <p:sp>
        <p:nvSpPr>
          <p:cNvPr id="533" name="Google Shape;533;p52">
            <a:hlinkClick r:id="" action="ppaction://noaction"/>
          </p:cNvPr>
          <p:cNvSpPr/>
          <p:nvPr/>
        </p:nvSpPr>
        <p:spPr>
          <a:xfrm>
            <a:off x="3832920" y="4450110"/>
            <a:ext cx="914400" cy="3810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CGI</a:t>
            </a:r>
            <a:endParaRPr sz="1400" b="0" i="0" u="none" strike="noStrike" cap="none">
              <a:solidFill>
                <a:srgbClr val="006666"/>
              </a:solidFill>
              <a:latin typeface="Arial"/>
              <a:ea typeface="Arial"/>
              <a:cs typeface="Arial"/>
              <a:sym typeface="Arial"/>
            </a:endParaRPr>
          </a:p>
        </p:txBody>
      </p:sp>
      <p:cxnSp>
        <p:nvCxnSpPr>
          <p:cNvPr id="534" name="Google Shape;534;p52"/>
          <p:cNvCxnSpPr/>
          <p:nvPr/>
        </p:nvCxnSpPr>
        <p:spPr>
          <a:xfrm rot="5400000">
            <a:off x="7604820" y="42596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35" name="Google Shape;535;p52"/>
          <p:cNvCxnSpPr/>
          <p:nvPr/>
        </p:nvCxnSpPr>
        <p:spPr>
          <a:xfrm rot="5400000">
            <a:off x="6461820" y="42596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36" name="Google Shape;536;p52"/>
          <p:cNvSpPr/>
          <p:nvPr/>
        </p:nvSpPr>
        <p:spPr>
          <a:xfrm>
            <a:off x="251520" y="2087910"/>
            <a:ext cx="2743200" cy="1066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Agendas, Foros,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Estadísticas, Juegos,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Chat, etc.</a:t>
            </a:r>
            <a:endParaRPr sz="1400" b="0" i="0" u="none" strike="noStrike" cap="none">
              <a:solidFill>
                <a:srgbClr val="006666"/>
              </a:solidFill>
              <a:latin typeface="Arial"/>
              <a:ea typeface="Arial"/>
              <a:cs typeface="Arial"/>
              <a:sym typeface="Arial"/>
            </a:endParaRPr>
          </a:p>
        </p:txBody>
      </p:sp>
      <p:cxnSp>
        <p:nvCxnSpPr>
          <p:cNvPr id="537" name="Google Shape;537;p52"/>
          <p:cNvCxnSpPr/>
          <p:nvPr/>
        </p:nvCxnSpPr>
        <p:spPr>
          <a:xfrm rot="5400000">
            <a:off x="1089720" y="1554510"/>
            <a:ext cx="9144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500"/>
                                        <p:tgtEl>
                                          <p:spTgt spid="5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9"/>
                                        </p:tgtEl>
                                        <p:attrNameLst>
                                          <p:attrName>style.visibility</p:attrName>
                                        </p:attrNameLst>
                                      </p:cBhvr>
                                      <p:to>
                                        <p:strVal val="visible"/>
                                      </p:to>
                                    </p:set>
                                    <p:animEffect transition="in" filter="fade">
                                      <p:cBhvr>
                                        <p:cTn id="11" dur="500"/>
                                        <p:tgtEl>
                                          <p:spTgt spid="5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3"/>
                                        </p:tgtEl>
                                        <p:attrNameLst>
                                          <p:attrName>style.visibility</p:attrName>
                                        </p:attrNameLst>
                                      </p:cBhvr>
                                      <p:to>
                                        <p:strVal val="visible"/>
                                      </p:to>
                                    </p:set>
                                    <p:animEffect transition="in" filter="fade">
                                      <p:cBhvr>
                                        <p:cTn id="15" dur="500"/>
                                        <p:tgtEl>
                                          <p:spTgt spid="5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7"/>
                                        </p:tgtEl>
                                        <p:attrNameLst>
                                          <p:attrName>style.visibility</p:attrName>
                                        </p:attrNameLst>
                                      </p:cBhvr>
                                      <p:to>
                                        <p:strVal val="visible"/>
                                      </p:to>
                                    </p:set>
                                    <p:animEffect transition="in" filter="fade">
                                      <p:cBhvr>
                                        <p:cTn id="19" dur="500"/>
                                        <p:tgtEl>
                                          <p:spTgt spid="52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8"/>
                                        </p:tgtEl>
                                        <p:attrNameLst>
                                          <p:attrName>style.visibility</p:attrName>
                                        </p:attrNameLst>
                                      </p:cBhvr>
                                      <p:to>
                                        <p:strVal val="visible"/>
                                      </p:to>
                                    </p:set>
                                    <p:animEffect transition="in" filter="fade">
                                      <p:cBhvr>
                                        <p:cTn id="23" dur="500"/>
                                        <p:tgtEl>
                                          <p:spTgt spid="52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9"/>
                                        </p:tgtEl>
                                        <p:attrNameLst>
                                          <p:attrName>style.visibility</p:attrName>
                                        </p:attrNameLst>
                                      </p:cBhvr>
                                      <p:to>
                                        <p:strVal val="visible"/>
                                      </p:to>
                                    </p:set>
                                    <p:animEffect transition="in" filter="fade">
                                      <p:cBhvr>
                                        <p:cTn id="27" dur="500"/>
                                        <p:tgtEl>
                                          <p:spTgt spid="52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30"/>
                                        </p:tgtEl>
                                        <p:attrNameLst>
                                          <p:attrName>style.visibility</p:attrName>
                                        </p:attrNameLst>
                                      </p:cBhvr>
                                      <p:to>
                                        <p:strVal val="visible"/>
                                      </p:to>
                                    </p:set>
                                    <p:animEffect transition="in" filter="fade">
                                      <p:cBhvr>
                                        <p:cTn id="31" dur="500"/>
                                        <p:tgtEl>
                                          <p:spTgt spid="53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34"/>
                                        </p:tgtEl>
                                        <p:attrNameLst>
                                          <p:attrName>style.visibility</p:attrName>
                                        </p:attrNameLst>
                                      </p:cBhvr>
                                      <p:to>
                                        <p:strVal val="visible"/>
                                      </p:to>
                                    </p:set>
                                    <p:animEffect transition="in" filter="fade">
                                      <p:cBhvr>
                                        <p:cTn id="35" dur="500"/>
                                        <p:tgtEl>
                                          <p:spTgt spid="53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35"/>
                                        </p:tgtEl>
                                        <p:attrNameLst>
                                          <p:attrName>style.visibility</p:attrName>
                                        </p:attrNameLst>
                                      </p:cBhvr>
                                      <p:to>
                                        <p:strVal val="visible"/>
                                      </p:to>
                                    </p:set>
                                    <p:animEffect transition="in" filter="fade">
                                      <p:cBhvr>
                                        <p:cTn id="39" dur="500"/>
                                        <p:tgtEl>
                                          <p:spTgt spid="535"/>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37"/>
                                        </p:tgtEl>
                                        <p:attrNameLst>
                                          <p:attrName>style.visibility</p:attrName>
                                        </p:attrNameLst>
                                      </p:cBhvr>
                                      <p:to>
                                        <p:strVal val="visible"/>
                                      </p:to>
                                    </p:set>
                                    <p:animEffect transition="in" filter="fade">
                                      <p:cBhvr>
                                        <p:cTn id="43" dur="500"/>
                                        <p:tgtEl>
                                          <p:spTgt spid="537"/>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21"/>
                                        </p:tgtEl>
                                        <p:attrNameLst>
                                          <p:attrName>style.visibility</p:attrName>
                                        </p:attrNameLst>
                                      </p:cBhvr>
                                      <p:to>
                                        <p:strVal val="visible"/>
                                      </p:to>
                                    </p:set>
                                    <p:animEffect transition="in" filter="fade">
                                      <p:cBhvr>
                                        <p:cTn id="47" dur="500"/>
                                        <p:tgtEl>
                                          <p:spTgt spid="521"/>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22"/>
                                        </p:tgtEl>
                                        <p:attrNameLst>
                                          <p:attrName>style.visibility</p:attrName>
                                        </p:attrNameLst>
                                      </p:cBhvr>
                                      <p:to>
                                        <p:strVal val="visible"/>
                                      </p:to>
                                    </p:set>
                                    <p:animEffect transition="in" filter="fade">
                                      <p:cBhvr>
                                        <p:cTn id="51" dur="500"/>
                                        <p:tgtEl>
                                          <p:spTgt spid="522"/>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24"/>
                                        </p:tgtEl>
                                        <p:attrNameLst>
                                          <p:attrName>style.visibility</p:attrName>
                                        </p:attrNameLst>
                                      </p:cBhvr>
                                      <p:to>
                                        <p:strVal val="visible"/>
                                      </p:to>
                                    </p:set>
                                    <p:animEffect transition="in" filter="fade">
                                      <p:cBhvr>
                                        <p:cTn id="55" dur="500"/>
                                        <p:tgtEl>
                                          <p:spTgt spid="524"/>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25"/>
                                        </p:tgtEl>
                                        <p:attrNameLst>
                                          <p:attrName>style.visibility</p:attrName>
                                        </p:attrNameLst>
                                      </p:cBhvr>
                                      <p:to>
                                        <p:strVal val="visible"/>
                                      </p:to>
                                    </p:set>
                                    <p:animEffect transition="in" filter="fade">
                                      <p:cBhvr>
                                        <p:cTn id="59" dur="500"/>
                                        <p:tgtEl>
                                          <p:spTgt spid="525"/>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526"/>
                                        </p:tgtEl>
                                        <p:attrNameLst>
                                          <p:attrName>style.visibility</p:attrName>
                                        </p:attrNameLst>
                                      </p:cBhvr>
                                      <p:to>
                                        <p:strVal val="visible"/>
                                      </p:to>
                                    </p:set>
                                    <p:animEffect transition="in" filter="fade">
                                      <p:cBhvr>
                                        <p:cTn id="63" dur="500"/>
                                        <p:tgtEl>
                                          <p:spTgt spid="526"/>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531"/>
                                        </p:tgtEl>
                                        <p:attrNameLst>
                                          <p:attrName>style.visibility</p:attrName>
                                        </p:attrNameLst>
                                      </p:cBhvr>
                                      <p:to>
                                        <p:strVal val="visible"/>
                                      </p:to>
                                    </p:set>
                                    <p:animEffect transition="in" filter="fade">
                                      <p:cBhvr>
                                        <p:cTn id="67" dur="500"/>
                                        <p:tgtEl>
                                          <p:spTgt spid="531"/>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532"/>
                                        </p:tgtEl>
                                        <p:attrNameLst>
                                          <p:attrName>style.visibility</p:attrName>
                                        </p:attrNameLst>
                                      </p:cBhvr>
                                      <p:to>
                                        <p:strVal val="visible"/>
                                      </p:to>
                                    </p:set>
                                    <p:animEffect transition="in" filter="fade">
                                      <p:cBhvr>
                                        <p:cTn id="71" dur="500"/>
                                        <p:tgtEl>
                                          <p:spTgt spid="532"/>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533"/>
                                        </p:tgtEl>
                                        <p:attrNameLst>
                                          <p:attrName>style.visibility</p:attrName>
                                        </p:attrNameLst>
                                      </p:cBhvr>
                                      <p:to>
                                        <p:strVal val="visible"/>
                                      </p:to>
                                    </p:set>
                                    <p:animEffect transition="in" filter="fade">
                                      <p:cBhvr>
                                        <p:cTn id="75" dur="500"/>
                                        <p:tgtEl>
                                          <p:spTgt spid="533"/>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536"/>
                                        </p:tgtEl>
                                        <p:attrNameLst>
                                          <p:attrName>style.visibility</p:attrName>
                                        </p:attrNameLst>
                                      </p:cBhvr>
                                      <p:to>
                                        <p:strVal val="visible"/>
                                      </p:to>
                                    </p:set>
                                    <p:animEffect transition="in" filter="fade">
                                      <p:cBhvr>
                                        <p:cTn id="79" dur="50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45</a:t>
            </a:fld>
            <a:endParaRPr/>
          </a:p>
        </p:txBody>
      </p:sp>
      <p:cxnSp>
        <p:nvCxnSpPr>
          <p:cNvPr id="543" name="Google Shape;543;p53"/>
          <p:cNvCxnSpPr/>
          <p:nvPr/>
        </p:nvCxnSpPr>
        <p:spPr>
          <a:xfrm>
            <a:off x="1915344" y="536798"/>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544" name="Google Shape;544;p53"/>
          <p:cNvSpPr/>
          <p:nvPr/>
        </p:nvSpPr>
        <p:spPr>
          <a:xfrm>
            <a:off x="696144" y="231998"/>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545" name="Google Shape;545;p53"/>
          <p:cNvSpPr/>
          <p:nvPr/>
        </p:nvSpPr>
        <p:spPr>
          <a:xfrm>
            <a:off x="4353744" y="1946498"/>
            <a:ext cx="33528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 la tecnología más antigua.</a:t>
            </a:r>
            <a:endParaRPr sz="1400" b="0" i="0" u="none" strike="noStrike" cap="none">
              <a:solidFill>
                <a:srgbClr val="006666"/>
              </a:solidFill>
              <a:latin typeface="Arial"/>
              <a:ea typeface="Arial"/>
              <a:cs typeface="Arial"/>
              <a:sym typeface="Arial"/>
            </a:endParaRPr>
          </a:p>
        </p:txBody>
      </p:sp>
      <p:sp>
        <p:nvSpPr>
          <p:cNvPr id="546" name="Google Shape;546;p53"/>
          <p:cNvSpPr/>
          <p:nvPr/>
        </p:nvSpPr>
        <p:spPr>
          <a:xfrm>
            <a:off x="467544" y="1984598"/>
            <a:ext cx="3505200" cy="4572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Common Gateway Interface</a:t>
            </a:r>
            <a:endParaRPr sz="1400" b="0" i="0" u="none" strike="noStrike" cap="none">
              <a:solidFill>
                <a:srgbClr val="006666"/>
              </a:solidFill>
              <a:latin typeface="Arial"/>
              <a:ea typeface="Arial"/>
              <a:cs typeface="Arial"/>
              <a:sym typeface="Arial"/>
            </a:endParaRPr>
          </a:p>
        </p:txBody>
      </p:sp>
      <p:cxnSp>
        <p:nvCxnSpPr>
          <p:cNvPr id="547" name="Google Shape;547;p53"/>
          <p:cNvCxnSpPr/>
          <p:nvPr/>
        </p:nvCxnSpPr>
        <p:spPr>
          <a:xfrm rot="5400000">
            <a:off x="5839644" y="955898"/>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48" name="Google Shape;548;p53"/>
          <p:cNvCxnSpPr/>
          <p:nvPr/>
        </p:nvCxnSpPr>
        <p:spPr>
          <a:xfrm rot="5400000">
            <a:off x="5725344" y="2746598"/>
            <a:ext cx="609600" cy="0"/>
          </a:xfrm>
          <a:prstGeom prst="straightConnector1">
            <a:avLst/>
          </a:prstGeom>
          <a:noFill/>
          <a:ln w="38100" cap="flat" cmpd="sng">
            <a:solidFill>
              <a:srgbClr val="336699"/>
            </a:solidFill>
            <a:prstDash val="solid"/>
            <a:round/>
            <a:headEnd type="none" w="med" len="med"/>
            <a:tailEnd type="triangle" w="med" len="med"/>
          </a:ln>
        </p:spPr>
      </p:cxnSp>
      <p:cxnSp>
        <p:nvCxnSpPr>
          <p:cNvPr id="549" name="Google Shape;549;p53"/>
          <p:cNvCxnSpPr/>
          <p:nvPr/>
        </p:nvCxnSpPr>
        <p:spPr>
          <a:xfrm rot="5400000">
            <a:off x="5839644" y="1717898"/>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50" name="Google Shape;550;p53"/>
          <p:cNvSpPr/>
          <p:nvPr/>
        </p:nvSpPr>
        <p:spPr>
          <a:xfrm>
            <a:off x="3058344" y="308198"/>
            <a:ext cx="5562600" cy="4572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en el servidor</a:t>
            </a:r>
            <a:endParaRPr sz="1400" b="0" i="0" u="none" strike="noStrike" cap="none">
              <a:solidFill>
                <a:schemeClr val="lt1"/>
              </a:solidFill>
              <a:latin typeface="Arial"/>
              <a:ea typeface="Arial"/>
              <a:cs typeface="Arial"/>
              <a:sym typeface="Arial"/>
            </a:endParaRPr>
          </a:p>
        </p:txBody>
      </p:sp>
      <p:sp>
        <p:nvSpPr>
          <p:cNvPr id="551" name="Google Shape;551;p53"/>
          <p:cNvSpPr/>
          <p:nvPr/>
        </p:nvSpPr>
        <p:spPr>
          <a:xfrm>
            <a:off x="5572944" y="1146398"/>
            <a:ext cx="914400" cy="3810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CGI</a:t>
            </a:r>
            <a:endParaRPr sz="1400" b="0" i="0" u="none" strike="noStrike" cap="none">
              <a:solidFill>
                <a:srgbClr val="006666"/>
              </a:solidFill>
              <a:latin typeface="Arial"/>
              <a:ea typeface="Arial"/>
              <a:cs typeface="Arial"/>
              <a:sym typeface="Arial"/>
            </a:endParaRPr>
          </a:p>
        </p:txBody>
      </p:sp>
      <p:sp>
        <p:nvSpPr>
          <p:cNvPr id="552" name="Google Shape;552;p53"/>
          <p:cNvSpPr/>
          <p:nvPr/>
        </p:nvSpPr>
        <p:spPr>
          <a:xfrm>
            <a:off x="467544" y="4118198"/>
            <a:ext cx="3657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Difícil de programar.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En la ejecución se torna pesado.</a:t>
            </a:r>
            <a:endParaRPr sz="1400" b="0" i="0" u="none" strike="noStrike" cap="none">
              <a:solidFill>
                <a:srgbClr val="006666"/>
              </a:solidFill>
              <a:latin typeface="Arial"/>
              <a:ea typeface="Arial"/>
              <a:cs typeface="Arial"/>
              <a:sym typeface="Arial"/>
            </a:endParaRPr>
          </a:p>
        </p:txBody>
      </p:sp>
      <p:sp>
        <p:nvSpPr>
          <p:cNvPr id="553" name="Google Shape;553;p53"/>
          <p:cNvSpPr/>
          <p:nvPr/>
        </p:nvSpPr>
        <p:spPr>
          <a:xfrm>
            <a:off x="4277544" y="3051398"/>
            <a:ext cx="43434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Lenguajes usados: Perl, también C,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 y Visual Basic.</a:t>
            </a:r>
            <a:endParaRPr sz="1400" b="0" i="0" u="none" strike="noStrike" cap="none">
              <a:solidFill>
                <a:srgbClr val="006666"/>
              </a:solidFill>
              <a:latin typeface="Arial"/>
              <a:ea typeface="Arial"/>
              <a:cs typeface="Arial"/>
              <a:sym typeface="Arial"/>
            </a:endParaRPr>
          </a:p>
        </p:txBody>
      </p:sp>
      <p:cxnSp>
        <p:nvCxnSpPr>
          <p:cNvPr id="554" name="Google Shape;554;p53"/>
          <p:cNvCxnSpPr/>
          <p:nvPr/>
        </p:nvCxnSpPr>
        <p:spPr>
          <a:xfrm>
            <a:off x="2296344" y="1374998"/>
            <a:ext cx="3276600" cy="0"/>
          </a:xfrm>
          <a:prstGeom prst="straightConnector1">
            <a:avLst/>
          </a:prstGeom>
          <a:noFill/>
          <a:ln w="38100" cap="flat" cmpd="sng">
            <a:solidFill>
              <a:srgbClr val="336699"/>
            </a:solidFill>
            <a:prstDash val="solid"/>
            <a:round/>
            <a:headEnd type="none" w="med" len="med"/>
            <a:tailEnd type="none" w="med" len="med"/>
          </a:ln>
        </p:spPr>
      </p:cxnSp>
      <p:cxnSp>
        <p:nvCxnSpPr>
          <p:cNvPr id="555" name="Google Shape;555;p53"/>
          <p:cNvCxnSpPr/>
          <p:nvPr/>
        </p:nvCxnSpPr>
        <p:spPr>
          <a:xfrm rot="5400000">
            <a:off x="1991544" y="1679798"/>
            <a:ext cx="609600" cy="0"/>
          </a:xfrm>
          <a:prstGeom prst="straightConnector1">
            <a:avLst/>
          </a:prstGeom>
          <a:noFill/>
          <a:ln w="38100" cap="flat" cmpd="sng">
            <a:solidFill>
              <a:srgbClr val="336699"/>
            </a:solidFill>
            <a:prstDash val="solid"/>
            <a:round/>
            <a:headEnd type="none" w="med" len="med"/>
            <a:tailEnd type="triangle" w="med" len="med"/>
          </a:ln>
        </p:spPr>
      </p:cxnSp>
      <p:cxnSp>
        <p:nvCxnSpPr>
          <p:cNvPr id="556" name="Google Shape;556;p53"/>
          <p:cNvCxnSpPr/>
          <p:nvPr/>
        </p:nvCxnSpPr>
        <p:spPr>
          <a:xfrm rot="5400000">
            <a:off x="1991544" y="3813398"/>
            <a:ext cx="609600" cy="0"/>
          </a:xfrm>
          <a:prstGeom prst="straightConnector1">
            <a:avLst/>
          </a:prstGeom>
          <a:noFill/>
          <a:ln w="38100" cap="flat" cmpd="sng">
            <a:solidFill>
              <a:srgbClr val="336699"/>
            </a:solidFill>
            <a:prstDash val="solid"/>
            <a:round/>
            <a:headEnd type="none" w="med" len="med"/>
            <a:tailEnd type="triangle" w="med" len="med"/>
          </a:ln>
        </p:spPr>
      </p:cxnSp>
      <p:sp>
        <p:nvSpPr>
          <p:cNvPr id="557" name="Google Shape;557;p53"/>
          <p:cNvSpPr/>
          <p:nvPr/>
        </p:nvSpPr>
        <p:spPr>
          <a:xfrm>
            <a:off x="467544" y="3127598"/>
            <a:ext cx="3505200" cy="457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encuentra en desuso</a:t>
            </a:r>
            <a:endParaRPr sz="1400" b="0" i="0" u="none" strike="noStrike" cap="none">
              <a:solidFill>
                <a:srgbClr val="006666"/>
              </a:solidFill>
              <a:latin typeface="Arial"/>
              <a:ea typeface="Arial"/>
              <a:cs typeface="Arial"/>
              <a:sym typeface="Arial"/>
            </a:endParaRPr>
          </a:p>
        </p:txBody>
      </p:sp>
      <p:cxnSp>
        <p:nvCxnSpPr>
          <p:cNvPr id="558" name="Google Shape;558;p53"/>
          <p:cNvCxnSpPr/>
          <p:nvPr/>
        </p:nvCxnSpPr>
        <p:spPr>
          <a:xfrm rot="5400000">
            <a:off x="1991544" y="2822798"/>
            <a:ext cx="6096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4"/>
                                        </p:tgtEl>
                                        <p:attrNameLst>
                                          <p:attrName>style.visibility</p:attrName>
                                        </p:attrNameLst>
                                      </p:cBhvr>
                                      <p:to>
                                        <p:strVal val="visible"/>
                                      </p:to>
                                    </p:set>
                                    <p:animEffect transition="in" filter="fade">
                                      <p:cBhvr>
                                        <p:cTn id="7" dur="500"/>
                                        <p:tgtEl>
                                          <p:spTgt spid="5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43"/>
                                        </p:tgtEl>
                                        <p:attrNameLst>
                                          <p:attrName>style.visibility</p:attrName>
                                        </p:attrNameLst>
                                      </p:cBhvr>
                                      <p:to>
                                        <p:strVal val="visible"/>
                                      </p:to>
                                    </p:set>
                                    <p:animEffect transition="in" filter="fade">
                                      <p:cBhvr>
                                        <p:cTn id="11" dur="500"/>
                                        <p:tgtEl>
                                          <p:spTgt spid="54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47"/>
                                        </p:tgtEl>
                                        <p:attrNameLst>
                                          <p:attrName>style.visibility</p:attrName>
                                        </p:attrNameLst>
                                      </p:cBhvr>
                                      <p:to>
                                        <p:strVal val="visible"/>
                                      </p:to>
                                    </p:set>
                                    <p:animEffect transition="in" filter="fade">
                                      <p:cBhvr>
                                        <p:cTn id="15" dur="500"/>
                                        <p:tgtEl>
                                          <p:spTgt spid="54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48"/>
                                        </p:tgtEl>
                                        <p:attrNameLst>
                                          <p:attrName>style.visibility</p:attrName>
                                        </p:attrNameLst>
                                      </p:cBhvr>
                                      <p:to>
                                        <p:strVal val="visible"/>
                                      </p:to>
                                    </p:set>
                                    <p:animEffect transition="in" filter="fade">
                                      <p:cBhvr>
                                        <p:cTn id="19" dur="500"/>
                                        <p:tgtEl>
                                          <p:spTgt spid="54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49"/>
                                        </p:tgtEl>
                                        <p:attrNameLst>
                                          <p:attrName>style.visibility</p:attrName>
                                        </p:attrNameLst>
                                      </p:cBhvr>
                                      <p:to>
                                        <p:strVal val="visible"/>
                                      </p:to>
                                    </p:set>
                                    <p:animEffect transition="in" filter="fade">
                                      <p:cBhvr>
                                        <p:cTn id="23" dur="500"/>
                                        <p:tgtEl>
                                          <p:spTgt spid="54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4"/>
                                        </p:tgtEl>
                                        <p:attrNameLst>
                                          <p:attrName>style.visibility</p:attrName>
                                        </p:attrNameLst>
                                      </p:cBhvr>
                                      <p:to>
                                        <p:strVal val="visible"/>
                                      </p:to>
                                    </p:set>
                                    <p:animEffect transition="in" filter="fade">
                                      <p:cBhvr>
                                        <p:cTn id="27" dur="500"/>
                                        <p:tgtEl>
                                          <p:spTgt spid="55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5"/>
                                        </p:tgtEl>
                                        <p:attrNameLst>
                                          <p:attrName>style.visibility</p:attrName>
                                        </p:attrNameLst>
                                      </p:cBhvr>
                                      <p:to>
                                        <p:strVal val="visible"/>
                                      </p:to>
                                    </p:set>
                                    <p:animEffect transition="in" filter="fade">
                                      <p:cBhvr>
                                        <p:cTn id="31" dur="500"/>
                                        <p:tgtEl>
                                          <p:spTgt spid="55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6"/>
                                        </p:tgtEl>
                                        <p:attrNameLst>
                                          <p:attrName>style.visibility</p:attrName>
                                        </p:attrNameLst>
                                      </p:cBhvr>
                                      <p:to>
                                        <p:strVal val="visible"/>
                                      </p:to>
                                    </p:set>
                                    <p:animEffect transition="in" filter="fade">
                                      <p:cBhvr>
                                        <p:cTn id="35" dur="500"/>
                                        <p:tgtEl>
                                          <p:spTgt spid="55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8"/>
                                        </p:tgtEl>
                                        <p:attrNameLst>
                                          <p:attrName>style.visibility</p:attrName>
                                        </p:attrNameLst>
                                      </p:cBhvr>
                                      <p:to>
                                        <p:strVal val="visible"/>
                                      </p:to>
                                    </p:set>
                                    <p:animEffect transition="in" filter="fade">
                                      <p:cBhvr>
                                        <p:cTn id="39" dur="500"/>
                                        <p:tgtEl>
                                          <p:spTgt spid="558"/>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45"/>
                                        </p:tgtEl>
                                        <p:attrNameLst>
                                          <p:attrName>style.visibility</p:attrName>
                                        </p:attrNameLst>
                                      </p:cBhvr>
                                      <p:to>
                                        <p:strVal val="visible"/>
                                      </p:to>
                                    </p:set>
                                    <p:animEffect transition="in" filter="fade">
                                      <p:cBhvr>
                                        <p:cTn id="43" dur="500"/>
                                        <p:tgtEl>
                                          <p:spTgt spid="545"/>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46"/>
                                        </p:tgtEl>
                                        <p:attrNameLst>
                                          <p:attrName>style.visibility</p:attrName>
                                        </p:attrNameLst>
                                      </p:cBhvr>
                                      <p:to>
                                        <p:strVal val="visible"/>
                                      </p:to>
                                    </p:set>
                                    <p:animEffect transition="in" filter="fade">
                                      <p:cBhvr>
                                        <p:cTn id="47" dur="500"/>
                                        <p:tgtEl>
                                          <p:spTgt spid="546"/>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50"/>
                                        </p:tgtEl>
                                        <p:attrNameLst>
                                          <p:attrName>style.visibility</p:attrName>
                                        </p:attrNameLst>
                                      </p:cBhvr>
                                      <p:to>
                                        <p:strVal val="visible"/>
                                      </p:to>
                                    </p:set>
                                    <p:animEffect transition="in" filter="fade">
                                      <p:cBhvr>
                                        <p:cTn id="51" dur="500"/>
                                        <p:tgtEl>
                                          <p:spTgt spid="550"/>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51"/>
                                        </p:tgtEl>
                                        <p:attrNameLst>
                                          <p:attrName>style.visibility</p:attrName>
                                        </p:attrNameLst>
                                      </p:cBhvr>
                                      <p:to>
                                        <p:strVal val="visible"/>
                                      </p:to>
                                    </p:set>
                                    <p:animEffect transition="in" filter="fade">
                                      <p:cBhvr>
                                        <p:cTn id="55" dur="500"/>
                                        <p:tgtEl>
                                          <p:spTgt spid="551"/>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52"/>
                                        </p:tgtEl>
                                        <p:attrNameLst>
                                          <p:attrName>style.visibility</p:attrName>
                                        </p:attrNameLst>
                                      </p:cBhvr>
                                      <p:to>
                                        <p:strVal val="visible"/>
                                      </p:to>
                                    </p:set>
                                    <p:animEffect transition="in" filter="fade">
                                      <p:cBhvr>
                                        <p:cTn id="59" dur="500"/>
                                        <p:tgtEl>
                                          <p:spTgt spid="552"/>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553"/>
                                        </p:tgtEl>
                                        <p:attrNameLst>
                                          <p:attrName>style.visibility</p:attrName>
                                        </p:attrNameLst>
                                      </p:cBhvr>
                                      <p:to>
                                        <p:strVal val="visible"/>
                                      </p:to>
                                    </p:set>
                                    <p:animEffect transition="in" filter="fade">
                                      <p:cBhvr>
                                        <p:cTn id="63" dur="500"/>
                                        <p:tgtEl>
                                          <p:spTgt spid="553"/>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557"/>
                                        </p:tgtEl>
                                        <p:attrNameLst>
                                          <p:attrName>style.visibility</p:attrName>
                                        </p:attrNameLst>
                                      </p:cBhvr>
                                      <p:to>
                                        <p:strVal val="visible"/>
                                      </p:to>
                                    </p:set>
                                    <p:animEffect transition="in" filter="fade">
                                      <p:cBhvr>
                                        <p:cTn id="67" dur="5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46</a:t>
            </a:fld>
            <a:endParaRPr/>
          </a:p>
        </p:txBody>
      </p:sp>
      <p:cxnSp>
        <p:nvCxnSpPr>
          <p:cNvPr id="564" name="Google Shape;564;p54"/>
          <p:cNvCxnSpPr/>
          <p:nvPr/>
        </p:nvCxnSpPr>
        <p:spPr>
          <a:xfrm>
            <a:off x="1981200" y="572294"/>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565" name="Google Shape;565;p54"/>
          <p:cNvSpPr/>
          <p:nvPr/>
        </p:nvSpPr>
        <p:spPr>
          <a:xfrm>
            <a:off x="762000" y="267494"/>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566" name="Google Shape;566;p54"/>
          <p:cNvSpPr/>
          <p:nvPr/>
        </p:nvSpPr>
        <p:spPr>
          <a:xfrm>
            <a:off x="4419600" y="1981994"/>
            <a:ext cx="33528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 la tecnología de Microsoft</a:t>
            </a:r>
            <a:endParaRPr sz="1400" b="0" i="0" u="none" strike="noStrike" cap="none">
              <a:solidFill>
                <a:srgbClr val="006666"/>
              </a:solidFill>
              <a:latin typeface="Arial"/>
              <a:ea typeface="Arial"/>
              <a:cs typeface="Arial"/>
              <a:sym typeface="Arial"/>
            </a:endParaRPr>
          </a:p>
        </p:txBody>
      </p:sp>
      <p:sp>
        <p:nvSpPr>
          <p:cNvPr id="567" name="Google Shape;567;p54"/>
          <p:cNvSpPr/>
          <p:nvPr/>
        </p:nvSpPr>
        <p:spPr>
          <a:xfrm>
            <a:off x="533400" y="1715294"/>
            <a:ext cx="3505200" cy="4572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Active Server Pages</a:t>
            </a:r>
            <a:endParaRPr sz="1400" b="0" i="0" u="none" strike="noStrike" cap="none">
              <a:solidFill>
                <a:srgbClr val="006666"/>
              </a:solidFill>
              <a:latin typeface="Arial"/>
              <a:ea typeface="Arial"/>
              <a:cs typeface="Arial"/>
              <a:sym typeface="Arial"/>
            </a:endParaRPr>
          </a:p>
        </p:txBody>
      </p:sp>
      <p:cxnSp>
        <p:nvCxnSpPr>
          <p:cNvPr id="568" name="Google Shape;568;p54"/>
          <p:cNvCxnSpPr/>
          <p:nvPr/>
        </p:nvCxnSpPr>
        <p:spPr>
          <a:xfrm rot="5400000">
            <a:off x="5905500" y="991394"/>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69" name="Google Shape;569;p54"/>
          <p:cNvCxnSpPr/>
          <p:nvPr/>
        </p:nvCxnSpPr>
        <p:spPr>
          <a:xfrm rot="5400000">
            <a:off x="5943600" y="2629694"/>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570" name="Google Shape;570;p54"/>
          <p:cNvCxnSpPr/>
          <p:nvPr/>
        </p:nvCxnSpPr>
        <p:spPr>
          <a:xfrm rot="5400000">
            <a:off x="5905500" y="1753394"/>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71" name="Google Shape;571;p54"/>
          <p:cNvSpPr/>
          <p:nvPr/>
        </p:nvSpPr>
        <p:spPr>
          <a:xfrm>
            <a:off x="3124200" y="343694"/>
            <a:ext cx="5562600" cy="4572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en el servidor</a:t>
            </a:r>
            <a:endParaRPr sz="1400" b="0" i="0" u="none" strike="noStrike" cap="none">
              <a:solidFill>
                <a:schemeClr val="lt1"/>
              </a:solidFill>
              <a:latin typeface="Arial"/>
              <a:ea typeface="Arial"/>
              <a:cs typeface="Arial"/>
              <a:sym typeface="Arial"/>
            </a:endParaRPr>
          </a:p>
        </p:txBody>
      </p:sp>
      <p:sp>
        <p:nvSpPr>
          <p:cNvPr id="572" name="Google Shape;572;p54"/>
          <p:cNvSpPr/>
          <p:nvPr/>
        </p:nvSpPr>
        <p:spPr>
          <a:xfrm>
            <a:off x="5638800" y="1181894"/>
            <a:ext cx="914400" cy="3810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ASP</a:t>
            </a:r>
            <a:endParaRPr sz="1400" b="0" i="0" u="none" strike="noStrike" cap="none">
              <a:solidFill>
                <a:srgbClr val="006666"/>
              </a:solidFill>
              <a:latin typeface="Arial"/>
              <a:ea typeface="Arial"/>
              <a:cs typeface="Arial"/>
              <a:sym typeface="Arial"/>
            </a:endParaRPr>
          </a:p>
        </p:txBody>
      </p:sp>
      <p:sp>
        <p:nvSpPr>
          <p:cNvPr id="573" name="Google Shape;573;p54"/>
          <p:cNvSpPr/>
          <p:nvPr/>
        </p:nvSpPr>
        <p:spPr>
          <a:xfrm>
            <a:off x="457200" y="2629694"/>
            <a:ext cx="3657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Funciona en servidores web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de Microsoft</a:t>
            </a:r>
            <a:endParaRPr sz="1400" b="0" i="0" u="none" strike="noStrike" cap="none">
              <a:solidFill>
                <a:srgbClr val="006666"/>
              </a:solidFill>
              <a:latin typeface="Arial"/>
              <a:ea typeface="Arial"/>
              <a:cs typeface="Arial"/>
              <a:sym typeface="Arial"/>
            </a:endParaRPr>
          </a:p>
        </p:txBody>
      </p:sp>
      <p:sp>
        <p:nvSpPr>
          <p:cNvPr id="574" name="Google Shape;574;p54"/>
          <p:cNvSpPr/>
          <p:nvPr/>
        </p:nvSpPr>
        <p:spPr>
          <a:xfrm>
            <a:off x="4724400" y="2782094"/>
            <a:ext cx="2971800" cy="838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Lenguajes usados: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VBScript y Jscript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(Javascript de Microsoft).</a:t>
            </a:r>
            <a:endParaRPr sz="1400" b="0" i="0" u="none" strike="noStrike" cap="none">
              <a:solidFill>
                <a:srgbClr val="006666"/>
              </a:solidFill>
              <a:latin typeface="Arial"/>
              <a:ea typeface="Arial"/>
              <a:cs typeface="Arial"/>
              <a:sym typeface="Arial"/>
            </a:endParaRPr>
          </a:p>
        </p:txBody>
      </p:sp>
      <p:cxnSp>
        <p:nvCxnSpPr>
          <p:cNvPr id="575" name="Google Shape;575;p54"/>
          <p:cNvCxnSpPr/>
          <p:nvPr/>
        </p:nvCxnSpPr>
        <p:spPr>
          <a:xfrm>
            <a:off x="2286000" y="1410494"/>
            <a:ext cx="3352800" cy="0"/>
          </a:xfrm>
          <a:prstGeom prst="straightConnector1">
            <a:avLst/>
          </a:prstGeom>
          <a:noFill/>
          <a:ln w="38100" cap="flat" cmpd="sng">
            <a:solidFill>
              <a:srgbClr val="336699"/>
            </a:solidFill>
            <a:prstDash val="solid"/>
            <a:round/>
            <a:headEnd type="none" w="med" len="med"/>
            <a:tailEnd type="none" w="med" len="med"/>
          </a:ln>
        </p:spPr>
      </p:cxnSp>
      <p:cxnSp>
        <p:nvCxnSpPr>
          <p:cNvPr id="576" name="Google Shape;576;p54"/>
          <p:cNvCxnSpPr/>
          <p:nvPr/>
        </p:nvCxnSpPr>
        <p:spPr>
          <a:xfrm rot="5400000">
            <a:off x="2133600" y="1562894"/>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577" name="Google Shape;577;p54"/>
          <p:cNvCxnSpPr/>
          <p:nvPr/>
        </p:nvCxnSpPr>
        <p:spPr>
          <a:xfrm rot="5400000">
            <a:off x="2057400" y="2401094"/>
            <a:ext cx="457200" cy="0"/>
          </a:xfrm>
          <a:prstGeom prst="straightConnector1">
            <a:avLst/>
          </a:prstGeom>
          <a:noFill/>
          <a:ln w="38100" cap="flat" cmpd="sng">
            <a:solidFill>
              <a:srgbClr val="336699"/>
            </a:solidFill>
            <a:prstDash val="solid"/>
            <a:round/>
            <a:headEnd type="none" w="med" len="med"/>
            <a:tailEnd type="triangle" w="med" len="med"/>
          </a:ln>
        </p:spPr>
      </p:cxnSp>
      <p:sp>
        <p:nvSpPr>
          <p:cNvPr id="578" name="Google Shape;578;p54"/>
          <p:cNvSpPr/>
          <p:nvPr/>
        </p:nvSpPr>
        <p:spPr>
          <a:xfrm>
            <a:off x="228600" y="3696494"/>
            <a:ext cx="19812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Personal Web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Server (Win 98)</a:t>
            </a:r>
            <a:endParaRPr sz="1400" b="0" i="0" u="none" strike="noStrike" cap="none">
              <a:solidFill>
                <a:srgbClr val="006666"/>
              </a:solidFill>
              <a:latin typeface="Arial"/>
              <a:ea typeface="Arial"/>
              <a:cs typeface="Arial"/>
              <a:sym typeface="Arial"/>
            </a:endParaRPr>
          </a:p>
        </p:txBody>
      </p:sp>
      <p:sp>
        <p:nvSpPr>
          <p:cNvPr id="579" name="Google Shape;579;p54"/>
          <p:cNvSpPr/>
          <p:nvPr/>
        </p:nvSpPr>
        <p:spPr>
          <a:xfrm>
            <a:off x="2438400" y="3696494"/>
            <a:ext cx="2514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Internet Information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Server (WinXP)</a:t>
            </a:r>
            <a:endParaRPr sz="1400" b="0" i="0" u="none" strike="noStrike" cap="none">
              <a:solidFill>
                <a:srgbClr val="006666"/>
              </a:solidFill>
              <a:latin typeface="Arial"/>
              <a:ea typeface="Arial"/>
              <a:cs typeface="Arial"/>
              <a:sym typeface="Arial"/>
            </a:endParaRPr>
          </a:p>
        </p:txBody>
      </p:sp>
      <p:cxnSp>
        <p:nvCxnSpPr>
          <p:cNvPr id="580" name="Google Shape;580;p54"/>
          <p:cNvCxnSpPr/>
          <p:nvPr/>
        </p:nvCxnSpPr>
        <p:spPr>
          <a:xfrm rot="5400000">
            <a:off x="1028700" y="3505994"/>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81" name="Google Shape;581;p54"/>
          <p:cNvCxnSpPr/>
          <p:nvPr/>
        </p:nvCxnSpPr>
        <p:spPr>
          <a:xfrm rot="5400000">
            <a:off x="3162300" y="3505994"/>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82" name="Google Shape;582;p54"/>
          <p:cNvSpPr/>
          <p:nvPr/>
        </p:nvSpPr>
        <p:spPr>
          <a:xfrm>
            <a:off x="381000" y="4687094"/>
            <a:ext cx="64008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Bajo Linux: se debe instalar el componente Chilisoft</a:t>
            </a:r>
            <a:endParaRPr sz="1400" b="0" i="0" u="none" strike="noStrike" cap="none">
              <a:solidFill>
                <a:srgbClr val="006666"/>
              </a:solidFill>
              <a:latin typeface="Arial"/>
              <a:ea typeface="Arial"/>
              <a:cs typeface="Arial"/>
              <a:sym typeface="Arial"/>
            </a:endParaRPr>
          </a:p>
        </p:txBody>
      </p:sp>
      <p:cxnSp>
        <p:nvCxnSpPr>
          <p:cNvPr id="583" name="Google Shape;583;p54"/>
          <p:cNvCxnSpPr/>
          <p:nvPr/>
        </p:nvCxnSpPr>
        <p:spPr>
          <a:xfrm rot="5400000">
            <a:off x="1676400" y="4001294"/>
            <a:ext cx="13716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64"/>
                                        </p:tgtEl>
                                        <p:attrNameLst>
                                          <p:attrName>style.visibility</p:attrName>
                                        </p:attrNameLst>
                                      </p:cBhvr>
                                      <p:to>
                                        <p:strVal val="visible"/>
                                      </p:to>
                                    </p:set>
                                    <p:animEffect transition="in" filter="fade">
                                      <p:cBhvr>
                                        <p:cTn id="11" dur="500"/>
                                        <p:tgtEl>
                                          <p:spTgt spid="56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68"/>
                                        </p:tgtEl>
                                        <p:attrNameLst>
                                          <p:attrName>style.visibility</p:attrName>
                                        </p:attrNameLst>
                                      </p:cBhvr>
                                      <p:to>
                                        <p:strVal val="visible"/>
                                      </p:to>
                                    </p:set>
                                    <p:animEffect transition="in" filter="fade">
                                      <p:cBhvr>
                                        <p:cTn id="15" dur="500"/>
                                        <p:tgtEl>
                                          <p:spTgt spid="56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69"/>
                                        </p:tgtEl>
                                        <p:attrNameLst>
                                          <p:attrName>style.visibility</p:attrName>
                                        </p:attrNameLst>
                                      </p:cBhvr>
                                      <p:to>
                                        <p:strVal val="visible"/>
                                      </p:to>
                                    </p:set>
                                    <p:animEffect transition="in" filter="fade">
                                      <p:cBhvr>
                                        <p:cTn id="19" dur="500"/>
                                        <p:tgtEl>
                                          <p:spTgt spid="56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70"/>
                                        </p:tgtEl>
                                        <p:attrNameLst>
                                          <p:attrName>style.visibility</p:attrName>
                                        </p:attrNameLst>
                                      </p:cBhvr>
                                      <p:to>
                                        <p:strVal val="visible"/>
                                      </p:to>
                                    </p:set>
                                    <p:animEffect transition="in" filter="fade">
                                      <p:cBhvr>
                                        <p:cTn id="23" dur="500"/>
                                        <p:tgtEl>
                                          <p:spTgt spid="57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75"/>
                                        </p:tgtEl>
                                        <p:attrNameLst>
                                          <p:attrName>style.visibility</p:attrName>
                                        </p:attrNameLst>
                                      </p:cBhvr>
                                      <p:to>
                                        <p:strVal val="visible"/>
                                      </p:to>
                                    </p:set>
                                    <p:animEffect transition="in" filter="fade">
                                      <p:cBhvr>
                                        <p:cTn id="27" dur="500"/>
                                        <p:tgtEl>
                                          <p:spTgt spid="57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6"/>
                                        </p:tgtEl>
                                        <p:attrNameLst>
                                          <p:attrName>style.visibility</p:attrName>
                                        </p:attrNameLst>
                                      </p:cBhvr>
                                      <p:to>
                                        <p:strVal val="visible"/>
                                      </p:to>
                                    </p:set>
                                    <p:animEffect transition="in" filter="fade">
                                      <p:cBhvr>
                                        <p:cTn id="31" dur="500"/>
                                        <p:tgtEl>
                                          <p:spTgt spid="57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77"/>
                                        </p:tgtEl>
                                        <p:attrNameLst>
                                          <p:attrName>style.visibility</p:attrName>
                                        </p:attrNameLst>
                                      </p:cBhvr>
                                      <p:to>
                                        <p:strVal val="visible"/>
                                      </p:to>
                                    </p:set>
                                    <p:animEffect transition="in" filter="fade">
                                      <p:cBhvr>
                                        <p:cTn id="35" dur="500"/>
                                        <p:tgtEl>
                                          <p:spTgt spid="57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80"/>
                                        </p:tgtEl>
                                        <p:attrNameLst>
                                          <p:attrName>style.visibility</p:attrName>
                                        </p:attrNameLst>
                                      </p:cBhvr>
                                      <p:to>
                                        <p:strVal val="visible"/>
                                      </p:to>
                                    </p:set>
                                    <p:animEffect transition="in" filter="fade">
                                      <p:cBhvr>
                                        <p:cTn id="39" dur="500"/>
                                        <p:tgtEl>
                                          <p:spTgt spid="580"/>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81"/>
                                        </p:tgtEl>
                                        <p:attrNameLst>
                                          <p:attrName>style.visibility</p:attrName>
                                        </p:attrNameLst>
                                      </p:cBhvr>
                                      <p:to>
                                        <p:strVal val="visible"/>
                                      </p:to>
                                    </p:set>
                                    <p:animEffect transition="in" filter="fade">
                                      <p:cBhvr>
                                        <p:cTn id="43" dur="500"/>
                                        <p:tgtEl>
                                          <p:spTgt spid="581"/>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83"/>
                                        </p:tgtEl>
                                        <p:attrNameLst>
                                          <p:attrName>style.visibility</p:attrName>
                                        </p:attrNameLst>
                                      </p:cBhvr>
                                      <p:to>
                                        <p:strVal val="visible"/>
                                      </p:to>
                                    </p:set>
                                    <p:animEffect transition="in" filter="fade">
                                      <p:cBhvr>
                                        <p:cTn id="47" dur="500"/>
                                        <p:tgtEl>
                                          <p:spTgt spid="58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66"/>
                                        </p:tgtEl>
                                        <p:attrNameLst>
                                          <p:attrName>style.visibility</p:attrName>
                                        </p:attrNameLst>
                                      </p:cBhvr>
                                      <p:to>
                                        <p:strVal val="visible"/>
                                      </p:to>
                                    </p:set>
                                    <p:animEffect transition="in" filter="fade">
                                      <p:cBhvr>
                                        <p:cTn id="51" dur="500"/>
                                        <p:tgtEl>
                                          <p:spTgt spid="566"/>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67"/>
                                        </p:tgtEl>
                                        <p:attrNameLst>
                                          <p:attrName>style.visibility</p:attrName>
                                        </p:attrNameLst>
                                      </p:cBhvr>
                                      <p:to>
                                        <p:strVal val="visible"/>
                                      </p:to>
                                    </p:set>
                                    <p:animEffect transition="in" filter="fade">
                                      <p:cBhvr>
                                        <p:cTn id="55" dur="500"/>
                                        <p:tgtEl>
                                          <p:spTgt spid="56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71"/>
                                        </p:tgtEl>
                                        <p:attrNameLst>
                                          <p:attrName>style.visibility</p:attrName>
                                        </p:attrNameLst>
                                      </p:cBhvr>
                                      <p:to>
                                        <p:strVal val="visible"/>
                                      </p:to>
                                    </p:set>
                                    <p:animEffect transition="in" filter="fade">
                                      <p:cBhvr>
                                        <p:cTn id="59" dur="500"/>
                                        <p:tgtEl>
                                          <p:spTgt spid="571"/>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572"/>
                                        </p:tgtEl>
                                        <p:attrNameLst>
                                          <p:attrName>style.visibility</p:attrName>
                                        </p:attrNameLst>
                                      </p:cBhvr>
                                      <p:to>
                                        <p:strVal val="visible"/>
                                      </p:to>
                                    </p:set>
                                    <p:animEffect transition="in" filter="fade">
                                      <p:cBhvr>
                                        <p:cTn id="63" dur="500"/>
                                        <p:tgtEl>
                                          <p:spTgt spid="572"/>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573"/>
                                        </p:tgtEl>
                                        <p:attrNameLst>
                                          <p:attrName>style.visibility</p:attrName>
                                        </p:attrNameLst>
                                      </p:cBhvr>
                                      <p:to>
                                        <p:strVal val="visible"/>
                                      </p:to>
                                    </p:set>
                                    <p:animEffect transition="in" filter="fade">
                                      <p:cBhvr>
                                        <p:cTn id="67" dur="500"/>
                                        <p:tgtEl>
                                          <p:spTgt spid="573"/>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574"/>
                                        </p:tgtEl>
                                        <p:attrNameLst>
                                          <p:attrName>style.visibility</p:attrName>
                                        </p:attrNameLst>
                                      </p:cBhvr>
                                      <p:to>
                                        <p:strVal val="visible"/>
                                      </p:to>
                                    </p:set>
                                    <p:animEffect transition="in" filter="fade">
                                      <p:cBhvr>
                                        <p:cTn id="71" dur="500"/>
                                        <p:tgtEl>
                                          <p:spTgt spid="574"/>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578"/>
                                        </p:tgtEl>
                                        <p:attrNameLst>
                                          <p:attrName>style.visibility</p:attrName>
                                        </p:attrNameLst>
                                      </p:cBhvr>
                                      <p:to>
                                        <p:strVal val="visible"/>
                                      </p:to>
                                    </p:set>
                                    <p:animEffect transition="in" filter="fade">
                                      <p:cBhvr>
                                        <p:cTn id="75" dur="500"/>
                                        <p:tgtEl>
                                          <p:spTgt spid="578"/>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579"/>
                                        </p:tgtEl>
                                        <p:attrNameLst>
                                          <p:attrName>style.visibility</p:attrName>
                                        </p:attrNameLst>
                                      </p:cBhvr>
                                      <p:to>
                                        <p:strVal val="visible"/>
                                      </p:to>
                                    </p:set>
                                    <p:animEffect transition="in" filter="fade">
                                      <p:cBhvr>
                                        <p:cTn id="79" dur="500"/>
                                        <p:tgtEl>
                                          <p:spTgt spid="579"/>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582"/>
                                        </p:tgtEl>
                                        <p:attrNameLst>
                                          <p:attrName>style.visibility</p:attrName>
                                        </p:attrNameLst>
                                      </p:cBhvr>
                                      <p:to>
                                        <p:strVal val="visible"/>
                                      </p:to>
                                    </p:set>
                                    <p:animEffect transition="in" filter="fade">
                                      <p:cBhvr>
                                        <p:cTn id="83" dur="500"/>
                                        <p:tgtEl>
                                          <p:spTgt spid="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47</a:t>
            </a:fld>
            <a:endParaRPr/>
          </a:p>
        </p:txBody>
      </p:sp>
      <p:cxnSp>
        <p:nvCxnSpPr>
          <p:cNvPr id="589" name="Google Shape;589;p55"/>
          <p:cNvCxnSpPr/>
          <p:nvPr/>
        </p:nvCxnSpPr>
        <p:spPr>
          <a:xfrm>
            <a:off x="1981200" y="788318"/>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590" name="Google Shape;590;p55"/>
          <p:cNvSpPr/>
          <p:nvPr/>
        </p:nvSpPr>
        <p:spPr>
          <a:xfrm>
            <a:off x="762000" y="483518"/>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591" name="Google Shape;591;p55"/>
          <p:cNvSpPr/>
          <p:nvPr/>
        </p:nvSpPr>
        <p:spPr>
          <a:xfrm>
            <a:off x="4419600" y="2198018"/>
            <a:ext cx="33528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Gratuito,  multiplataforma,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rápido y seguro.</a:t>
            </a:r>
            <a:endParaRPr sz="1400" b="0" i="0" u="none" strike="noStrike" cap="none">
              <a:solidFill>
                <a:srgbClr val="006666"/>
              </a:solidFill>
              <a:latin typeface="Arial"/>
              <a:ea typeface="Arial"/>
              <a:cs typeface="Arial"/>
              <a:sym typeface="Arial"/>
            </a:endParaRPr>
          </a:p>
        </p:txBody>
      </p:sp>
      <p:sp>
        <p:nvSpPr>
          <p:cNvPr id="592" name="Google Shape;592;p55"/>
          <p:cNvSpPr/>
          <p:nvPr/>
        </p:nvSpPr>
        <p:spPr>
          <a:xfrm>
            <a:off x="533400" y="1931318"/>
            <a:ext cx="3505200" cy="4572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Hypertext PreProcesor</a:t>
            </a:r>
            <a:endParaRPr sz="1400" b="0" i="0" u="none" strike="noStrike" cap="none">
              <a:solidFill>
                <a:srgbClr val="006666"/>
              </a:solidFill>
              <a:latin typeface="Arial"/>
              <a:ea typeface="Arial"/>
              <a:cs typeface="Arial"/>
              <a:sym typeface="Arial"/>
            </a:endParaRPr>
          </a:p>
        </p:txBody>
      </p:sp>
      <p:cxnSp>
        <p:nvCxnSpPr>
          <p:cNvPr id="593" name="Google Shape;593;p55"/>
          <p:cNvCxnSpPr/>
          <p:nvPr/>
        </p:nvCxnSpPr>
        <p:spPr>
          <a:xfrm rot="5400000">
            <a:off x="5905500" y="1207418"/>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94" name="Google Shape;594;p55"/>
          <p:cNvCxnSpPr/>
          <p:nvPr/>
        </p:nvCxnSpPr>
        <p:spPr>
          <a:xfrm rot="5400000">
            <a:off x="5943600" y="2845718"/>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595" name="Google Shape;595;p55"/>
          <p:cNvCxnSpPr/>
          <p:nvPr/>
        </p:nvCxnSpPr>
        <p:spPr>
          <a:xfrm rot="5400000">
            <a:off x="5905500" y="1969418"/>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96" name="Google Shape;596;p55"/>
          <p:cNvSpPr/>
          <p:nvPr/>
        </p:nvSpPr>
        <p:spPr>
          <a:xfrm>
            <a:off x="3124200" y="559718"/>
            <a:ext cx="5562600" cy="4572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en el servidor</a:t>
            </a:r>
            <a:endParaRPr sz="1400" b="0" i="0" u="none" strike="noStrike" cap="none">
              <a:solidFill>
                <a:schemeClr val="lt1"/>
              </a:solidFill>
              <a:latin typeface="Arial"/>
              <a:ea typeface="Arial"/>
              <a:cs typeface="Arial"/>
              <a:sym typeface="Arial"/>
            </a:endParaRPr>
          </a:p>
        </p:txBody>
      </p:sp>
      <p:sp>
        <p:nvSpPr>
          <p:cNvPr id="597" name="Google Shape;597;p55"/>
          <p:cNvSpPr/>
          <p:nvPr/>
        </p:nvSpPr>
        <p:spPr>
          <a:xfrm>
            <a:off x="5638800" y="1397918"/>
            <a:ext cx="914400" cy="3810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PHP</a:t>
            </a:r>
            <a:endParaRPr sz="1400" b="0" i="0" u="none" strike="noStrike" cap="none">
              <a:solidFill>
                <a:srgbClr val="006666"/>
              </a:solidFill>
              <a:latin typeface="Arial"/>
              <a:ea typeface="Arial"/>
              <a:cs typeface="Arial"/>
              <a:sym typeface="Arial"/>
            </a:endParaRPr>
          </a:p>
        </p:txBody>
      </p:sp>
      <p:sp>
        <p:nvSpPr>
          <p:cNvPr id="598" name="Google Shape;598;p55"/>
          <p:cNvSpPr/>
          <p:nvPr/>
        </p:nvSpPr>
        <p:spPr>
          <a:xfrm>
            <a:off x="457200" y="2845718"/>
            <a:ext cx="3657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Está montado sobre sevidores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Linux o Unix</a:t>
            </a:r>
            <a:endParaRPr/>
          </a:p>
        </p:txBody>
      </p:sp>
      <p:sp>
        <p:nvSpPr>
          <p:cNvPr id="599" name="Google Shape;599;p55"/>
          <p:cNvSpPr/>
          <p:nvPr/>
        </p:nvSpPr>
        <p:spPr>
          <a:xfrm>
            <a:off x="4724400" y="2998118"/>
            <a:ext cx="2971800" cy="838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Posee un lenguaje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propio derivado del C</a:t>
            </a:r>
            <a:endParaRPr sz="1400" b="0" i="0" u="none" strike="noStrike" cap="none">
              <a:solidFill>
                <a:srgbClr val="006666"/>
              </a:solidFill>
              <a:latin typeface="Arial"/>
              <a:ea typeface="Arial"/>
              <a:cs typeface="Arial"/>
              <a:sym typeface="Arial"/>
            </a:endParaRPr>
          </a:p>
        </p:txBody>
      </p:sp>
      <p:cxnSp>
        <p:nvCxnSpPr>
          <p:cNvPr id="600" name="Google Shape;600;p55"/>
          <p:cNvCxnSpPr/>
          <p:nvPr/>
        </p:nvCxnSpPr>
        <p:spPr>
          <a:xfrm>
            <a:off x="2286000" y="1626518"/>
            <a:ext cx="3352800" cy="0"/>
          </a:xfrm>
          <a:prstGeom prst="straightConnector1">
            <a:avLst/>
          </a:prstGeom>
          <a:noFill/>
          <a:ln w="38100" cap="flat" cmpd="sng">
            <a:solidFill>
              <a:srgbClr val="336699"/>
            </a:solidFill>
            <a:prstDash val="solid"/>
            <a:round/>
            <a:headEnd type="none" w="med" len="med"/>
            <a:tailEnd type="none" w="med" len="med"/>
          </a:ln>
        </p:spPr>
      </p:cxnSp>
      <p:cxnSp>
        <p:nvCxnSpPr>
          <p:cNvPr id="601" name="Google Shape;601;p55"/>
          <p:cNvCxnSpPr/>
          <p:nvPr/>
        </p:nvCxnSpPr>
        <p:spPr>
          <a:xfrm rot="5400000">
            <a:off x="2133600" y="1778918"/>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602" name="Google Shape;602;p55"/>
          <p:cNvCxnSpPr/>
          <p:nvPr/>
        </p:nvCxnSpPr>
        <p:spPr>
          <a:xfrm rot="5400000">
            <a:off x="2057400" y="2617118"/>
            <a:ext cx="457200" cy="0"/>
          </a:xfrm>
          <a:prstGeom prst="straightConnector1">
            <a:avLst/>
          </a:prstGeom>
          <a:noFill/>
          <a:ln w="38100" cap="flat" cmpd="sng">
            <a:solidFill>
              <a:srgbClr val="336699"/>
            </a:solidFill>
            <a:prstDash val="solid"/>
            <a:round/>
            <a:headEnd type="none" w="med" len="med"/>
            <a:tailEnd type="triangle" w="med" len="med"/>
          </a:ln>
        </p:spPr>
      </p:cxnSp>
      <p:sp>
        <p:nvSpPr>
          <p:cNvPr id="603" name="Google Shape;603;p55"/>
          <p:cNvSpPr/>
          <p:nvPr/>
        </p:nvSpPr>
        <p:spPr>
          <a:xfrm>
            <a:off x="990600" y="3912518"/>
            <a:ext cx="27432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Servidor web: Apache</a:t>
            </a:r>
            <a:endParaRPr sz="1400" b="0" i="0" u="none" strike="noStrike" cap="none">
              <a:solidFill>
                <a:srgbClr val="006666"/>
              </a:solidFill>
              <a:latin typeface="Arial"/>
              <a:ea typeface="Arial"/>
              <a:cs typeface="Arial"/>
              <a:sym typeface="Arial"/>
            </a:endParaRPr>
          </a:p>
        </p:txBody>
      </p:sp>
      <p:cxnSp>
        <p:nvCxnSpPr>
          <p:cNvPr id="604" name="Google Shape;604;p55"/>
          <p:cNvCxnSpPr/>
          <p:nvPr/>
        </p:nvCxnSpPr>
        <p:spPr>
          <a:xfrm rot="5400000">
            <a:off x="2171700" y="3722018"/>
            <a:ext cx="3810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0"/>
                                        </p:tgtEl>
                                        <p:attrNameLst>
                                          <p:attrName>style.visibility</p:attrName>
                                        </p:attrNameLst>
                                      </p:cBhvr>
                                      <p:to>
                                        <p:strVal val="visible"/>
                                      </p:to>
                                    </p:set>
                                    <p:animEffect transition="in" filter="fade">
                                      <p:cBhvr>
                                        <p:cTn id="7" dur="500"/>
                                        <p:tgtEl>
                                          <p:spTgt spid="5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9"/>
                                        </p:tgtEl>
                                        <p:attrNameLst>
                                          <p:attrName>style.visibility</p:attrName>
                                        </p:attrNameLst>
                                      </p:cBhvr>
                                      <p:to>
                                        <p:strVal val="visible"/>
                                      </p:to>
                                    </p:set>
                                    <p:animEffect transition="in" filter="fade">
                                      <p:cBhvr>
                                        <p:cTn id="11" dur="500"/>
                                        <p:tgtEl>
                                          <p:spTgt spid="5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93"/>
                                        </p:tgtEl>
                                        <p:attrNameLst>
                                          <p:attrName>style.visibility</p:attrName>
                                        </p:attrNameLst>
                                      </p:cBhvr>
                                      <p:to>
                                        <p:strVal val="visible"/>
                                      </p:to>
                                    </p:set>
                                    <p:animEffect transition="in" filter="fade">
                                      <p:cBhvr>
                                        <p:cTn id="15" dur="500"/>
                                        <p:tgtEl>
                                          <p:spTgt spid="59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94"/>
                                        </p:tgtEl>
                                        <p:attrNameLst>
                                          <p:attrName>style.visibility</p:attrName>
                                        </p:attrNameLst>
                                      </p:cBhvr>
                                      <p:to>
                                        <p:strVal val="visible"/>
                                      </p:to>
                                    </p:set>
                                    <p:animEffect transition="in" filter="fade">
                                      <p:cBhvr>
                                        <p:cTn id="19" dur="500"/>
                                        <p:tgtEl>
                                          <p:spTgt spid="59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95"/>
                                        </p:tgtEl>
                                        <p:attrNameLst>
                                          <p:attrName>style.visibility</p:attrName>
                                        </p:attrNameLst>
                                      </p:cBhvr>
                                      <p:to>
                                        <p:strVal val="visible"/>
                                      </p:to>
                                    </p:set>
                                    <p:animEffect transition="in" filter="fade">
                                      <p:cBhvr>
                                        <p:cTn id="23" dur="500"/>
                                        <p:tgtEl>
                                          <p:spTgt spid="59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00"/>
                                        </p:tgtEl>
                                        <p:attrNameLst>
                                          <p:attrName>style.visibility</p:attrName>
                                        </p:attrNameLst>
                                      </p:cBhvr>
                                      <p:to>
                                        <p:strVal val="visible"/>
                                      </p:to>
                                    </p:set>
                                    <p:animEffect transition="in" filter="fade">
                                      <p:cBhvr>
                                        <p:cTn id="27" dur="500"/>
                                        <p:tgtEl>
                                          <p:spTgt spid="60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01"/>
                                        </p:tgtEl>
                                        <p:attrNameLst>
                                          <p:attrName>style.visibility</p:attrName>
                                        </p:attrNameLst>
                                      </p:cBhvr>
                                      <p:to>
                                        <p:strVal val="visible"/>
                                      </p:to>
                                    </p:set>
                                    <p:animEffect transition="in" filter="fade">
                                      <p:cBhvr>
                                        <p:cTn id="31" dur="500"/>
                                        <p:tgtEl>
                                          <p:spTgt spid="601"/>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02"/>
                                        </p:tgtEl>
                                        <p:attrNameLst>
                                          <p:attrName>style.visibility</p:attrName>
                                        </p:attrNameLst>
                                      </p:cBhvr>
                                      <p:to>
                                        <p:strVal val="visible"/>
                                      </p:to>
                                    </p:set>
                                    <p:animEffect transition="in" filter="fade">
                                      <p:cBhvr>
                                        <p:cTn id="35" dur="500"/>
                                        <p:tgtEl>
                                          <p:spTgt spid="60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04"/>
                                        </p:tgtEl>
                                        <p:attrNameLst>
                                          <p:attrName>style.visibility</p:attrName>
                                        </p:attrNameLst>
                                      </p:cBhvr>
                                      <p:to>
                                        <p:strVal val="visible"/>
                                      </p:to>
                                    </p:set>
                                    <p:animEffect transition="in" filter="fade">
                                      <p:cBhvr>
                                        <p:cTn id="39" dur="500"/>
                                        <p:tgtEl>
                                          <p:spTgt spid="60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91"/>
                                        </p:tgtEl>
                                        <p:attrNameLst>
                                          <p:attrName>style.visibility</p:attrName>
                                        </p:attrNameLst>
                                      </p:cBhvr>
                                      <p:to>
                                        <p:strVal val="visible"/>
                                      </p:to>
                                    </p:set>
                                    <p:animEffect transition="in" filter="fade">
                                      <p:cBhvr>
                                        <p:cTn id="43" dur="500"/>
                                        <p:tgtEl>
                                          <p:spTgt spid="591"/>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92"/>
                                        </p:tgtEl>
                                        <p:attrNameLst>
                                          <p:attrName>style.visibility</p:attrName>
                                        </p:attrNameLst>
                                      </p:cBhvr>
                                      <p:to>
                                        <p:strVal val="visible"/>
                                      </p:to>
                                    </p:set>
                                    <p:animEffect transition="in" filter="fade">
                                      <p:cBhvr>
                                        <p:cTn id="47" dur="500"/>
                                        <p:tgtEl>
                                          <p:spTgt spid="59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96"/>
                                        </p:tgtEl>
                                        <p:attrNameLst>
                                          <p:attrName>style.visibility</p:attrName>
                                        </p:attrNameLst>
                                      </p:cBhvr>
                                      <p:to>
                                        <p:strVal val="visible"/>
                                      </p:to>
                                    </p:set>
                                    <p:animEffect transition="in" filter="fade">
                                      <p:cBhvr>
                                        <p:cTn id="51" dur="500"/>
                                        <p:tgtEl>
                                          <p:spTgt spid="596"/>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97"/>
                                        </p:tgtEl>
                                        <p:attrNameLst>
                                          <p:attrName>style.visibility</p:attrName>
                                        </p:attrNameLst>
                                      </p:cBhvr>
                                      <p:to>
                                        <p:strVal val="visible"/>
                                      </p:to>
                                    </p:set>
                                    <p:animEffect transition="in" filter="fade">
                                      <p:cBhvr>
                                        <p:cTn id="55" dur="500"/>
                                        <p:tgtEl>
                                          <p:spTgt spid="59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98"/>
                                        </p:tgtEl>
                                        <p:attrNameLst>
                                          <p:attrName>style.visibility</p:attrName>
                                        </p:attrNameLst>
                                      </p:cBhvr>
                                      <p:to>
                                        <p:strVal val="visible"/>
                                      </p:to>
                                    </p:set>
                                    <p:animEffect transition="in" filter="fade">
                                      <p:cBhvr>
                                        <p:cTn id="59" dur="500"/>
                                        <p:tgtEl>
                                          <p:spTgt spid="59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599"/>
                                        </p:tgtEl>
                                        <p:attrNameLst>
                                          <p:attrName>style.visibility</p:attrName>
                                        </p:attrNameLst>
                                      </p:cBhvr>
                                      <p:to>
                                        <p:strVal val="visible"/>
                                      </p:to>
                                    </p:set>
                                    <p:animEffect transition="in" filter="fade">
                                      <p:cBhvr>
                                        <p:cTn id="63" dur="500"/>
                                        <p:tgtEl>
                                          <p:spTgt spid="599"/>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603"/>
                                        </p:tgtEl>
                                        <p:attrNameLst>
                                          <p:attrName>style.visibility</p:attrName>
                                        </p:attrNameLst>
                                      </p:cBhvr>
                                      <p:to>
                                        <p:strVal val="visible"/>
                                      </p:to>
                                    </p:set>
                                    <p:animEffect transition="in" filter="fade">
                                      <p:cBhvr>
                                        <p:cTn id="67" dur="500"/>
                                        <p:tgtEl>
                                          <p:spTgt spid="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48</a:t>
            </a:fld>
            <a:endParaRPr/>
          </a:p>
        </p:txBody>
      </p:sp>
      <p:cxnSp>
        <p:nvCxnSpPr>
          <p:cNvPr id="610" name="Google Shape;610;p56"/>
          <p:cNvCxnSpPr/>
          <p:nvPr/>
        </p:nvCxnSpPr>
        <p:spPr>
          <a:xfrm>
            <a:off x="2042864" y="500286"/>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611" name="Google Shape;611;p56"/>
          <p:cNvSpPr/>
          <p:nvPr/>
        </p:nvSpPr>
        <p:spPr>
          <a:xfrm>
            <a:off x="823664" y="195486"/>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612" name="Google Shape;612;p56"/>
          <p:cNvSpPr/>
          <p:nvPr/>
        </p:nvSpPr>
        <p:spPr>
          <a:xfrm>
            <a:off x="4786064" y="1909986"/>
            <a:ext cx="28956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Multiplataforma</a:t>
            </a:r>
            <a:endParaRPr/>
          </a:p>
        </p:txBody>
      </p:sp>
      <p:sp>
        <p:nvSpPr>
          <p:cNvPr id="613" name="Google Shape;613;p56"/>
          <p:cNvSpPr/>
          <p:nvPr/>
        </p:nvSpPr>
        <p:spPr>
          <a:xfrm>
            <a:off x="595064" y="1643286"/>
            <a:ext cx="3505200" cy="457200"/>
          </a:xfrm>
          <a:prstGeom prst="roundRect">
            <a:avLst>
              <a:gd name="adj" fmla="val 16667"/>
            </a:avLst>
          </a:prstGeom>
          <a:solidFill>
            <a:srgbClr val="99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Java Server Pages</a:t>
            </a:r>
            <a:endParaRPr sz="1400" b="0" i="0" u="none" strike="noStrike" cap="none">
              <a:solidFill>
                <a:srgbClr val="006666"/>
              </a:solidFill>
              <a:latin typeface="Arial"/>
              <a:ea typeface="Arial"/>
              <a:cs typeface="Arial"/>
              <a:sym typeface="Arial"/>
            </a:endParaRPr>
          </a:p>
        </p:txBody>
      </p:sp>
      <p:cxnSp>
        <p:nvCxnSpPr>
          <p:cNvPr id="614" name="Google Shape;614;p56"/>
          <p:cNvCxnSpPr/>
          <p:nvPr/>
        </p:nvCxnSpPr>
        <p:spPr>
          <a:xfrm rot="5400000">
            <a:off x="5967164" y="919386"/>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615" name="Google Shape;615;p56"/>
          <p:cNvCxnSpPr/>
          <p:nvPr/>
        </p:nvCxnSpPr>
        <p:spPr>
          <a:xfrm rot="5400000">
            <a:off x="6005264" y="2557686"/>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616" name="Google Shape;616;p56"/>
          <p:cNvCxnSpPr/>
          <p:nvPr/>
        </p:nvCxnSpPr>
        <p:spPr>
          <a:xfrm rot="5400000">
            <a:off x="5967164" y="1681386"/>
            <a:ext cx="381000" cy="0"/>
          </a:xfrm>
          <a:prstGeom prst="straightConnector1">
            <a:avLst/>
          </a:prstGeom>
          <a:noFill/>
          <a:ln w="38100" cap="flat" cmpd="sng">
            <a:solidFill>
              <a:srgbClr val="336699"/>
            </a:solidFill>
            <a:prstDash val="solid"/>
            <a:round/>
            <a:headEnd type="none" w="med" len="med"/>
            <a:tailEnd type="triangle" w="med" len="med"/>
          </a:ln>
        </p:spPr>
      </p:cxnSp>
      <p:sp>
        <p:nvSpPr>
          <p:cNvPr id="617" name="Google Shape;617;p56"/>
          <p:cNvSpPr/>
          <p:nvPr/>
        </p:nvSpPr>
        <p:spPr>
          <a:xfrm>
            <a:off x="3185864" y="271686"/>
            <a:ext cx="5562600" cy="4572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en el servidor</a:t>
            </a:r>
            <a:endParaRPr sz="1400" b="0" i="0" u="none" strike="noStrike" cap="none">
              <a:solidFill>
                <a:schemeClr val="lt1"/>
              </a:solidFill>
              <a:latin typeface="Arial"/>
              <a:ea typeface="Arial"/>
              <a:cs typeface="Arial"/>
              <a:sym typeface="Arial"/>
            </a:endParaRPr>
          </a:p>
        </p:txBody>
      </p:sp>
      <p:sp>
        <p:nvSpPr>
          <p:cNvPr id="618" name="Google Shape;618;p56"/>
          <p:cNvSpPr/>
          <p:nvPr/>
        </p:nvSpPr>
        <p:spPr>
          <a:xfrm>
            <a:off x="5700464" y="1109886"/>
            <a:ext cx="914400" cy="381000"/>
          </a:xfrm>
          <a:prstGeom prst="roundRect">
            <a:avLst>
              <a:gd name="adj" fmla="val 16667"/>
            </a:avLst>
          </a:prstGeom>
          <a:solidFill>
            <a:srgbClr val="99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JSP</a:t>
            </a:r>
            <a:endParaRPr sz="1400" b="0" i="0" u="none" strike="noStrike" cap="none">
              <a:solidFill>
                <a:srgbClr val="006666"/>
              </a:solidFill>
              <a:latin typeface="Arial"/>
              <a:ea typeface="Arial"/>
              <a:cs typeface="Arial"/>
              <a:sym typeface="Arial"/>
            </a:endParaRPr>
          </a:p>
        </p:txBody>
      </p:sp>
      <p:sp>
        <p:nvSpPr>
          <p:cNvPr id="619" name="Google Shape;619;p56"/>
          <p:cNvSpPr/>
          <p:nvPr/>
        </p:nvSpPr>
        <p:spPr>
          <a:xfrm>
            <a:off x="518864" y="2557686"/>
            <a:ext cx="3657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Código Abierto</a:t>
            </a:r>
            <a:endParaRPr/>
          </a:p>
        </p:txBody>
      </p:sp>
      <p:sp>
        <p:nvSpPr>
          <p:cNvPr id="620" name="Google Shape;620;p56"/>
          <p:cNvSpPr/>
          <p:nvPr/>
        </p:nvSpPr>
        <p:spPr>
          <a:xfrm>
            <a:off x="4557464" y="2786286"/>
            <a:ext cx="34290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Utiliza scripts de servidor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en lenguaje Java (Servlets)</a:t>
            </a:r>
            <a:endParaRPr sz="1400" b="0" i="0" u="none" strike="noStrike" cap="none">
              <a:solidFill>
                <a:srgbClr val="006666"/>
              </a:solidFill>
              <a:latin typeface="Arial"/>
              <a:ea typeface="Arial"/>
              <a:cs typeface="Arial"/>
              <a:sym typeface="Arial"/>
            </a:endParaRPr>
          </a:p>
        </p:txBody>
      </p:sp>
      <p:cxnSp>
        <p:nvCxnSpPr>
          <p:cNvPr id="621" name="Google Shape;621;p56"/>
          <p:cNvCxnSpPr/>
          <p:nvPr/>
        </p:nvCxnSpPr>
        <p:spPr>
          <a:xfrm>
            <a:off x="2347664" y="1338486"/>
            <a:ext cx="3352800" cy="0"/>
          </a:xfrm>
          <a:prstGeom prst="straightConnector1">
            <a:avLst/>
          </a:prstGeom>
          <a:noFill/>
          <a:ln w="38100" cap="flat" cmpd="sng">
            <a:solidFill>
              <a:srgbClr val="336699"/>
            </a:solidFill>
            <a:prstDash val="solid"/>
            <a:round/>
            <a:headEnd type="none" w="med" len="med"/>
            <a:tailEnd type="none" w="med" len="med"/>
          </a:ln>
        </p:spPr>
      </p:cxnSp>
      <p:cxnSp>
        <p:nvCxnSpPr>
          <p:cNvPr id="622" name="Google Shape;622;p56"/>
          <p:cNvCxnSpPr/>
          <p:nvPr/>
        </p:nvCxnSpPr>
        <p:spPr>
          <a:xfrm rot="5400000">
            <a:off x="2195264" y="1490886"/>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623" name="Google Shape;623;p56"/>
          <p:cNvCxnSpPr/>
          <p:nvPr/>
        </p:nvCxnSpPr>
        <p:spPr>
          <a:xfrm rot="5400000">
            <a:off x="2119064" y="2329086"/>
            <a:ext cx="457200" cy="0"/>
          </a:xfrm>
          <a:prstGeom prst="straightConnector1">
            <a:avLst/>
          </a:prstGeom>
          <a:noFill/>
          <a:ln w="38100" cap="flat" cmpd="sng">
            <a:solidFill>
              <a:srgbClr val="336699"/>
            </a:solidFill>
            <a:prstDash val="solid"/>
            <a:round/>
            <a:headEnd type="none" w="med" len="med"/>
            <a:tailEnd type="triangle" w="med" len="med"/>
          </a:ln>
        </p:spPr>
      </p:cxnSp>
      <p:sp>
        <p:nvSpPr>
          <p:cNvPr id="624" name="Google Shape;624;p56"/>
          <p:cNvSpPr/>
          <p:nvPr/>
        </p:nvSpPr>
        <p:spPr>
          <a:xfrm>
            <a:off x="518864" y="3624486"/>
            <a:ext cx="44196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Servidores  web: Apache, IIS, Netscape</a:t>
            </a:r>
            <a:endParaRPr sz="1400" b="0" i="0" u="none" strike="noStrike" cap="none">
              <a:solidFill>
                <a:srgbClr val="006666"/>
              </a:solidFill>
              <a:latin typeface="Arial"/>
              <a:ea typeface="Arial"/>
              <a:cs typeface="Arial"/>
              <a:sym typeface="Arial"/>
            </a:endParaRPr>
          </a:p>
        </p:txBody>
      </p:sp>
      <p:cxnSp>
        <p:nvCxnSpPr>
          <p:cNvPr id="625" name="Google Shape;625;p56"/>
          <p:cNvCxnSpPr/>
          <p:nvPr/>
        </p:nvCxnSpPr>
        <p:spPr>
          <a:xfrm rot="5400000">
            <a:off x="2233364" y="3433986"/>
            <a:ext cx="381000" cy="0"/>
          </a:xfrm>
          <a:prstGeom prst="straightConnector1">
            <a:avLst/>
          </a:prstGeom>
          <a:noFill/>
          <a:ln w="38100" cap="flat" cmpd="sng">
            <a:solidFill>
              <a:srgbClr val="336699"/>
            </a:solidFill>
            <a:prstDash val="solid"/>
            <a:round/>
            <a:headEnd type="none" w="med" len="med"/>
            <a:tailEnd type="triangle" w="med" len="med"/>
          </a:ln>
        </p:spPr>
      </p:cxnSp>
      <p:sp>
        <p:nvSpPr>
          <p:cNvPr id="626" name="Google Shape;626;p56"/>
          <p:cNvSpPr/>
          <p:nvPr/>
        </p:nvSpPr>
        <p:spPr>
          <a:xfrm>
            <a:off x="5167064" y="3776886"/>
            <a:ext cx="2895600" cy="762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pueden crear</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componentes reusables</a:t>
            </a:r>
            <a:endParaRPr sz="1400" b="0" i="0" u="none" strike="noStrike" cap="none">
              <a:solidFill>
                <a:srgbClr val="006666"/>
              </a:solidFill>
              <a:latin typeface="Arial"/>
              <a:ea typeface="Arial"/>
              <a:cs typeface="Arial"/>
              <a:sym typeface="Arial"/>
            </a:endParaRPr>
          </a:p>
        </p:txBody>
      </p:sp>
      <p:cxnSp>
        <p:nvCxnSpPr>
          <p:cNvPr id="627" name="Google Shape;627;p56"/>
          <p:cNvCxnSpPr/>
          <p:nvPr/>
        </p:nvCxnSpPr>
        <p:spPr>
          <a:xfrm rot="5400000">
            <a:off x="5967164" y="3586386"/>
            <a:ext cx="3810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10"/>
                                        </p:tgtEl>
                                        <p:attrNameLst>
                                          <p:attrName>style.visibility</p:attrName>
                                        </p:attrNameLst>
                                      </p:cBhvr>
                                      <p:to>
                                        <p:strVal val="visible"/>
                                      </p:to>
                                    </p:set>
                                    <p:animEffect transition="in" filter="fade">
                                      <p:cBhvr>
                                        <p:cTn id="11" dur="500"/>
                                        <p:tgtEl>
                                          <p:spTgt spid="6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14"/>
                                        </p:tgtEl>
                                        <p:attrNameLst>
                                          <p:attrName>style.visibility</p:attrName>
                                        </p:attrNameLst>
                                      </p:cBhvr>
                                      <p:to>
                                        <p:strVal val="visible"/>
                                      </p:to>
                                    </p:set>
                                    <p:animEffect transition="in" filter="fade">
                                      <p:cBhvr>
                                        <p:cTn id="15" dur="500"/>
                                        <p:tgtEl>
                                          <p:spTgt spid="6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15"/>
                                        </p:tgtEl>
                                        <p:attrNameLst>
                                          <p:attrName>style.visibility</p:attrName>
                                        </p:attrNameLst>
                                      </p:cBhvr>
                                      <p:to>
                                        <p:strVal val="visible"/>
                                      </p:to>
                                    </p:set>
                                    <p:animEffect transition="in" filter="fade">
                                      <p:cBhvr>
                                        <p:cTn id="19" dur="500"/>
                                        <p:tgtEl>
                                          <p:spTgt spid="6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16"/>
                                        </p:tgtEl>
                                        <p:attrNameLst>
                                          <p:attrName>style.visibility</p:attrName>
                                        </p:attrNameLst>
                                      </p:cBhvr>
                                      <p:to>
                                        <p:strVal val="visible"/>
                                      </p:to>
                                    </p:set>
                                    <p:animEffect transition="in" filter="fade">
                                      <p:cBhvr>
                                        <p:cTn id="23" dur="500"/>
                                        <p:tgtEl>
                                          <p:spTgt spid="61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21"/>
                                        </p:tgtEl>
                                        <p:attrNameLst>
                                          <p:attrName>style.visibility</p:attrName>
                                        </p:attrNameLst>
                                      </p:cBhvr>
                                      <p:to>
                                        <p:strVal val="visible"/>
                                      </p:to>
                                    </p:set>
                                    <p:animEffect transition="in" filter="fade">
                                      <p:cBhvr>
                                        <p:cTn id="27" dur="500"/>
                                        <p:tgtEl>
                                          <p:spTgt spid="62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22"/>
                                        </p:tgtEl>
                                        <p:attrNameLst>
                                          <p:attrName>style.visibility</p:attrName>
                                        </p:attrNameLst>
                                      </p:cBhvr>
                                      <p:to>
                                        <p:strVal val="visible"/>
                                      </p:to>
                                    </p:set>
                                    <p:animEffect transition="in" filter="fade">
                                      <p:cBhvr>
                                        <p:cTn id="31" dur="500"/>
                                        <p:tgtEl>
                                          <p:spTgt spid="622"/>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23"/>
                                        </p:tgtEl>
                                        <p:attrNameLst>
                                          <p:attrName>style.visibility</p:attrName>
                                        </p:attrNameLst>
                                      </p:cBhvr>
                                      <p:to>
                                        <p:strVal val="visible"/>
                                      </p:to>
                                    </p:set>
                                    <p:animEffect transition="in" filter="fade">
                                      <p:cBhvr>
                                        <p:cTn id="35" dur="500"/>
                                        <p:tgtEl>
                                          <p:spTgt spid="62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25"/>
                                        </p:tgtEl>
                                        <p:attrNameLst>
                                          <p:attrName>style.visibility</p:attrName>
                                        </p:attrNameLst>
                                      </p:cBhvr>
                                      <p:to>
                                        <p:strVal val="visible"/>
                                      </p:to>
                                    </p:set>
                                    <p:animEffect transition="in" filter="fade">
                                      <p:cBhvr>
                                        <p:cTn id="39" dur="500"/>
                                        <p:tgtEl>
                                          <p:spTgt spid="625"/>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27"/>
                                        </p:tgtEl>
                                        <p:attrNameLst>
                                          <p:attrName>style.visibility</p:attrName>
                                        </p:attrNameLst>
                                      </p:cBhvr>
                                      <p:to>
                                        <p:strVal val="visible"/>
                                      </p:to>
                                    </p:set>
                                    <p:animEffect transition="in" filter="fade">
                                      <p:cBhvr>
                                        <p:cTn id="43" dur="500"/>
                                        <p:tgtEl>
                                          <p:spTgt spid="627"/>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12"/>
                                        </p:tgtEl>
                                        <p:attrNameLst>
                                          <p:attrName>style.visibility</p:attrName>
                                        </p:attrNameLst>
                                      </p:cBhvr>
                                      <p:to>
                                        <p:strVal val="visible"/>
                                      </p:to>
                                    </p:set>
                                    <p:animEffect transition="in" filter="fade">
                                      <p:cBhvr>
                                        <p:cTn id="47" dur="500"/>
                                        <p:tgtEl>
                                          <p:spTgt spid="61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613"/>
                                        </p:tgtEl>
                                        <p:attrNameLst>
                                          <p:attrName>style.visibility</p:attrName>
                                        </p:attrNameLst>
                                      </p:cBhvr>
                                      <p:to>
                                        <p:strVal val="visible"/>
                                      </p:to>
                                    </p:set>
                                    <p:animEffect transition="in" filter="fade">
                                      <p:cBhvr>
                                        <p:cTn id="51" dur="500"/>
                                        <p:tgtEl>
                                          <p:spTgt spid="613"/>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617"/>
                                        </p:tgtEl>
                                        <p:attrNameLst>
                                          <p:attrName>style.visibility</p:attrName>
                                        </p:attrNameLst>
                                      </p:cBhvr>
                                      <p:to>
                                        <p:strVal val="visible"/>
                                      </p:to>
                                    </p:set>
                                    <p:animEffect transition="in" filter="fade">
                                      <p:cBhvr>
                                        <p:cTn id="55" dur="500"/>
                                        <p:tgtEl>
                                          <p:spTgt spid="61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618"/>
                                        </p:tgtEl>
                                        <p:attrNameLst>
                                          <p:attrName>style.visibility</p:attrName>
                                        </p:attrNameLst>
                                      </p:cBhvr>
                                      <p:to>
                                        <p:strVal val="visible"/>
                                      </p:to>
                                    </p:set>
                                    <p:animEffect transition="in" filter="fade">
                                      <p:cBhvr>
                                        <p:cTn id="59" dur="500"/>
                                        <p:tgtEl>
                                          <p:spTgt spid="61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619"/>
                                        </p:tgtEl>
                                        <p:attrNameLst>
                                          <p:attrName>style.visibility</p:attrName>
                                        </p:attrNameLst>
                                      </p:cBhvr>
                                      <p:to>
                                        <p:strVal val="visible"/>
                                      </p:to>
                                    </p:set>
                                    <p:animEffect transition="in" filter="fade">
                                      <p:cBhvr>
                                        <p:cTn id="63" dur="500"/>
                                        <p:tgtEl>
                                          <p:spTgt spid="619"/>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620"/>
                                        </p:tgtEl>
                                        <p:attrNameLst>
                                          <p:attrName>style.visibility</p:attrName>
                                        </p:attrNameLst>
                                      </p:cBhvr>
                                      <p:to>
                                        <p:strVal val="visible"/>
                                      </p:to>
                                    </p:set>
                                    <p:animEffect transition="in" filter="fade">
                                      <p:cBhvr>
                                        <p:cTn id="67" dur="500"/>
                                        <p:tgtEl>
                                          <p:spTgt spid="620"/>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624"/>
                                        </p:tgtEl>
                                        <p:attrNameLst>
                                          <p:attrName>style.visibility</p:attrName>
                                        </p:attrNameLst>
                                      </p:cBhvr>
                                      <p:to>
                                        <p:strVal val="visible"/>
                                      </p:to>
                                    </p:set>
                                    <p:animEffect transition="in" filter="fade">
                                      <p:cBhvr>
                                        <p:cTn id="71" dur="500"/>
                                        <p:tgtEl>
                                          <p:spTgt spid="624"/>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626"/>
                                        </p:tgtEl>
                                        <p:attrNameLst>
                                          <p:attrName>style.visibility</p:attrName>
                                        </p:attrNameLst>
                                      </p:cBhvr>
                                      <p:to>
                                        <p:strVal val="visible"/>
                                      </p:to>
                                    </p:set>
                                    <p:animEffect transition="in" filter="fade">
                                      <p:cBhvr>
                                        <p:cTn id="75" dur="500"/>
                                        <p:tgtEl>
                                          <p:spTgt spid="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1600" b="1" dirty="0"/>
              <a:t>2. Elementos estructurales</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835319220"/>
              </p:ext>
            </p:extLst>
          </p:nvPr>
        </p:nvGraphicFramePr>
        <p:xfrm>
          <a:off x="314563" y="1240112"/>
          <a:ext cx="8568951" cy="3124200"/>
        </p:xfrm>
        <a:graphic>
          <a:graphicData uri="http://schemas.openxmlformats.org/drawingml/2006/table">
            <a:tbl>
              <a:tblPr firstRow="1" bandRow="1">
                <a:tableStyleId>{7E9639D4-E3E2-4D34-9284-5A2195B3D0D7}</a:tableStyleId>
              </a:tblPr>
              <a:tblGrid>
                <a:gridCol w="1584176">
                  <a:extLst>
                    <a:ext uri="{9D8B030D-6E8A-4147-A177-3AD203B41FA5}">
                      <a16:colId xmlns:a16="http://schemas.microsoft.com/office/drawing/2014/main" val="563022920"/>
                    </a:ext>
                  </a:extLst>
                </a:gridCol>
                <a:gridCol w="5112568">
                  <a:extLst>
                    <a:ext uri="{9D8B030D-6E8A-4147-A177-3AD203B41FA5}">
                      <a16:colId xmlns:a16="http://schemas.microsoft.com/office/drawing/2014/main" val="1977359239"/>
                    </a:ext>
                  </a:extLst>
                </a:gridCol>
                <a:gridCol w="1872207">
                  <a:extLst>
                    <a:ext uri="{9D8B030D-6E8A-4147-A177-3AD203B41FA5}">
                      <a16:colId xmlns:a16="http://schemas.microsoft.com/office/drawing/2014/main" val="1578129381"/>
                    </a:ext>
                  </a:extLst>
                </a:gridCol>
              </a:tblGrid>
              <a:tr h="370840">
                <a:tc>
                  <a:txBody>
                    <a:bodyPr/>
                    <a:lstStyle/>
                    <a:p>
                      <a:r>
                        <a:rPr lang="es-ES" sz="1200" dirty="0"/>
                        <a:t>Elemento</a:t>
                      </a:r>
                    </a:p>
                  </a:txBody>
                  <a:tcPr/>
                </a:tc>
                <a:tc>
                  <a:txBody>
                    <a:bodyPr/>
                    <a:lstStyle/>
                    <a:p>
                      <a:r>
                        <a:rPr lang="es-ES" sz="1200" dirty="0"/>
                        <a:t>Descripción</a:t>
                      </a:r>
                    </a:p>
                  </a:txBody>
                  <a:tcPr/>
                </a:tc>
                <a:tc>
                  <a:txBody>
                    <a:bodyPr/>
                    <a:lstStyle/>
                    <a:p>
                      <a:r>
                        <a:rPr lang="es-ES" sz="1200" dirty="0"/>
                        <a:t>Jerarquía</a:t>
                      </a:r>
                    </a:p>
                  </a:txBody>
                  <a:tcPr/>
                </a:tc>
                <a:extLst>
                  <a:ext uri="{0D108BD9-81ED-4DB2-BD59-A6C34878D82A}">
                    <a16:rowId xmlns:a16="http://schemas.microsoft.com/office/drawing/2014/main" val="1130146127"/>
                  </a:ext>
                </a:extLst>
              </a:tr>
              <a:tr h="370840">
                <a:tc>
                  <a:txBody>
                    <a:bodyPr/>
                    <a:lstStyle/>
                    <a:p>
                      <a:r>
                        <a:rPr lang="es-ES" sz="1200" dirty="0"/>
                        <a:t>&lt;!DOCTYPE </a:t>
                      </a:r>
                      <a:r>
                        <a:rPr lang="es-ES" sz="1200" dirty="0" err="1"/>
                        <a:t>html</a:t>
                      </a:r>
                      <a:r>
                        <a:rPr lang="es-ES" sz="1200" dirty="0"/>
                        <a:t>&gt;</a:t>
                      </a:r>
                    </a:p>
                  </a:txBody>
                  <a:tcPr/>
                </a:tc>
                <a:tc>
                  <a:txBody>
                    <a:bodyPr/>
                    <a:lstStyle/>
                    <a:p>
                      <a:r>
                        <a:rPr lang="es-ES" sz="1200" dirty="0"/>
                        <a:t>Indica que el documento está bajo el estándar de HTML5.</a:t>
                      </a:r>
                    </a:p>
                  </a:txBody>
                  <a:tcPr/>
                </a:tc>
                <a:tc>
                  <a:txBody>
                    <a:bodyPr/>
                    <a:lstStyle/>
                    <a:p>
                      <a:r>
                        <a:rPr lang="es-ES" sz="1200" dirty="0"/>
                        <a:t>Fuera de &lt;</a:t>
                      </a:r>
                      <a:r>
                        <a:rPr lang="es-ES" sz="1200" dirty="0" err="1"/>
                        <a:t>html</a:t>
                      </a:r>
                      <a:r>
                        <a:rPr lang="es-ES" sz="1200" dirty="0"/>
                        <a:t>&gt;</a:t>
                      </a:r>
                    </a:p>
                  </a:txBody>
                  <a:tcPr/>
                </a:tc>
                <a:extLst>
                  <a:ext uri="{0D108BD9-81ED-4DB2-BD59-A6C34878D82A}">
                    <a16:rowId xmlns:a16="http://schemas.microsoft.com/office/drawing/2014/main" val="2803072058"/>
                  </a:ext>
                </a:extLst>
              </a:tr>
              <a:tr h="370840">
                <a:tc>
                  <a:txBody>
                    <a:bodyPr/>
                    <a:lstStyle/>
                    <a:p>
                      <a:r>
                        <a:rPr lang="es-ES" sz="1200" dirty="0"/>
                        <a:t>&lt;</a:t>
                      </a:r>
                      <a:r>
                        <a:rPr lang="es-ES" sz="1200" dirty="0" err="1"/>
                        <a:t>html</a:t>
                      </a:r>
                      <a:r>
                        <a:rPr lang="es-ES" sz="1200" dirty="0"/>
                        <a:t>&gt;</a:t>
                      </a:r>
                    </a:p>
                  </a:txBody>
                  <a:tcPr/>
                </a:tc>
                <a:tc>
                  <a:txBody>
                    <a:bodyPr/>
                    <a:lstStyle/>
                    <a:p>
                      <a:r>
                        <a:rPr lang="es-ES" sz="1200" dirty="0"/>
                        <a:t>Representa la raíz del documento HTML. Contiene los elementos &lt;head&gt; y &lt;</a:t>
                      </a:r>
                      <a:r>
                        <a:rPr lang="es-ES" sz="1200" dirty="0" err="1"/>
                        <a:t>body</a:t>
                      </a:r>
                      <a:r>
                        <a:rPr lang="es-ES" sz="1200" dirty="0"/>
                        <a:t>&gt;. Es importante añadir el atributo </a:t>
                      </a:r>
                      <a:r>
                        <a:rPr lang="es-ES" sz="1200" dirty="0" err="1"/>
                        <a:t>lang</a:t>
                      </a:r>
                      <a:r>
                        <a:rPr lang="es-ES" sz="1200" dirty="0"/>
                        <a:t> para especificar el idioma del contenido</a:t>
                      </a:r>
                    </a:p>
                  </a:txBody>
                  <a:tcPr/>
                </a:tc>
                <a:tc>
                  <a:txBody>
                    <a:bodyPr/>
                    <a:lstStyle/>
                    <a:p>
                      <a:r>
                        <a:rPr lang="es-ES" sz="1200" dirty="0"/>
                        <a:t>Raíz del documento</a:t>
                      </a:r>
                    </a:p>
                  </a:txBody>
                  <a:tcPr/>
                </a:tc>
                <a:extLst>
                  <a:ext uri="{0D108BD9-81ED-4DB2-BD59-A6C34878D82A}">
                    <a16:rowId xmlns:a16="http://schemas.microsoft.com/office/drawing/2014/main" val="3361742600"/>
                  </a:ext>
                </a:extLst>
              </a:tr>
              <a:tr h="370840">
                <a:tc>
                  <a:txBody>
                    <a:bodyPr/>
                    <a:lstStyle/>
                    <a:p>
                      <a:r>
                        <a:rPr lang="es-ES" sz="1200" dirty="0"/>
                        <a:t>&lt;head&gt;</a:t>
                      </a:r>
                    </a:p>
                  </a:txBody>
                  <a:tcPr anchor="ctr"/>
                </a:tc>
                <a:tc>
                  <a:txBody>
                    <a:bodyPr/>
                    <a:lstStyle/>
                    <a:p>
                      <a:r>
                        <a:rPr lang="es-ES" sz="1200" dirty="0"/>
                        <a:t>Contiene metadatos sobre el documento, como enlaces a hojas de estilo, scripts y otras configuraciones que no son visibles para el usuario</a:t>
                      </a:r>
                    </a:p>
                  </a:txBody>
                  <a:tcPr/>
                </a:tc>
                <a:tc>
                  <a:txBody>
                    <a:bodyPr/>
                    <a:lstStyle/>
                    <a:p>
                      <a:r>
                        <a:rPr lang="es-ES" sz="1200" dirty="0"/>
                        <a:t>Dentro de &lt;</a:t>
                      </a:r>
                      <a:r>
                        <a:rPr lang="es-ES" sz="1200" dirty="0" err="1"/>
                        <a:t>html</a:t>
                      </a:r>
                      <a:r>
                        <a:rPr lang="es-ES" sz="1200" dirty="0"/>
                        <a:t>&gt;</a:t>
                      </a:r>
                    </a:p>
                  </a:txBody>
                  <a:tcPr/>
                </a:tc>
                <a:extLst>
                  <a:ext uri="{0D108BD9-81ED-4DB2-BD59-A6C34878D82A}">
                    <a16:rowId xmlns:a16="http://schemas.microsoft.com/office/drawing/2014/main" val="1717991358"/>
                  </a:ext>
                </a:extLst>
              </a:tr>
              <a:tr h="370840">
                <a:tc>
                  <a:txBody>
                    <a:bodyPr/>
                    <a:lstStyle/>
                    <a:p>
                      <a:r>
                        <a:rPr lang="es-ES" sz="1200" dirty="0"/>
                        <a:t>&lt;meta&gt;</a:t>
                      </a:r>
                    </a:p>
                  </a:txBody>
                  <a:tcPr/>
                </a:tc>
                <a:tc>
                  <a:txBody>
                    <a:bodyPr/>
                    <a:lstStyle/>
                    <a:p>
                      <a:r>
                        <a:rPr lang="es-ES" sz="1200" dirty="0"/>
                        <a:t>Define los metadatos del documento, como la codificación de caracteres (</a:t>
                      </a:r>
                      <a:r>
                        <a:rPr lang="es-ES" sz="1200" dirty="0" err="1"/>
                        <a:t>charset</a:t>
                      </a:r>
                      <a:r>
                        <a:rPr lang="es-ES" sz="1200" dirty="0"/>
                        <a:t>), la descripción (</a:t>
                      </a:r>
                      <a:r>
                        <a:rPr lang="es-ES" sz="1200" dirty="0" err="1"/>
                        <a:t>name</a:t>
                      </a:r>
                      <a:r>
                        <a:rPr lang="es-ES" sz="1200" dirty="0"/>
                        <a:t>="</a:t>
                      </a:r>
                      <a:r>
                        <a:rPr lang="es-ES" sz="1200" dirty="0" err="1"/>
                        <a:t>description</a:t>
                      </a:r>
                      <a:r>
                        <a:rPr lang="es-ES" sz="1200" dirty="0"/>
                        <a:t>") o el autor.</a:t>
                      </a:r>
                    </a:p>
                  </a:txBody>
                  <a:tcPr/>
                </a:tc>
                <a:tc>
                  <a:txBody>
                    <a:bodyPr/>
                    <a:lstStyle/>
                    <a:p>
                      <a:r>
                        <a:rPr lang="es-ES" sz="1200" dirty="0"/>
                        <a:t>Dentro de &lt;head&gt;</a:t>
                      </a:r>
                    </a:p>
                  </a:txBody>
                  <a:tcPr/>
                </a:tc>
                <a:extLst>
                  <a:ext uri="{0D108BD9-81ED-4DB2-BD59-A6C34878D82A}">
                    <a16:rowId xmlns:a16="http://schemas.microsoft.com/office/drawing/2014/main" val="475459897"/>
                  </a:ext>
                </a:extLst>
              </a:tr>
              <a:tr h="370840">
                <a:tc>
                  <a:txBody>
                    <a:bodyPr/>
                    <a:lstStyle/>
                    <a:p>
                      <a:r>
                        <a:rPr lang="es-ES" sz="1200" dirty="0"/>
                        <a:t>&lt;</a:t>
                      </a:r>
                      <a:r>
                        <a:rPr lang="es-ES" sz="1200" dirty="0" err="1"/>
                        <a:t>title</a:t>
                      </a:r>
                      <a:r>
                        <a:rPr lang="es-ES" sz="1200" dirty="0"/>
                        <a:t>&gt;</a:t>
                      </a:r>
                    </a:p>
                  </a:txBody>
                  <a:tcPr/>
                </a:tc>
                <a:tc>
                  <a:txBody>
                    <a:bodyPr/>
                    <a:lstStyle/>
                    <a:p>
                      <a:r>
                        <a:rPr lang="es-ES" sz="1200" dirty="0"/>
                        <a:t>Representa el título del documento. Se muestra en la barra superior del navegador.</a:t>
                      </a:r>
                    </a:p>
                  </a:txBody>
                  <a:tcPr/>
                </a:tc>
                <a:tc>
                  <a:txBody>
                    <a:bodyPr/>
                    <a:lstStyle/>
                    <a:p>
                      <a:r>
                        <a:rPr lang="es-ES" sz="1200" dirty="0"/>
                        <a:t>Dentro de &lt;head&gt;</a:t>
                      </a:r>
                    </a:p>
                  </a:txBody>
                  <a:tcPr/>
                </a:tc>
                <a:extLst>
                  <a:ext uri="{0D108BD9-81ED-4DB2-BD59-A6C34878D82A}">
                    <a16:rowId xmlns:a16="http://schemas.microsoft.com/office/drawing/2014/main" val="2908747210"/>
                  </a:ext>
                </a:extLst>
              </a:tr>
              <a:tr h="370840">
                <a:tc>
                  <a:txBody>
                    <a:bodyPr/>
                    <a:lstStyle/>
                    <a:p>
                      <a:r>
                        <a:rPr lang="es-ES" sz="1200" dirty="0"/>
                        <a:t>&lt;link&gt;</a:t>
                      </a:r>
                    </a:p>
                  </a:txBody>
                  <a:tcPr/>
                </a:tc>
                <a:tc>
                  <a:txBody>
                    <a:bodyPr/>
                    <a:lstStyle/>
                    <a:p>
                      <a:r>
                        <a:rPr lang="es-ES" sz="1200" dirty="0"/>
                        <a:t>Enlaza documentos externos como hojas de estilo CSS.</a:t>
                      </a:r>
                    </a:p>
                  </a:txBody>
                  <a:tcPr/>
                </a:tc>
                <a:tc>
                  <a:txBody>
                    <a:bodyPr/>
                    <a:lstStyle/>
                    <a:p>
                      <a:r>
                        <a:rPr lang="es-ES" sz="1200" dirty="0"/>
                        <a:t>Dentro de &lt;head&gt;</a:t>
                      </a:r>
                    </a:p>
                  </a:txBody>
                  <a:tcPr/>
                </a:tc>
                <a:extLst>
                  <a:ext uri="{0D108BD9-81ED-4DB2-BD59-A6C34878D82A}">
                    <a16:rowId xmlns:a16="http://schemas.microsoft.com/office/drawing/2014/main" val="567086294"/>
                  </a:ext>
                </a:extLst>
              </a:tr>
            </a:tbl>
          </a:graphicData>
        </a:graphic>
      </p:graphicFrame>
    </p:spTree>
    <p:extLst>
      <p:ext uri="{BB962C8B-B14F-4D97-AF65-F5344CB8AC3E}">
        <p14:creationId xmlns:p14="http://schemas.microsoft.com/office/powerpoint/2010/main" val="76429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1600" b="1" dirty="0"/>
              <a:t>2. Elementos estructurales</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1038318907"/>
              </p:ext>
            </p:extLst>
          </p:nvPr>
        </p:nvGraphicFramePr>
        <p:xfrm>
          <a:off x="260486" y="1707654"/>
          <a:ext cx="8568951" cy="2107742"/>
        </p:xfrm>
        <a:graphic>
          <a:graphicData uri="http://schemas.openxmlformats.org/drawingml/2006/table">
            <a:tbl>
              <a:tblPr firstRow="1" bandRow="1">
                <a:tableStyleId>{7E9639D4-E3E2-4D34-9284-5A2195B3D0D7}</a:tableStyleId>
              </a:tblPr>
              <a:tblGrid>
                <a:gridCol w="1584176">
                  <a:extLst>
                    <a:ext uri="{9D8B030D-6E8A-4147-A177-3AD203B41FA5}">
                      <a16:colId xmlns:a16="http://schemas.microsoft.com/office/drawing/2014/main" val="563022920"/>
                    </a:ext>
                  </a:extLst>
                </a:gridCol>
                <a:gridCol w="5112568">
                  <a:extLst>
                    <a:ext uri="{9D8B030D-6E8A-4147-A177-3AD203B41FA5}">
                      <a16:colId xmlns:a16="http://schemas.microsoft.com/office/drawing/2014/main" val="1977359239"/>
                    </a:ext>
                  </a:extLst>
                </a:gridCol>
                <a:gridCol w="1872207">
                  <a:extLst>
                    <a:ext uri="{9D8B030D-6E8A-4147-A177-3AD203B41FA5}">
                      <a16:colId xmlns:a16="http://schemas.microsoft.com/office/drawing/2014/main" val="1578129381"/>
                    </a:ext>
                  </a:extLst>
                </a:gridCol>
              </a:tblGrid>
              <a:tr h="370840">
                <a:tc>
                  <a:txBody>
                    <a:bodyPr/>
                    <a:lstStyle/>
                    <a:p>
                      <a:r>
                        <a:rPr lang="es-ES" sz="1200" dirty="0"/>
                        <a:t>Elemento</a:t>
                      </a:r>
                    </a:p>
                  </a:txBody>
                  <a:tcPr/>
                </a:tc>
                <a:tc>
                  <a:txBody>
                    <a:bodyPr/>
                    <a:lstStyle/>
                    <a:p>
                      <a:r>
                        <a:rPr lang="es-ES" sz="1200" dirty="0"/>
                        <a:t>Descripción</a:t>
                      </a:r>
                    </a:p>
                  </a:txBody>
                  <a:tcPr/>
                </a:tc>
                <a:tc>
                  <a:txBody>
                    <a:bodyPr/>
                    <a:lstStyle/>
                    <a:p>
                      <a:r>
                        <a:rPr lang="es-ES" sz="1200" dirty="0"/>
                        <a:t>Jerarquía</a:t>
                      </a:r>
                    </a:p>
                  </a:txBody>
                  <a:tcPr/>
                </a:tc>
                <a:extLst>
                  <a:ext uri="{0D108BD9-81ED-4DB2-BD59-A6C34878D82A}">
                    <a16:rowId xmlns:a16="http://schemas.microsoft.com/office/drawing/2014/main" val="1130146127"/>
                  </a:ext>
                </a:extLst>
              </a:tr>
              <a:tr h="456742">
                <a:tc>
                  <a:txBody>
                    <a:bodyPr/>
                    <a:lstStyle/>
                    <a:p>
                      <a:r>
                        <a:rPr lang="es-ES" sz="1200" dirty="0"/>
                        <a:t>&lt;</a:t>
                      </a:r>
                      <a:r>
                        <a:rPr lang="es-ES" sz="1200" dirty="0" err="1"/>
                        <a:t>style</a:t>
                      </a:r>
                      <a:r>
                        <a:rPr lang="es-ES" sz="1200" dirty="0"/>
                        <a:t>&gt;</a:t>
                      </a:r>
                    </a:p>
                  </a:txBody>
                  <a:tcPr/>
                </a:tc>
                <a:tc>
                  <a:txBody>
                    <a:bodyPr/>
                    <a:lstStyle/>
                    <a:p>
                      <a:r>
                        <a:rPr lang="es-ES" sz="1200" dirty="0"/>
                        <a:t>Define CSS interno.</a:t>
                      </a:r>
                    </a:p>
                  </a:txBody>
                  <a:tcPr/>
                </a:tc>
                <a:tc>
                  <a:txBody>
                    <a:bodyPr/>
                    <a:lstStyle/>
                    <a:p>
                      <a:r>
                        <a:rPr lang="es-ES" sz="1200" dirty="0"/>
                        <a:t>Dentro de &lt;head&gt;</a:t>
                      </a:r>
                    </a:p>
                  </a:txBody>
                  <a:tcPr/>
                </a:tc>
                <a:extLst>
                  <a:ext uri="{0D108BD9-81ED-4DB2-BD59-A6C34878D82A}">
                    <a16:rowId xmlns:a16="http://schemas.microsoft.com/office/drawing/2014/main" val="2803072058"/>
                  </a:ext>
                </a:extLst>
              </a:tr>
              <a:tr h="370840">
                <a:tc>
                  <a:txBody>
                    <a:bodyPr/>
                    <a:lstStyle/>
                    <a:p>
                      <a:r>
                        <a:rPr lang="es-ES" sz="1200" dirty="0"/>
                        <a:t>&lt;script&gt;</a:t>
                      </a:r>
                    </a:p>
                  </a:txBody>
                  <a:tcPr/>
                </a:tc>
                <a:tc>
                  <a:txBody>
                    <a:bodyPr/>
                    <a:lstStyle/>
                    <a:p>
                      <a:r>
                        <a:rPr lang="es-ES" sz="1200" dirty="0"/>
                        <a:t>Define código JavaScript, que puede estar embebido en el documento o enlazado a un archivo externo. Puede colocarse en &lt;head&gt; para scripts que se cargan antes del contenido, o al final de &lt;</a:t>
                      </a:r>
                      <a:r>
                        <a:rPr lang="es-ES" sz="1200" dirty="0" err="1"/>
                        <a:t>body</a:t>
                      </a:r>
                      <a:r>
                        <a:rPr lang="es-ES" sz="1200" dirty="0"/>
                        <a:t>&gt; para scripts que se ejecutan después de cargar la página.</a:t>
                      </a:r>
                    </a:p>
                  </a:txBody>
                  <a:tcPr/>
                </a:tc>
                <a:tc>
                  <a:txBody>
                    <a:bodyPr/>
                    <a:lstStyle/>
                    <a:p>
                      <a:r>
                        <a:rPr lang="es-ES" sz="1200" dirty="0" err="1"/>
                        <a:t>RDentro</a:t>
                      </a:r>
                      <a:r>
                        <a:rPr lang="es-ES" sz="1200" dirty="0"/>
                        <a:t> de &lt;head&gt; o al final de &lt;</a:t>
                      </a:r>
                      <a:r>
                        <a:rPr lang="es-ES" sz="1200" dirty="0" err="1"/>
                        <a:t>body</a:t>
                      </a:r>
                      <a:r>
                        <a:rPr lang="es-ES" sz="1200" dirty="0"/>
                        <a:t>&gt;</a:t>
                      </a:r>
                    </a:p>
                  </a:txBody>
                  <a:tcPr/>
                </a:tc>
                <a:extLst>
                  <a:ext uri="{0D108BD9-81ED-4DB2-BD59-A6C34878D82A}">
                    <a16:rowId xmlns:a16="http://schemas.microsoft.com/office/drawing/2014/main" val="3361742600"/>
                  </a:ext>
                </a:extLst>
              </a:tr>
              <a:tr h="370840">
                <a:tc>
                  <a:txBody>
                    <a:bodyPr/>
                    <a:lstStyle/>
                    <a:p>
                      <a:r>
                        <a:rPr lang="es-ES" sz="1200" dirty="0"/>
                        <a:t>&lt;</a:t>
                      </a:r>
                      <a:r>
                        <a:rPr lang="es-ES" sz="1200" dirty="0" err="1"/>
                        <a:t>body</a:t>
                      </a:r>
                      <a:r>
                        <a:rPr lang="es-ES" sz="1200" dirty="0"/>
                        <a:t>&gt;</a:t>
                      </a:r>
                    </a:p>
                  </a:txBody>
                  <a:tcPr anchor="ctr"/>
                </a:tc>
                <a:tc>
                  <a:txBody>
                    <a:bodyPr/>
                    <a:lstStyle/>
                    <a:p>
                      <a:r>
                        <a:rPr lang="es-ES" sz="1200" dirty="0"/>
                        <a:t>Contiene todo el contenido visible para el usuario. Sólo puede existir un elemento &lt;</a:t>
                      </a:r>
                      <a:r>
                        <a:rPr lang="es-ES" sz="1200" dirty="0" err="1"/>
                        <a:t>body</a:t>
                      </a:r>
                      <a:r>
                        <a:rPr lang="es-ES" sz="1200" dirty="0"/>
                        <a:t>&gt; en el documento.</a:t>
                      </a:r>
                    </a:p>
                  </a:txBody>
                  <a:tcPr/>
                </a:tc>
                <a:tc>
                  <a:txBody>
                    <a:bodyPr/>
                    <a:lstStyle/>
                    <a:p>
                      <a:r>
                        <a:rPr lang="es-ES" sz="1200" dirty="0"/>
                        <a:t>Dentro de &lt;</a:t>
                      </a:r>
                      <a:r>
                        <a:rPr lang="es-ES" sz="1200" dirty="0" err="1"/>
                        <a:t>html</a:t>
                      </a:r>
                      <a:r>
                        <a:rPr lang="es-ES" sz="1200" dirty="0"/>
                        <a:t>&gt;</a:t>
                      </a:r>
                    </a:p>
                  </a:txBody>
                  <a:tcPr/>
                </a:tc>
                <a:extLst>
                  <a:ext uri="{0D108BD9-81ED-4DB2-BD59-A6C34878D82A}">
                    <a16:rowId xmlns:a16="http://schemas.microsoft.com/office/drawing/2014/main" val="1717991358"/>
                  </a:ext>
                </a:extLst>
              </a:tr>
            </a:tbl>
          </a:graphicData>
        </a:graphic>
      </p:graphicFrame>
    </p:spTree>
    <p:extLst>
      <p:ext uri="{BB962C8B-B14F-4D97-AF65-F5344CB8AC3E}">
        <p14:creationId xmlns:p14="http://schemas.microsoft.com/office/powerpoint/2010/main" val="215550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1600" b="1" dirty="0"/>
              <a:t>3. Elementos semánticos </a:t>
            </a:r>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07504" y="8028"/>
            <a:ext cx="7543800" cy="616042"/>
          </a:xfrm>
        </p:spPr>
        <p:txBody>
          <a:bodyPr/>
          <a:lstStyle/>
          <a:p>
            <a:r>
              <a:rPr lang="es-ES" sz="2500" b="1" i="0" dirty="0">
                <a:solidFill>
                  <a:srgbClr val="24292E"/>
                </a:solidFill>
                <a:effectLst/>
                <a:latin typeface="-apple-system"/>
              </a:rPr>
              <a:t>1. HTML</a:t>
            </a:r>
            <a:endParaRPr lang="es-ES" sz="2500" dirty="0"/>
          </a:p>
        </p:txBody>
      </p:sp>
      <p:pic>
        <p:nvPicPr>
          <p:cNvPr id="3" name="Imagen 2" descr="Interfaz de usuario gráfica&#10;&#10;Descripción generada automáticamente">
            <a:extLst>
              <a:ext uri="{FF2B5EF4-FFF2-40B4-BE49-F238E27FC236}">
                <a16:creationId xmlns:a16="http://schemas.microsoft.com/office/drawing/2014/main" id="{F7E3847F-711B-E351-4673-571DF044481F}"/>
              </a:ext>
            </a:extLst>
          </p:cNvPr>
          <p:cNvPicPr>
            <a:picLocks noChangeAspect="1"/>
          </p:cNvPicPr>
          <p:nvPr/>
        </p:nvPicPr>
        <p:blipFill>
          <a:blip r:embed="rId2"/>
          <a:stretch>
            <a:fillRect/>
          </a:stretch>
        </p:blipFill>
        <p:spPr>
          <a:xfrm>
            <a:off x="2699792" y="529791"/>
            <a:ext cx="4741224" cy="4083918"/>
          </a:xfrm>
          <a:prstGeom prst="rect">
            <a:avLst/>
          </a:prstGeom>
        </p:spPr>
      </p:pic>
    </p:spTree>
    <p:extLst>
      <p:ext uri="{BB962C8B-B14F-4D97-AF65-F5344CB8AC3E}">
        <p14:creationId xmlns:p14="http://schemas.microsoft.com/office/powerpoint/2010/main" val="157258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1600" b="1" dirty="0"/>
              <a:t>3. Elementos estructurales</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664455011"/>
              </p:ext>
            </p:extLst>
          </p:nvPr>
        </p:nvGraphicFramePr>
        <p:xfrm>
          <a:off x="314562" y="1240112"/>
          <a:ext cx="8568952" cy="2865120"/>
        </p:xfrm>
        <a:graphic>
          <a:graphicData uri="http://schemas.openxmlformats.org/drawingml/2006/table">
            <a:tbl>
              <a:tblPr firstRow="1" bandRow="1">
                <a:tableStyleId>{7E9639D4-E3E2-4D34-9284-5A2195B3D0D7}</a:tableStyleId>
              </a:tblPr>
              <a:tblGrid>
                <a:gridCol w="2637298">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200" dirty="0"/>
                        <a:t>Elemento</a:t>
                      </a:r>
                    </a:p>
                  </a:txBody>
                  <a:tcPr/>
                </a:tc>
                <a:tc>
                  <a:txBody>
                    <a:bodyPr/>
                    <a:lstStyle/>
                    <a:p>
                      <a:r>
                        <a:rPr lang="es-ES" sz="1200" dirty="0"/>
                        <a:t>Descripción</a:t>
                      </a:r>
                    </a:p>
                  </a:txBody>
                  <a:tcPr/>
                </a:tc>
                <a:extLst>
                  <a:ext uri="{0D108BD9-81ED-4DB2-BD59-A6C34878D82A}">
                    <a16:rowId xmlns:a16="http://schemas.microsoft.com/office/drawing/2014/main" val="1130146127"/>
                  </a:ext>
                </a:extLst>
              </a:tr>
              <a:tr h="370840">
                <a:tc>
                  <a:txBody>
                    <a:bodyPr/>
                    <a:lstStyle/>
                    <a:p>
                      <a:r>
                        <a:rPr lang="es-ES" sz="1200" dirty="0"/>
                        <a:t>&lt;</a:t>
                      </a:r>
                      <a:r>
                        <a:rPr lang="es-ES" sz="1200" dirty="0" err="1"/>
                        <a:t>section</a:t>
                      </a:r>
                      <a:r>
                        <a:rPr lang="es-ES" sz="1200" dirty="0"/>
                        <a:t>&gt;</a:t>
                      </a:r>
                    </a:p>
                  </a:txBody>
                  <a:tcPr/>
                </a:tc>
                <a:tc>
                  <a:txBody>
                    <a:bodyPr/>
                    <a:lstStyle/>
                    <a:p>
                      <a:r>
                        <a:rPr lang="es-ES" sz="1200" dirty="0"/>
                        <a:t>Define secciones de una web.</a:t>
                      </a:r>
                    </a:p>
                  </a:txBody>
                  <a:tcPr/>
                </a:tc>
                <a:extLst>
                  <a:ext uri="{0D108BD9-81ED-4DB2-BD59-A6C34878D82A}">
                    <a16:rowId xmlns:a16="http://schemas.microsoft.com/office/drawing/2014/main" val="2803072058"/>
                  </a:ext>
                </a:extLst>
              </a:tr>
              <a:tr h="370840">
                <a:tc>
                  <a:txBody>
                    <a:bodyPr/>
                    <a:lstStyle/>
                    <a:p>
                      <a:r>
                        <a:rPr lang="es-ES" sz="1200" dirty="0"/>
                        <a:t>&lt;</a:t>
                      </a:r>
                      <a:r>
                        <a:rPr lang="es-ES" sz="1200" dirty="0" err="1"/>
                        <a:t>nav</a:t>
                      </a:r>
                      <a:r>
                        <a:rPr lang="es-ES" sz="1200" dirty="0"/>
                        <a:t>&gt;</a:t>
                      </a:r>
                    </a:p>
                  </a:txBody>
                  <a:tcPr/>
                </a:tc>
                <a:tc>
                  <a:txBody>
                    <a:bodyPr/>
                    <a:lstStyle/>
                    <a:p>
                      <a:r>
                        <a:rPr lang="es-ES" sz="1200" dirty="0"/>
                        <a:t>Especifica una sección que contiene un menú de navegación.</a:t>
                      </a:r>
                    </a:p>
                  </a:txBody>
                  <a:tcPr/>
                </a:tc>
                <a:extLst>
                  <a:ext uri="{0D108BD9-81ED-4DB2-BD59-A6C34878D82A}">
                    <a16:rowId xmlns:a16="http://schemas.microsoft.com/office/drawing/2014/main" val="3361742600"/>
                  </a:ext>
                </a:extLst>
              </a:tr>
              <a:tr h="370840">
                <a:tc>
                  <a:txBody>
                    <a:bodyPr/>
                    <a:lstStyle/>
                    <a:p>
                      <a:r>
                        <a:rPr lang="es-ES" sz="1200" dirty="0"/>
                        <a:t>&lt;</a:t>
                      </a:r>
                      <a:r>
                        <a:rPr lang="es-ES" sz="1200" dirty="0" err="1"/>
                        <a:t>article</a:t>
                      </a:r>
                      <a:r>
                        <a:rPr lang="es-ES" sz="1200" dirty="0"/>
                        <a:t>&gt;</a:t>
                      </a:r>
                    </a:p>
                  </a:txBody>
                  <a:tcPr anchor="ctr"/>
                </a:tc>
                <a:tc>
                  <a:txBody>
                    <a:bodyPr/>
                    <a:lstStyle/>
                    <a:p>
                      <a:r>
                        <a:rPr lang="es-ES" sz="1200" dirty="0"/>
                        <a:t>Determina secciones de contenido.</a:t>
                      </a:r>
                    </a:p>
                  </a:txBody>
                  <a:tcPr/>
                </a:tc>
                <a:extLst>
                  <a:ext uri="{0D108BD9-81ED-4DB2-BD59-A6C34878D82A}">
                    <a16:rowId xmlns:a16="http://schemas.microsoft.com/office/drawing/2014/main" val="1717991358"/>
                  </a:ext>
                </a:extLst>
              </a:tr>
              <a:tr h="370840">
                <a:tc>
                  <a:txBody>
                    <a:bodyPr/>
                    <a:lstStyle/>
                    <a:p>
                      <a:r>
                        <a:rPr lang="es-ES" sz="1200" dirty="0"/>
                        <a:t>&lt;aside&gt;</a:t>
                      </a:r>
                    </a:p>
                  </a:txBody>
                  <a:tcPr/>
                </a:tc>
                <a:tc>
                  <a:txBody>
                    <a:bodyPr/>
                    <a:lstStyle/>
                    <a:p>
                      <a:r>
                        <a:rPr lang="es-ES" sz="1200" dirty="0"/>
                        <a:t>Define la barra lateral de una página web. </a:t>
                      </a:r>
                    </a:p>
                  </a:txBody>
                  <a:tcPr/>
                </a:tc>
                <a:extLst>
                  <a:ext uri="{0D108BD9-81ED-4DB2-BD59-A6C34878D82A}">
                    <a16:rowId xmlns:a16="http://schemas.microsoft.com/office/drawing/2014/main" val="475459897"/>
                  </a:ext>
                </a:extLst>
              </a:tr>
              <a:tr h="370840">
                <a:tc>
                  <a:txBody>
                    <a:bodyPr/>
                    <a:lstStyle/>
                    <a:p>
                      <a:r>
                        <a:rPr lang="pt-BR" sz="1200" dirty="0"/>
                        <a:t>&lt;h1&gt; &lt;h2&gt; &lt;h3&gt; &lt;h4&gt; &lt;h5&gt; &lt;h6&gt;</a:t>
                      </a:r>
                      <a:endParaRPr lang="es-ES" sz="1200" dirty="0"/>
                    </a:p>
                  </a:txBody>
                  <a:tcPr/>
                </a:tc>
                <a:tc>
                  <a:txBody>
                    <a:bodyPr/>
                    <a:lstStyle/>
                    <a:p>
                      <a:r>
                        <a:rPr lang="es-ES" sz="1200" dirty="0"/>
                        <a:t>Describe el tema de la sección. Disponemos de seis niveles: de h1 a h6, siendo &lt;h1&gt; la cabecera de mayor importancia. Sólo puede existir una etiqueta &lt;h1&gt; en el documento.</a:t>
                      </a:r>
                    </a:p>
                  </a:txBody>
                  <a:tcPr/>
                </a:tc>
                <a:extLst>
                  <a:ext uri="{0D108BD9-81ED-4DB2-BD59-A6C34878D82A}">
                    <a16:rowId xmlns:a16="http://schemas.microsoft.com/office/drawing/2014/main" val="2908747210"/>
                  </a:ext>
                </a:extLst>
              </a:tr>
              <a:tr h="370840">
                <a:tc>
                  <a:txBody>
                    <a:bodyPr/>
                    <a:lstStyle/>
                    <a:p>
                      <a:r>
                        <a:rPr lang="es-ES" sz="1200" dirty="0"/>
                        <a:t>&lt;</a:t>
                      </a:r>
                      <a:r>
                        <a:rPr lang="es-ES" sz="1200" dirty="0" err="1"/>
                        <a:t>header</a:t>
                      </a:r>
                      <a:r>
                        <a:rPr lang="es-ES" sz="1200" dirty="0"/>
                        <a:t>&gt;</a:t>
                      </a:r>
                    </a:p>
                  </a:txBody>
                  <a:tcPr/>
                </a:tc>
                <a:tc>
                  <a:txBody>
                    <a:bodyPr/>
                    <a:lstStyle/>
                    <a:p>
                      <a:r>
                        <a:rPr lang="es-ES" sz="1200" dirty="0"/>
                        <a:t>Enlaza documentos externos como hojas de estilo CSS.</a:t>
                      </a:r>
                    </a:p>
                  </a:txBody>
                  <a:tcPr/>
                </a:tc>
                <a:extLst>
                  <a:ext uri="{0D108BD9-81ED-4DB2-BD59-A6C34878D82A}">
                    <a16:rowId xmlns:a16="http://schemas.microsoft.com/office/drawing/2014/main" val="567086294"/>
                  </a:ext>
                </a:extLst>
              </a:tr>
            </a:tbl>
          </a:graphicData>
        </a:graphic>
      </p:graphicFrame>
    </p:spTree>
    <p:extLst>
      <p:ext uri="{BB962C8B-B14F-4D97-AF65-F5344CB8AC3E}">
        <p14:creationId xmlns:p14="http://schemas.microsoft.com/office/powerpoint/2010/main" val="185107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33DC666-D87B-BC20-6455-9AE1DA7BF3B9}"/>
              </a:ext>
            </a:extLst>
          </p:cNvPr>
          <p:cNvSpPr>
            <a:spLocks noGrp="1"/>
          </p:cNvSpPr>
          <p:nvPr>
            <p:ph type="body" idx="1"/>
          </p:nvPr>
        </p:nvSpPr>
        <p:spPr>
          <a:xfrm>
            <a:off x="0" y="624070"/>
            <a:ext cx="8883514" cy="3017520"/>
          </a:xfrm>
        </p:spPr>
        <p:txBody>
          <a:bodyPr/>
          <a:lstStyle/>
          <a:p>
            <a:r>
              <a:rPr lang="es-ES" sz="1600" b="1" dirty="0"/>
              <a:t>3. Elementos estructurales</a:t>
            </a:r>
          </a:p>
          <a:p>
            <a:pPr marL="76200" indent="0">
              <a:buNone/>
            </a:pPr>
            <a:endParaRPr lang="es-ES" sz="1400" dirty="0"/>
          </a:p>
        </p:txBody>
      </p:sp>
      <p:sp>
        <p:nvSpPr>
          <p:cNvPr id="7" name="Título 6">
            <a:extLst>
              <a:ext uri="{FF2B5EF4-FFF2-40B4-BE49-F238E27FC236}">
                <a16:creationId xmlns:a16="http://schemas.microsoft.com/office/drawing/2014/main" id="{EB80F4A2-B171-08D8-1654-39EBFE729E2A}"/>
              </a:ext>
            </a:extLst>
          </p:cNvPr>
          <p:cNvSpPr>
            <a:spLocks noGrp="1"/>
          </p:cNvSpPr>
          <p:nvPr>
            <p:ph type="title"/>
          </p:nvPr>
        </p:nvSpPr>
        <p:spPr>
          <a:xfrm>
            <a:off x="147892" y="155508"/>
            <a:ext cx="7543800" cy="616042"/>
          </a:xfrm>
        </p:spPr>
        <p:txBody>
          <a:bodyPr/>
          <a:lstStyle/>
          <a:p>
            <a:r>
              <a:rPr lang="es-ES" sz="2500" b="1" i="0" dirty="0">
                <a:solidFill>
                  <a:srgbClr val="24292E"/>
                </a:solidFill>
                <a:effectLst/>
                <a:latin typeface="-apple-system"/>
              </a:rPr>
              <a:t>1. HTML</a:t>
            </a:r>
            <a:endParaRPr lang="es-ES" sz="2500" dirty="0"/>
          </a:p>
        </p:txBody>
      </p:sp>
      <p:graphicFrame>
        <p:nvGraphicFramePr>
          <p:cNvPr id="2" name="Tabla 1">
            <a:extLst>
              <a:ext uri="{FF2B5EF4-FFF2-40B4-BE49-F238E27FC236}">
                <a16:creationId xmlns:a16="http://schemas.microsoft.com/office/drawing/2014/main" id="{B6B13815-8E03-5E16-27DD-41258E4D1794}"/>
              </a:ext>
            </a:extLst>
          </p:cNvPr>
          <p:cNvGraphicFramePr>
            <a:graphicFrameLocks noGrp="1"/>
          </p:cNvGraphicFramePr>
          <p:nvPr>
            <p:extLst>
              <p:ext uri="{D42A27DB-BD31-4B8C-83A1-F6EECF244321}">
                <p14:modId xmlns:p14="http://schemas.microsoft.com/office/powerpoint/2010/main" val="3529048223"/>
              </p:ext>
            </p:extLst>
          </p:nvPr>
        </p:nvGraphicFramePr>
        <p:xfrm>
          <a:off x="287524" y="2132830"/>
          <a:ext cx="8568952" cy="1656080"/>
        </p:xfrm>
        <a:graphic>
          <a:graphicData uri="http://schemas.openxmlformats.org/drawingml/2006/table">
            <a:tbl>
              <a:tblPr firstRow="1" bandRow="1">
                <a:tableStyleId>{7E9639D4-E3E2-4D34-9284-5A2195B3D0D7}</a:tableStyleId>
              </a:tblPr>
              <a:tblGrid>
                <a:gridCol w="2637298">
                  <a:extLst>
                    <a:ext uri="{9D8B030D-6E8A-4147-A177-3AD203B41FA5}">
                      <a16:colId xmlns:a16="http://schemas.microsoft.com/office/drawing/2014/main" val="563022920"/>
                    </a:ext>
                  </a:extLst>
                </a:gridCol>
                <a:gridCol w="5931654">
                  <a:extLst>
                    <a:ext uri="{9D8B030D-6E8A-4147-A177-3AD203B41FA5}">
                      <a16:colId xmlns:a16="http://schemas.microsoft.com/office/drawing/2014/main" val="1977359239"/>
                    </a:ext>
                  </a:extLst>
                </a:gridCol>
              </a:tblGrid>
              <a:tr h="370840">
                <a:tc>
                  <a:txBody>
                    <a:bodyPr/>
                    <a:lstStyle/>
                    <a:p>
                      <a:r>
                        <a:rPr lang="es-ES" sz="1200" dirty="0"/>
                        <a:t>Elemento</a:t>
                      </a:r>
                    </a:p>
                  </a:txBody>
                  <a:tcPr/>
                </a:tc>
                <a:tc>
                  <a:txBody>
                    <a:bodyPr/>
                    <a:lstStyle/>
                    <a:p>
                      <a:r>
                        <a:rPr lang="es-ES" sz="1200" dirty="0"/>
                        <a:t>Descripción</a:t>
                      </a:r>
                    </a:p>
                  </a:txBody>
                  <a:tcPr/>
                </a:tc>
                <a:extLst>
                  <a:ext uri="{0D108BD9-81ED-4DB2-BD59-A6C34878D82A}">
                    <a16:rowId xmlns:a16="http://schemas.microsoft.com/office/drawing/2014/main" val="1130146127"/>
                  </a:ext>
                </a:extLst>
              </a:tr>
              <a:tr h="370840">
                <a:tc>
                  <a:txBody>
                    <a:bodyPr/>
                    <a:lstStyle/>
                    <a:p>
                      <a:r>
                        <a:rPr lang="es-ES" sz="1200" dirty="0"/>
                        <a:t>&lt;</a:t>
                      </a:r>
                      <a:r>
                        <a:rPr lang="es-ES" sz="1200" dirty="0" err="1"/>
                        <a:t>footer</a:t>
                      </a:r>
                      <a:r>
                        <a:rPr lang="es-ES" sz="1200" dirty="0"/>
                        <a:t>&gt;</a:t>
                      </a:r>
                    </a:p>
                  </a:txBody>
                  <a:tcPr/>
                </a:tc>
                <a:tc>
                  <a:txBody>
                    <a:bodyPr/>
                    <a:lstStyle/>
                    <a:p>
                      <a:r>
                        <a:rPr lang="es-ES" sz="1200" dirty="0"/>
                        <a:t>Define el pie de página. También se puede utilizar para definir el pie de otros elementos.</a:t>
                      </a:r>
                    </a:p>
                  </a:txBody>
                  <a:tcPr/>
                </a:tc>
                <a:extLst>
                  <a:ext uri="{0D108BD9-81ED-4DB2-BD59-A6C34878D82A}">
                    <a16:rowId xmlns:a16="http://schemas.microsoft.com/office/drawing/2014/main" val="2803072058"/>
                  </a:ext>
                </a:extLst>
              </a:tr>
              <a:tr h="370840">
                <a:tc>
                  <a:txBody>
                    <a:bodyPr/>
                    <a:lstStyle/>
                    <a:p>
                      <a:r>
                        <a:rPr lang="es-ES" sz="1200" dirty="0"/>
                        <a:t>&lt;</a:t>
                      </a:r>
                      <a:r>
                        <a:rPr lang="es-ES" sz="1200" dirty="0" err="1"/>
                        <a:t>address</a:t>
                      </a:r>
                      <a:r>
                        <a:rPr lang="es-ES" sz="1200" dirty="0"/>
                        <a:t>&gt;</a:t>
                      </a:r>
                    </a:p>
                  </a:txBody>
                  <a:tcPr/>
                </a:tc>
                <a:tc>
                  <a:txBody>
                    <a:bodyPr/>
                    <a:lstStyle/>
                    <a:p>
                      <a:r>
                        <a:rPr lang="es-ES" sz="1200" dirty="0"/>
                        <a:t>Especifica una sección que contiene información de contacto.</a:t>
                      </a:r>
                    </a:p>
                  </a:txBody>
                  <a:tcPr/>
                </a:tc>
                <a:extLst>
                  <a:ext uri="{0D108BD9-81ED-4DB2-BD59-A6C34878D82A}">
                    <a16:rowId xmlns:a16="http://schemas.microsoft.com/office/drawing/2014/main" val="3361742600"/>
                  </a:ext>
                </a:extLst>
              </a:tr>
              <a:tr h="370840">
                <a:tc>
                  <a:txBody>
                    <a:bodyPr/>
                    <a:lstStyle/>
                    <a:p>
                      <a:r>
                        <a:rPr lang="es-ES" dirty="0"/>
                        <a:t>&lt;</a:t>
                      </a:r>
                      <a:r>
                        <a:rPr lang="es-ES" dirty="0" err="1"/>
                        <a:t>main</a:t>
                      </a:r>
                      <a:r>
                        <a:rPr lang="es-ES" dirty="0"/>
                        <a:t>&gt;</a:t>
                      </a:r>
                    </a:p>
                  </a:txBody>
                  <a:tcPr anchor="ctr"/>
                </a:tc>
                <a:tc>
                  <a:txBody>
                    <a:bodyPr/>
                    <a:lstStyle/>
                    <a:p>
                      <a:r>
                        <a:rPr lang="es-ES" sz="1200" dirty="0"/>
                        <a:t>Determina el contenido principal del documento. Solo puede existir un elemento &lt;</a:t>
                      </a:r>
                      <a:r>
                        <a:rPr lang="es-ES" sz="1200" dirty="0" err="1"/>
                        <a:t>main</a:t>
                      </a:r>
                      <a:r>
                        <a:rPr lang="es-ES" sz="1200" dirty="0"/>
                        <a:t>&gt; en el documento..</a:t>
                      </a:r>
                    </a:p>
                  </a:txBody>
                  <a:tcPr/>
                </a:tc>
                <a:extLst>
                  <a:ext uri="{0D108BD9-81ED-4DB2-BD59-A6C34878D82A}">
                    <a16:rowId xmlns:a16="http://schemas.microsoft.com/office/drawing/2014/main" val="1717991358"/>
                  </a:ext>
                </a:extLst>
              </a:tr>
            </a:tbl>
          </a:graphicData>
        </a:graphic>
      </p:graphicFrame>
    </p:spTree>
    <p:extLst>
      <p:ext uri="{BB962C8B-B14F-4D97-AF65-F5344CB8AC3E}">
        <p14:creationId xmlns:p14="http://schemas.microsoft.com/office/powerpoint/2010/main" val="4137693864"/>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F03B19-4066-4DE9-BCCE-7B1C14DCE015}">
  <ds:schemaRefs>
    <ds:schemaRef ds:uri="http://schemas.microsoft.com/sharepoint/v3/contenttype/forms"/>
  </ds:schemaRefs>
</ds:datastoreItem>
</file>

<file path=customXml/itemProps2.xml><?xml version="1.0" encoding="utf-8"?>
<ds:datastoreItem xmlns:ds="http://schemas.openxmlformats.org/officeDocument/2006/customXml" ds:itemID="{55B27CB2-2956-4D9A-A8AC-686EB5999199}">
  <ds:schemaRefs>
    <ds:schemaRef ds:uri="b238f60b-93df-48e1-afe7-e53c24212f34"/>
    <ds:schemaRef ds:uri="cddffda1-743c-4ef1-b61a-94d8ea38e423"/>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4DAB22DE-D1EA-4C98-82D0-02131501B3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7734</TotalTime>
  <Words>3527</Words>
  <Application>Microsoft Office PowerPoint</Application>
  <PresentationFormat>Presentación en pantalla (16:9)</PresentationFormat>
  <Paragraphs>578</Paragraphs>
  <Slides>48</Slides>
  <Notes>22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48</vt:i4>
      </vt:variant>
    </vt:vector>
  </HeadingPairs>
  <TitlesOfParts>
    <vt:vector size="58" baseType="lpstr">
      <vt:lpstr>Calibri</vt:lpstr>
      <vt:lpstr>Sniglet</vt:lpstr>
      <vt:lpstr>Helvetica</vt:lpstr>
      <vt:lpstr>Helvetica Neue</vt:lpstr>
      <vt:lpstr>Lato</vt:lpstr>
      <vt:lpstr>-apple-system</vt:lpstr>
      <vt:lpstr>Arial</vt:lpstr>
      <vt:lpstr>Verdana</vt:lpstr>
      <vt:lpstr>Raleway</vt:lpstr>
      <vt:lpstr>Antonio template</vt:lpstr>
      <vt:lpstr>RESUMEN UD 1</vt:lpstr>
      <vt:lpstr>Licencia</vt:lpstr>
      <vt:lpstr>Presentación de PowerPoint</vt:lpstr>
      <vt:lpstr>1. HTML</vt:lpstr>
      <vt:lpstr>1. HTML</vt:lpstr>
      <vt:lpstr>1. HTML</vt:lpstr>
      <vt:lpstr>1. HTML</vt:lpstr>
      <vt:lpstr>1. HTML</vt:lpstr>
      <vt:lpstr>1. HTML</vt:lpstr>
      <vt:lpstr>1. HTML</vt:lpstr>
      <vt:lpstr>1. HTML</vt:lpstr>
      <vt:lpstr>1. HTML</vt:lpstr>
      <vt:lpstr>1. HTML</vt:lpstr>
      <vt:lpstr>1. HTML</vt:lpstr>
      <vt:lpstr>1. HTML</vt:lpstr>
      <vt:lpstr>1. HTML</vt:lpstr>
      <vt:lpstr>1. HTML</vt:lpstr>
      <vt:lpstr>1. HTML</vt:lpstr>
      <vt:lpstr>1. HTML</vt:lpstr>
      <vt:lpstr>1. HTML</vt:lpstr>
      <vt:lpstr>1. HTML</vt:lpstr>
      <vt:lpstr>2. PROGRAMACION WEB</vt:lpstr>
      <vt:lpstr>2. PROGRAMACION WEB</vt:lpstr>
      <vt:lpstr>2. PROGRAMACION WEB</vt:lpstr>
      <vt:lpstr>2. PROGRAMACION WEB</vt:lpstr>
      <vt:lpstr>Funcionamiento de una aplicación web</vt:lpstr>
      <vt:lpstr>Funcionamiento en el lado del cliente</vt:lpstr>
      <vt:lpstr>Funcionamiento en el lado del cliente</vt:lpstr>
      <vt:lpstr>Resumen del lado del cliente</vt:lpstr>
      <vt:lpstr>Funcionamiento en el lado del servidor</vt:lpstr>
      <vt:lpstr>Funcionamiento en el lado del servidor</vt:lpstr>
      <vt:lpstr>Funcionamiento en el lado del servidor</vt:lpstr>
      <vt:lpstr>Funcionamiento en el lado del servidor</vt:lpstr>
      <vt:lpstr>Funcionamiento en el lado del servidor</vt:lpstr>
      <vt:lpstr>ARUITECTURA EN TRES NIVELES</vt:lpstr>
      <vt:lpstr>ARUITECTURA EN TRES NIVELES</vt:lpstr>
      <vt:lpstr>ARUITECTURA EN TRES NIVELES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366</cp:revision>
  <dcterms:modified xsi:type="dcterms:W3CDTF">2024-09-29T18:19:26Z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