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6"/>
  </p:notesMasterIdLst>
  <p:sldIdLst>
    <p:sldId id="475" r:id="rId5"/>
    <p:sldId id="476" r:id="rId6"/>
    <p:sldId id="477" r:id="rId7"/>
    <p:sldId id="478" r:id="rId8"/>
    <p:sldId id="329" r:id="rId9"/>
    <p:sldId id="330" r:id="rId10"/>
    <p:sldId id="331" r:id="rId11"/>
    <p:sldId id="420"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40" r:id="rId32"/>
    <p:sldId id="441" r:id="rId33"/>
    <p:sldId id="442" r:id="rId34"/>
    <p:sldId id="443"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
      <p:font typeface="Varela Round" panose="00000500000000000000" pitchFamily="2" charset="-79"/>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a8fd76b7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9a8fd76b74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a8fd76b7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9a8fd76b74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a8fd76b7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9a8fd76b74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a8fd76b7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9a8fd76b74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a8fd76b74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9a8fd76b74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a8fd76b7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9a8fd76b74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a8fd76b7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9a8fd76b74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a8fd76b7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9a8fd76b74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a8fd76b7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9a8fd76b74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9a8fd76b74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9a8fd76b74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a8fd76b7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9a8fd76b74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a8fd76b7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9a8fd76b74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9a8fd76b74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9a8fd76b74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a8fd76b7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9a8fd76b74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a8fd76b7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9a8fd76b74_0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a8fd76b7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9a8fd76b74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a8fd76b7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9a8fd76b74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a8fd76b7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9a8fd76b7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8fd76b7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a8fd76b74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a8fd76b7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9a8fd76b74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a8fd76b7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a8fd76b7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a8fd76b7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9a8fd76b74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a8fd76b7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9a8fd76b74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a8fd76b7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9a8fd76b74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4" name="13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5"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extLst>
      <p:ext uri="{BB962C8B-B14F-4D97-AF65-F5344CB8AC3E}">
        <p14:creationId xmlns:p14="http://schemas.microsoft.com/office/powerpoint/2010/main" val="67663933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pachefriends.org/index.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ENTORNO DE TRABAJO</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9a8fd76b74_0_6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10</a:t>
            </a:fld>
            <a:endParaRPr/>
          </a:p>
        </p:txBody>
      </p:sp>
      <p:sp>
        <p:nvSpPr>
          <p:cNvPr id="102" name="Google Shape;102;g9a8fd76b74_0_63"/>
          <p:cNvSpPr txBox="1"/>
          <p:nvPr/>
        </p:nvSpPr>
        <p:spPr>
          <a:xfrm>
            <a:off x="5220075" y="1768550"/>
            <a:ext cx="2561400" cy="32883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El instalador a descargar es</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un ejecutable de 109 MB.</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Guárdalo en tu escritorio o</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carpeta de descargas. Una</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vez terminada la descarga</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localiza el ejecutable y hazle</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click doble para comenzar la</a:t>
            </a:r>
            <a:endParaRPr sz="2100" b="0" i="0" u="none" strike="noStrike" cap="none">
              <a:solidFill>
                <a:srgbClr val="505670"/>
              </a:solidFill>
              <a:latin typeface="Varela Round"/>
              <a:ea typeface="Varela Round"/>
              <a:cs typeface="Varela Round"/>
              <a:sym typeface="Varela Round"/>
            </a:endParaRPr>
          </a:p>
          <a:p>
            <a:pPr marL="457200" marR="0" lvl="0" indent="-361950" algn="l" rtl="0">
              <a:lnSpc>
                <a:spcPct val="100000"/>
              </a:lnSpc>
              <a:spcBef>
                <a:spcPts val="600"/>
              </a:spcBef>
              <a:spcAft>
                <a:spcPts val="0"/>
              </a:spcAft>
              <a:buClr>
                <a:srgbClr val="505670"/>
              </a:buClr>
              <a:buSzPts val="2100"/>
              <a:buFont typeface="Varela Round"/>
              <a:buChar char="▧"/>
            </a:pPr>
            <a:r>
              <a:rPr lang="es-ES" sz="1100" b="0" i="0" u="none" strike="noStrike" cap="none">
                <a:solidFill>
                  <a:srgbClr val="505670"/>
                </a:solidFill>
                <a:latin typeface="Varela Round"/>
                <a:ea typeface="Varela Round"/>
                <a:cs typeface="Varela Round"/>
                <a:sym typeface="Varela Round"/>
              </a:rPr>
              <a:t>instalación.</a:t>
            </a:r>
            <a:endParaRPr sz="1100" b="0" i="0" u="none" strike="noStrike" cap="none">
              <a:solidFill>
                <a:srgbClr val="505670"/>
              </a:solidFill>
              <a:latin typeface="Varela Round"/>
              <a:ea typeface="Varela Round"/>
              <a:cs typeface="Varela Round"/>
              <a:sym typeface="Varela Round"/>
            </a:endParaRPr>
          </a:p>
        </p:txBody>
      </p:sp>
      <p:pic>
        <p:nvPicPr>
          <p:cNvPr id="103" name="Google Shape;103;g9a8fd76b74_0_63"/>
          <p:cNvPicPr preferRelativeResize="0"/>
          <p:nvPr/>
        </p:nvPicPr>
        <p:blipFill rotWithShape="1">
          <a:blip r:embed="rId3">
            <a:alphaModFix/>
          </a:blip>
          <a:srcRect/>
          <a:stretch/>
        </p:blipFill>
        <p:spPr>
          <a:xfrm>
            <a:off x="157200" y="636175"/>
            <a:ext cx="4231400" cy="308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9a8fd76b74_0_7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11</a:t>
            </a:fld>
            <a:endParaRPr/>
          </a:p>
        </p:txBody>
      </p:sp>
      <p:sp>
        <p:nvSpPr>
          <p:cNvPr id="110" name="Google Shape;110;g9a8fd76b74_0_73"/>
          <p:cNvSpPr txBox="1"/>
          <p:nvPr/>
        </p:nvSpPr>
        <p:spPr>
          <a:xfrm>
            <a:off x="1070325" y="623250"/>
            <a:ext cx="7056300" cy="3023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doble clic en el archivo descargado.</a:t>
            </a:r>
            <a:r>
              <a:rPr lang="es-ES" sz="2400" b="0" i="0" u="none" strike="noStrike" cap="none" dirty="0">
                <a:solidFill>
                  <a:schemeClr val="bg2">
                    <a:lumMod val="50000"/>
                  </a:schemeClr>
                </a:solidFill>
                <a:latin typeface="Varela Round"/>
                <a:ea typeface="Varela Round"/>
                <a:cs typeface="Varela Round"/>
                <a:sym typeface="Varela Round"/>
              </a:rPr>
              <a:t> Este archivo debe tener como nombre </a:t>
            </a:r>
            <a:r>
              <a:rPr lang="es-ES" sz="2400" b="1" i="0" u="none" strike="noStrike" cap="none" dirty="0">
                <a:solidFill>
                  <a:schemeClr val="bg2">
                    <a:lumMod val="50000"/>
                  </a:schemeClr>
                </a:solidFill>
                <a:latin typeface="Varela Round"/>
                <a:ea typeface="Varela Round"/>
                <a:cs typeface="Varela Round"/>
                <a:sym typeface="Varela Round"/>
              </a:rPr>
              <a:t>xampp-win32-7.2.4-0-VC15-installer</a:t>
            </a:r>
            <a:r>
              <a:rPr lang="es-ES" sz="2400" b="0" i="0" u="none" strike="noStrike" cap="none" dirty="0">
                <a:solidFill>
                  <a:schemeClr val="bg2">
                    <a:lumMod val="50000"/>
                  </a:schemeClr>
                </a:solidFill>
                <a:latin typeface="Varela Round"/>
                <a:ea typeface="Varela Round"/>
                <a:cs typeface="Varela Round"/>
                <a:sym typeface="Varela Round"/>
              </a:rPr>
              <a:t> o algo parecido y lo encontrarás en la ubicación predeterminada de descargas (por ejemplo, en la carpeta de "Descargas" o en el escritorio).</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9a8fd76b74_0_8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16" name="Google Shape;116;g9a8fd76b74_0_81"/>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17" name="Google Shape;117;g9a8fd76b74_0_81"/>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18" name="Google Shape;118;g9a8fd76b74_0_8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12</a:t>
            </a:fld>
            <a:endParaRPr/>
          </a:p>
        </p:txBody>
      </p:sp>
      <p:pic>
        <p:nvPicPr>
          <p:cNvPr id="119" name="Google Shape;119;g9a8fd76b74_0_81" descr="Imagen titulada Install XAMPP for Windows Step 4"/>
          <p:cNvPicPr preferRelativeResize="0"/>
          <p:nvPr/>
        </p:nvPicPr>
        <p:blipFill rotWithShape="1">
          <a:blip r:embed="rId3">
            <a:alphaModFix/>
          </a:blip>
          <a:srcRect/>
          <a:stretch/>
        </p:blipFill>
        <p:spPr>
          <a:xfrm>
            <a:off x="827575" y="513326"/>
            <a:ext cx="6934200" cy="4490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a8fd76b74_0_8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13</a:t>
            </a:fld>
            <a:endParaRPr/>
          </a:p>
        </p:txBody>
      </p:sp>
      <p:sp>
        <p:nvSpPr>
          <p:cNvPr id="125" name="Google Shape;125;g9a8fd76b74_0_89"/>
          <p:cNvSpPr txBox="1"/>
          <p:nvPr/>
        </p:nvSpPr>
        <p:spPr>
          <a:xfrm>
            <a:off x="1070325" y="242250"/>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clic en Sí cuando aparezca.</a:t>
            </a:r>
            <a:r>
              <a:rPr lang="es-ES" sz="2400" b="0" i="0" u="none" strike="noStrike" cap="none" dirty="0">
                <a:solidFill>
                  <a:schemeClr val="bg2">
                    <a:lumMod val="50000"/>
                  </a:schemeClr>
                </a:solidFill>
                <a:latin typeface="Varela Round"/>
                <a:ea typeface="Varela Round"/>
                <a:cs typeface="Varela Round"/>
                <a:sym typeface="Varela Round"/>
              </a:rPr>
              <a:t> Esto abrirá la ventana de configuración de XAMPP. Es probable que necesites hacer clic en </a:t>
            </a:r>
            <a:r>
              <a:rPr lang="es-ES" sz="2400" b="1" i="0" u="none" strike="noStrike" cap="none" dirty="0">
                <a:solidFill>
                  <a:schemeClr val="bg2">
                    <a:lumMod val="50000"/>
                  </a:schemeClr>
                </a:solidFill>
                <a:latin typeface="Varela Round"/>
                <a:ea typeface="Varela Round"/>
                <a:cs typeface="Varela Round"/>
                <a:sym typeface="Varela Round"/>
              </a:rPr>
              <a:t>Aceptar</a:t>
            </a:r>
            <a:r>
              <a:rPr lang="es-ES" sz="2400" b="0" i="0" u="none" strike="noStrike" cap="none" dirty="0">
                <a:solidFill>
                  <a:schemeClr val="bg2">
                    <a:lumMod val="50000"/>
                  </a:schemeClr>
                </a:solidFill>
                <a:latin typeface="Varela Round"/>
                <a:ea typeface="Varela Round"/>
                <a:cs typeface="Varela Round"/>
                <a:sym typeface="Varela Round"/>
              </a:rPr>
              <a:t> en la advertencia si tienes la función UAC (control de cuentas de usuario) en la computadora.</a:t>
            </a:r>
            <a:endParaRPr sz="2400" b="0" i="0" u="none" strike="noStrike" cap="none" dirty="0">
              <a:solidFill>
                <a:schemeClr val="bg2">
                  <a:lumMod val="50000"/>
                </a:schemeClr>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000000"/>
              </a:buClr>
              <a:buSzPts val="2400"/>
              <a:buFont typeface="Arial"/>
              <a:buNone/>
            </a:pPr>
            <a:endParaRPr sz="2400" b="0" i="0" u="none" strike="noStrike" cap="none" dirty="0">
              <a:solidFill>
                <a:schemeClr val="bg2">
                  <a:lumMod val="50000"/>
                </a:schemeClr>
              </a:solidFill>
              <a:latin typeface="Varela Round"/>
              <a:ea typeface="Varela Round"/>
              <a:cs typeface="Varela Round"/>
              <a:sym typeface="Varela Round"/>
            </a:endParaRPr>
          </a:p>
        </p:txBody>
      </p:sp>
      <p:sp>
        <p:nvSpPr>
          <p:cNvPr id="126" name="Google Shape;126;g9a8fd76b74_0_89"/>
          <p:cNvSpPr txBox="1"/>
          <p:nvPr/>
        </p:nvSpPr>
        <p:spPr>
          <a:xfrm>
            <a:off x="1077300" y="3150075"/>
            <a:ext cx="7659000" cy="15102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clic en Siguiente.</a:t>
            </a:r>
            <a:r>
              <a:rPr lang="es-ES" sz="2400" b="0" i="0" u="none" strike="noStrike" cap="none" dirty="0">
                <a:solidFill>
                  <a:schemeClr val="bg2">
                    <a:lumMod val="50000"/>
                  </a:schemeClr>
                </a:solidFill>
                <a:latin typeface="Varela Round"/>
                <a:ea typeface="Varela Round"/>
                <a:cs typeface="Varela Round"/>
                <a:sym typeface="Varela Round"/>
              </a:rPr>
              <a:t> Se encuentra al final de la ventana de configuración.</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9a8fd76b74_0_9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14</a:t>
            </a:fld>
            <a:endParaRPr/>
          </a:p>
        </p:txBody>
      </p:sp>
      <p:pic>
        <p:nvPicPr>
          <p:cNvPr id="132" name="Google Shape;132;g9a8fd76b74_0_97"/>
          <p:cNvPicPr preferRelativeResize="0"/>
          <p:nvPr/>
        </p:nvPicPr>
        <p:blipFill rotWithShape="1">
          <a:blip r:embed="rId3">
            <a:alphaModFix/>
          </a:blip>
          <a:srcRect/>
          <a:stretch/>
        </p:blipFill>
        <p:spPr>
          <a:xfrm>
            <a:off x="471725" y="452626"/>
            <a:ext cx="4886334" cy="1601486"/>
          </a:xfrm>
          <a:prstGeom prst="rect">
            <a:avLst/>
          </a:prstGeom>
          <a:noFill/>
          <a:ln>
            <a:noFill/>
          </a:ln>
        </p:spPr>
      </p:pic>
      <p:pic>
        <p:nvPicPr>
          <p:cNvPr id="133" name="Google Shape;133;g9a8fd76b74_0_97"/>
          <p:cNvPicPr preferRelativeResize="0"/>
          <p:nvPr/>
        </p:nvPicPr>
        <p:blipFill rotWithShape="1">
          <a:blip r:embed="rId4">
            <a:alphaModFix/>
          </a:blip>
          <a:srcRect/>
          <a:stretch/>
        </p:blipFill>
        <p:spPr>
          <a:xfrm>
            <a:off x="543733" y="2637804"/>
            <a:ext cx="4876809" cy="1249940"/>
          </a:xfrm>
          <a:prstGeom prst="rect">
            <a:avLst/>
          </a:prstGeom>
          <a:noFill/>
          <a:ln>
            <a:noFill/>
          </a:ln>
        </p:spPr>
      </p:pic>
      <p:sp>
        <p:nvSpPr>
          <p:cNvPr id="134" name="Google Shape;134;g9a8fd76b74_0_97"/>
          <p:cNvSpPr/>
          <p:nvPr/>
        </p:nvSpPr>
        <p:spPr>
          <a:xfrm>
            <a:off x="5512294" y="1870039"/>
            <a:ext cx="3096300" cy="302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Debes recibir un aviso de</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Windows preguntando</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si autorizas la instalación.</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Tan pronto aceptes debes</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recibir otro aviso 1 , esta</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vez es para que desactives</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temporalmente el anti virus.</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Desactívalo y continúa. El</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siguiente aviso 2 es para</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que no instales XAMPP en la</a:t>
            </a:r>
            <a:endParaRPr sz="12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carpeta de Programas. </a:t>
            </a:r>
            <a:r>
              <a:rPr lang="es-ES" sz="1600" b="0" i="0" u="none" strike="noStrike" cap="none" dirty="0" err="1">
                <a:solidFill>
                  <a:schemeClr val="bg2">
                    <a:lumMod val="50000"/>
                  </a:schemeClr>
                </a:solidFill>
                <a:latin typeface="Arial"/>
                <a:ea typeface="Arial"/>
                <a:cs typeface="Arial"/>
                <a:sym typeface="Arial"/>
              </a:rPr>
              <a:t>Click</a:t>
            </a:r>
            <a:endParaRPr sz="1600" b="0" i="0" u="none" strike="noStrike" cap="none" dirty="0">
              <a:solidFill>
                <a:schemeClr val="bg2">
                  <a:lumMod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ES" sz="1600" b="0" i="0" u="none" strike="noStrike" cap="none" dirty="0">
                <a:solidFill>
                  <a:schemeClr val="bg2">
                    <a:lumMod val="50000"/>
                  </a:schemeClr>
                </a:solidFill>
                <a:latin typeface="Arial"/>
                <a:ea typeface="Arial"/>
                <a:cs typeface="Arial"/>
                <a:sym typeface="Arial"/>
              </a:rPr>
              <a:t>OK.</a:t>
            </a:r>
            <a:endParaRPr sz="1600" b="0" i="0" u="none" strike="noStrike" cap="none" dirty="0">
              <a:solidFill>
                <a:schemeClr val="bg2">
                  <a:lumMod val="50000"/>
                </a:schemeClr>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9a8fd76b74_0_10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40" name="Google Shape;140;g9a8fd76b74_0_108"/>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41" name="Google Shape;141;g9a8fd76b74_0_108"/>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42" name="Google Shape;142;g9a8fd76b74_0_10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15</a:t>
            </a:fld>
            <a:endParaRPr/>
          </a:p>
        </p:txBody>
      </p:sp>
      <p:pic>
        <p:nvPicPr>
          <p:cNvPr id="143" name="Google Shape;143;g9a8fd76b74_0_108"/>
          <p:cNvPicPr preferRelativeResize="0"/>
          <p:nvPr/>
        </p:nvPicPr>
        <p:blipFill rotWithShape="1">
          <a:blip r:embed="rId3">
            <a:alphaModFix/>
          </a:blip>
          <a:srcRect/>
          <a:stretch/>
        </p:blipFill>
        <p:spPr>
          <a:xfrm>
            <a:off x="2124075" y="408150"/>
            <a:ext cx="4895850" cy="407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9a8fd76b74_0_116"/>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49" name="Google Shape;149;g9a8fd76b74_0_116"/>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50" name="Google Shape;150;g9a8fd76b74_0_116"/>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51" name="Google Shape;151;g9a8fd76b74_0_1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16</a:t>
            </a:fld>
            <a:endParaRPr/>
          </a:p>
        </p:txBody>
      </p:sp>
      <p:pic>
        <p:nvPicPr>
          <p:cNvPr id="152" name="Google Shape;152;g9a8fd76b74_0_116" descr="Imagen titulada Install XAMPP for Windows Step 6"/>
          <p:cNvPicPr preferRelativeResize="0"/>
          <p:nvPr/>
        </p:nvPicPr>
        <p:blipFill rotWithShape="1">
          <a:blip r:embed="rId3">
            <a:alphaModFix/>
          </a:blip>
          <a:srcRect/>
          <a:stretch/>
        </p:blipFill>
        <p:spPr>
          <a:xfrm>
            <a:off x="899600" y="445401"/>
            <a:ext cx="6934200" cy="4421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9a8fd76b74_0_12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17</a:t>
            </a:fld>
            <a:endParaRPr/>
          </a:p>
        </p:txBody>
      </p:sp>
      <p:sp>
        <p:nvSpPr>
          <p:cNvPr id="158" name="Google Shape;158;g9a8fd76b74_0_124"/>
          <p:cNvSpPr txBox="1"/>
          <p:nvPr/>
        </p:nvSpPr>
        <p:spPr>
          <a:xfrm>
            <a:off x="1070325" y="470850"/>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Selecciona las funciones de XAMPP que quieres instalar.</a:t>
            </a:r>
            <a:r>
              <a:rPr lang="es-ES" sz="2400" b="0" i="0" u="none" strike="noStrike" cap="none" dirty="0">
                <a:solidFill>
                  <a:schemeClr val="bg2">
                    <a:lumMod val="50000"/>
                  </a:schemeClr>
                </a:solidFill>
                <a:latin typeface="Varela Round"/>
                <a:ea typeface="Varela Round"/>
                <a:cs typeface="Varela Round"/>
                <a:sym typeface="Varela Round"/>
              </a:rPr>
              <a:t> Revisa la lista de atributos de XAMPP a la izquierda de la ventana; si ves un atributo que no quieres instalar como parte de XAMPP, desmárcalo. De forma predeterminada, todos los atributos están incluidos con la instalación de XAMPP.</a:t>
            </a:r>
            <a:endParaRPr sz="2400" b="0" i="0" u="none" strike="noStrike" cap="none" dirty="0">
              <a:solidFill>
                <a:schemeClr val="bg2">
                  <a:lumMod val="50000"/>
                </a:schemeClr>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000000"/>
              </a:buClr>
              <a:buSzPts val="2400"/>
              <a:buFont typeface="Arial"/>
              <a:buNone/>
            </a:pP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9a8fd76b74_0_13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64" name="Google Shape;164;g9a8fd76b74_0_132"/>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65" name="Google Shape;165;g9a8fd76b74_0_132"/>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66" name="Google Shape;166;g9a8fd76b74_0_13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18</a:t>
            </a:fld>
            <a:endParaRPr/>
          </a:p>
        </p:txBody>
      </p:sp>
      <p:pic>
        <p:nvPicPr>
          <p:cNvPr id="167" name="Google Shape;167;g9a8fd76b74_0_132" descr="Imagen titulada Install XAMPP for Windows Step 8"/>
          <p:cNvPicPr preferRelativeResize="0"/>
          <p:nvPr/>
        </p:nvPicPr>
        <p:blipFill rotWithShape="1">
          <a:blip r:embed="rId3">
            <a:alphaModFix/>
          </a:blip>
          <a:srcRect/>
          <a:stretch/>
        </p:blipFill>
        <p:spPr>
          <a:xfrm>
            <a:off x="1691679" y="697632"/>
            <a:ext cx="5361300" cy="405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9a8fd76b74_0_1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19</a:t>
            </a:fld>
            <a:endParaRPr/>
          </a:p>
        </p:txBody>
      </p:sp>
      <p:sp>
        <p:nvSpPr>
          <p:cNvPr id="173" name="Google Shape;173;g9a8fd76b74_0_140"/>
          <p:cNvSpPr txBox="1"/>
          <p:nvPr/>
        </p:nvSpPr>
        <p:spPr>
          <a:xfrm>
            <a:off x="327500" y="775650"/>
            <a:ext cx="8528400" cy="40830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600"/>
              </a:spcBef>
              <a:spcAft>
                <a:spcPts val="0"/>
              </a:spcAft>
              <a:buClr>
                <a:schemeClr val="lt1"/>
              </a:buClr>
              <a:buSzPts val="2000"/>
              <a:buFont typeface="Varela Round"/>
              <a:buChar char="▧"/>
            </a:pPr>
            <a:r>
              <a:rPr lang="es-ES" sz="2000" b="1" i="0" u="none" strike="noStrike" cap="none" dirty="0">
                <a:solidFill>
                  <a:schemeClr val="bg2">
                    <a:lumMod val="50000"/>
                  </a:schemeClr>
                </a:solidFill>
                <a:latin typeface="Varela Round"/>
                <a:ea typeface="Varela Round"/>
                <a:cs typeface="Varela Round"/>
                <a:sym typeface="Varela Round"/>
              </a:rPr>
              <a:t>Selecciona una ubicación dónde instalar XAMPP.</a:t>
            </a:r>
            <a:r>
              <a:rPr lang="es-ES" sz="2000" b="0" i="0" u="none" strike="noStrike" cap="none" dirty="0">
                <a:solidFill>
                  <a:schemeClr val="bg2">
                    <a:lumMod val="50000"/>
                  </a:schemeClr>
                </a:solidFill>
                <a:latin typeface="Varela Round"/>
                <a:ea typeface="Varela Round"/>
                <a:cs typeface="Varela Round"/>
                <a:sym typeface="Varela Round"/>
              </a:rPr>
              <a:t> Haz clic en el icono en forma de carpeta a la derecha del destino actual de instalación y después haz clic en una carpeta de tu computadora. Si activaste la función UAC en tu computadora, evita instalar XAMPP en la carpeta del disco duro (por ejemplo; </a:t>
            </a:r>
            <a:r>
              <a:rPr lang="es-ES" sz="2000" b="1" i="0" u="none" strike="noStrike" cap="none" dirty="0">
                <a:solidFill>
                  <a:schemeClr val="bg2">
                    <a:lumMod val="50000"/>
                  </a:schemeClr>
                </a:solidFill>
                <a:latin typeface="Varela Round"/>
                <a:ea typeface="Varela Round"/>
                <a:cs typeface="Varela Round"/>
                <a:sym typeface="Varela Round"/>
              </a:rPr>
              <a:t>SO (C:)</a:t>
            </a:r>
            <a:r>
              <a:rPr lang="es-ES" sz="2000" b="0" i="0" u="none" strike="noStrike" cap="none" dirty="0">
                <a:solidFill>
                  <a:schemeClr val="bg2">
                    <a:lumMod val="50000"/>
                  </a:schemeClr>
                </a:solidFill>
                <a:latin typeface="Varela Round"/>
                <a:ea typeface="Varela Round"/>
                <a:cs typeface="Varela Round"/>
                <a:sym typeface="Varela Round"/>
              </a:rPr>
              <a:t>).</a:t>
            </a:r>
          </a:p>
          <a:p>
            <a:pPr marL="457200" marR="0" lvl="0" indent="-355600" algn="l" rtl="0">
              <a:lnSpc>
                <a:spcPct val="100000"/>
              </a:lnSpc>
              <a:spcBef>
                <a:spcPts val="600"/>
              </a:spcBef>
              <a:spcAft>
                <a:spcPts val="0"/>
              </a:spcAft>
              <a:buClr>
                <a:schemeClr val="lt1"/>
              </a:buClr>
              <a:buSzPts val="2000"/>
              <a:buFont typeface="Varela Round"/>
              <a:buChar char="▧"/>
            </a:pPr>
            <a:endParaRPr lang="es-ES" sz="2000" dirty="0">
              <a:solidFill>
                <a:schemeClr val="bg2">
                  <a:lumMod val="50000"/>
                </a:schemeClr>
              </a:solidFill>
              <a:latin typeface="Varela Round"/>
              <a:ea typeface="Varela Round"/>
              <a:cs typeface="Varela Round"/>
              <a:sym typeface="Varela Round"/>
            </a:endParaRPr>
          </a:p>
          <a:p>
            <a:pPr marL="457200" marR="0" lvl="0" indent="-355600" algn="l" rtl="0">
              <a:lnSpc>
                <a:spcPct val="100000"/>
              </a:lnSpc>
              <a:spcBef>
                <a:spcPts val="600"/>
              </a:spcBef>
              <a:spcAft>
                <a:spcPts val="0"/>
              </a:spcAft>
              <a:buClr>
                <a:schemeClr val="lt1"/>
              </a:buClr>
              <a:buSzPts val="2000"/>
              <a:buFont typeface="Varela Round"/>
              <a:buChar char="▧"/>
            </a:pPr>
            <a:endParaRPr sz="2000" b="0" i="0" u="none" strike="noStrike" cap="none" dirty="0">
              <a:solidFill>
                <a:schemeClr val="bg2">
                  <a:lumMod val="50000"/>
                </a:schemeClr>
              </a:solidFill>
              <a:latin typeface="Varela Round"/>
              <a:ea typeface="Varela Round"/>
              <a:cs typeface="Varela Round"/>
              <a:sym typeface="Varela Round"/>
            </a:endParaRPr>
          </a:p>
          <a:p>
            <a:pPr marL="457200" marR="0" lvl="0" indent="-355600" algn="l" rtl="0">
              <a:lnSpc>
                <a:spcPct val="100000"/>
              </a:lnSpc>
              <a:spcBef>
                <a:spcPts val="600"/>
              </a:spcBef>
              <a:spcAft>
                <a:spcPts val="0"/>
              </a:spcAft>
              <a:buClr>
                <a:schemeClr val="lt1"/>
              </a:buClr>
              <a:buSzPts val="2000"/>
              <a:buFont typeface="Varela Round"/>
              <a:buChar char="▧"/>
            </a:pPr>
            <a:r>
              <a:rPr lang="es-ES" sz="2000" b="0" i="0" u="none" strike="noStrike" cap="none" dirty="0">
                <a:solidFill>
                  <a:schemeClr val="bg2">
                    <a:lumMod val="50000"/>
                  </a:schemeClr>
                </a:solidFill>
                <a:latin typeface="Varela Round"/>
                <a:ea typeface="Varela Round"/>
                <a:cs typeface="Varela Round"/>
                <a:sym typeface="Varela Round"/>
              </a:rPr>
              <a:t>Puedes seleccionar una carpeta (por ejemplo, </a:t>
            </a:r>
            <a:r>
              <a:rPr lang="es-ES" sz="2000" b="1" i="0" u="none" strike="noStrike" cap="none" dirty="0">
                <a:solidFill>
                  <a:schemeClr val="bg2">
                    <a:lumMod val="50000"/>
                  </a:schemeClr>
                </a:solidFill>
                <a:latin typeface="Varela Round"/>
                <a:ea typeface="Varela Round"/>
                <a:cs typeface="Varela Round"/>
                <a:sym typeface="Varela Round"/>
              </a:rPr>
              <a:t>Escritorio</a:t>
            </a:r>
            <a:r>
              <a:rPr lang="es-ES" sz="2000" b="0" i="0" u="none" strike="noStrike" cap="none" dirty="0">
                <a:solidFill>
                  <a:schemeClr val="bg2">
                    <a:lumMod val="50000"/>
                  </a:schemeClr>
                </a:solidFill>
                <a:latin typeface="Varela Round"/>
                <a:ea typeface="Varela Round"/>
                <a:cs typeface="Varela Round"/>
                <a:sym typeface="Varela Round"/>
              </a:rPr>
              <a:t>) y después hacer clic en </a:t>
            </a:r>
            <a:r>
              <a:rPr lang="es-ES" sz="2000" b="1" i="0" u="none" strike="noStrike" cap="none" dirty="0">
                <a:solidFill>
                  <a:schemeClr val="bg2">
                    <a:lumMod val="50000"/>
                  </a:schemeClr>
                </a:solidFill>
                <a:latin typeface="Varela Round"/>
                <a:ea typeface="Varela Round"/>
                <a:cs typeface="Varela Round"/>
                <a:sym typeface="Varela Round"/>
              </a:rPr>
              <a:t>Crear carpeta nueva</a:t>
            </a:r>
            <a:r>
              <a:rPr lang="es-ES" sz="2000" b="0" i="0" u="none" strike="noStrike" cap="none" dirty="0">
                <a:solidFill>
                  <a:schemeClr val="bg2">
                    <a:lumMod val="50000"/>
                  </a:schemeClr>
                </a:solidFill>
                <a:latin typeface="Varela Round"/>
                <a:ea typeface="Varela Round"/>
                <a:cs typeface="Varela Round"/>
                <a:sym typeface="Varela Round"/>
              </a:rPr>
              <a:t> para crear una carpeta nueva y seleccionarla como destino de instalación.</a:t>
            </a:r>
            <a:endParaRPr sz="2000" b="0" i="0" u="none" strike="noStrike" cap="none" dirty="0">
              <a:solidFill>
                <a:schemeClr val="bg2">
                  <a:lumMod val="50000"/>
                </a:schemeClr>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000000"/>
              </a:buClr>
              <a:buSzPts val="2000"/>
              <a:buFont typeface="Arial"/>
              <a:buNone/>
            </a:pPr>
            <a:endParaRPr sz="20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9a8fd76b74_0_14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79" name="Google Shape;179;g9a8fd76b74_0_148"/>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80" name="Google Shape;180;g9a8fd76b74_0_148"/>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81" name="Google Shape;181;g9a8fd76b74_0_14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20</a:t>
            </a:fld>
            <a:endParaRPr/>
          </a:p>
        </p:txBody>
      </p:sp>
      <p:pic>
        <p:nvPicPr>
          <p:cNvPr id="182" name="Google Shape;182;g9a8fd76b74_0_148" descr="Imagen titulada Install XAMPP for Windows Step 9"/>
          <p:cNvPicPr preferRelativeResize="0"/>
          <p:nvPr/>
        </p:nvPicPr>
        <p:blipFill rotWithShape="1">
          <a:blip r:embed="rId3">
            <a:alphaModFix/>
          </a:blip>
          <a:srcRect/>
          <a:stretch/>
        </p:blipFill>
        <p:spPr>
          <a:xfrm>
            <a:off x="971600" y="327500"/>
            <a:ext cx="6934200" cy="448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9a8fd76b74_0_15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21</a:t>
            </a:fld>
            <a:endParaRPr/>
          </a:p>
        </p:txBody>
      </p:sp>
      <p:sp>
        <p:nvSpPr>
          <p:cNvPr id="188" name="Google Shape;188;g9a8fd76b74_0_156"/>
          <p:cNvSpPr txBox="1"/>
          <p:nvPr/>
        </p:nvSpPr>
        <p:spPr>
          <a:xfrm>
            <a:off x="1070325" y="394650"/>
            <a:ext cx="7056300" cy="25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clic en Aceptar.</a:t>
            </a:r>
            <a:r>
              <a:rPr lang="es-ES" sz="2400" b="0" i="0" u="none" strike="noStrike" cap="none" dirty="0">
                <a:solidFill>
                  <a:schemeClr val="bg2">
                    <a:lumMod val="50000"/>
                  </a:schemeClr>
                </a:solidFill>
                <a:latin typeface="Varela Round"/>
                <a:ea typeface="Varela Round"/>
                <a:cs typeface="Varela Round"/>
                <a:sym typeface="Varela Round"/>
              </a:rPr>
              <a:t> Hacer esto confirmará la carpeta que seleccionaste como ubicación para la instalación de XAMPP. </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9a8fd76b74_0_16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194" name="Google Shape;194;g9a8fd76b74_0_164"/>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95" name="Google Shape;195;g9a8fd76b74_0_164"/>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196" name="Google Shape;196;g9a8fd76b74_0_16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22</a:t>
            </a:fld>
            <a:endParaRPr/>
          </a:p>
        </p:txBody>
      </p:sp>
      <p:pic>
        <p:nvPicPr>
          <p:cNvPr id="197" name="Google Shape;197;g9a8fd76b74_0_164" descr="Imagen titulada Install XAMPP for Windows Step 11"/>
          <p:cNvPicPr preferRelativeResize="0"/>
          <p:nvPr/>
        </p:nvPicPr>
        <p:blipFill rotWithShape="1">
          <a:blip r:embed="rId3">
            <a:alphaModFix/>
          </a:blip>
          <a:srcRect/>
          <a:stretch/>
        </p:blipFill>
        <p:spPr>
          <a:xfrm>
            <a:off x="1104875" y="336599"/>
            <a:ext cx="6934200" cy="4153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9a8fd76b74_0_17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23</a:t>
            </a:fld>
            <a:endParaRPr/>
          </a:p>
        </p:txBody>
      </p:sp>
      <p:sp>
        <p:nvSpPr>
          <p:cNvPr id="203" name="Google Shape;203;g9a8fd76b74_0_172"/>
          <p:cNvSpPr txBox="1"/>
          <p:nvPr/>
        </p:nvSpPr>
        <p:spPr>
          <a:xfrm>
            <a:off x="1070325" y="394650"/>
            <a:ext cx="7056300" cy="240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Desmarca la opción de "Aprender más sobre </a:t>
            </a:r>
            <a:r>
              <a:rPr lang="es-ES" sz="2400" b="1" i="0" u="none" strike="noStrike" cap="none" dirty="0" err="1">
                <a:solidFill>
                  <a:schemeClr val="bg2">
                    <a:lumMod val="50000"/>
                  </a:schemeClr>
                </a:solidFill>
                <a:latin typeface="Varela Round"/>
                <a:ea typeface="Varela Round"/>
                <a:cs typeface="Varela Round"/>
                <a:sym typeface="Varela Round"/>
              </a:rPr>
              <a:t>Bitnami</a:t>
            </a:r>
            <a:r>
              <a:rPr lang="es-ES" sz="2400" b="1" i="0" u="none" strike="noStrike" cap="none" dirty="0">
                <a:solidFill>
                  <a:schemeClr val="bg2">
                    <a:lumMod val="50000"/>
                  </a:schemeClr>
                </a:solidFill>
                <a:latin typeface="Varela Round"/>
                <a:ea typeface="Varela Round"/>
                <a:cs typeface="Varela Round"/>
                <a:sym typeface="Varela Round"/>
              </a:rPr>
              <a:t>" y después haz clic en Siguiente.</a:t>
            </a:r>
            <a:r>
              <a:rPr lang="es-ES" sz="2400" b="0" i="0" u="none" strike="noStrike" cap="none" dirty="0">
                <a:solidFill>
                  <a:schemeClr val="bg2">
                    <a:lumMod val="50000"/>
                  </a:schemeClr>
                </a:solidFill>
                <a:latin typeface="Varela Round"/>
                <a:ea typeface="Varela Round"/>
                <a:cs typeface="Varela Round"/>
                <a:sym typeface="Varela Round"/>
              </a:rPr>
              <a:t> La casilla de "Aprender más sobre </a:t>
            </a:r>
            <a:r>
              <a:rPr lang="es-ES" sz="2400" b="0" i="0" u="none" strike="noStrike" cap="none" dirty="0" err="1">
                <a:solidFill>
                  <a:schemeClr val="bg2">
                    <a:lumMod val="50000"/>
                  </a:schemeClr>
                </a:solidFill>
                <a:latin typeface="Varela Round"/>
                <a:ea typeface="Varela Round"/>
                <a:cs typeface="Varela Round"/>
                <a:sym typeface="Varela Round"/>
              </a:rPr>
              <a:t>Bitnami</a:t>
            </a:r>
            <a:r>
              <a:rPr lang="es-ES" sz="2400" b="0" i="0" u="none" strike="noStrike" cap="none" dirty="0">
                <a:solidFill>
                  <a:schemeClr val="bg2">
                    <a:lumMod val="50000"/>
                  </a:schemeClr>
                </a:solidFill>
                <a:latin typeface="Varela Round"/>
                <a:ea typeface="Varela Round"/>
                <a:cs typeface="Varela Round"/>
                <a:sym typeface="Varela Round"/>
              </a:rPr>
              <a:t>" se encuentra a la mitad de la página.</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9a8fd76b74_0_18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24</a:t>
            </a:fld>
            <a:endParaRPr/>
          </a:p>
        </p:txBody>
      </p:sp>
      <p:sp>
        <p:nvSpPr>
          <p:cNvPr id="209" name="Google Shape;209;g9a8fd76b74_0_180"/>
          <p:cNvSpPr txBox="1"/>
          <p:nvPr/>
        </p:nvSpPr>
        <p:spPr>
          <a:xfrm>
            <a:off x="1070325" y="547050"/>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Empieza a instalar XAMPP.</a:t>
            </a:r>
            <a:r>
              <a:rPr lang="es-ES" sz="2400" b="0" i="0" u="none" strike="noStrike" cap="none" dirty="0">
                <a:solidFill>
                  <a:schemeClr val="bg2">
                    <a:lumMod val="50000"/>
                  </a:schemeClr>
                </a:solidFill>
                <a:latin typeface="Varela Round"/>
                <a:ea typeface="Varela Round"/>
                <a:cs typeface="Varela Round"/>
                <a:sym typeface="Varela Round"/>
              </a:rPr>
              <a:t> Haz clic en </a:t>
            </a:r>
            <a:r>
              <a:rPr lang="es-ES" sz="2400" b="1" i="0" u="none" strike="noStrike" cap="none" dirty="0">
                <a:solidFill>
                  <a:schemeClr val="bg2">
                    <a:lumMod val="50000"/>
                  </a:schemeClr>
                </a:solidFill>
                <a:latin typeface="Varela Round"/>
                <a:ea typeface="Varela Round"/>
                <a:cs typeface="Varela Round"/>
                <a:sym typeface="Varela Round"/>
              </a:rPr>
              <a:t>Siguiente</a:t>
            </a:r>
            <a:r>
              <a:rPr lang="es-ES" sz="2400" b="0" i="0" u="none" strike="noStrike" cap="none" dirty="0">
                <a:solidFill>
                  <a:schemeClr val="bg2">
                    <a:lumMod val="50000"/>
                  </a:schemeClr>
                </a:solidFill>
                <a:latin typeface="Varela Round"/>
                <a:ea typeface="Varela Round"/>
                <a:cs typeface="Varela Round"/>
                <a:sym typeface="Varela Round"/>
              </a:rPr>
              <a:t> en la parte inferior de la ventana para instalarlo. XAMPP empezará a instalar sus archivos en la carpeta que seleccionaste. </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9a8fd76b74_0_18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25</a:t>
            </a:fld>
            <a:endParaRPr/>
          </a:p>
        </p:txBody>
      </p:sp>
      <p:sp>
        <p:nvSpPr>
          <p:cNvPr id="215" name="Google Shape;215;g9a8fd76b74_0_188"/>
          <p:cNvSpPr txBox="1"/>
          <p:nvPr/>
        </p:nvSpPr>
        <p:spPr>
          <a:xfrm>
            <a:off x="1070325" y="470850"/>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clic en Terminar cuando aparezca.</a:t>
            </a:r>
            <a:r>
              <a:rPr lang="es-ES" sz="2400" b="0" i="0" u="none" strike="noStrike" cap="none" dirty="0">
                <a:solidFill>
                  <a:schemeClr val="bg2">
                    <a:lumMod val="50000"/>
                  </a:schemeClr>
                </a:solidFill>
                <a:latin typeface="Varela Round"/>
                <a:ea typeface="Varela Round"/>
                <a:cs typeface="Varela Round"/>
                <a:sym typeface="Varela Round"/>
              </a:rPr>
              <a:t> Se encuentra al final de la ventana de XAMPP. Hacer esto cerrará la ventana y abrirá el Panel de control de XAMPP, desde el cual podrás acceder a tus servidores. </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9a8fd76b74_0_19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26</a:t>
            </a:fld>
            <a:endParaRPr/>
          </a:p>
        </p:txBody>
      </p:sp>
      <p:pic>
        <p:nvPicPr>
          <p:cNvPr id="221" name="Google Shape;221;g9a8fd76b74_0_196" descr="Imagen titulada Install XAMPP for Windows Step 14"/>
          <p:cNvPicPr preferRelativeResize="0"/>
          <p:nvPr/>
        </p:nvPicPr>
        <p:blipFill rotWithShape="1">
          <a:blip r:embed="rId3">
            <a:alphaModFix/>
          </a:blip>
          <a:srcRect/>
          <a:stretch/>
        </p:blipFill>
        <p:spPr>
          <a:xfrm>
            <a:off x="1115625" y="544497"/>
            <a:ext cx="6934200" cy="405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9a8fd76b74_0_20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27</a:t>
            </a:fld>
            <a:endParaRPr/>
          </a:p>
        </p:txBody>
      </p:sp>
      <p:sp>
        <p:nvSpPr>
          <p:cNvPr id="227" name="Google Shape;227;g9a8fd76b74_0_208"/>
          <p:cNvSpPr txBox="1"/>
          <p:nvPr/>
        </p:nvSpPr>
        <p:spPr>
          <a:xfrm>
            <a:off x="1070325" y="470850"/>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Selecciona un idioma.</a:t>
            </a:r>
            <a:r>
              <a:rPr lang="es-ES" sz="2400" b="0" i="0" u="none" strike="noStrike" cap="none" dirty="0">
                <a:solidFill>
                  <a:schemeClr val="bg2">
                    <a:lumMod val="50000"/>
                  </a:schemeClr>
                </a:solidFill>
                <a:latin typeface="Varela Round"/>
                <a:ea typeface="Varela Round"/>
                <a:cs typeface="Varela Round"/>
                <a:sym typeface="Varela Round"/>
              </a:rPr>
              <a:t> Marca la casilla a lado de la bandera americana si quieres inglés o la casilla a lado de la bandera alemana si quieres alemán. </a:t>
            </a: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9a8fd76b74_0_2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28</a:t>
            </a:fld>
            <a:endParaRPr/>
          </a:p>
        </p:txBody>
      </p:sp>
      <p:pic>
        <p:nvPicPr>
          <p:cNvPr id="233" name="Google Shape;233;g9a8fd76b74_0_216" descr="Imagen titulada Install XAMPP for Windows Step 15"/>
          <p:cNvPicPr preferRelativeResize="0"/>
          <p:nvPr/>
        </p:nvPicPr>
        <p:blipFill rotWithShape="1">
          <a:blip r:embed="rId3">
            <a:alphaModFix/>
          </a:blip>
          <a:srcRect/>
          <a:stretch/>
        </p:blipFill>
        <p:spPr>
          <a:xfrm>
            <a:off x="971600" y="239697"/>
            <a:ext cx="6934200" cy="373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9a8fd76b74_0_22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29</a:t>
            </a:fld>
            <a:endParaRPr/>
          </a:p>
        </p:txBody>
      </p:sp>
      <p:pic>
        <p:nvPicPr>
          <p:cNvPr id="239" name="Google Shape;239;g9a8fd76b74_0_224" descr="Imagen titulada Install XAMPP for Windows Step 16"/>
          <p:cNvPicPr preferRelativeResize="0"/>
          <p:nvPr/>
        </p:nvPicPr>
        <p:blipFill rotWithShape="1">
          <a:blip r:embed="rId3">
            <a:alphaModFix/>
          </a:blip>
          <a:srcRect/>
          <a:stretch/>
        </p:blipFill>
        <p:spPr>
          <a:xfrm>
            <a:off x="1187625" y="536101"/>
            <a:ext cx="6934200" cy="356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539553" y="937847"/>
            <a:ext cx="5472608" cy="3539430"/>
          </a:xfrm>
          <a:prstGeom prst="rect">
            <a:avLst/>
          </a:prstGeom>
          <a:noFill/>
        </p:spPr>
        <p:txBody>
          <a:bodyPr wrap="square">
            <a:spAutoFit/>
          </a:bodyPr>
          <a:lstStyle/>
          <a:p>
            <a:r>
              <a:rPr lang="es-ES" sz="1600" dirty="0">
                <a:solidFill>
                  <a:schemeClr val="bg2">
                    <a:lumMod val="50000"/>
                  </a:schemeClr>
                </a:solidFill>
                <a:latin typeface="Calibri" panose="020F0502020204030204" pitchFamily="34" charset="0"/>
                <a:cs typeface="Calibri" panose="020F0502020204030204" pitchFamily="34" charset="0"/>
              </a:rPr>
              <a:t>XAMPP es el entorno más popular de desarrollo web</a:t>
            </a:r>
          </a:p>
          <a:p>
            <a:endParaRPr lang="es-ES" sz="1600" dirty="0">
              <a:solidFill>
                <a:schemeClr val="bg2">
                  <a:lumMod val="50000"/>
                </a:schemeClr>
              </a:solidFill>
              <a:latin typeface="Calibri" panose="020F0502020204030204" pitchFamily="34" charset="0"/>
              <a:cs typeface="Calibri" panose="020F0502020204030204" pitchFamily="34" charset="0"/>
            </a:endParaRPr>
          </a:p>
          <a:p>
            <a:r>
              <a:rPr lang="es-ES" sz="1600" dirty="0">
                <a:solidFill>
                  <a:schemeClr val="bg2">
                    <a:lumMod val="50000"/>
                  </a:schemeClr>
                </a:solidFill>
                <a:latin typeface="Calibri" panose="020F0502020204030204" pitchFamily="34" charset="0"/>
                <a:cs typeface="Calibri" panose="020F0502020204030204" pitchFamily="34" charset="0"/>
              </a:rPr>
              <a:t>Cuando queremos realizar proyectos de programación web, se hace necesario instalar</a:t>
            </a:r>
          </a:p>
          <a:p>
            <a:r>
              <a:rPr lang="es-ES" sz="1600" dirty="0">
                <a:solidFill>
                  <a:schemeClr val="bg2">
                    <a:lumMod val="50000"/>
                  </a:schemeClr>
                </a:solidFill>
                <a:latin typeface="Calibri" panose="020F0502020204030204" pitchFamily="34" charset="0"/>
                <a:cs typeface="Calibri" panose="020F0502020204030204" pitchFamily="34" charset="0"/>
              </a:rPr>
              <a:t>en nuestra computadora personal una serie de aplicaciones necesarias para tal fin, una</a:t>
            </a:r>
          </a:p>
          <a:p>
            <a:r>
              <a:rPr lang="es-ES" sz="1600" dirty="0">
                <a:solidFill>
                  <a:schemeClr val="bg2">
                    <a:lumMod val="50000"/>
                  </a:schemeClr>
                </a:solidFill>
                <a:latin typeface="Calibri" panose="020F0502020204030204" pitchFamily="34" charset="0"/>
                <a:cs typeface="Calibri" panose="020F0502020204030204" pitchFamily="34" charset="0"/>
              </a:rPr>
              <a:t>de ellas es </a:t>
            </a:r>
            <a:r>
              <a:rPr lang="es-ES" sz="1600" dirty="0" err="1">
                <a:solidFill>
                  <a:schemeClr val="bg2">
                    <a:lumMod val="50000"/>
                  </a:schemeClr>
                </a:solidFill>
                <a:latin typeface="Calibri" panose="020F0502020204030204" pitchFamily="34" charset="0"/>
                <a:cs typeface="Calibri" panose="020F0502020204030204" pitchFamily="34" charset="0"/>
              </a:rPr>
              <a:t>xampp</a:t>
            </a:r>
            <a:r>
              <a:rPr lang="es-ES" sz="1600" dirty="0">
                <a:solidFill>
                  <a:schemeClr val="bg2">
                    <a:lumMod val="50000"/>
                  </a:schemeClr>
                </a:solidFill>
                <a:latin typeface="Calibri" panose="020F0502020204030204" pitchFamily="34" charset="0"/>
                <a:cs typeface="Calibri" panose="020F0502020204030204" pitchFamily="34" charset="0"/>
              </a:rPr>
              <a:t>.</a:t>
            </a:r>
          </a:p>
          <a:p>
            <a:endParaRPr lang="es-ES" sz="1600" dirty="0">
              <a:solidFill>
                <a:schemeClr val="bg2">
                  <a:lumMod val="50000"/>
                </a:schemeClr>
              </a:solidFill>
              <a:latin typeface="Calibri" panose="020F0502020204030204" pitchFamily="34" charset="0"/>
              <a:cs typeface="Calibri" panose="020F0502020204030204" pitchFamily="34" charset="0"/>
            </a:endParaRPr>
          </a:p>
          <a:p>
            <a:r>
              <a:rPr lang="es-ES" sz="1600" dirty="0" err="1">
                <a:solidFill>
                  <a:schemeClr val="bg2">
                    <a:lumMod val="50000"/>
                  </a:schemeClr>
                </a:solidFill>
                <a:latin typeface="Calibri" panose="020F0502020204030204" pitchFamily="34" charset="0"/>
                <a:cs typeface="Calibri" panose="020F0502020204030204" pitchFamily="34" charset="0"/>
              </a:rPr>
              <a:t>Xampp</a:t>
            </a:r>
            <a:r>
              <a:rPr lang="es-ES" sz="1600" dirty="0">
                <a:solidFill>
                  <a:schemeClr val="bg2">
                    <a:lumMod val="50000"/>
                  </a:schemeClr>
                </a:solidFill>
                <a:latin typeface="Calibri" panose="020F0502020204030204" pitchFamily="34" charset="0"/>
                <a:cs typeface="Calibri" panose="020F0502020204030204" pitchFamily="34" charset="0"/>
              </a:rPr>
              <a:t> es un servidor independiente en base a software libre, con el cual podemos disponer de un servidor propio o simplemente usarlo para hacer pruebas de nuestras paginas web, bases de datos, para desarrollar aplicaciones en </a:t>
            </a:r>
            <a:r>
              <a:rPr lang="es-ES" sz="1600" dirty="0" err="1">
                <a:solidFill>
                  <a:schemeClr val="bg2">
                    <a:lumMod val="50000"/>
                  </a:schemeClr>
                </a:solidFill>
                <a:latin typeface="Calibri" panose="020F0502020204030204" pitchFamily="34" charset="0"/>
                <a:cs typeface="Calibri" panose="020F0502020204030204" pitchFamily="34" charset="0"/>
              </a:rPr>
              <a:t>php</a:t>
            </a:r>
            <a:r>
              <a:rPr lang="es-ES" sz="1600" dirty="0">
                <a:solidFill>
                  <a:schemeClr val="bg2">
                    <a:lumMod val="50000"/>
                  </a:schemeClr>
                </a:solidFill>
                <a:latin typeface="Calibri" panose="020F0502020204030204" pitchFamily="34" charset="0"/>
                <a:cs typeface="Calibri" panose="020F0502020204030204" pitchFamily="34" charset="0"/>
              </a:rPr>
              <a:t>, con conexión a base de datos </a:t>
            </a:r>
            <a:r>
              <a:rPr lang="es-ES" sz="1600" dirty="0" err="1">
                <a:solidFill>
                  <a:schemeClr val="bg2">
                    <a:lumMod val="50000"/>
                  </a:schemeClr>
                </a:solidFill>
                <a:latin typeface="Calibri" panose="020F0502020204030204" pitchFamily="34" charset="0"/>
                <a:cs typeface="Calibri" panose="020F0502020204030204" pitchFamily="34" charset="0"/>
              </a:rPr>
              <a:t>sql</a:t>
            </a:r>
            <a:r>
              <a:rPr lang="es-ES" sz="1600" dirty="0">
                <a:solidFill>
                  <a:schemeClr val="bg2">
                    <a:lumMod val="50000"/>
                  </a:schemeClr>
                </a:solidFill>
                <a:latin typeface="Calibri" panose="020F0502020204030204" pitchFamily="34" charset="0"/>
                <a:cs typeface="Calibri" panose="020F0502020204030204" pitchFamily="34" charset="0"/>
              </a:rPr>
              <a:t> (XAMPP= Windows + Apache + MySQL + PHP + Perl)</a:t>
            </a:r>
          </a:p>
        </p:txBody>
      </p:sp>
      <p:pic>
        <p:nvPicPr>
          <p:cNvPr id="8" name="Picture 2">
            <a:extLst>
              <a:ext uri="{FF2B5EF4-FFF2-40B4-BE49-F238E27FC236}">
                <a16:creationId xmlns:a16="http://schemas.microsoft.com/office/drawing/2014/main" id="{792A552A-4451-9D7C-EA39-081A2A12E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425" y="2640119"/>
            <a:ext cx="1934983" cy="1701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a8fd76b74_0_23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30</a:t>
            </a:fld>
            <a:endParaRPr/>
          </a:p>
        </p:txBody>
      </p:sp>
      <p:sp>
        <p:nvSpPr>
          <p:cNvPr id="245" name="Google Shape;245;g9a8fd76b74_0_232"/>
          <p:cNvSpPr txBox="1"/>
          <p:nvPr/>
        </p:nvSpPr>
        <p:spPr>
          <a:xfrm>
            <a:off x="1043608" y="267494"/>
            <a:ext cx="7056300" cy="4083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1800" b="1" i="0" u="none" strike="noStrike" cap="none" dirty="0">
                <a:solidFill>
                  <a:schemeClr val="bg2">
                    <a:lumMod val="50000"/>
                  </a:schemeClr>
                </a:solidFill>
                <a:latin typeface="Varela Round"/>
                <a:ea typeface="Varela Round"/>
                <a:cs typeface="Varela Round"/>
                <a:sym typeface="Varela Round"/>
              </a:rPr>
              <a:t>Inicia XAMPP desde su punto de instalación.</a:t>
            </a:r>
            <a:r>
              <a:rPr lang="es-ES" sz="1800" b="0" i="0" u="none" strike="noStrike" cap="none" dirty="0">
                <a:solidFill>
                  <a:schemeClr val="bg2">
                    <a:lumMod val="50000"/>
                  </a:schemeClr>
                </a:solidFill>
                <a:latin typeface="Varela Round"/>
                <a:ea typeface="Varela Round"/>
                <a:cs typeface="Varela Round"/>
                <a:sym typeface="Varela Round"/>
              </a:rPr>
              <a:t> Si necesitas abrir el Panel de control de XAMPP en un futuro, puedes hacerlo abriendo la carpeta donde instalaste XAMPP, haz clic derecho en el icono naranja con blanco llamado </a:t>
            </a:r>
            <a:r>
              <a:rPr lang="es-ES" sz="1800" b="1" i="0" u="none" strike="noStrike" cap="none" dirty="0" err="1">
                <a:solidFill>
                  <a:schemeClr val="bg2">
                    <a:lumMod val="50000"/>
                  </a:schemeClr>
                </a:solidFill>
                <a:latin typeface="Varela Round"/>
                <a:ea typeface="Varela Round"/>
                <a:cs typeface="Varela Round"/>
                <a:sym typeface="Varela Round"/>
              </a:rPr>
              <a:t>xampp</a:t>
            </a:r>
            <a:r>
              <a:rPr lang="es-ES" sz="1800" b="1" i="0" u="none" strike="noStrike" cap="none" dirty="0">
                <a:solidFill>
                  <a:schemeClr val="bg2">
                    <a:lumMod val="50000"/>
                  </a:schemeClr>
                </a:solidFill>
                <a:latin typeface="Varela Round"/>
                <a:ea typeface="Varela Round"/>
                <a:cs typeface="Varela Round"/>
                <a:sym typeface="Varela Round"/>
              </a:rPr>
              <a:t>-control</a:t>
            </a:r>
            <a:r>
              <a:rPr lang="es-ES" sz="1800" b="0" i="0" u="none" strike="noStrike" cap="none" dirty="0">
                <a:solidFill>
                  <a:schemeClr val="bg2">
                    <a:lumMod val="50000"/>
                  </a:schemeClr>
                </a:solidFill>
                <a:latin typeface="Varela Round"/>
                <a:ea typeface="Varela Round"/>
                <a:cs typeface="Varela Round"/>
                <a:sym typeface="Varela Round"/>
              </a:rPr>
              <a:t>, después haz clic en </a:t>
            </a:r>
            <a:r>
              <a:rPr lang="es-ES" sz="1800" b="1" i="0" u="none" strike="noStrike" cap="none" dirty="0">
                <a:solidFill>
                  <a:schemeClr val="bg2">
                    <a:lumMod val="50000"/>
                  </a:schemeClr>
                </a:solidFill>
                <a:latin typeface="Varela Round"/>
                <a:ea typeface="Varela Round"/>
                <a:cs typeface="Varela Round"/>
                <a:sym typeface="Varela Round"/>
              </a:rPr>
              <a:t>Ejecutar como administrador</a:t>
            </a:r>
            <a:r>
              <a:rPr lang="es-ES" sz="1800" b="0" i="0" u="none" strike="noStrike" cap="none" dirty="0">
                <a:solidFill>
                  <a:schemeClr val="bg2">
                    <a:lumMod val="50000"/>
                  </a:schemeClr>
                </a:solidFill>
                <a:latin typeface="Varela Round"/>
                <a:ea typeface="Varela Round"/>
                <a:cs typeface="Varela Round"/>
                <a:sym typeface="Varela Round"/>
              </a:rPr>
              <a:t> y por último haz clic en </a:t>
            </a:r>
            <a:r>
              <a:rPr lang="es-ES" sz="1800" b="1" i="0" u="none" strike="noStrike" cap="none" dirty="0">
                <a:solidFill>
                  <a:schemeClr val="bg2">
                    <a:lumMod val="50000"/>
                  </a:schemeClr>
                </a:solidFill>
                <a:latin typeface="Varela Round"/>
                <a:ea typeface="Varela Round"/>
                <a:cs typeface="Varela Round"/>
                <a:sym typeface="Varela Round"/>
              </a:rPr>
              <a:t>Sí</a:t>
            </a:r>
            <a:r>
              <a:rPr lang="es-ES" sz="1800" b="0" i="0" u="none" strike="noStrike" cap="none" dirty="0">
                <a:solidFill>
                  <a:schemeClr val="bg2">
                    <a:lumMod val="50000"/>
                  </a:schemeClr>
                </a:solidFill>
                <a:latin typeface="Varela Round"/>
                <a:ea typeface="Varela Round"/>
                <a:cs typeface="Varela Round"/>
                <a:sym typeface="Varela Round"/>
              </a:rPr>
              <a:t> cuando aparezca la opción. Al hacer esto, verás una </a:t>
            </a:r>
            <a:r>
              <a:rPr lang="es-ES" sz="1800" b="1" i="0" u="none" strike="noStrike" cap="none" dirty="0">
                <a:solidFill>
                  <a:schemeClr val="bg2">
                    <a:lumMod val="50000"/>
                  </a:schemeClr>
                </a:solidFill>
                <a:latin typeface="Varela Round"/>
                <a:ea typeface="Varela Round"/>
                <a:cs typeface="Varela Round"/>
                <a:sym typeface="Varela Round"/>
              </a:rPr>
              <a:t>X</a:t>
            </a:r>
            <a:r>
              <a:rPr lang="es-ES" sz="1800" b="0" i="0" u="none" strike="noStrike" cap="none" dirty="0">
                <a:solidFill>
                  <a:schemeClr val="bg2">
                    <a:lumMod val="50000"/>
                  </a:schemeClr>
                </a:solidFill>
                <a:latin typeface="Varela Round"/>
                <a:ea typeface="Varela Round"/>
                <a:cs typeface="Varela Round"/>
                <a:sym typeface="Varela Round"/>
              </a:rPr>
              <a:t> roja a la izquierda de cada tipo de servidor (por ejemplo, Apache). Hacer clic en uno de estos te pedirá que hagas clic en </a:t>
            </a:r>
            <a:r>
              <a:rPr lang="es-ES" sz="1800" b="1" i="0" u="none" strike="noStrike" cap="none" dirty="0">
                <a:solidFill>
                  <a:schemeClr val="bg2">
                    <a:lumMod val="50000"/>
                  </a:schemeClr>
                </a:solidFill>
                <a:latin typeface="Varela Round"/>
                <a:ea typeface="Varela Round"/>
                <a:cs typeface="Varela Round"/>
                <a:sym typeface="Varela Round"/>
              </a:rPr>
              <a:t>Sí</a:t>
            </a:r>
            <a:r>
              <a:rPr lang="es-ES" sz="1800" b="0" i="0" u="none" strike="noStrike" cap="none" dirty="0">
                <a:solidFill>
                  <a:schemeClr val="bg2">
                    <a:lumMod val="50000"/>
                  </a:schemeClr>
                </a:solidFill>
                <a:latin typeface="Varela Round"/>
                <a:ea typeface="Varela Round"/>
                <a:cs typeface="Varela Round"/>
                <a:sym typeface="Varela Round"/>
              </a:rPr>
              <a:t> si quieres instalar el software de ese tipo de servidor en la computadora.</a:t>
            </a:r>
          </a:p>
          <a:p>
            <a:pPr marL="457200" marR="0" lvl="0" indent="-381000" algn="l" rtl="0">
              <a:lnSpc>
                <a:spcPct val="100000"/>
              </a:lnSpc>
              <a:spcBef>
                <a:spcPts val="600"/>
              </a:spcBef>
              <a:spcAft>
                <a:spcPts val="0"/>
              </a:spcAft>
              <a:buClr>
                <a:schemeClr val="lt1"/>
              </a:buClr>
              <a:buSzPts val="2400"/>
              <a:buFont typeface="Varela Round"/>
              <a:buChar char="▧"/>
            </a:pPr>
            <a:endParaRPr sz="2400" b="0" i="0" u="none" strike="noStrike" cap="none" dirty="0">
              <a:solidFill>
                <a:schemeClr val="bg2">
                  <a:lumMod val="50000"/>
                </a:schemeClr>
              </a:solidFill>
              <a:latin typeface="Varela Round"/>
              <a:ea typeface="Varela Round"/>
              <a:cs typeface="Varela Round"/>
              <a:sym typeface="Varela Round"/>
            </a:endParaRPr>
          </a:p>
          <a:p>
            <a:pPr marL="457200" marR="0" lvl="0" indent="-381000" algn="l" rtl="0">
              <a:lnSpc>
                <a:spcPct val="100000"/>
              </a:lnSpc>
              <a:spcBef>
                <a:spcPts val="600"/>
              </a:spcBef>
              <a:spcAft>
                <a:spcPts val="0"/>
              </a:spcAft>
              <a:buClr>
                <a:schemeClr val="lt1"/>
              </a:buClr>
              <a:buSzPts val="2400"/>
              <a:buFont typeface="Varela Round"/>
              <a:buChar char="▧"/>
            </a:pPr>
            <a:r>
              <a:rPr lang="es-ES" sz="1800" b="0" i="0" u="none" strike="noStrike" cap="none" dirty="0">
                <a:solidFill>
                  <a:schemeClr val="bg2">
                    <a:lumMod val="50000"/>
                  </a:schemeClr>
                </a:solidFill>
                <a:latin typeface="Varela Round"/>
                <a:ea typeface="Varela Round"/>
                <a:cs typeface="Varela Round"/>
                <a:sym typeface="Varela Round"/>
              </a:rPr>
              <a:t>A diferencia de lo que podrías pensar, hacer doble clic en el icono de </a:t>
            </a:r>
            <a:r>
              <a:rPr lang="es-ES" sz="1800" b="1" i="0" u="none" strike="noStrike" cap="none" dirty="0" err="1">
                <a:solidFill>
                  <a:schemeClr val="bg2">
                    <a:lumMod val="50000"/>
                  </a:schemeClr>
                </a:solidFill>
                <a:latin typeface="Varela Round"/>
                <a:ea typeface="Varela Round"/>
                <a:cs typeface="Varela Round"/>
                <a:sym typeface="Varela Round"/>
              </a:rPr>
              <a:t>xampp_start</a:t>
            </a:r>
            <a:r>
              <a:rPr lang="es-ES" sz="1800" b="0" i="0" u="none" strike="noStrike" cap="none" dirty="0">
                <a:solidFill>
                  <a:schemeClr val="bg2">
                    <a:lumMod val="50000"/>
                  </a:schemeClr>
                </a:solidFill>
                <a:latin typeface="Varela Round"/>
                <a:ea typeface="Varela Round"/>
                <a:cs typeface="Varela Round"/>
                <a:sym typeface="Varela Round"/>
              </a:rPr>
              <a:t> no abre XAMPP.</a:t>
            </a:r>
            <a:endParaRPr sz="2400" b="0" i="0" u="none" strike="noStrike" cap="none" dirty="0">
              <a:solidFill>
                <a:schemeClr val="bg2">
                  <a:lumMod val="50000"/>
                </a:schemeClr>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000000"/>
              </a:buClr>
              <a:buSzPts val="1800"/>
              <a:buFont typeface="Arial"/>
              <a:buNone/>
            </a:pPr>
            <a:endParaRPr sz="18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9a8fd76b74_0_2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31</a:t>
            </a:fld>
            <a:endParaRPr/>
          </a:p>
        </p:txBody>
      </p:sp>
      <p:pic>
        <p:nvPicPr>
          <p:cNvPr id="251" name="Google Shape;251;g9a8fd76b74_0_240" descr="Imagen titulada Install XAMPP for Windows Step 17"/>
          <p:cNvPicPr preferRelativeResize="0"/>
          <p:nvPr/>
        </p:nvPicPr>
        <p:blipFill rotWithShape="1">
          <a:blip r:embed="rId3">
            <a:alphaModFix/>
          </a:blip>
          <a:srcRect/>
          <a:stretch/>
        </p:blipFill>
        <p:spPr>
          <a:xfrm>
            <a:off x="899600" y="612301"/>
            <a:ext cx="6934200" cy="395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36C78843-C412-DA9C-AF10-221F72B57B3B}"/>
              </a:ext>
            </a:extLst>
          </p:cNvPr>
          <p:cNvSpPr txBox="1"/>
          <p:nvPr/>
        </p:nvSpPr>
        <p:spPr>
          <a:xfrm>
            <a:off x="467544" y="722403"/>
            <a:ext cx="8280920" cy="3970318"/>
          </a:xfrm>
          <a:prstGeom prst="rect">
            <a:avLst/>
          </a:prstGeom>
          <a:noFill/>
        </p:spPr>
        <p:txBody>
          <a:bodyPr wrap="square">
            <a:spAutoFit/>
          </a:bodyPr>
          <a:lstStyle/>
          <a:p>
            <a:r>
              <a:rPr lang="es-ES" sz="1800" dirty="0">
                <a:latin typeface="Calibri" panose="020F0502020204030204" pitchFamily="34" charset="0"/>
                <a:cs typeface="Calibri" panose="020F0502020204030204" pitchFamily="34" charset="0"/>
              </a:rPr>
              <a:t>El programa está liberado bajo la licencia GNU y actúa como un servidor web libre, fácil de usar y capaz de interpretar páginas dinámicas</a:t>
            </a:r>
          </a:p>
          <a:p>
            <a:endParaRPr lang="es-ES" sz="1800" dirty="0">
              <a:latin typeface="Calibri" panose="020F0502020204030204" pitchFamily="34" charset="0"/>
              <a:cs typeface="Calibri" panose="020F0502020204030204" pitchFamily="34" charset="0"/>
            </a:endParaRPr>
          </a:p>
          <a:p>
            <a:r>
              <a:rPr lang="es-ES" sz="1800" dirty="0" err="1">
                <a:latin typeface="Calibri" panose="020F0502020204030204" pitchFamily="34" charset="0"/>
                <a:cs typeface="Calibri" panose="020F0502020204030204" pitchFamily="34" charset="0"/>
              </a:rPr>
              <a:t>Xampp</a:t>
            </a:r>
            <a:r>
              <a:rPr lang="es-ES" sz="1800" dirty="0">
                <a:latin typeface="Calibri" panose="020F0502020204030204" pitchFamily="34" charset="0"/>
                <a:cs typeface="Calibri" panose="020F0502020204030204" pitchFamily="34" charset="0"/>
              </a:rPr>
              <a:t> solamente requiere descargar y ejecutar un archivo de tipo run, zip, </a:t>
            </a:r>
            <a:r>
              <a:rPr lang="es-ES" sz="1800" dirty="0" err="1">
                <a:latin typeface="Calibri" panose="020F0502020204030204" pitchFamily="34" charset="0"/>
                <a:cs typeface="Calibri" panose="020F0502020204030204" pitchFamily="34" charset="0"/>
              </a:rPr>
              <a:t>tar</a:t>
            </a:r>
            <a:r>
              <a:rPr lang="es-ES" sz="1800" dirty="0">
                <a:latin typeface="Calibri" panose="020F0502020204030204" pitchFamily="34" charset="0"/>
                <a:cs typeface="Calibri" panose="020F0502020204030204" pitchFamily="34" charset="0"/>
              </a:rPr>
              <a:t> o exe, con unas pequeñas configuraciones en alguno de sus componentes que el servidor web necesitará. </a:t>
            </a:r>
          </a:p>
          <a:p>
            <a:endParaRPr lang="es-ES" sz="1800" dirty="0">
              <a:latin typeface="Calibri" panose="020F0502020204030204" pitchFamily="34" charset="0"/>
              <a:cs typeface="Calibri" panose="020F0502020204030204" pitchFamily="34" charset="0"/>
            </a:endParaRPr>
          </a:p>
          <a:p>
            <a:r>
              <a:rPr lang="es-ES" sz="1800" dirty="0" err="1">
                <a:latin typeface="Calibri" panose="020F0502020204030204" pitchFamily="34" charset="0"/>
                <a:cs typeface="Calibri" panose="020F0502020204030204" pitchFamily="34" charset="0"/>
              </a:rPr>
              <a:t>Xampp</a:t>
            </a:r>
            <a:r>
              <a:rPr lang="es-ES" sz="1800" dirty="0">
                <a:latin typeface="Calibri" panose="020F0502020204030204" pitchFamily="34" charset="0"/>
                <a:cs typeface="Calibri" panose="020F0502020204030204" pitchFamily="34" charset="0"/>
              </a:rPr>
              <a:t> se actualiza regularmente para incorporar las últimas versiones de Apache/MySQL/PHP y Perl. </a:t>
            </a:r>
          </a:p>
          <a:p>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También incluye otros módulos como OpenSSL y </a:t>
            </a:r>
            <a:r>
              <a:rPr lang="es-ES" sz="1800" dirty="0" err="1">
                <a:latin typeface="Calibri" panose="020F0502020204030204" pitchFamily="34" charset="0"/>
                <a:cs typeface="Calibri" panose="020F0502020204030204" pitchFamily="34" charset="0"/>
              </a:rPr>
              <a:t>phpMyAdmin</a:t>
            </a:r>
            <a:r>
              <a:rPr lang="es-ES" sz="1800" dirty="0">
                <a:latin typeface="Calibri" panose="020F0502020204030204" pitchFamily="34" charset="0"/>
                <a:cs typeface="Calibri" panose="020F0502020204030204" pitchFamily="34" charset="0"/>
              </a:rPr>
              <a:t>. </a:t>
            </a:r>
          </a:p>
          <a:p>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Para instalar </a:t>
            </a:r>
            <a:r>
              <a:rPr lang="es-ES" sz="1800" dirty="0" err="1">
                <a:latin typeface="Calibri" panose="020F0502020204030204" pitchFamily="34" charset="0"/>
                <a:cs typeface="Calibri" panose="020F0502020204030204" pitchFamily="34" charset="0"/>
              </a:rPr>
              <a:t>Xampp</a:t>
            </a:r>
            <a:r>
              <a:rPr lang="es-ES" sz="1800" dirty="0">
                <a:latin typeface="Calibri" panose="020F0502020204030204" pitchFamily="34" charset="0"/>
                <a:cs typeface="Calibri" panose="020F0502020204030204" pitchFamily="34" charset="0"/>
              </a:rPr>
              <a:t> se requiere solamente una pequeña fracción del tiempo necesario para descargar y configurar los programas por separado.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C73BA677-7184-264B-8D98-DB988AF683A8}"/>
              </a:ext>
            </a:extLst>
          </p:cNvPr>
          <p:cNvSpPr txBox="1"/>
          <p:nvPr/>
        </p:nvSpPr>
        <p:spPr>
          <a:xfrm>
            <a:off x="179512" y="699542"/>
            <a:ext cx="8712968" cy="3693319"/>
          </a:xfrm>
          <a:prstGeom prst="rect">
            <a:avLst/>
          </a:prstGeom>
          <a:noFill/>
        </p:spPr>
        <p:txBody>
          <a:bodyPr wrap="square">
            <a:spAutoFit/>
          </a:bodyPr>
          <a:lstStyle/>
          <a:p>
            <a:r>
              <a:rPr lang="es-ES" sz="1800" dirty="0">
                <a:latin typeface="Calibri" panose="020F0502020204030204" pitchFamily="34" charset="0"/>
                <a:cs typeface="Calibri" panose="020F0502020204030204" pitchFamily="34" charset="0"/>
              </a:rPr>
              <a:t>XAMPP es una herramienta de desarrollo que te permite probar tu trabajo (páginas web o programación por ejemplo) en tu propio ordenador sin necesidad de tener que acceder a internet.</a:t>
            </a:r>
          </a:p>
          <a:p>
            <a:endParaRPr lang="es-ES" sz="1800" dirty="0">
              <a:latin typeface="Calibri" panose="020F0502020204030204" pitchFamily="34" charset="0"/>
              <a:cs typeface="Calibri" panose="020F0502020204030204" pitchFamily="34" charset="0"/>
            </a:endParaRPr>
          </a:p>
          <a:p>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Si eres un desarrollador que está comenzando, XAMPP te provee de una configuración totalmente funcional desde el momento que lo instalas sin embargo, es bueno acotar que la seguridad de datos no es su punto fuerte, por lo cual no es suficientemente seguro para ambientes grandes o de producción.</a:t>
            </a:r>
          </a:p>
          <a:p>
            <a:endParaRPr lang="es-ES" sz="18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La filosofía de XAMPP, como lo indican en su sitio web, es crear una distribución fácil de instalar, de tal manera que los desarrolladores web principiantes cuenten con todo lo necesario ya configurado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5AACDAF-F6DF-D1C2-5033-1ABCFB222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474" y="843558"/>
            <a:ext cx="7794526" cy="418008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2D68400-0ED1-7F72-45C2-D236BFC6096D}"/>
              </a:ext>
            </a:extLst>
          </p:cNvPr>
          <p:cNvSpPr txBox="1"/>
          <p:nvPr/>
        </p:nvSpPr>
        <p:spPr>
          <a:xfrm>
            <a:off x="899592" y="195486"/>
            <a:ext cx="4583622" cy="307777"/>
          </a:xfrm>
          <a:prstGeom prst="rect">
            <a:avLst/>
          </a:prstGeom>
          <a:noFill/>
        </p:spPr>
        <p:txBody>
          <a:bodyPr wrap="square">
            <a:spAutoFit/>
          </a:bodyPr>
          <a:lstStyle/>
          <a:p>
            <a:r>
              <a:rPr lang="es-ES" sz="1400" b="0" i="0" u="sng" strike="noStrike" dirty="0">
                <a:solidFill>
                  <a:srgbClr val="FFFFFF"/>
                </a:solidFill>
                <a:effectLst/>
                <a:latin typeface="Varela Round" panose="00000500000000000000" pitchFamily="2" charset="-79"/>
                <a:cs typeface="Varela Round" panose="00000500000000000000" pitchFamily="2" charset="-79"/>
                <a:hlinkClick r:id="rId3"/>
              </a:rPr>
              <a:t>https://www.apachefriends.org/index.html</a:t>
            </a:r>
            <a:r>
              <a:rPr lang="es-ES" sz="1400" b="0" i="0" u="none" strike="noStrike" dirty="0">
                <a:solidFill>
                  <a:srgbClr val="FFFFFF"/>
                </a:solidFill>
                <a:effectLst/>
                <a:latin typeface="Varela Round" panose="00000500000000000000" pitchFamily="2" charset="-79"/>
                <a:cs typeface="Varela Round" panose="00000500000000000000" pitchFamily="2" charset="-79"/>
              </a:rPr>
              <a:t> </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FBD668B-54F2-3335-F202-90486D80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498" y="987573"/>
            <a:ext cx="6841965" cy="3414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9a8fd76b74_0_47"/>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87" name="Google Shape;87;g9a8fd76b74_0_47"/>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88" name="Google Shape;88;g9a8fd76b74_0_47"/>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endParaRPr/>
          </a:p>
        </p:txBody>
      </p:sp>
      <p:sp>
        <p:nvSpPr>
          <p:cNvPr id="89" name="Google Shape;89;g9a8fd76b74_0_4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8</a:t>
            </a:fld>
            <a:endParaRPr/>
          </a:p>
        </p:txBody>
      </p:sp>
      <p:pic>
        <p:nvPicPr>
          <p:cNvPr id="90" name="Google Shape;90;g9a8fd76b74_0_47" descr="Imagen titulada Install XAMPP for Windows Step 2"/>
          <p:cNvPicPr preferRelativeResize="0"/>
          <p:nvPr/>
        </p:nvPicPr>
        <p:blipFill rotWithShape="1">
          <a:blip r:embed="rId3">
            <a:alphaModFix/>
          </a:blip>
          <a:srcRect/>
          <a:stretch/>
        </p:blipFill>
        <p:spPr>
          <a:xfrm>
            <a:off x="827575" y="193575"/>
            <a:ext cx="7609000" cy="468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a8fd76b74_0_5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Clr>
                <a:srgbClr val="000000"/>
              </a:buClr>
              <a:buSzPts val="1000"/>
              <a:buFont typeface="Arial"/>
              <a:buNone/>
            </a:pPr>
            <a:fld id="{00000000-1234-1234-1234-123412341234}" type="slidenum">
              <a:rPr lang="es-ES" smtClean="0"/>
              <a:pPr marL="0" lvl="0" indent="0" algn="ctr" rtl="0">
                <a:lnSpc>
                  <a:spcPct val="100000"/>
                </a:lnSpc>
                <a:spcBef>
                  <a:spcPts val="0"/>
                </a:spcBef>
                <a:spcAft>
                  <a:spcPts val="0"/>
                </a:spcAft>
                <a:buClr>
                  <a:srgbClr val="000000"/>
                </a:buClr>
                <a:buSzPts val="1000"/>
                <a:buFont typeface="Arial"/>
                <a:buNone/>
              </a:pPr>
              <a:t>9</a:t>
            </a:fld>
            <a:endParaRPr/>
          </a:p>
        </p:txBody>
      </p:sp>
      <p:sp>
        <p:nvSpPr>
          <p:cNvPr id="96" name="Google Shape;96;g9a8fd76b74_0_55"/>
          <p:cNvSpPr txBox="1"/>
          <p:nvPr/>
        </p:nvSpPr>
        <p:spPr>
          <a:xfrm>
            <a:off x="1070325" y="547050"/>
            <a:ext cx="7056300" cy="2780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chemeClr val="lt1"/>
              </a:buClr>
              <a:buSzPts val="2400"/>
              <a:buFont typeface="Varela Round"/>
              <a:buChar char="▧"/>
            </a:pPr>
            <a:r>
              <a:rPr lang="es-ES" sz="2400" b="1" i="0" u="none" strike="noStrike" cap="none" dirty="0">
                <a:solidFill>
                  <a:schemeClr val="bg2">
                    <a:lumMod val="50000"/>
                  </a:schemeClr>
                </a:solidFill>
                <a:latin typeface="Varela Round"/>
                <a:ea typeface="Varela Round"/>
                <a:cs typeface="Varela Round"/>
                <a:sym typeface="Varela Round"/>
              </a:rPr>
              <a:t>Haz clic en XAMPP para Windows.</a:t>
            </a:r>
            <a:r>
              <a:rPr lang="es-ES" sz="2400" b="0" i="0" u="none" strike="noStrike" cap="none" dirty="0">
                <a:solidFill>
                  <a:schemeClr val="bg2">
                    <a:lumMod val="50000"/>
                  </a:schemeClr>
                </a:solidFill>
                <a:latin typeface="Varela Round"/>
                <a:ea typeface="Varela Round"/>
                <a:cs typeface="Varela Round"/>
                <a:sym typeface="Varela Round"/>
              </a:rPr>
              <a:t> Es un botón gris que se encuentra casi al final de la página. Dependiendo del navegador, es probable que primero necesites seleccionar dónde descargar el archivo o necesites verificar la descarga.</a:t>
            </a:r>
            <a:endParaRPr sz="2400" b="0" i="0" u="none" strike="noStrike" cap="none" dirty="0">
              <a:solidFill>
                <a:schemeClr val="bg2">
                  <a:lumMod val="50000"/>
                </a:schemeClr>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000000"/>
              </a:buClr>
              <a:buSzPts val="2400"/>
              <a:buFont typeface="Arial"/>
              <a:buNone/>
            </a:pPr>
            <a:endParaRPr sz="2400" b="0" i="0" u="none" strike="noStrike" cap="none" dirty="0">
              <a:solidFill>
                <a:schemeClr val="bg2">
                  <a:lumMod val="50000"/>
                </a:schemeClr>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100129-57AD-455A-AFB4-0A7B644B1002}">
  <ds:schemaRefs>
    <ds:schemaRef ds:uri="http://schemas.microsoft.com/sharepoint/v3/contenttype/forms"/>
  </ds:schemaRefs>
</ds:datastoreItem>
</file>

<file path=customXml/itemProps3.xml><?xml version="1.0" encoding="utf-8"?>
<ds:datastoreItem xmlns:ds="http://schemas.openxmlformats.org/officeDocument/2006/customXml" ds:itemID="{78C43E9F-2750-4D86-84AD-1A1A90D28455}">
  <ds:schemaRef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b238f60b-93df-48e1-afe7-e53c24212f34"/>
    <ds:schemaRef ds:uri="http://schemas.microsoft.com/office/infopath/2007/PartnerControls"/>
    <ds:schemaRef ds:uri="http://schemas.openxmlformats.org/package/2006/metadata/core-properties"/>
    <ds:schemaRef ds:uri="cddffda1-743c-4ef1-b61a-94d8ea38e42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3029</TotalTime>
  <Words>1241</Words>
  <Application>Microsoft Office PowerPoint</Application>
  <PresentationFormat>Presentación en pantalla (16:9)</PresentationFormat>
  <Paragraphs>91</Paragraphs>
  <Slides>31</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Varela Round</vt:lpstr>
      <vt:lpstr>Lato</vt:lpstr>
      <vt:lpstr>Arial</vt:lpstr>
      <vt:lpstr>Calibri</vt:lpstr>
      <vt:lpstr>Helvetica Neue</vt:lpstr>
      <vt:lpstr>Raleway</vt:lpstr>
      <vt:lpstr>Antonio template</vt:lpstr>
      <vt:lpstr>ENTORNO DE TRABAJO</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42</cp:revision>
  <dcterms:modified xsi:type="dcterms:W3CDTF">2024-08-29T17:03:20Z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