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9"/>
  </p:notesMasterIdLst>
  <p:sldIdLst>
    <p:sldId id="475" r:id="rId5"/>
    <p:sldId id="476" r:id="rId6"/>
    <p:sldId id="477" r:id="rId7"/>
    <p:sldId id="461" r:id="rId8"/>
    <p:sldId id="499" r:id="rId9"/>
    <p:sldId id="500" r:id="rId10"/>
    <p:sldId id="501" r:id="rId11"/>
    <p:sldId id="502" r:id="rId12"/>
    <p:sldId id="503" r:id="rId13"/>
    <p:sldId id="504" r:id="rId14"/>
    <p:sldId id="505" r:id="rId15"/>
    <p:sldId id="506" r:id="rId16"/>
    <p:sldId id="507" r:id="rId17"/>
    <p:sldId id="508" r:id="rId18"/>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14502" y="0"/>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1"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reativecommons.org/licenses/by-nc-nd/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es-ES" sz="4000" dirty="0"/>
              <a:t>Introducción a la sintaxis PHP</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Comentarios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827584" y="1118194"/>
            <a:ext cx="7704856" cy="3552300"/>
          </a:xfrm>
        </p:spPr>
        <p:txBody>
          <a:bodyPr/>
          <a:lstStyle/>
          <a:p>
            <a:r>
              <a:rPr lang="es-ES" sz="1600" dirty="0"/>
              <a:t>Nota: </a:t>
            </a:r>
          </a:p>
          <a:p>
            <a:endParaRPr lang="es-ES" sz="1600" dirty="0"/>
          </a:p>
          <a:p>
            <a:r>
              <a:rPr lang="es-ES" sz="1600" i="1" dirty="0"/>
              <a:t>Un comentario, para aquellos que no lo sepan, es una frase o palabra que nosotros incluimos en el código para comprenderlo más fácilmente al volverlo a leer un tiempo después y que, por supuesto, el ordenador tiene que ignorar ya que no va dirigido a su ejecución, sino a nosotros mismos u otros desarrolladores que puedan leer ese código más adelante. </a:t>
            </a:r>
          </a:p>
          <a:p>
            <a:r>
              <a:rPr lang="es-ES" sz="1600" i="1" dirty="0"/>
              <a:t>Los comentarios tienen una gran utilidad ya que es muy fácil olvidarse del funcionamiento de un script programado un tiempo atrás y resulta muy útil si queremos hacer rápidamente comprensible nuestro código a otra persona.</a:t>
            </a:r>
          </a:p>
        </p:txBody>
      </p:sp>
    </p:spTree>
    <p:extLst>
      <p:ext uri="{BB962C8B-B14F-4D97-AF65-F5344CB8AC3E}">
        <p14:creationId xmlns:p14="http://schemas.microsoft.com/office/powerpoint/2010/main" val="188675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7992888" cy="857400"/>
          </a:xfrm>
        </p:spPr>
        <p:txBody>
          <a:bodyPr/>
          <a:lstStyle/>
          <a:p>
            <a:pPr algn="l"/>
            <a:r>
              <a:rPr lang="es-ES" b="0" i="0" dirty="0">
                <a:solidFill>
                  <a:srgbClr val="000000"/>
                </a:solidFill>
                <a:effectLst/>
                <a:latin typeface="Roboto" panose="02000000000000000000" pitchFamily="2" charset="0"/>
              </a:rPr>
              <a:t>Ejemplo completo de una página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51520" y="1851670"/>
            <a:ext cx="8208912" cy="2818824"/>
          </a:xfrm>
        </p:spPr>
        <p:txBody>
          <a:bodyPr/>
          <a:lstStyle/>
          <a:p>
            <a:r>
              <a:rPr lang="es-ES" dirty="0"/>
              <a:t>Ahora veamos un código completo de lo que podría ser una página PHP. Verás que comenzamos con una página básica escrita con HTML en la que hemos insertado un código PHP. El código de momento es lo de menos, lo importante es ver cómo se integra el código PHP en una página HTML.</a:t>
            </a:r>
          </a:p>
        </p:txBody>
      </p:sp>
    </p:spTree>
    <p:extLst>
      <p:ext uri="{BB962C8B-B14F-4D97-AF65-F5344CB8AC3E}">
        <p14:creationId xmlns:p14="http://schemas.microsoft.com/office/powerpoint/2010/main" val="269278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7387754" cy="857400"/>
          </a:xfrm>
        </p:spPr>
        <p:txBody>
          <a:bodyPr/>
          <a:lstStyle/>
          <a:p>
            <a:r>
              <a:rPr lang="es-ES" b="0" i="0" dirty="0">
                <a:solidFill>
                  <a:srgbClr val="000000"/>
                </a:solidFill>
                <a:effectLst/>
                <a:latin typeface="Roboto" panose="02000000000000000000" pitchFamily="2" charset="0"/>
              </a:rPr>
              <a:t>Ejemplo completo de una página PHP</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827584" y="1118194"/>
            <a:ext cx="6462600" cy="3552300"/>
          </a:xfrm>
        </p:spPr>
        <p:txBody>
          <a:bodyPr/>
          <a:lstStyle/>
          <a:p>
            <a:endParaRPr lang="es-ES" dirty="0"/>
          </a:p>
        </p:txBody>
      </p:sp>
      <p:sp>
        <p:nvSpPr>
          <p:cNvPr id="3" name="Rectangle 1">
            <a:extLst>
              <a:ext uri="{FF2B5EF4-FFF2-40B4-BE49-F238E27FC236}">
                <a16:creationId xmlns:a16="http://schemas.microsoft.com/office/drawing/2014/main" id="{581867DA-35D9-ABB4-EEF2-C0B03FB4E29C}"/>
              </a:ext>
            </a:extLst>
          </p:cNvPr>
          <p:cNvSpPr>
            <a:spLocks noChangeArrowheads="1"/>
          </p:cNvSpPr>
          <p:nvPr/>
        </p:nvSpPr>
        <p:spPr bwMode="auto">
          <a:xfrm>
            <a:off x="1115616" y="1213781"/>
            <a:ext cx="6318584" cy="336112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93A1A1"/>
                </a:solidFill>
                <a:effectLst/>
                <a:latin typeface="Consolas" panose="020B0609020204030204" pitchFamily="49" charset="0"/>
              </a:rPr>
              <a:t>&lt;!</a:t>
            </a:r>
            <a:r>
              <a:rPr kumimoji="0" lang="es-ES" altLang="es-ES" sz="1600" b="0" i="0" u="none" strike="noStrike" cap="none" normalizeH="0" baseline="0" dirty="0" err="1">
                <a:ln>
                  <a:noFill/>
                </a:ln>
                <a:solidFill>
                  <a:srgbClr val="93A1A1"/>
                </a:solidFill>
                <a:effectLst/>
                <a:latin typeface="Consolas" panose="020B0609020204030204" pitchFamily="49" charset="0"/>
              </a:rPr>
              <a:t>doctype</a:t>
            </a:r>
            <a:r>
              <a:rPr kumimoji="0" lang="es-ES" altLang="es-ES" sz="1600" b="0" i="0" u="none" strike="noStrike" cap="none" normalizeH="0" baseline="0" dirty="0">
                <a:ln>
                  <a:noFill/>
                </a:ln>
                <a:solidFill>
                  <a:srgbClr val="93A1A1"/>
                </a:solidFill>
                <a:effectLst/>
                <a:latin typeface="Consolas" panose="020B0609020204030204" pitchFamily="49" charset="0"/>
              </a:rPr>
              <a:t> </a:t>
            </a:r>
            <a:r>
              <a:rPr kumimoji="0" lang="es-ES" altLang="es-ES" sz="1600" b="0" i="0" u="none" strike="noStrike" cap="none" normalizeH="0" baseline="0" dirty="0" err="1">
                <a:ln>
                  <a:noFill/>
                </a:ln>
                <a:solidFill>
                  <a:srgbClr val="93A1A1"/>
                </a:solidFill>
                <a:effectLst/>
                <a:latin typeface="Consolas" panose="020B0609020204030204" pitchFamily="49" charset="0"/>
              </a:rPr>
              <a:t>html</a:t>
            </a:r>
            <a:r>
              <a:rPr kumimoji="0" lang="es-ES" altLang="es-ES" sz="1600" b="0" i="0" u="none" strike="noStrike" cap="none" normalizeH="0" baseline="0" dirty="0">
                <a:ln>
                  <a:noFill/>
                </a:ln>
                <a:solidFill>
                  <a:srgbClr val="93A1A1"/>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err="1">
                <a:ln>
                  <a:noFill/>
                </a:ln>
                <a:solidFill>
                  <a:srgbClr val="268BD2"/>
                </a:solidFill>
                <a:effectLst/>
                <a:latin typeface="Consolas" panose="020B0609020204030204" pitchFamily="49" charset="0"/>
              </a:rPr>
              <a:t>html</a:t>
            </a:r>
            <a:r>
              <a:rPr kumimoji="0" lang="es-ES" altLang="es-ES" sz="1600" b="0" i="0" u="none" strike="noStrike" cap="none" normalizeH="0" baseline="0" dirty="0">
                <a:ln>
                  <a:noFill/>
                </a:ln>
                <a:solidFill>
                  <a:srgbClr val="268BD2"/>
                </a:solidFill>
                <a:effectLst/>
                <a:latin typeface="Consolas" panose="020B0609020204030204" pitchFamily="49" charset="0"/>
              </a:rPr>
              <a:t> </a:t>
            </a:r>
            <a:r>
              <a:rPr kumimoji="0" lang="es-ES" altLang="es-ES" sz="1600" b="0" i="0" u="none" strike="noStrike" cap="none" normalizeH="0" baseline="0" dirty="0" err="1">
                <a:ln>
                  <a:noFill/>
                </a:ln>
                <a:solidFill>
                  <a:srgbClr val="2AA198"/>
                </a:solidFill>
                <a:effectLst/>
                <a:latin typeface="Consolas" panose="020B0609020204030204" pitchFamily="49" charset="0"/>
              </a:rPr>
              <a:t>lang</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859900"/>
                </a:solidFill>
                <a:effectLst/>
                <a:latin typeface="Consolas" panose="020B0609020204030204" pitchFamily="49" charset="0"/>
              </a:rPr>
              <a:t>es</a:t>
            </a:r>
            <a:r>
              <a:rPr kumimoji="0" lang="es-ES" altLang="es-ES" sz="1600" b="0" i="0" u="none" strike="noStrike" cap="none" normalizeH="0" baseline="0" dirty="0">
                <a:ln>
                  <a:noFill/>
                </a:ln>
                <a:solidFill>
                  <a:srgbClr val="586E75"/>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a:ln>
                  <a:noFill/>
                </a:ln>
                <a:solidFill>
                  <a:srgbClr val="268BD2"/>
                </a:solidFill>
                <a:effectLst/>
                <a:latin typeface="Consolas" panose="020B0609020204030204" pitchFamily="49" charset="0"/>
              </a:rPr>
              <a:t>head</a:t>
            </a:r>
            <a:r>
              <a:rPr kumimoji="0" lang="es-ES" altLang="es-ES" sz="1600" b="0" i="0" u="none" strike="noStrike" cap="none" normalizeH="0" baseline="0" dirty="0">
                <a:ln>
                  <a:noFill/>
                </a:ln>
                <a:solidFill>
                  <a:srgbClr val="586E75"/>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a:ln>
                  <a:noFill/>
                </a:ln>
                <a:solidFill>
                  <a:srgbClr val="268BD2"/>
                </a:solidFill>
                <a:effectLst/>
                <a:latin typeface="Consolas" panose="020B0609020204030204" pitchFamily="49" charset="0"/>
              </a:rPr>
              <a:t>meta </a:t>
            </a:r>
            <a:r>
              <a:rPr kumimoji="0" lang="es-ES" altLang="es-ES" sz="1600" b="0" i="0" u="none" strike="noStrike" cap="none" normalizeH="0" baseline="0" dirty="0" err="1">
                <a:ln>
                  <a:noFill/>
                </a:ln>
                <a:solidFill>
                  <a:srgbClr val="2AA198"/>
                </a:solidFill>
                <a:effectLst/>
                <a:latin typeface="Consolas" panose="020B0609020204030204" pitchFamily="49" charset="0"/>
              </a:rPr>
              <a:t>charset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859900"/>
                </a:solidFill>
                <a:effectLst/>
                <a:latin typeface="Consolas" panose="020B0609020204030204" pitchFamily="49" charset="0"/>
              </a:rPr>
              <a:t>UTF-8</a:t>
            </a:r>
            <a:r>
              <a:rPr kumimoji="0" lang="es-ES" altLang="es-ES" sz="1600" b="0" i="0" u="none" strike="noStrike" cap="none" normalizeH="0" baseline="0" dirty="0">
                <a:ln>
                  <a:noFill/>
                </a:ln>
                <a:solidFill>
                  <a:srgbClr val="586E75"/>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err="1">
                <a:ln>
                  <a:noFill/>
                </a:ln>
                <a:solidFill>
                  <a:srgbClr val="268BD2"/>
                </a:solidFill>
                <a:effectLst/>
                <a:latin typeface="Consolas" panose="020B0609020204030204" pitchFamily="49" charset="0"/>
              </a:rPr>
              <a:t>title</a:t>
            </a:r>
            <a:r>
              <a:rPr kumimoji="0" lang="es-ES" altLang="es-ES" sz="1600" b="0" i="0" u="none" strike="noStrike" cap="none" normalizeH="0" baseline="0" dirty="0">
                <a:ln>
                  <a:noFill/>
                </a:ln>
                <a:solidFill>
                  <a:srgbClr val="586E75"/>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Primera página PHP</a:t>
            </a: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err="1">
                <a:ln>
                  <a:noFill/>
                </a:ln>
                <a:solidFill>
                  <a:srgbClr val="268BD2"/>
                </a:solidFill>
                <a:effectLst/>
                <a:latin typeface="Consolas" panose="020B0609020204030204" pitchFamily="49" charset="0"/>
              </a:rPr>
              <a:t>title</a:t>
            </a:r>
            <a:r>
              <a:rPr kumimoji="0" lang="es-ES" altLang="es-ES" sz="1600" b="0" i="0" u="none" strike="noStrike" cap="none" normalizeH="0" baseline="0" dirty="0">
                <a:ln>
                  <a:noFill/>
                </a:ln>
                <a:solidFill>
                  <a:srgbClr val="586E75"/>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a:ln>
                  <a:noFill/>
                </a:ln>
                <a:solidFill>
                  <a:srgbClr val="268BD2"/>
                </a:solidFill>
                <a:effectLst/>
                <a:latin typeface="Consolas" panose="020B0609020204030204" pitchFamily="49" charset="0"/>
              </a:rPr>
              <a:t>head</a:t>
            </a:r>
            <a:r>
              <a:rPr kumimoji="0" lang="es-ES" altLang="es-ES" sz="1600" b="0" i="0" u="none" strike="noStrike" cap="none" normalizeH="0" baseline="0" dirty="0">
                <a:ln>
                  <a:noFill/>
                </a:ln>
                <a:solidFill>
                  <a:srgbClr val="586E75"/>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err="1">
                <a:ln>
                  <a:noFill/>
                </a:ln>
                <a:solidFill>
                  <a:srgbClr val="268BD2"/>
                </a:solidFill>
                <a:effectLst/>
                <a:latin typeface="Consolas" panose="020B0609020204030204" pitchFamily="49" charset="0"/>
              </a:rPr>
              <a:t>body</a:t>
            </a:r>
            <a:r>
              <a:rPr kumimoji="0" lang="es-ES" altLang="es-ES" sz="1600" b="0" i="0" u="none" strike="noStrike" cap="none" normalizeH="0" baseline="0" dirty="0">
                <a:ln>
                  <a:noFill/>
                </a:ln>
                <a:solidFill>
                  <a:srgbClr val="586E75"/>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a:ln>
                  <a:noFill/>
                </a:ln>
                <a:solidFill>
                  <a:srgbClr val="268BD2"/>
                </a:solidFill>
                <a:effectLst/>
                <a:latin typeface="Consolas" panose="020B0609020204030204" pitchFamily="49" charset="0"/>
              </a:rPr>
              <a:t>h1</a:t>
            </a:r>
            <a:r>
              <a:rPr kumimoji="0" lang="es-ES" altLang="es-ES" sz="1600" b="0" i="0" u="none" strike="noStrike" cap="none" normalizeH="0" baseline="0" dirty="0">
                <a:ln>
                  <a:noFill/>
                </a:ln>
                <a:solidFill>
                  <a:srgbClr val="586E75"/>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Esto es HTML</a:t>
            </a: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a:ln>
                  <a:noFill/>
                </a:ln>
                <a:solidFill>
                  <a:srgbClr val="268BD2"/>
                </a:solidFill>
                <a:effectLst/>
                <a:latin typeface="Consolas" panose="020B0609020204030204" pitchFamily="49" charset="0"/>
              </a:rPr>
              <a:t>h1</a:t>
            </a:r>
            <a:r>
              <a:rPr kumimoji="0" lang="es-ES" altLang="es-ES" sz="1600" b="0" i="0" u="none" strike="noStrike" cap="none" normalizeH="0" baseline="0" dirty="0">
                <a:ln>
                  <a:noFill/>
                </a:ln>
                <a:solidFill>
                  <a:srgbClr val="586E75"/>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657B83"/>
                </a:solidFill>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&lt;?</a:t>
            </a:r>
            <a:r>
              <a:rPr kumimoji="0" lang="es-ES" altLang="es-ES" sz="1600" b="0" i="0" u="none" strike="noStrike" cap="none" normalizeH="0" baseline="0" dirty="0" err="1">
                <a:ln>
                  <a:noFill/>
                </a:ln>
                <a:solidFill>
                  <a:srgbClr val="93A1A1"/>
                </a:solidFill>
                <a:effectLst/>
                <a:latin typeface="Consolas" panose="020B0609020204030204" pitchFamily="49" charset="0"/>
              </a:rPr>
              <a:t>php</a:t>
            </a:r>
            <a:r>
              <a:rPr kumimoji="0" lang="es-ES" altLang="es-ES" sz="1600" b="0" i="0" u="none" strike="noStrike" cap="none" normalizeH="0" baseline="0" dirty="0">
                <a:ln>
                  <a:noFill/>
                </a:ln>
                <a:solidFill>
                  <a:srgbClr val="93A1A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93A1A1"/>
                </a:solidFill>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echo '&lt;p&gt;Esto viene de PHP&lt;/p&gt;’;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93A1A1"/>
                </a:solidFill>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err="1">
                <a:ln>
                  <a:noFill/>
                </a:ln>
                <a:solidFill>
                  <a:srgbClr val="268BD2"/>
                </a:solidFill>
                <a:effectLst/>
                <a:latin typeface="Consolas" panose="020B0609020204030204" pitchFamily="49" charset="0"/>
              </a:rPr>
              <a:t>body</a:t>
            </a:r>
            <a:r>
              <a:rPr kumimoji="0" lang="es-ES" altLang="es-ES" sz="1600" b="0" i="0" u="none" strike="noStrike" cap="none" normalizeH="0" baseline="0" dirty="0">
                <a:ln>
                  <a:noFill/>
                </a:ln>
                <a:solidFill>
                  <a:srgbClr val="586E75"/>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86E75"/>
                </a:solidFill>
                <a:effectLst/>
                <a:latin typeface="Consolas" panose="020B0609020204030204" pitchFamily="49" charset="0"/>
              </a:rPr>
              <a:t>&lt;/</a:t>
            </a:r>
            <a:r>
              <a:rPr kumimoji="0" lang="es-ES" altLang="es-ES" sz="1600" b="0" i="0" u="none" strike="noStrike" cap="none" normalizeH="0" baseline="0" dirty="0" err="1">
                <a:ln>
                  <a:noFill/>
                </a:ln>
                <a:solidFill>
                  <a:srgbClr val="268BD2"/>
                </a:solidFill>
                <a:effectLst/>
                <a:latin typeface="Consolas" panose="020B0609020204030204" pitchFamily="49" charset="0"/>
              </a:rPr>
              <a:t>html</a:t>
            </a:r>
            <a:r>
              <a:rPr kumimoji="0" lang="es-ES" altLang="es-ES" sz="1600" b="0" i="0" u="none" strike="noStrike" cap="none" normalizeH="0" baseline="0" dirty="0">
                <a:ln>
                  <a:noFill/>
                </a:ln>
                <a:solidFill>
                  <a:srgbClr val="586E75"/>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22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66466" y="101288"/>
            <a:ext cx="7848872" cy="857400"/>
          </a:xfrm>
        </p:spPr>
        <p:txBody>
          <a:bodyPr/>
          <a:lstStyle/>
          <a:p>
            <a:pPr algn="l"/>
            <a:r>
              <a:rPr lang="es-ES" b="0" i="0" dirty="0">
                <a:solidFill>
                  <a:srgbClr val="000000"/>
                </a:solidFill>
                <a:effectLst/>
                <a:latin typeface="Roboto" panose="02000000000000000000" pitchFamily="2" charset="0"/>
              </a:rPr>
              <a:t>Ejemplo completo de una página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352928" cy="3552300"/>
          </a:xfrm>
        </p:spPr>
        <p:txBody>
          <a:bodyPr/>
          <a:lstStyle/>
          <a:p>
            <a:r>
              <a:rPr lang="es-ES" sz="1600" dirty="0"/>
              <a:t>Para poder probar esta página PHP deberías nombrarla con extensión ".</a:t>
            </a:r>
            <a:r>
              <a:rPr lang="es-ES" sz="1600" dirty="0" err="1"/>
              <a:t>php</a:t>
            </a:r>
            <a:r>
              <a:rPr lang="es-ES" sz="1600" dirty="0"/>
              <a:t>". Podría ser algo como "pag1.php" o "</a:t>
            </a:r>
            <a:r>
              <a:rPr lang="es-ES" sz="1600" dirty="0" err="1"/>
              <a:t>index.php</a:t>
            </a:r>
            <a:r>
              <a:rPr lang="es-ES" sz="1600" dirty="0"/>
              <a:t>". </a:t>
            </a:r>
          </a:p>
          <a:p>
            <a:endParaRPr lang="es-ES" sz="1600" dirty="0"/>
          </a:p>
          <a:p>
            <a:r>
              <a:rPr lang="es-ES" sz="1600" dirty="0"/>
              <a:t>Luego tendrás que colocarla en el directorio de publicación de tu servidor ("</a:t>
            </a:r>
            <a:r>
              <a:rPr lang="es-ES" sz="1600" dirty="0" err="1"/>
              <a:t>document</a:t>
            </a:r>
            <a:r>
              <a:rPr lang="es-ES" sz="1600" dirty="0"/>
              <a:t> </a:t>
            </a:r>
            <a:r>
              <a:rPr lang="es-ES" sz="1600" dirty="0" err="1"/>
              <a:t>root</a:t>
            </a:r>
            <a:r>
              <a:rPr lang="es-ES" sz="1600" dirty="0"/>
              <a:t>" en inglés), cuyo depende de cuál sea el servidor que estés usando para poder comenzar con PHP. Normalmente esa carpeta se llama algo como "</a:t>
            </a:r>
            <a:r>
              <a:rPr lang="es-ES" sz="1600" dirty="0" err="1"/>
              <a:t>httpdocs</a:t>
            </a:r>
            <a:r>
              <a:rPr lang="es-ES" sz="1600" dirty="0"/>
              <a:t>", "</a:t>
            </a:r>
            <a:r>
              <a:rPr lang="es-ES" sz="1600" dirty="0" err="1"/>
              <a:t>httpd</a:t>
            </a:r>
            <a:r>
              <a:rPr lang="es-ES" sz="1600" dirty="0"/>
              <a:t>", "</a:t>
            </a:r>
            <a:r>
              <a:rPr lang="es-ES" sz="1600" dirty="0" err="1"/>
              <a:t>htdocs</a:t>
            </a:r>
            <a:r>
              <a:rPr lang="es-ES" sz="1600" dirty="0"/>
              <a:t>", "www", etc. </a:t>
            </a:r>
          </a:p>
          <a:p>
            <a:endParaRPr lang="es-ES" sz="1600" dirty="0"/>
          </a:p>
          <a:p>
            <a:r>
              <a:rPr lang="es-ES" sz="1600" dirty="0"/>
              <a:t>Luego, teniendo el servidor Apache (o el servidor que tengas en tu caso) encendido, tendrás que acceder a la página a través de "http://localhost/pag1.php". </a:t>
            </a:r>
          </a:p>
          <a:p>
            <a:endParaRPr lang="es-ES" sz="1600" dirty="0"/>
          </a:p>
          <a:p>
            <a:r>
              <a:rPr lang="es-ES" sz="1600" dirty="0"/>
              <a:t>Aunque esto depende mucho de cómo tengas configurado tu entorno de trabajo. </a:t>
            </a:r>
          </a:p>
        </p:txBody>
      </p:sp>
    </p:spTree>
    <p:extLst>
      <p:ext uri="{BB962C8B-B14F-4D97-AF65-F5344CB8AC3E}">
        <p14:creationId xmlns:p14="http://schemas.microsoft.com/office/powerpoint/2010/main" val="90522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r>
              <a:rPr lang="es-ES" b="0" i="0" dirty="0">
                <a:solidFill>
                  <a:srgbClr val="000000"/>
                </a:solidFill>
                <a:effectLst/>
                <a:latin typeface="Roboto" panose="02000000000000000000" pitchFamily="2" charset="0"/>
              </a:rPr>
              <a:t>Apertura y cierre del código PHP</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827584" y="1118194"/>
            <a:ext cx="6462600" cy="3552300"/>
          </a:xfrm>
        </p:spPr>
        <p:txBody>
          <a:bodyPr/>
          <a:lstStyle/>
          <a:p>
            <a:endParaRPr lang="es-ES" dirty="0"/>
          </a:p>
        </p:txBody>
      </p:sp>
    </p:spTree>
    <p:extLst>
      <p:ext uri="{BB962C8B-B14F-4D97-AF65-F5344CB8AC3E}">
        <p14:creationId xmlns:p14="http://schemas.microsoft.com/office/powerpoint/2010/main" val="168601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899592" y="1275606"/>
            <a:ext cx="7416824" cy="2585323"/>
          </a:xfrm>
          <a:prstGeom prst="rect">
            <a:avLst/>
          </a:prstGeom>
          <a:noFill/>
        </p:spPr>
        <p:txBody>
          <a:bodyPr wrap="square">
            <a:spAutoFit/>
          </a:bodyPr>
          <a:lstStyle/>
          <a:p>
            <a:r>
              <a:rPr lang="es-ES" sz="1800" dirty="0">
                <a:solidFill>
                  <a:schemeClr val="bg2">
                    <a:lumMod val="50000"/>
                  </a:schemeClr>
                </a:solidFill>
                <a:latin typeface="Calibri" panose="020F0502020204030204" pitchFamily="34" charset="0"/>
                <a:cs typeface="Calibri" panose="020F0502020204030204" pitchFamily="34" charset="0"/>
              </a:rPr>
              <a:t>En este capítulo vamos a explicar la sintaxis básica y cómo en una página HTML podemos mezclar el código del lenguaje de marcación (HTML) con el código del lado del servidor (PHP). </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Verás que es bien sencillo, motivo por el cual a los desarrolladores que ya saben HTML les resulta muy sencillo comenzar con PHP. </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Además veremos algunas cosas básicas y consejos interesantes para que tu código PHP se pueda ejecutar perfectamente en cualquier tipo de servidor.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r>
              <a:rPr lang="es-ES" b="0" i="0" dirty="0">
                <a:solidFill>
                  <a:srgbClr val="000000"/>
                </a:solidFill>
                <a:effectLst/>
                <a:latin typeface="Roboto" panose="02000000000000000000" pitchFamily="2" charset="0"/>
              </a:rPr>
              <a:t>Apertura y cierre del código PHP</a:t>
            </a:r>
            <a:endParaRPr lang="es-ES" dirty="0"/>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67094" y="1111052"/>
            <a:ext cx="8496944" cy="3552300"/>
          </a:xfrm>
        </p:spPr>
        <p:txBody>
          <a:bodyPr/>
          <a:lstStyle/>
          <a:p>
            <a:pPr marL="533400" lvl="1" indent="0">
              <a:buClr>
                <a:srgbClr val="000000"/>
              </a:buClr>
              <a:buNone/>
            </a:pPr>
            <a:r>
              <a:rPr lang="es-ES" sz="1800" dirty="0">
                <a:solidFill>
                  <a:schemeClr val="bg2">
                    <a:lumMod val="50000"/>
                  </a:schemeClr>
                </a:solidFill>
                <a:latin typeface="Calibri" panose="020F0502020204030204" pitchFamily="34" charset="0"/>
                <a:cs typeface="Calibri" panose="020F0502020204030204" pitchFamily="34" charset="0"/>
                <a:sym typeface="Arial"/>
              </a:rPr>
              <a:t>PHP se escribe dentro de la propia página web, junto con el código HTML y, como para cualquier otro tipo de lenguaje incluido en un código HTML, en PHP necesitamos especificar cuáles son las partes del código escritas en este lenguaje. Esto se hace, como en otros casos, delimitando nuestro código por etiquetas de apertura y cierre. Podemos utilizar distintos modelos de etiquetas en función de nuestras preferencias y costumbres. Hay que tener sin embargo en cuenta que no necesariamente todas están configuradas inicialmente, algo de lo que hablaremos en seguida.</a:t>
            </a: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a:p>
            <a:pPr marL="533400" lvl="1" indent="0">
              <a:buClr>
                <a:srgbClr val="000000"/>
              </a:buClr>
              <a:buNone/>
            </a:pPr>
            <a:r>
              <a:rPr lang="es-ES" sz="1800" dirty="0">
                <a:solidFill>
                  <a:schemeClr val="bg2">
                    <a:lumMod val="50000"/>
                  </a:schemeClr>
                </a:solidFill>
                <a:latin typeface="Calibri" panose="020F0502020204030204" pitchFamily="34" charset="0"/>
                <a:cs typeface="Calibri" panose="020F0502020204030204" pitchFamily="34" charset="0"/>
                <a:sym typeface="Arial"/>
              </a:rPr>
              <a:t>Estos son los modos de abrir y cerrar las etiquetas que delimitan el código PHP:</a:t>
            </a: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
        <p:nvSpPr>
          <p:cNvPr id="5" name="Rectangle 1">
            <a:extLst>
              <a:ext uri="{FF2B5EF4-FFF2-40B4-BE49-F238E27FC236}">
                <a16:creationId xmlns:a16="http://schemas.microsoft.com/office/drawing/2014/main" id="{6575B4F8-3553-C654-4812-B4CCECA57AF2}"/>
              </a:ext>
            </a:extLst>
          </p:cNvPr>
          <p:cNvSpPr>
            <a:spLocks noChangeArrowheads="1"/>
          </p:cNvSpPr>
          <p:nvPr/>
        </p:nvSpPr>
        <p:spPr bwMode="auto">
          <a:xfrm>
            <a:off x="898560" y="4113511"/>
            <a:ext cx="3673440"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&lt;?</a:t>
            </a:r>
            <a:r>
              <a:rPr kumimoji="0" lang="es-ES" altLang="es-ES" sz="1600" b="0" i="0" u="none" strike="noStrike" cap="none" normalizeH="0" baseline="0" dirty="0">
                <a:ln>
                  <a:noFill/>
                </a:ln>
                <a:solidFill>
                  <a:srgbClr val="657B83"/>
                </a:solidFill>
                <a:effectLst/>
                <a:latin typeface="Consolas" panose="020B0609020204030204" pitchFamily="49" charset="0"/>
              </a:rPr>
              <a:t> y </a:t>
            </a:r>
            <a:r>
              <a:rPr kumimoji="0" lang="es-ES" altLang="es-ES" sz="1600" b="1" i="0" u="none" strike="noStrike" cap="none" normalizeH="0" baseline="0" dirty="0">
                <a:ln>
                  <a:noFill/>
                </a:ln>
                <a:solidFill>
                  <a:srgbClr val="CB4B16"/>
                </a:solidFill>
                <a:effectLst/>
                <a:latin typeface="Consolas" panose="020B0609020204030204" pitchFamily="49" charset="0"/>
              </a:rPr>
              <a:t>?&gt;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1" i="0" u="none" strike="noStrike" cap="none" normalizeH="0" baseline="0" dirty="0">
                <a:ln>
                  <a:noFill/>
                </a:ln>
                <a:solidFill>
                  <a:srgbClr val="CB4B16"/>
                </a:solidFill>
                <a:effectLst/>
                <a:latin typeface="Consolas" panose="020B0609020204030204" pitchFamily="49" charset="0"/>
              </a:rPr>
              <a:t>&lt;?</a:t>
            </a:r>
            <a:r>
              <a:rPr kumimoji="0" lang="es-ES" altLang="es-ES" sz="1600" b="1" i="0" u="none" strike="noStrike" cap="none" normalizeH="0" baseline="0" dirty="0" err="1">
                <a:ln>
                  <a:noFill/>
                </a:ln>
                <a:solidFill>
                  <a:srgbClr val="CB4B16"/>
                </a:solidFill>
                <a:effectLst/>
                <a:latin typeface="Consolas" panose="020B0609020204030204" pitchFamily="49" charset="0"/>
              </a:rPr>
              <a:t>php</a:t>
            </a:r>
            <a:r>
              <a:rPr kumimoji="0" lang="es-ES" altLang="es-ES" sz="1600" b="0" i="0" u="none" strike="noStrike" cap="none" normalizeH="0" baseline="0" dirty="0">
                <a:ln>
                  <a:noFill/>
                </a:ln>
                <a:solidFill>
                  <a:srgbClr val="657B83"/>
                </a:solidFill>
                <a:effectLst/>
                <a:latin typeface="Consolas" panose="020B0609020204030204" pitchFamily="49" charset="0"/>
              </a:rPr>
              <a:t> y </a:t>
            </a:r>
            <a:r>
              <a:rPr kumimoji="0" lang="es-ES" altLang="es-ES" sz="1600" b="1" i="0" u="none" strike="noStrike" cap="none" normalizeH="0" baseline="0" dirty="0">
                <a:ln>
                  <a:noFill/>
                </a:ln>
                <a:solidFill>
                  <a:srgbClr val="CB4B16"/>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00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r>
              <a:rPr lang="es-ES" b="0" i="0" dirty="0">
                <a:solidFill>
                  <a:srgbClr val="000000"/>
                </a:solidFill>
                <a:effectLst/>
                <a:latin typeface="Roboto" panose="02000000000000000000" pitchFamily="2" charset="0"/>
              </a:rPr>
              <a:t>Apertura y cierre del código PHP</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683568" y="1118194"/>
            <a:ext cx="8208912" cy="3552300"/>
          </a:xfrm>
        </p:spPr>
        <p:txBody>
          <a:bodyPr/>
          <a:lstStyle/>
          <a:p>
            <a:r>
              <a:rPr lang="es-ES" sz="1800" dirty="0"/>
              <a:t>El modo de funcionamiento de una página PHP, a grandes rasgos, no difiere del clásico para una página dinámica de lado servidor: El servidor va a reconocer la extensión correspondiente a la página PHP (Generalmente .</a:t>
            </a:r>
            <a:r>
              <a:rPr lang="es-ES" sz="1800" dirty="0" err="1"/>
              <a:t>php</a:t>
            </a:r>
            <a:r>
              <a:rPr lang="es-ES" sz="1800" dirty="0"/>
              <a:t>, pero podría configurarse el servidor para que busque código PHP en otras extensiones de archivo...) para ejecutar los bloques de scripts PHP.</a:t>
            </a:r>
          </a:p>
          <a:p>
            <a:endParaRPr lang="es-ES" sz="1800" dirty="0"/>
          </a:p>
          <a:p>
            <a:r>
              <a:rPr lang="es-ES" sz="1800" dirty="0"/>
              <a:t>El servidor, antes de enviar la página al navegador se encargará de interpretar y ejecutar todo aquello que se encuentre entre las etiquetas correspondientes al lenguaje PHP. El resto, lo enviara sin más ya que, asumirá que se trata de código HTML absolutamente comprensible por el navegador.</a:t>
            </a:r>
          </a:p>
        </p:txBody>
      </p:sp>
    </p:spTree>
    <p:extLst>
      <p:ext uri="{BB962C8B-B14F-4D97-AF65-F5344CB8AC3E}">
        <p14:creationId xmlns:p14="http://schemas.microsoft.com/office/powerpoint/2010/main" val="81495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539552" y="0"/>
            <a:ext cx="6462600" cy="857400"/>
          </a:xfrm>
        </p:spPr>
        <p:txBody>
          <a:bodyPr/>
          <a:lstStyle/>
          <a:p>
            <a:r>
              <a:rPr lang="es-ES" b="0" i="0" dirty="0">
                <a:solidFill>
                  <a:srgbClr val="000000"/>
                </a:solidFill>
                <a:effectLst/>
                <a:latin typeface="Roboto" panose="02000000000000000000" pitchFamily="2" charset="0"/>
              </a:rPr>
              <a:t>Apertura y cierre del código PHP</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15516" y="857400"/>
            <a:ext cx="8712968" cy="3552300"/>
          </a:xfrm>
        </p:spPr>
        <p:txBody>
          <a:bodyPr/>
          <a:lstStyle/>
          <a:p>
            <a:pPr marL="114300" indent="0">
              <a:buNone/>
            </a:pPr>
            <a:r>
              <a:rPr lang="es-ES" sz="1800" dirty="0"/>
              <a:t>En PHP la apertura del código con el tag en su versión corta (&lt;?) no se encuentra siempre activado por defecto. </a:t>
            </a:r>
          </a:p>
          <a:p>
            <a:pPr marL="114300" indent="0">
              <a:buNone/>
            </a:pPr>
            <a:endParaRPr lang="es-ES" sz="1800" dirty="0"/>
          </a:p>
          <a:p>
            <a:pPr marL="114300" indent="0">
              <a:buNone/>
            </a:pPr>
            <a:r>
              <a:rPr lang="es-ES" sz="1800" dirty="0"/>
              <a:t>Es algo que depende del servidor y de la versión de PHP que esté instalada en él. </a:t>
            </a:r>
          </a:p>
          <a:p>
            <a:pPr marL="114300" indent="0">
              <a:buNone/>
            </a:pPr>
            <a:endParaRPr lang="es-ES" sz="1800" dirty="0"/>
          </a:p>
          <a:p>
            <a:pPr marL="114300" indent="0">
              <a:buNone/>
            </a:pPr>
            <a:r>
              <a:rPr lang="es-ES" sz="1800" dirty="0"/>
              <a:t>Para evitar problemas debidos a la plataforma donde se ejecuta PHP no te recomendamos utilizarlo. </a:t>
            </a:r>
          </a:p>
          <a:p>
            <a:pPr marL="114300" indent="0">
              <a:buNone/>
            </a:pPr>
            <a:endParaRPr lang="es-ES" sz="1800" dirty="0"/>
          </a:p>
          <a:p>
            <a:pPr marL="114300" indent="0">
              <a:buNone/>
            </a:pPr>
            <a:r>
              <a:rPr lang="es-ES" sz="1800" dirty="0"/>
              <a:t>No obstante, si tienes la oportunidad de alterar la configuración del lenguaje PHP (mediante la edición del archivo php.ini correspondiente, del que hablaremos en otro momento), podrías definir que también se interprete esa etiqueta mediante la directiva "short-open-tags".</a:t>
            </a:r>
          </a:p>
        </p:txBody>
      </p:sp>
    </p:spTree>
    <p:extLst>
      <p:ext uri="{BB962C8B-B14F-4D97-AF65-F5344CB8AC3E}">
        <p14:creationId xmlns:p14="http://schemas.microsoft.com/office/powerpoint/2010/main" val="255348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Uso de ; para delimitar sentencias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95536" y="1118194"/>
            <a:ext cx="8496944" cy="3552300"/>
          </a:xfrm>
        </p:spPr>
        <p:txBody>
          <a:bodyPr/>
          <a:lstStyle/>
          <a:p>
            <a:r>
              <a:rPr lang="es-ES" sz="1600" dirty="0"/>
              <a:t>Otra característica general de los scripts en PHP es la forma de separar las distintas instrucciones. Para hacerlo, hay que acabar cada instrucción con un punto y coma ";". </a:t>
            </a:r>
          </a:p>
          <a:p>
            <a:endParaRPr lang="es-ES" sz="1600" dirty="0"/>
          </a:p>
          <a:p>
            <a:r>
              <a:rPr lang="es-ES" sz="1600" dirty="0"/>
              <a:t>Para la ultima expresión, la que va antes del cierre de etiqueta, este formalismo no es necesario.</a:t>
            </a:r>
          </a:p>
          <a:p>
            <a:endParaRPr lang="es-ES" sz="1600" dirty="0"/>
          </a:p>
          <a:p>
            <a:endParaRPr lang="es-ES" sz="1600" dirty="0"/>
          </a:p>
          <a:p>
            <a:endParaRPr lang="es-ES" sz="1600" dirty="0"/>
          </a:p>
          <a:p>
            <a:r>
              <a:rPr lang="es-ES" sz="1600" dirty="0"/>
              <a:t>Aunque la sentencia "echo" anterior (que sirve para escribir desde PHP salida en la propia página) no acaba en ";" el código es perfectamente válido, porque inmediatamente después tenemos el cierre del script PHP.</a:t>
            </a:r>
          </a:p>
        </p:txBody>
      </p:sp>
      <p:sp>
        <p:nvSpPr>
          <p:cNvPr id="3" name="Rectangle 1">
            <a:extLst>
              <a:ext uri="{FF2B5EF4-FFF2-40B4-BE49-F238E27FC236}">
                <a16:creationId xmlns:a16="http://schemas.microsoft.com/office/drawing/2014/main" id="{FDC44531-4210-10E0-8431-1DA355C1C060}"/>
              </a:ext>
            </a:extLst>
          </p:cNvPr>
          <p:cNvSpPr>
            <a:spLocks noChangeArrowheads="1"/>
          </p:cNvSpPr>
          <p:nvPr/>
        </p:nvSpPr>
        <p:spPr bwMode="auto">
          <a:xfrm>
            <a:off x="856775" y="2894344"/>
            <a:ext cx="3600400" cy="437249"/>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800" b="1" i="0" u="none" strike="noStrike" cap="none" normalizeH="0" baseline="0">
                <a:ln>
                  <a:noFill/>
                </a:ln>
                <a:solidFill>
                  <a:srgbClr val="CB4B16"/>
                </a:solidFill>
                <a:effectLst/>
                <a:latin typeface="Consolas" panose="020B0609020204030204" pitchFamily="49" charset="0"/>
              </a:rPr>
              <a:t>&lt;?php</a:t>
            </a:r>
            <a:r>
              <a:rPr kumimoji="0" lang="es-ES" altLang="es-ES" sz="1800" b="0" i="0" u="none" strike="noStrike" cap="none" normalizeH="0" baseline="0">
                <a:ln>
                  <a:noFill/>
                </a:ln>
                <a:solidFill>
                  <a:srgbClr val="657B83"/>
                </a:solidFill>
                <a:effectLst/>
                <a:latin typeface="Consolas" panose="020B0609020204030204" pitchFamily="49" charset="0"/>
              </a:rPr>
              <a:t> </a:t>
            </a:r>
            <a:r>
              <a:rPr kumimoji="0" lang="es-ES" altLang="es-ES" sz="1800" b="0" i="0" u="none" strike="noStrike" cap="none" normalizeH="0" baseline="0">
                <a:ln>
                  <a:noFill/>
                </a:ln>
                <a:solidFill>
                  <a:srgbClr val="859900"/>
                </a:solidFill>
                <a:effectLst/>
                <a:latin typeface="Consolas" panose="020B0609020204030204" pitchFamily="49" charset="0"/>
              </a:rPr>
              <a:t>echo</a:t>
            </a:r>
            <a:r>
              <a:rPr kumimoji="0" lang="es-ES" altLang="es-ES" sz="1800" b="0" i="0" u="none" strike="noStrike" cap="none" normalizeH="0" baseline="0">
                <a:ln>
                  <a:noFill/>
                </a:ln>
                <a:solidFill>
                  <a:srgbClr val="657B83"/>
                </a:solidFill>
                <a:effectLst/>
                <a:latin typeface="Consolas" panose="020B0609020204030204" pitchFamily="49" charset="0"/>
              </a:rPr>
              <a:t> </a:t>
            </a:r>
            <a:r>
              <a:rPr kumimoji="0" lang="es-ES" altLang="es-ES" sz="1800" b="0" i="0" u="none" strike="noStrike" cap="none" normalizeH="0" baseline="0">
                <a:ln>
                  <a:noFill/>
                </a:ln>
                <a:solidFill>
                  <a:srgbClr val="2AA198"/>
                </a:solidFill>
                <a:effectLst/>
                <a:latin typeface="Consolas" panose="020B0609020204030204" pitchFamily="49" charset="0"/>
              </a:rPr>
              <a:t>'código PHP'</a:t>
            </a:r>
            <a:r>
              <a:rPr kumimoji="0" lang="es-ES" altLang="es-ES" sz="1800" b="0" i="0" u="none" strike="noStrike" cap="none" normalizeH="0" baseline="0">
                <a:ln>
                  <a:noFill/>
                </a:ln>
                <a:solidFill>
                  <a:srgbClr val="657B83"/>
                </a:solidFill>
                <a:effectLst/>
                <a:latin typeface="Consolas" panose="020B0609020204030204" pitchFamily="49" charset="0"/>
              </a:rPr>
              <a:t> </a:t>
            </a:r>
            <a:r>
              <a:rPr kumimoji="0" lang="es-ES" altLang="es-ES" sz="1800" b="1" i="0" u="none" strike="noStrike" cap="none" normalizeH="0" baseline="0">
                <a:ln>
                  <a:noFill/>
                </a:ln>
                <a:solidFill>
                  <a:srgbClr val="CB4B16"/>
                </a:solidFill>
                <a:effectLst/>
                <a:latin typeface="Consolas" panose="020B0609020204030204" pitchFamily="49" charset="0"/>
              </a:rPr>
              <a:t>?&gt;</a:t>
            </a:r>
            <a:r>
              <a:rPr kumimoji="0" lang="es-ES" altLang="es-ES" sz="1800" b="0" i="0" u="none" strike="noStrike" cap="none" normalizeH="0" baseline="0">
                <a:ln>
                  <a:noFill/>
                </a:ln>
                <a:solidFill>
                  <a:schemeClr val="tx1"/>
                </a:solidFill>
                <a:effectLst/>
              </a:rPr>
              <a:t> </a:t>
            </a:r>
            <a:endParaRPr kumimoji="0" lang="es-ES" altLang="es-E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50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Comentarios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827584" y="1118194"/>
            <a:ext cx="7992888" cy="3552300"/>
          </a:xfrm>
        </p:spPr>
        <p:txBody>
          <a:bodyPr/>
          <a:lstStyle/>
          <a:p>
            <a:r>
              <a:rPr lang="es-ES" sz="1600" dirty="0"/>
              <a:t>La forma de incluir estos comentarios es variable dependiendo si queremos escribir una línea o más. Veamos esto con un primer ejemplo de script:</a:t>
            </a:r>
          </a:p>
        </p:txBody>
      </p:sp>
      <p:sp>
        <p:nvSpPr>
          <p:cNvPr id="3" name="Rectangle 1">
            <a:extLst>
              <a:ext uri="{FF2B5EF4-FFF2-40B4-BE49-F238E27FC236}">
                <a16:creationId xmlns:a16="http://schemas.microsoft.com/office/drawing/2014/main" id="{BC86C663-4836-BC07-FA67-A98A997F3E98}"/>
              </a:ext>
            </a:extLst>
          </p:cNvPr>
          <p:cNvSpPr>
            <a:spLocks noChangeArrowheads="1"/>
          </p:cNvSpPr>
          <p:nvPr/>
        </p:nvSpPr>
        <p:spPr bwMode="auto">
          <a:xfrm>
            <a:off x="1331640" y="2406829"/>
            <a:ext cx="6696744" cy="1883799"/>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&lt;?</a:t>
            </a:r>
            <a:r>
              <a:rPr kumimoji="0" lang="es-ES" altLang="es-ES" sz="1600" b="1" i="0" u="none" strike="noStrike" cap="none" normalizeH="0" baseline="0" dirty="0" err="1">
                <a:ln>
                  <a:noFill/>
                </a:ln>
                <a:solidFill>
                  <a:srgbClr val="CB4B16"/>
                </a:solidFill>
                <a:effectLst/>
                <a:latin typeface="Consolas" panose="020B0609020204030204" pitchFamily="49" charset="0"/>
              </a:rPr>
              <a:t>php</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    $mensaje</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"Tengo hambre!!"</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//Comentario de una </a:t>
            </a:r>
            <a:r>
              <a:rPr kumimoji="0" lang="es-ES" altLang="es-ES" sz="1600" b="0" i="0" u="none" strike="noStrike" cap="none" normalizeH="0" baseline="0" dirty="0" err="1">
                <a:ln>
                  <a:noFill/>
                </a:ln>
                <a:solidFill>
                  <a:srgbClr val="93A1A1"/>
                </a:solidFill>
                <a:effectLst/>
                <a:latin typeface="Consolas" panose="020B0609020204030204" pitchFamily="49" charset="0"/>
              </a:rPr>
              <a:t>linea</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    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$mensaje</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#Este comentario también es de una </a:t>
            </a:r>
            <a:r>
              <a:rPr kumimoji="0" lang="es-ES" altLang="es-ES" sz="1600" b="0" i="0" u="none" strike="noStrike" cap="none" normalizeH="0" baseline="0" dirty="0" err="1">
                <a:ln>
                  <a:noFill/>
                </a:ln>
                <a:solidFill>
                  <a:srgbClr val="93A1A1"/>
                </a:solidFill>
                <a:effectLst/>
                <a:latin typeface="Consolas" panose="020B0609020204030204" pitchFamily="49" charset="0"/>
              </a:rPr>
              <a:t>linea</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93A1A1"/>
                </a:solidFill>
                <a:effectLst/>
                <a:latin typeface="Consolas" panose="020B0609020204030204" pitchFamily="49" charset="0"/>
              </a:rPr>
              <a:t>/*En este caso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93A1A1"/>
                </a:solidFill>
                <a:effectLst/>
                <a:latin typeface="Consolas" panose="020B0609020204030204" pitchFamily="49" charset="0"/>
              </a:rPr>
              <a:t>mi comentario ocupa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93A1A1"/>
                </a:solidFill>
                <a:effectLst/>
                <a:latin typeface="Consolas" panose="020B0609020204030204" pitchFamily="49" charset="0"/>
              </a:rPr>
              <a:t>varias </a:t>
            </a:r>
            <a:r>
              <a:rPr kumimoji="0" lang="es-ES" altLang="es-ES" sz="1600" b="0" i="0" u="none" strike="noStrike" cap="none" normalizeH="0" baseline="0" dirty="0" err="1">
                <a:ln>
                  <a:noFill/>
                </a:ln>
                <a:solidFill>
                  <a:srgbClr val="93A1A1"/>
                </a:solidFill>
                <a:effectLst/>
                <a:latin typeface="Consolas" panose="020B0609020204030204" pitchFamily="49" charset="0"/>
              </a:rPr>
              <a:t>lineas</a:t>
            </a:r>
            <a:r>
              <a:rPr kumimoji="0" lang="es-ES" altLang="es-ES" sz="1600" b="0" i="0" u="none" strike="noStrike" cap="none" normalizeH="0" baseline="0" dirty="0">
                <a:ln>
                  <a:noFill/>
                </a:ln>
                <a:solidFill>
                  <a:srgbClr val="93A1A1"/>
                </a:solidFill>
                <a:effectLst/>
                <a:latin typeface="Consolas" panose="020B0609020204030204" pitchFamily="49" charset="0"/>
              </a:rPr>
              <a:t>, lo ves? */</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CB4B16"/>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47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r>
              <a:rPr lang="es-ES" b="0" i="0" dirty="0">
                <a:solidFill>
                  <a:srgbClr val="000000"/>
                </a:solidFill>
                <a:effectLst/>
                <a:latin typeface="Roboto" panose="02000000000000000000" pitchFamily="2" charset="0"/>
              </a:rPr>
              <a:t>Comentarios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539552" y="1118194"/>
            <a:ext cx="7920880" cy="3552300"/>
          </a:xfrm>
        </p:spPr>
        <p:txBody>
          <a:bodyPr/>
          <a:lstStyle/>
          <a:p>
            <a:r>
              <a:rPr lang="es-ES" sz="1600" dirty="0"/>
              <a:t>Si usamos doble barra (//) o el símbolo # podemos introducir comentarios de una línea. Mediante /* y */ creamos comentarios multilínea. Por supuesto, nada nos impide de usar estos últimos en una sola línea.</a:t>
            </a:r>
          </a:p>
          <a:p>
            <a:endParaRPr lang="es-ES" sz="1600" dirty="0"/>
          </a:p>
          <a:p>
            <a:r>
              <a:rPr lang="es-ES" sz="1600" dirty="0"/>
              <a:t>No os preocupéis si no comprendéis el texto entre las etiquetas, todo llegará. Os adelantamos que las variables en PHP se definen anteponiendo un símbolo de dólar ($) y que la instrucción echo sirve para sacar en pantalla lo que hay escrito a continuación.</a:t>
            </a:r>
          </a:p>
          <a:p>
            <a:endParaRPr lang="es-ES" sz="1600" dirty="0"/>
          </a:p>
          <a:p>
            <a:r>
              <a:rPr lang="es-ES" sz="1600" dirty="0"/>
              <a:t>Recordamos que todo el texto insertado en forma de comentario es completamente ignorado por el servidor. Resulta importante acostumbrarse a dejar comentarios, es algo que se agradece con el tiempo.</a:t>
            </a:r>
          </a:p>
        </p:txBody>
      </p:sp>
    </p:spTree>
    <p:extLst>
      <p:ext uri="{BB962C8B-B14F-4D97-AF65-F5344CB8AC3E}">
        <p14:creationId xmlns:p14="http://schemas.microsoft.com/office/powerpoint/2010/main" val="79013748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C5F6297F-F9C3-405D-9E55-171A589EB4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117047-B402-4F83-9D48-F6619152A909}">
  <ds:schemaRefs>
    <ds:schemaRef ds:uri="http://schemas.microsoft.com/sharepoint/v3/contenttype/forms"/>
  </ds:schemaRefs>
</ds:datastoreItem>
</file>

<file path=customXml/itemProps3.xml><?xml version="1.0" encoding="utf-8"?>
<ds:datastoreItem xmlns:ds="http://schemas.openxmlformats.org/officeDocument/2006/customXml" ds:itemID="{77B29D8A-F55F-4792-9BBD-F85466690558}">
  <ds:schemaRefs>
    <ds:schemaRef ds:uri="http://schemas.openxmlformats.org/package/2006/metadata/core-propertie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 ds:uri="b238f60b-93df-48e1-afe7-e53c24212f34"/>
    <ds:schemaRef ds:uri="cddffda1-743c-4ef1-b61a-94d8ea38e42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4018</TotalTime>
  <Words>1359</Words>
  <Application>Microsoft Office PowerPoint</Application>
  <PresentationFormat>Presentación en pantalla (16:9)</PresentationFormat>
  <Paragraphs>94</Paragraphs>
  <Slides>14</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Helvetica Neue</vt:lpstr>
      <vt:lpstr>Lato</vt:lpstr>
      <vt:lpstr>Roboto</vt:lpstr>
      <vt:lpstr>Arial</vt:lpstr>
      <vt:lpstr>Consolas</vt:lpstr>
      <vt:lpstr>Calibri</vt:lpstr>
      <vt:lpstr>Raleway</vt:lpstr>
      <vt:lpstr>Antonio template</vt:lpstr>
      <vt:lpstr>Introducción a la sintaxis PHP</vt:lpstr>
      <vt:lpstr>Licencia</vt:lpstr>
      <vt:lpstr>Presentación de PowerPoint</vt:lpstr>
      <vt:lpstr>Apertura y cierre del código PHP</vt:lpstr>
      <vt:lpstr>Apertura y cierre del código PHP</vt:lpstr>
      <vt:lpstr>Apertura y cierre del código PHP</vt:lpstr>
      <vt:lpstr>Uso de ; para delimitar sentencias</vt:lpstr>
      <vt:lpstr>Comentarios en PHP</vt:lpstr>
      <vt:lpstr>Comentarios en PHP</vt:lpstr>
      <vt:lpstr>Comentarios en PHP</vt:lpstr>
      <vt:lpstr>Ejemplo completo de una página PHP</vt:lpstr>
      <vt:lpstr>Ejemplo completo de una página PHP</vt:lpstr>
      <vt:lpstr>Ejemplo completo de una página PHP</vt:lpstr>
      <vt:lpstr>Apertura y cierre del código PHP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45</cp:revision>
  <dcterms:modified xsi:type="dcterms:W3CDTF">2024-08-29T17:05:34Z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