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49"/>
  </p:notesMasterIdLst>
  <p:sldIdLst>
    <p:sldId id="475" r:id="rId5"/>
    <p:sldId id="476" r:id="rId6"/>
    <p:sldId id="477" r:id="rId7"/>
    <p:sldId id="461" r:id="rId8"/>
    <p:sldId id="499" r:id="rId9"/>
    <p:sldId id="500" r:id="rId10"/>
    <p:sldId id="501" r:id="rId11"/>
    <p:sldId id="502" r:id="rId12"/>
    <p:sldId id="503" r:id="rId13"/>
    <p:sldId id="504" r:id="rId14"/>
    <p:sldId id="505" r:id="rId15"/>
    <p:sldId id="506" r:id="rId16"/>
    <p:sldId id="507" r:id="rId17"/>
    <p:sldId id="508" r:id="rId18"/>
    <p:sldId id="509" r:id="rId19"/>
    <p:sldId id="514" r:id="rId20"/>
    <p:sldId id="510" r:id="rId21"/>
    <p:sldId id="511" r:id="rId22"/>
    <p:sldId id="512" r:id="rId23"/>
    <p:sldId id="513" r:id="rId24"/>
    <p:sldId id="462" r:id="rId25"/>
    <p:sldId id="515" r:id="rId26"/>
    <p:sldId id="516" r:id="rId27"/>
    <p:sldId id="528" r:id="rId28"/>
    <p:sldId id="517" r:id="rId29"/>
    <p:sldId id="529" r:id="rId30"/>
    <p:sldId id="530" r:id="rId31"/>
    <p:sldId id="518" r:id="rId32"/>
    <p:sldId id="519" r:id="rId33"/>
    <p:sldId id="520" r:id="rId34"/>
    <p:sldId id="521" r:id="rId35"/>
    <p:sldId id="531" r:id="rId36"/>
    <p:sldId id="522" r:id="rId37"/>
    <p:sldId id="523" r:id="rId38"/>
    <p:sldId id="524" r:id="rId39"/>
    <p:sldId id="525" r:id="rId40"/>
    <p:sldId id="526" r:id="rId41"/>
    <p:sldId id="532" r:id="rId42"/>
    <p:sldId id="533" r:id="rId43"/>
    <p:sldId id="534" r:id="rId44"/>
    <p:sldId id="535" r:id="rId45"/>
    <p:sldId id="536" r:id="rId46"/>
    <p:sldId id="537" r:id="rId47"/>
    <p:sldId id="538"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Lato" panose="020F0502020204030203" pitchFamily="34" charset="0"/>
      <p:regular r:id="rId54"/>
      <p:bold r:id="rId55"/>
      <p:italic r:id="rId56"/>
      <p:boldItalic r:id="rId57"/>
    </p:embeddedFont>
    <p:embeddedFont>
      <p:font typeface="Raleway" pitchFamily="2"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5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12.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921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7974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757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14503" y="0"/>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14502" y="0"/>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246720" cy="1159800"/>
          </a:xfrm>
          <a:prstGeom prst="rect">
            <a:avLst/>
          </a:prstGeom>
        </p:spPr>
        <p:txBody>
          <a:bodyPr spcFirstLastPara="1" wrap="square" lIns="91425" tIns="91425" rIns="91425" bIns="91425" anchor="t" anchorCtr="0">
            <a:noAutofit/>
          </a:bodyPr>
          <a:lstStyle/>
          <a:p>
            <a:pPr lvl="0"/>
            <a:r>
              <a:rPr lang="es-ES" sz="4000" dirty="0"/>
              <a:t>Variables en 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PHP tiene tipado dinámico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827584" y="1118194"/>
            <a:ext cx="7704856" cy="3552300"/>
          </a:xfrm>
        </p:spPr>
        <p:txBody>
          <a:bodyPr/>
          <a:lstStyle/>
          <a:p>
            <a:r>
              <a:rPr lang="es-ES" sz="1600" dirty="0"/>
              <a:t>Sin embargo, si pedimos en nuestro script realizar una operación matemática con esta variable, no obtendremos un mensaje de error sino que la variable cadena será asimilada a numérica (PHP hará todo lo posible por interpretar nuestra operación, aunque técnicamente no tenga mucho sentido hacer determinadas operaciones):</a:t>
            </a:r>
            <a:endParaRPr lang="es-ES" sz="1600" i="1" dirty="0"/>
          </a:p>
        </p:txBody>
      </p:sp>
      <p:sp>
        <p:nvSpPr>
          <p:cNvPr id="3" name="Rectangle 1">
            <a:extLst>
              <a:ext uri="{FF2B5EF4-FFF2-40B4-BE49-F238E27FC236}">
                <a16:creationId xmlns:a16="http://schemas.microsoft.com/office/drawing/2014/main" id="{F7ACAEB4-D25B-2F74-455D-DF3AB2B16CB2}"/>
              </a:ext>
            </a:extLst>
          </p:cNvPr>
          <p:cNvSpPr>
            <a:spLocks noChangeArrowheads="1"/>
          </p:cNvSpPr>
          <p:nvPr/>
        </p:nvSpPr>
        <p:spPr bwMode="auto">
          <a:xfrm>
            <a:off x="1187624" y="2830166"/>
            <a:ext cx="5688632" cy="139135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CB4B16"/>
                </a:solidFill>
                <a:effectLst/>
                <a:latin typeface="Consolas" panose="020B0609020204030204" pitchFamily="49" charset="0"/>
              </a:rPr>
              <a:t>&lt;?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"5"</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//esto es una cadena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$entero</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68BD2"/>
                </a:solidFill>
                <a:effectLst/>
                <a:latin typeface="Consolas" panose="020B0609020204030204" pitchFamily="49" charset="0"/>
              </a:rPr>
              <a:t>3</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//esto es un entero</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 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CB4B16"/>
                </a:solidFill>
                <a:effectLst/>
                <a:latin typeface="Consolas" panose="020B0609020204030204" pitchFamily="49" charset="0"/>
              </a:rPr>
              <a:t>$entero</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CB4B16"/>
                </a:solidFill>
                <a:effectLst/>
                <a:latin typeface="Consolas" panose="020B0609020204030204" pitchFamily="49" charset="0"/>
              </a:rPr>
              <a:t>?&gt;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675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7992888" cy="857400"/>
          </a:xfrm>
        </p:spPr>
        <p:txBody>
          <a:bodyPr/>
          <a:lstStyle/>
          <a:p>
            <a:pPr algn="l"/>
            <a:r>
              <a:rPr lang="es-ES" b="0" i="0" dirty="0">
                <a:solidFill>
                  <a:srgbClr val="000000"/>
                </a:solidFill>
                <a:effectLst/>
                <a:latin typeface="Roboto" panose="02000000000000000000" pitchFamily="2" charset="0"/>
              </a:rPr>
              <a:t>PHP tiene tipado dinámico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79512" y="1275606"/>
            <a:ext cx="8208912" cy="2818824"/>
          </a:xfrm>
        </p:spPr>
        <p:txBody>
          <a:bodyPr/>
          <a:lstStyle/>
          <a:p>
            <a:r>
              <a:rPr lang="es-ES" sz="1800" dirty="0"/>
              <a:t>Este script dará como resultado "8". </a:t>
            </a:r>
          </a:p>
          <a:p>
            <a:endParaRPr lang="es-ES" sz="1800" dirty="0"/>
          </a:p>
          <a:p>
            <a:r>
              <a:rPr lang="es-ES" sz="1800" dirty="0"/>
              <a:t>La variable cadena ha sido asimilada en entero (aunque su tipo sigue siendo cadena) para poder realizar la operación matemática. </a:t>
            </a:r>
          </a:p>
          <a:p>
            <a:endParaRPr lang="es-ES" sz="1800" dirty="0"/>
          </a:p>
          <a:p>
            <a:r>
              <a:rPr lang="es-ES" sz="1800" dirty="0"/>
              <a:t>Del mismo modo, podemos operar entre variables tipo entero y real. No debemos preocuparnos de nada, PHP se encarga durante la ejecución de interpretar el tipo de variable necesario para el buen funcionamiento del programa.</a:t>
            </a:r>
          </a:p>
        </p:txBody>
      </p:sp>
    </p:spTree>
    <p:extLst>
      <p:ext uri="{BB962C8B-B14F-4D97-AF65-F5344CB8AC3E}">
        <p14:creationId xmlns:p14="http://schemas.microsoft.com/office/powerpoint/2010/main" val="269278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43508" y="44306"/>
            <a:ext cx="8856984" cy="857400"/>
          </a:xfrm>
        </p:spPr>
        <p:txBody>
          <a:bodyPr/>
          <a:lstStyle/>
          <a:p>
            <a:pPr algn="l"/>
            <a:r>
              <a:rPr lang="es-ES" b="0" i="0" dirty="0">
                <a:solidFill>
                  <a:srgbClr val="000000"/>
                </a:solidFill>
                <a:effectLst/>
                <a:latin typeface="Roboto" panose="02000000000000000000" pitchFamily="2" charset="0"/>
              </a:rPr>
              <a:t>PHP es sensible a las mayúsculas y minúsculas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827584" y="1118194"/>
            <a:ext cx="7936454" cy="3552300"/>
          </a:xfrm>
        </p:spPr>
        <p:txBody>
          <a:bodyPr/>
          <a:lstStyle/>
          <a:p>
            <a:r>
              <a:rPr lang="es-ES" sz="1600" dirty="0"/>
              <a:t>PHP entiende de manera distinta las mayúsculas y minúsculas. </a:t>
            </a:r>
          </a:p>
          <a:p>
            <a:endParaRPr lang="es-ES" sz="1600" dirty="0"/>
          </a:p>
          <a:p>
            <a:r>
              <a:rPr lang="es-ES" sz="1600" dirty="0"/>
              <a:t>En el caso del nombre que le damos a una variable, no es lo mismo escribirla con mayúscula o minúscula, o mezclando mayúsculas y minúsculas de distinta manera. </a:t>
            </a:r>
          </a:p>
          <a:p>
            <a:endParaRPr lang="es-ES" sz="1600" dirty="0"/>
          </a:p>
          <a:p>
            <a:r>
              <a:rPr lang="es-ES" sz="1600" dirty="0"/>
              <a:t>Por tanto, hay que tener mucho cuidado a la hora de escribir los nombres de variables, y no cambiar mayúsculas por minúsculas, ya que PHP entenderá dos variables distintas aunque nosotros podamos intentar referirnos a la misma. </a:t>
            </a:r>
          </a:p>
        </p:txBody>
      </p:sp>
    </p:spTree>
    <p:extLst>
      <p:ext uri="{BB962C8B-B14F-4D97-AF65-F5344CB8AC3E}">
        <p14:creationId xmlns:p14="http://schemas.microsoft.com/office/powerpoint/2010/main" val="222222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101288"/>
            <a:ext cx="8928992" cy="857400"/>
          </a:xfrm>
        </p:spPr>
        <p:txBody>
          <a:bodyPr/>
          <a:lstStyle/>
          <a:p>
            <a:pPr algn="l"/>
            <a:r>
              <a:rPr lang="es-ES" b="0" i="0" dirty="0">
                <a:solidFill>
                  <a:srgbClr val="000000"/>
                </a:solidFill>
                <a:effectLst/>
                <a:latin typeface="Roboto" panose="02000000000000000000" pitchFamily="2" charset="0"/>
              </a:rPr>
              <a:t>PHP es sensible a las mayúsculas y minúsculas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352928" cy="3552300"/>
          </a:xfrm>
        </p:spPr>
        <p:txBody>
          <a:bodyPr/>
          <a:lstStyle/>
          <a:p>
            <a:r>
              <a:rPr lang="es-ES" sz="1600" dirty="0"/>
              <a:t>En el caso que tengamos una variable con un nombre compuesto de varias palabras, en PHP es una práctica común colocar la variable toda en minúscula y separar las palabras por guiones bajos.</a:t>
            </a:r>
          </a:p>
        </p:txBody>
      </p:sp>
      <p:sp>
        <p:nvSpPr>
          <p:cNvPr id="3" name="Rectangle 1">
            <a:extLst>
              <a:ext uri="{FF2B5EF4-FFF2-40B4-BE49-F238E27FC236}">
                <a16:creationId xmlns:a16="http://schemas.microsoft.com/office/drawing/2014/main" id="{06A8B04D-3292-8F7F-F80E-2EC5574ABE67}"/>
              </a:ext>
            </a:extLst>
          </p:cNvPr>
          <p:cNvSpPr>
            <a:spLocks noChangeArrowheads="1"/>
          </p:cNvSpPr>
          <p:nvPr/>
        </p:nvSpPr>
        <p:spPr bwMode="auto">
          <a:xfrm>
            <a:off x="1115616" y="2691109"/>
            <a:ext cx="5328592"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a:ln>
                  <a:noFill/>
                </a:ln>
                <a:solidFill>
                  <a:srgbClr val="CB4B16"/>
                </a:solidFill>
                <a:effectLst/>
                <a:latin typeface="Consolas" panose="020B0609020204030204" pitchFamily="49" charset="0"/>
              </a:rPr>
              <a:t>&lt;?php</a:t>
            </a:r>
            <a:r>
              <a:rPr kumimoji="0" lang="es-ES" altLang="es-ES" sz="1600" b="0" i="0" u="none" strike="noStrike" cap="none" normalizeH="0" baseline="0">
                <a:ln>
                  <a:noFill/>
                </a:ln>
                <a:solidFill>
                  <a:srgbClr val="657B83"/>
                </a:solidFill>
                <a:effectLst/>
                <a:latin typeface="Consolas" panose="020B0609020204030204" pitchFamily="49" charset="0"/>
              </a:rPr>
              <a:t> </a:t>
            </a:r>
            <a:r>
              <a:rPr kumimoji="0" lang="es-ES" altLang="es-ES" sz="1600" b="0" i="0" u="none" strike="noStrike" cap="none" normalizeH="0" baseline="0">
                <a:ln>
                  <a:noFill/>
                </a:ln>
                <a:solidFill>
                  <a:srgbClr val="CB4B16"/>
                </a:solidFill>
                <a:effectLst/>
                <a:latin typeface="Consolas" panose="020B0609020204030204" pitchFamily="49" charset="0"/>
              </a:rPr>
              <a:t>$mi_variable_bonita</a:t>
            </a:r>
            <a:r>
              <a:rPr kumimoji="0" lang="es-ES" altLang="es-ES" sz="1600" b="0" i="0" u="none" strike="noStrike" cap="none" normalizeH="0" baseline="0">
                <a:ln>
                  <a:noFill/>
                </a:ln>
                <a:solidFill>
                  <a:srgbClr val="657B83"/>
                </a:solidFill>
                <a:effectLst/>
                <a:latin typeface="Consolas" panose="020B0609020204030204" pitchFamily="49" charset="0"/>
              </a:rPr>
              <a:t> = </a:t>
            </a:r>
            <a:r>
              <a:rPr kumimoji="0" lang="es-ES" altLang="es-ES" sz="1600" b="0" i="0" u="none" strike="noStrike" cap="none" normalizeH="0" baseline="0">
                <a:ln>
                  <a:noFill/>
                </a:ln>
                <a:solidFill>
                  <a:srgbClr val="2AA198"/>
                </a:solidFill>
                <a:effectLst/>
                <a:latin typeface="Consolas" panose="020B0609020204030204" pitchFamily="49" charset="0"/>
              </a:rPr>
              <a:t>"me gusta PHP"</a:t>
            </a:r>
            <a:r>
              <a:rPr kumimoji="0" lang="es-ES" altLang="es-ES" sz="1600" b="0" i="0" u="none" strike="noStrike" cap="none" normalizeH="0" baseline="0">
                <a:ln>
                  <a:noFill/>
                </a:ln>
                <a:solidFill>
                  <a:srgbClr val="657B83"/>
                </a:solidFill>
                <a:effectLst/>
                <a:latin typeface="Consolas" panose="020B0609020204030204" pitchFamily="49" charset="0"/>
              </a:rPr>
              <a:t> </a:t>
            </a:r>
            <a:r>
              <a:rPr kumimoji="0" lang="es-ES" altLang="es-ES" sz="1600" b="1" i="0" u="none" strike="noStrike" cap="none" normalizeH="0" baseline="0">
                <a:ln>
                  <a:noFill/>
                </a:ln>
                <a:solidFill>
                  <a:srgbClr val="CB4B16"/>
                </a:solidFill>
                <a:effectLst/>
                <a:latin typeface="Consolas" panose="020B0609020204030204" pitchFamily="49" charset="0"/>
              </a:rPr>
              <a:t>?&gt;</a:t>
            </a:r>
            <a:r>
              <a:rPr kumimoji="0" lang="es-ES" altLang="es-ES" sz="1600" b="0" i="0" u="none" strike="noStrike" cap="none" normalizeH="0" baseline="0">
                <a:ln>
                  <a:noFill/>
                </a:ln>
                <a:solidFill>
                  <a:schemeClr val="tx1"/>
                </a:solidFill>
                <a:effectLst/>
              </a:rPr>
              <a:t> </a:t>
            </a:r>
            <a:endParaRPr kumimoji="0" lang="es-ES" altLang="es-E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522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Variables asignadas por referencia</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496944" cy="3552300"/>
          </a:xfrm>
        </p:spPr>
        <p:txBody>
          <a:bodyPr/>
          <a:lstStyle/>
          <a:p>
            <a:r>
              <a:rPr lang="es-ES" sz="1800" dirty="0"/>
              <a:t>En PHP también podemos asignar variables por referencia, aunque a decir verdad no es una </a:t>
            </a:r>
            <a:r>
              <a:rPr lang="es-ES" sz="1800" dirty="0" err="1"/>
              <a:t>caracerística</a:t>
            </a:r>
            <a:r>
              <a:rPr lang="es-ES" sz="1800" dirty="0"/>
              <a:t> que se use mucho. En ese caso no se les asigna un valor, sino otra variable, de tal modo que las dos variables comparten espacio en memoria para el mismo dato.</a:t>
            </a:r>
          </a:p>
          <a:p>
            <a:endParaRPr lang="es-ES" sz="1800" dirty="0"/>
          </a:p>
          <a:p>
            <a:r>
              <a:rPr lang="es-ES" sz="1800" dirty="0"/>
              <a:t>La notación para asignar por referencia es colocar un "&amp;" antes del nombre de la variable.</a:t>
            </a:r>
          </a:p>
        </p:txBody>
      </p:sp>
    </p:spTree>
    <p:extLst>
      <p:ext uri="{BB962C8B-B14F-4D97-AF65-F5344CB8AC3E}">
        <p14:creationId xmlns:p14="http://schemas.microsoft.com/office/powerpoint/2010/main" val="168601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Variables asignadas por referencia</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5496" y="3160420"/>
            <a:ext cx="8496944" cy="1669580"/>
          </a:xfrm>
        </p:spPr>
        <p:txBody>
          <a:bodyPr/>
          <a:lstStyle/>
          <a:p>
            <a:r>
              <a:rPr lang="es-ES" sz="1800" dirty="0"/>
              <a:t>Esto dará como resultado la visualización dos veces del </a:t>
            </a:r>
            <a:r>
              <a:rPr lang="es-ES" sz="1800" dirty="0" err="1"/>
              <a:t>string</a:t>
            </a:r>
            <a:r>
              <a:rPr lang="es-ES" sz="1800" dirty="0"/>
              <a:t> "Mi nombre es Bob". Algo como:</a:t>
            </a:r>
          </a:p>
          <a:p>
            <a:endParaRPr lang="es-ES" sz="1800" dirty="0"/>
          </a:p>
          <a:p>
            <a:r>
              <a:rPr lang="es-ES" sz="1800" dirty="0"/>
              <a:t>Mi nombre es </a:t>
            </a:r>
            <a:r>
              <a:rPr lang="es-ES" sz="1800" dirty="0" err="1"/>
              <a:t>BobMi</a:t>
            </a:r>
            <a:r>
              <a:rPr lang="es-ES" sz="1800" dirty="0"/>
              <a:t> nombre es Bob</a:t>
            </a:r>
          </a:p>
        </p:txBody>
      </p:sp>
      <p:sp>
        <p:nvSpPr>
          <p:cNvPr id="3" name="Rectangle 1">
            <a:extLst>
              <a:ext uri="{FF2B5EF4-FFF2-40B4-BE49-F238E27FC236}">
                <a16:creationId xmlns:a16="http://schemas.microsoft.com/office/drawing/2014/main" id="{BA524AD5-7AAD-F47A-ED6A-55C434642BE7}"/>
              </a:ext>
            </a:extLst>
          </p:cNvPr>
          <p:cNvSpPr>
            <a:spLocks noChangeArrowheads="1"/>
          </p:cNvSpPr>
          <p:nvPr/>
        </p:nvSpPr>
        <p:spPr bwMode="auto">
          <a:xfrm>
            <a:off x="755576" y="1268038"/>
            <a:ext cx="6048672" cy="1883799"/>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CB4B16"/>
                </a:solidFill>
                <a:effectLst/>
                <a:latin typeface="Consolas" panose="020B0609020204030204" pitchFamily="49" charset="0"/>
              </a:rPr>
              <a:t>&lt;?</a:t>
            </a:r>
            <a:r>
              <a:rPr kumimoji="0" lang="es-ES" altLang="es-ES" sz="1600" b="1" i="0" u="none" strike="noStrike" cap="none" normalizeH="0" baseline="0" dirty="0" err="1">
                <a:ln>
                  <a:noFill/>
                </a:ln>
                <a:solidFill>
                  <a:srgbClr val="CB4B16"/>
                </a:solidFill>
                <a:effectLst/>
                <a:latin typeface="Consolas" panose="020B0609020204030204" pitchFamily="49" charset="0"/>
              </a:rPr>
              <a:t>php</a:t>
            </a:r>
            <a:endParaRPr kumimoji="0" lang="es-ES" altLang="es-ES" sz="1600" b="1" i="0" u="none" strike="noStrike" cap="none" normalizeH="0" baseline="0" dirty="0">
              <a:ln>
                <a:noFill/>
              </a:ln>
              <a:solidFill>
                <a:srgbClr val="CB4B1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foo</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'Bob'</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 Asigna el valor 'Bob' a $</a:t>
            </a:r>
            <a:r>
              <a:rPr kumimoji="0" lang="es-ES" altLang="es-ES" sz="1600" b="0" i="0" u="none" strike="noStrike" cap="none" normalizeH="0" baseline="0" dirty="0" err="1">
                <a:ln>
                  <a:noFill/>
                </a:ln>
                <a:solidFill>
                  <a:srgbClr val="93A1A1"/>
                </a:solidFill>
                <a:effectLst/>
                <a:latin typeface="Consolas" panose="020B0609020204030204" pitchFamily="49" charset="0"/>
              </a:rPr>
              <a:t>foo</a:t>
            </a:r>
            <a:r>
              <a:rPr kumimoji="0" lang="es-ES" altLang="es-ES" sz="1600" b="0" i="0" u="none" strike="noStrike" cap="none" normalizeH="0" baseline="0" dirty="0">
                <a:ln>
                  <a:noFill/>
                </a:ln>
                <a:solidFill>
                  <a:srgbClr val="93A1A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93A1A1"/>
                </a:solidFill>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$bar</a:t>
            </a:r>
            <a:r>
              <a:rPr kumimoji="0" lang="es-ES" altLang="es-ES" sz="1600" b="0" i="0" u="none" strike="noStrike" cap="none" normalizeH="0" baseline="0" dirty="0">
                <a:ln>
                  <a:noFill/>
                </a:ln>
                <a:solidFill>
                  <a:srgbClr val="657B83"/>
                </a:solidFill>
                <a:effectLst/>
                <a:latin typeface="Consolas" panose="020B0609020204030204" pitchFamily="49" charset="0"/>
              </a:rPr>
              <a:t> = &amp;</a:t>
            </a: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foo</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 Referencia $</a:t>
            </a:r>
            <a:r>
              <a:rPr kumimoji="0" lang="es-ES" altLang="es-ES" sz="1600" b="0" i="0" u="none" strike="noStrike" cap="none" normalizeH="0" baseline="0" dirty="0" err="1">
                <a:ln>
                  <a:noFill/>
                </a:ln>
                <a:solidFill>
                  <a:srgbClr val="93A1A1"/>
                </a:solidFill>
                <a:effectLst/>
                <a:latin typeface="Consolas" panose="020B0609020204030204" pitchFamily="49" charset="0"/>
              </a:rPr>
              <a:t>foo</a:t>
            </a:r>
            <a:r>
              <a:rPr kumimoji="0" lang="es-ES" altLang="es-ES" sz="1600" b="0" i="0" u="none" strike="noStrike" cap="none" normalizeH="0" baseline="0" dirty="0">
                <a:ln>
                  <a:noFill/>
                </a:ln>
                <a:solidFill>
                  <a:srgbClr val="93A1A1"/>
                </a:solidFill>
                <a:effectLst/>
                <a:latin typeface="Consolas" panose="020B0609020204030204" pitchFamily="49" charset="0"/>
              </a:rPr>
              <a:t> vía $bar.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93A1A1"/>
                </a:solidFill>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$bar</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"Mi nombre es </a:t>
            </a:r>
            <a:r>
              <a:rPr kumimoji="0" lang="es-ES" altLang="es-ES" sz="1600" b="0" i="0" u="none" strike="noStrike" cap="none" normalizeH="0" baseline="0" dirty="0">
                <a:ln>
                  <a:noFill/>
                </a:ln>
                <a:solidFill>
                  <a:srgbClr val="CB4B16"/>
                </a:solidFill>
                <a:effectLst/>
                <a:latin typeface="Consolas" panose="020B0609020204030204" pitchFamily="49" charset="0"/>
              </a:rPr>
              <a:t>$bar</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 Modifica $bar...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93A1A1"/>
                </a:solidFill>
                <a:latin typeface="Consolas" panose="020B0609020204030204" pitchFamily="49" charset="0"/>
              </a:rPr>
              <a:t> </a:t>
            </a: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foo</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 $</a:t>
            </a:r>
            <a:r>
              <a:rPr kumimoji="0" lang="es-ES" altLang="es-ES" sz="1600" b="0" i="0" u="none" strike="noStrike" cap="none" normalizeH="0" baseline="0" dirty="0" err="1">
                <a:ln>
                  <a:noFill/>
                </a:ln>
                <a:solidFill>
                  <a:srgbClr val="93A1A1"/>
                </a:solidFill>
                <a:effectLst/>
                <a:latin typeface="Consolas" panose="020B0609020204030204" pitchFamily="49" charset="0"/>
              </a:rPr>
              <a:t>foo</a:t>
            </a:r>
            <a:r>
              <a:rPr kumimoji="0" lang="es-ES" altLang="es-ES" sz="1600" b="0" i="0" u="none" strike="noStrike" cap="none" normalizeH="0" baseline="0" dirty="0">
                <a:ln>
                  <a:noFill/>
                </a:ln>
                <a:solidFill>
                  <a:srgbClr val="93A1A1"/>
                </a:solidFill>
                <a:effectLst/>
                <a:latin typeface="Consolas" panose="020B0609020204030204" pitchFamily="49" charset="0"/>
              </a:rPr>
              <a:t> también se modifica.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93A1A1"/>
                </a:solidFill>
                <a:latin typeface="Consolas" panose="020B0609020204030204" pitchFamily="49" charset="0"/>
              </a:rPr>
              <a:t> </a:t>
            </a: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$bar</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CB4B16"/>
                </a:solidFill>
                <a:effectLst/>
                <a:latin typeface="Consolas" panose="020B0609020204030204" pitchFamily="49" charset="0"/>
              </a:rPr>
              <a:t>?&gt;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802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1.</a:t>
            </a:r>
            <a:endParaRPr sz="7200" dirty="0">
              <a:solidFill>
                <a:schemeClr val="accent2"/>
              </a:solidFill>
            </a:endParaRP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r>
              <a:rPr lang="es-ES" dirty="0"/>
              <a:t>Cambio del tipo de las variables</a:t>
            </a:r>
          </a:p>
        </p:txBody>
      </p:sp>
    </p:spTree>
    <p:extLst>
      <p:ext uri="{BB962C8B-B14F-4D97-AF65-F5344CB8AC3E}">
        <p14:creationId xmlns:p14="http://schemas.microsoft.com/office/powerpoint/2010/main" val="75345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763102"/>
            <a:ext cx="8496944" cy="3552300"/>
          </a:xfrm>
        </p:spPr>
        <p:txBody>
          <a:bodyPr/>
          <a:lstStyle/>
          <a:p>
            <a:r>
              <a:rPr lang="es-ES" sz="1800" dirty="0"/>
              <a:t>PHP no requiere que indiquemos el tipo que va a contener una variable, sino que lo deduce del valor que asignemos a la variable. Asimismo, se encarga de actualizar automáticamente el tipo de la variable cada vez que le asignamos un nuevo valor. Esto es básicamente lo que se llama "tipado dinámico" o "tipado débil", característica no sólo de PHP, sino de muchos otros lenguajes como </a:t>
            </a:r>
            <a:r>
              <a:rPr lang="es-ES" sz="1800" dirty="0" err="1"/>
              <a:t>Javascript</a:t>
            </a:r>
            <a:r>
              <a:rPr lang="es-ES" sz="1800" dirty="0"/>
              <a:t>.</a:t>
            </a:r>
          </a:p>
          <a:p>
            <a:endParaRPr lang="es-ES" sz="1800" dirty="0"/>
          </a:p>
          <a:p>
            <a:r>
              <a:rPr lang="es-ES" sz="1800" dirty="0"/>
              <a:t>Por ello, para cambiar el tipo de una variable simplemente le asignamos un valor con un nuevo tipo.</a:t>
            </a:r>
          </a:p>
        </p:txBody>
      </p:sp>
      <p:sp>
        <p:nvSpPr>
          <p:cNvPr id="5" name="Título 4">
            <a:extLst>
              <a:ext uri="{FF2B5EF4-FFF2-40B4-BE49-F238E27FC236}">
                <a16:creationId xmlns:a16="http://schemas.microsoft.com/office/drawing/2014/main" id="{F9BAE46B-EA16-A8E2-32C0-B59BC3593D52}"/>
              </a:ext>
            </a:extLst>
          </p:cNvPr>
          <p:cNvSpPr>
            <a:spLocks noGrp="1"/>
          </p:cNvSpPr>
          <p:nvPr>
            <p:ph type="title"/>
          </p:nvPr>
        </p:nvSpPr>
        <p:spPr>
          <a:xfrm>
            <a:off x="297884" y="272317"/>
            <a:ext cx="6462600" cy="845210"/>
          </a:xfrm>
        </p:spPr>
        <p:txBody>
          <a:bodyPr/>
          <a:lstStyle/>
          <a:p>
            <a:r>
              <a:rPr lang="es-ES" dirty="0"/>
              <a:t>Cambio del tipo de las variables</a:t>
            </a:r>
            <a:br>
              <a:rPr lang="es-ES" dirty="0"/>
            </a:br>
            <a:endParaRPr lang="es-ES" dirty="0"/>
          </a:p>
        </p:txBody>
      </p:sp>
      <p:sp>
        <p:nvSpPr>
          <p:cNvPr id="6" name="Rectangle 1">
            <a:extLst>
              <a:ext uri="{FF2B5EF4-FFF2-40B4-BE49-F238E27FC236}">
                <a16:creationId xmlns:a16="http://schemas.microsoft.com/office/drawing/2014/main" id="{8C198373-903B-7D3D-14A0-2656D4CB7D0B}"/>
              </a:ext>
            </a:extLst>
          </p:cNvPr>
          <p:cNvSpPr>
            <a:spLocks noChangeArrowheads="1"/>
          </p:cNvSpPr>
          <p:nvPr/>
        </p:nvSpPr>
        <p:spPr bwMode="auto">
          <a:xfrm>
            <a:off x="1280684" y="3795886"/>
            <a:ext cx="5688632" cy="652692"/>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'esto es una cadena’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34</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//La variable $cadena cambió de tipo</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995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r>
              <a:rPr lang="es-ES" dirty="0"/>
              <a:t>Cambio del tipo de las variables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95536" y="1430725"/>
            <a:ext cx="8496944" cy="1453556"/>
          </a:xfrm>
        </p:spPr>
        <p:txBody>
          <a:bodyPr/>
          <a:lstStyle/>
          <a:p>
            <a:r>
              <a:rPr lang="es-ES" sz="1800" dirty="0"/>
              <a:t>Veremos dos tipos posibles de alteración del tipo de variables, más allá del propio que hace PHP con el comportamiento derivado de su tipado dinámico. </a:t>
            </a:r>
          </a:p>
          <a:p>
            <a:r>
              <a:rPr lang="es-ES" sz="1800" dirty="0"/>
              <a:t>A esta operación se la conoce habitualmente como "Forzado".</a:t>
            </a:r>
          </a:p>
        </p:txBody>
      </p:sp>
    </p:spTree>
    <p:extLst>
      <p:ext uri="{BB962C8B-B14F-4D97-AF65-F5344CB8AC3E}">
        <p14:creationId xmlns:p14="http://schemas.microsoft.com/office/powerpoint/2010/main" val="376809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7936454" cy="857400"/>
          </a:xfrm>
        </p:spPr>
        <p:txBody>
          <a:bodyPr/>
          <a:lstStyle/>
          <a:p>
            <a:r>
              <a:rPr lang="es-ES" dirty="0"/>
              <a:t>Cambio del tipo de las variables: </a:t>
            </a:r>
            <a:r>
              <a:rPr lang="es-ES" sz="3200" dirty="0"/>
              <a:t>Forzado</a:t>
            </a:r>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496944" cy="3552300"/>
          </a:xfrm>
        </p:spPr>
        <p:txBody>
          <a:bodyPr/>
          <a:lstStyle/>
          <a:p>
            <a:r>
              <a:rPr lang="es-ES" sz="1800" dirty="0"/>
              <a:t>Variar el tipo de datos que contiene una variable con el tiempo es una cosa que no siempre es aconsejable, porque si no tenemos certeza de si una variable contiene un dato de un tipo u otro, a veces los resultados obtenidos pueden no ser los esperados.</a:t>
            </a:r>
          </a:p>
          <a:p>
            <a:endParaRPr lang="es-ES" sz="1800" dirty="0"/>
          </a:p>
          <a:p>
            <a:r>
              <a:rPr lang="es-ES" sz="1800" dirty="0"/>
              <a:t>Para evitar problemas en muchas ocasiones puede venir bien realizar el forzado de una variable a un tipo en concreto, de manera explícita, lo que nos permitirá saber que cuando llega el flujo del programa a un punto dado, aquella variable tendrá el tipo de datos esperado. En PHP existen diversas maneras de forzar una variable a un tipo.</a:t>
            </a:r>
          </a:p>
        </p:txBody>
      </p:sp>
    </p:spTree>
    <p:extLst>
      <p:ext uri="{BB962C8B-B14F-4D97-AF65-F5344CB8AC3E}">
        <p14:creationId xmlns:p14="http://schemas.microsoft.com/office/powerpoint/2010/main" val="292615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496944" cy="3552300"/>
          </a:xfrm>
        </p:spPr>
        <p:txBody>
          <a:bodyPr/>
          <a:lstStyle/>
          <a:p>
            <a:r>
              <a:rPr lang="es-ES" sz="1800" b="1" dirty="0"/>
              <a:t>Establecer el tipo con </a:t>
            </a:r>
            <a:r>
              <a:rPr lang="es-ES" sz="1800" b="1" dirty="0" err="1"/>
              <a:t>settype</a:t>
            </a:r>
            <a:r>
              <a:rPr lang="es-ES" sz="1800" b="1" dirty="0"/>
              <a:t>()</a:t>
            </a:r>
          </a:p>
          <a:p>
            <a:r>
              <a:rPr lang="es-ES" sz="1800" dirty="0"/>
              <a:t>Podemos forzar una variable para que cambie de tipo con la función </a:t>
            </a:r>
            <a:r>
              <a:rPr lang="es-ES" sz="1800" dirty="0" err="1"/>
              <a:t>settype</a:t>
            </a:r>
            <a:r>
              <a:rPr lang="es-ES" sz="1800" dirty="0"/>
              <a:t>().</a:t>
            </a:r>
          </a:p>
          <a:p>
            <a:endParaRPr lang="es-ES" sz="1800" dirty="0"/>
          </a:p>
          <a:p>
            <a:endParaRPr lang="es-ES" sz="1800" dirty="0"/>
          </a:p>
          <a:p>
            <a:endParaRPr lang="es-ES" sz="1800" dirty="0"/>
          </a:p>
          <a:p>
            <a:r>
              <a:rPr lang="es-ES" sz="1800" dirty="0"/>
              <a:t>la función </a:t>
            </a:r>
            <a:r>
              <a:rPr lang="es-ES" sz="1800" dirty="0" err="1"/>
              <a:t>setType</a:t>
            </a:r>
            <a:r>
              <a:rPr lang="es-ES" sz="1800" dirty="0"/>
              <a:t>() actualiza el tipo de $variable a "</a:t>
            </a:r>
            <a:r>
              <a:rPr lang="es-ES" sz="1800" dirty="0" err="1"/>
              <a:t>nuevo_tipo</a:t>
            </a:r>
            <a:r>
              <a:rPr lang="es-ES" sz="1800" dirty="0"/>
              <a:t>" y devuelve un </a:t>
            </a:r>
            <a:r>
              <a:rPr lang="es-ES" sz="1800" dirty="0" err="1"/>
              <a:t>boleano</a:t>
            </a:r>
            <a:r>
              <a:rPr lang="es-ES" sz="1800" dirty="0"/>
              <a:t> indicando si hubo éxito o no en la conversión.</a:t>
            </a:r>
          </a:p>
        </p:txBody>
      </p:sp>
      <p:sp>
        <p:nvSpPr>
          <p:cNvPr id="3" name="Título 1">
            <a:extLst>
              <a:ext uri="{FF2B5EF4-FFF2-40B4-BE49-F238E27FC236}">
                <a16:creationId xmlns:a16="http://schemas.microsoft.com/office/drawing/2014/main" id="{281C6D45-6D74-1CF5-FF19-5605D5541579}"/>
              </a:ext>
            </a:extLst>
          </p:cNvPr>
          <p:cNvSpPr txBox="1">
            <a:spLocks/>
          </p:cNvSpPr>
          <p:nvPr/>
        </p:nvSpPr>
        <p:spPr>
          <a:xfrm>
            <a:off x="327928" y="181041"/>
            <a:ext cx="7936454"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s-ES" dirty="0"/>
              <a:t>Cambio del tipo de las variables: Forzado</a:t>
            </a:r>
            <a:endParaRPr lang="es-ES" dirty="0">
              <a:solidFill>
                <a:srgbClr val="000000"/>
              </a:solidFill>
              <a:latin typeface="Roboto" panose="02000000000000000000" pitchFamily="2" charset="0"/>
            </a:endParaRPr>
          </a:p>
        </p:txBody>
      </p:sp>
      <p:sp>
        <p:nvSpPr>
          <p:cNvPr id="8" name="Rectangle 1">
            <a:extLst>
              <a:ext uri="{FF2B5EF4-FFF2-40B4-BE49-F238E27FC236}">
                <a16:creationId xmlns:a16="http://schemas.microsoft.com/office/drawing/2014/main" id="{8F06B1C5-BB06-1673-E3C9-BD082C594392}"/>
              </a:ext>
            </a:extLst>
          </p:cNvPr>
          <p:cNvSpPr>
            <a:spLocks noChangeArrowheads="1"/>
          </p:cNvSpPr>
          <p:nvPr/>
        </p:nvSpPr>
        <p:spPr bwMode="auto">
          <a:xfrm>
            <a:off x="1475656" y="2178989"/>
            <a:ext cx="3744416"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a:ln>
                  <a:noFill/>
                </a:ln>
                <a:solidFill>
                  <a:srgbClr val="B58900"/>
                </a:solidFill>
                <a:effectLst/>
                <a:latin typeface="Consolas" panose="020B0609020204030204" pitchFamily="49" charset="0"/>
              </a:rPr>
              <a:t>settype</a:t>
            </a:r>
            <a:r>
              <a:rPr kumimoji="0" lang="es-ES" altLang="es-ES" sz="1600" b="0" i="0" u="none" strike="noStrike" cap="none" normalizeH="0" baseline="0">
                <a:ln>
                  <a:noFill/>
                </a:ln>
                <a:solidFill>
                  <a:srgbClr val="586E75"/>
                </a:solidFill>
                <a:effectLst/>
                <a:latin typeface="Consolas" panose="020B0609020204030204" pitchFamily="49" charset="0"/>
              </a:rPr>
              <a:t>(</a:t>
            </a:r>
            <a:r>
              <a:rPr kumimoji="0" lang="es-ES" altLang="es-ES" sz="1600" b="0" i="0" u="none" strike="noStrike" cap="none" normalizeH="0" baseline="0">
                <a:ln>
                  <a:noFill/>
                </a:ln>
                <a:solidFill>
                  <a:srgbClr val="CB4B16"/>
                </a:solidFill>
                <a:effectLst/>
                <a:latin typeface="Consolas" panose="020B0609020204030204" pitchFamily="49" charset="0"/>
              </a:rPr>
              <a:t>$variable</a:t>
            </a:r>
            <a:r>
              <a:rPr kumimoji="0" lang="es-ES" altLang="es-ES" sz="1600" b="0" i="0" u="none" strike="noStrike" cap="none" normalizeH="0" baseline="0">
                <a:ln>
                  <a:noFill/>
                </a:ln>
                <a:solidFill>
                  <a:srgbClr val="586E75"/>
                </a:solidFill>
                <a:effectLst/>
                <a:latin typeface="Consolas" panose="020B0609020204030204" pitchFamily="49" charset="0"/>
              </a:rPr>
              <a:t>,</a:t>
            </a:r>
            <a:r>
              <a:rPr kumimoji="0" lang="es-ES" altLang="es-ES" sz="1600" b="0" i="0" u="none" strike="noStrike" cap="none" normalizeH="0" baseline="0">
                <a:ln>
                  <a:noFill/>
                </a:ln>
                <a:solidFill>
                  <a:srgbClr val="2AA198"/>
                </a:solidFill>
                <a:effectLst/>
                <a:latin typeface="Consolas" panose="020B0609020204030204" pitchFamily="49" charset="0"/>
              </a:rPr>
              <a:t>"nuevo_tipo"</a:t>
            </a:r>
            <a:r>
              <a:rPr kumimoji="0" lang="es-ES" altLang="es-ES" sz="1600" b="0" i="0" u="none" strike="noStrike" cap="none" normalizeH="0" baseline="0">
                <a:ln>
                  <a:noFill/>
                </a:ln>
                <a:solidFill>
                  <a:srgbClr val="586E75"/>
                </a:solidFill>
                <a:effectLst/>
                <a:latin typeface="Consolas" panose="020B0609020204030204" pitchFamily="49" charset="0"/>
              </a:rPr>
              <a:t>);</a:t>
            </a:r>
            <a:r>
              <a:rPr kumimoji="0" lang="es-ES" altLang="es-ES" sz="1600" b="0" i="0" u="none" strike="noStrike" cap="none" normalizeH="0" baseline="0">
                <a:ln>
                  <a:noFill/>
                </a:ln>
                <a:solidFill>
                  <a:schemeClr val="tx1"/>
                </a:solidFill>
                <a:effectLst/>
              </a:rPr>
              <a:t> </a:t>
            </a:r>
            <a:endParaRPr kumimoji="0" lang="es-ES" altLang="es-E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15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93700" y="358388"/>
            <a:ext cx="7926772" cy="857400"/>
          </a:xfrm>
        </p:spPr>
        <p:txBody>
          <a:bodyPr/>
          <a:lstStyle/>
          <a:p>
            <a:r>
              <a:rPr lang="es-ES" dirty="0"/>
              <a:t>Cambio del tipo de las variables: Forzado</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pPr algn="l"/>
            <a:r>
              <a:rPr lang="es-ES" sz="1800" dirty="0"/>
              <a:t>Entre "</a:t>
            </a:r>
            <a:r>
              <a:rPr lang="es-ES" sz="1800" dirty="0" err="1"/>
              <a:t>nuevo_tipo</a:t>
            </a:r>
            <a:r>
              <a:rPr lang="es-ES" sz="1800" dirty="0"/>
              <a:t>" tenemos:</a:t>
            </a:r>
          </a:p>
          <a:p>
            <a:pPr algn="l"/>
            <a:endParaRPr lang="es-ES" sz="1800" dirty="0"/>
          </a:p>
          <a:p>
            <a:pPr algn="l">
              <a:buFont typeface="Arial" panose="020B0604020202020204" pitchFamily="34" charset="0"/>
              <a:buChar char="•"/>
            </a:pPr>
            <a:r>
              <a:rPr lang="es-ES" sz="1800" dirty="0"/>
              <a:t>"</a:t>
            </a:r>
            <a:r>
              <a:rPr lang="es-ES" sz="1800" dirty="0" err="1"/>
              <a:t>integer</a:t>
            </a:r>
            <a:r>
              <a:rPr lang="es-ES" sz="1800" dirty="0"/>
              <a:t>"</a:t>
            </a:r>
          </a:p>
          <a:p>
            <a:pPr algn="l">
              <a:buFont typeface="Arial" panose="020B0604020202020204" pitchFamily="34" charset="0"/>
              <a:buChar char="•"/>
            </a:pPr>
            <a:r>
              <a:rPr lang="es-ES" sz="1800" dirty="0"/>
              <a:t>"</a:t>
            </a:r>
            <a:r>
              <a:rPr lang="es-ES" sz="1800" dirty="0" err="1"/>
              <a:t>double</a:t>
            </a:r>
            <a:r>
              <a:rPr lang="es-ES" sz="1800" dirty="0"/>
              <a:t>"</a:t>
            </a:r>
          </a:p>
          <a:p>
            <a:pPr algn="l">
              <a:buFont typeface="Arial" panose="020B0604020202020204" pitchFamily="34" charset="0"/>
              <a:buChar char="•"/>
            </a:pPr>
            <a:r>
              <a:rPr lang="es-ES" sz="1800" dirty="0"/>
              <a:t>"</a:t>
            </a:r>
            <a:r>
              <a:rPr lang="es-ES" sz="1800" dirty="0" err="1"/>
              <a:t>string</a:t>
            </a:r>
            <a:r>
              <a:rPr lang="es-ES" sz="1800" dirty="0"/>
              <a:t>"</a:t>
            </a:r>
          </a:p>
          <a:p>
            <a:pPr algn="l">
              <a:buFont typeface="Arial" panose="020B0604020202020204" pitchFamily="34" charset="0"/>
              <a:buChar char="•"/>
            </a:pPr>
            <a:r>
              <a:rPr lang="es-ES" sz="1800" dirty="0"/>
              <a:t>"array"</a:t>
            </a:r>
          </a:p>
          <a:p>
            <a:pPr algn="l">
              <a:buFont typeface="Arial" panose="020B0604020202020204" pitchFamily="34" charset="0"/>
              <a:buChar char="•"/>
            </a:pPr>
            <a:r>
              <a:rPr lang="es-ES" sz="1800" dirty="0"/>
              <a:t>"</a:t>
            </a:r>
            <a:r>
              <a:rPr lang="es-ES" sz="1800" dirty="0" err="1"/>
              <a:t>object</a:t>
            </a:r>
            <a:r>
              <a:rPr lang="es-ES" sz="1800" dirty="0"/>
              <a:t>"</a:t>
            </a:r>
          </a:p>
          <a:p>
            <a:endParaRPr lang="es-ES" sz="1800" dirty="0">
              <a:solidFill>
                <a:srgbClr val="FF0000"/>
              </a:solidFill>
              <a:latin typeface="Lato" panose="020F0502020204030203" pitchFamily="34" charset="0"/>
              <a:ea typeface="Lato" panose="020F0502020204030203" pitchFamily="34" charset="0"/>
              <a:cs typeface="Lato" panose="020F0502020204030203"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21</a:t>
            </a:fld>
            <a:endParaRPr lang="es-ES" dirty="0"/>
          </a:p>
        </p:txBody>
      </p:sp>
    </p:spTree>
    <p:extLst>
      <p:ext uri="{BB962C8B-B14F-4D97-AF65-F5344CB8AC3E}">
        <p14:creationId xmlns:p14="http://schemas.microsoft.com/office/powerpoint/2010/main" val="428832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358388"/>
            <a:ext cx="8352928" cy="857400"/>
          </a:xfrm>
        </p:spPr>
        <p:txBody>
          <a:bodyPr/>
          <a:lstStyle/>
          <a:p>
            <a:r>
              <a:rPr lang="es-ES" dirty="0"/>
              <a:t>Cambio del tipo de las variables: Forzado</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800" b="1" dirty="0"/>
              <a:t>Casting de variables</a:t>
            </a:r>
          </a:p>
          <a:p>
            <a:endParaRPr lang="es-ES" sz="1800" dirty="0"/>
          </a:p>
          <a:p>
            <a:r>
              <a:rPr lang="es-ES" sz="1800" dirty="0"/>
              <a:t>Hay otra manera de realizar un forzado, para que una variable se comporte como un tipo determinado. Ahora vamos a ver otro mecanismo de forzado que es similar al de otros lenguajes como C o Java.</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22</a:t>
            </a:fld>
            <a:endParaRPr lang="es-ES" dirty="0"/>
          </a:p>
        </p:txBody>
      </p:sp>
      <p:sp>
        <p:nvSpPr>
          <p:cNvPr id="5" name="Rectangle 1">
            <a:extLst>
              <a:ext uri="{FF2B5EF4-FFF2-40B4-BE49-F238E27FC236}">
                <a16:creationId xmlns:a16="http://schemas.microsoft.com/office/drawing/2014/main" id="{DFB16A1F-195F-5848-FDF7-6285029A7437}"/>
              </a:ext>
            </a:extLst>
          </p:cNvPr>
          <p:cNvSpPr>
            <a:spLocks noChangeArrowheads="1"/>
          </p:cNvSpPr>
          <p:nvPr/>
        </p:nvSpPr>
        <p:spPr bwMode="auto">
          <a:xfrm>
            <a:off x="1403648" y="3338577"/>
            <a:ext cx="4139952" cy="652692"/>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$variable</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"23"</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$variable</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err="1">
                <a:ln>
                  <a:noFill/>
                </a:ln>
                <a:solidFill>
                  <a:srgbClr val="657B83"/>
                </a:solidFill>
                <a:effectLst/>
                <a:latin typeface="Consolas" panose="020B0609020204030204" pitchFamily="49" charset="0"/>
              </a:rPr>
              <a:t>int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$variable</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286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800" dirty="0"/>
              <a:t>Los forzados permitidos son:</a:t>
            </a:r>
          </a:p>
          <a:p>
            <a:endParaRPr lang="es-ES" sz="1800" dirty="0"/>
          </a:p>
          <a:p>
            <a:r>
              <a:rPr lang="es-ES" sz="1800" dirty="0"/>
              <a:t>(</a:t>
            </a:r>
            <a:r>
              <a:rPr lang="es-ES" sz="1800" dirty="0" err="1"/>
              <a:t>int</a:t>
            </a:r>
            <a:r>
              <a:rPr lang="es-ES" sz="1800" dirty="0"/>
              <a:t>), (</a:t>
            </a:r>
            <a:r>
              <a:rPr lang="es-ES" sz="1800" dirty="0" err="1"/>
              <a:t>integer</a:t>
            </a:r>
            <a:r>
              <a:rPr lang="es-ES" sz="1800" dirty="0"/>
              <a:t>) - fuerza a entero (</a:t>
            </a:r>
            <a:r>
              <a:rPr lang="es-ES" sz="1800" dirty="0" err="1"/>
              <a:t>integer</a:t>
            </a:r>
            <a:r>
              <a:rPr lang="es-ES" sz="1800" dirty="0"/>
              <a:t>)</a:t>
            </a:r>
          </a:p>
          <a:p>
            <a:r>
              <a:rPr lang="es-ES" sz="1800" dirty="0"/>
              <a:t>(real), (</a:t>
            </a:r>
            <a:r>
              <a:rPr lang="es-ES" sz="1800" dirty="0" err="1"/>
              <a:t>double</a:t>
            </a:r>
            <a:r>
              <a:rPr lang="es-ES" sz="1800" dirty="0"/>
              <a:t>), (</a:t>
            </a:r>
            <a:r>
              <a:rPr lang="es-ES" sz="1800" dirty="0" err="1"/>
              <a:t>float</a:t>
            </a:r>
            <a:r>
              <a:rPr lang="es-ES" sz="1800" dirty="0"/>
              <a:t>) - fuerza a número con decimales (coma flotante)</a:t>
            </a:r>
          </a:p>
          <a:p>
            <a:r>
              <a:rPr lang="es-ES" sz="1800" dirty="0"/>
              <a:t>(</a:t>
            </a:r>
            <a:r>
              <a:rPr lang="es-ES" sz="1800" dirty="0" err="1"/>
              <a:t>string</a:t>
            </a:r>
            <a:r>
              <a:rPr lang="es-ES" sz="1800" dirty="0"/>
              <a:t>) - fuerza a cadena (</a:t>
            </a:r>
            <a:r>
              <a:rPr lang="es-ES" sz="1800" dirty="0" err="1"/>
              <a:t>string</a:t>
            </a:r>
            <a:r>
              <a:rPr lang="es-ES" sz="1800" dirty="0"/>
              <a:t>)</a:t>
            </a:r>
          </a:p>
          <a:p>
            <a:r>
              <a:rPr lang="es-ES" sz="1800" dirty="0"/>
              <a:t>(array) - fuerza a array (array)</a:t>
            </a:r>
          </a:p>
          <a:p>
            <a:r>
              <a:rPr lang="es-ES" sz="1800" dirty="0"/>
              <a:t>(</a:t>
            </a:r>
            <a:r>
              <a:rPr lang="es-ES" sz="1800" dirty="0" err="1"/>
              <a:t>object</a:t>
            </a:r>
            <a:r>
              <a:rPr lang="es-ES" sz="1800" dirty="0"/>
              <a:t>) - fuerza a objeto (</a:t>
            </a:r>
            <a:r>
              <a:rPr lang="es-ES" sz="1800" dirty="0" err="1"/>
              <a:t>object</a:t>
            </a:r>
            <a:r>
              <a:rPr lang="es-ES" sz="1800" dirty="0"/>
              <a:t>)</a:t>
            </a:r>
          </a:p>
          <a:p>
            <a:r>
              <a:rPr lang="es-ES" sz="1800" dirty="0"/>
              <a:t>(</a:t>
            </a:r>
            <a:r>
              <a:rPr lang="es-ES" sz="1800" dirty="0" err="1"/>
              <a:t>unser</a:t>
            </a:r>
            <a:r>
              <a:rPr lang="es-ES" sz="1800" dirty="0"/>
              <a:t>) - fuerza a </a:t>
            </a:r>
            <a:r>
              <a:rPr lang="es-ES" sz="1800" dirty="0" err="1"/>
              <a:t>null</a:t>
            </a:r>
            <a:endParaRPr lang="es-ES" sz="1800" dirty="0"/>
          </a:p>
          <a:p>
            <a:r>
              <a:rPr lang="es-ES" sz="1800" dirty="0"/>
              <a:t>(</a:t>
            </a:r>
            <a:r>
              <a:rPr lang="es-ES" sz="1800" dirty="0" err="1"/>
              <a:t>binary</a:t>
            </a:r>
            <a:r>
              <a:rPr lang="es-ES" sz="1800" dirty="0"/>
              <a:t>) - fuerza a "</a:t>
            </a:r>
            <a:r>
              <a:rPr lang="es-ES" sz="1800" dirty="0" err="1"/>
              <a:t>binary</a:t>
            </a:r>
            <a:r>
              <a:rPr lang="es-ES" sz="1800" dirty="0"/>
              <a:t> </a:t>
            </a:r>
            <a:r>
              <a:rPr lang="es-ES" sz="1800" dirty="0" err="1"/>
              <a:t>string</a:t>
            </a:r>
            <a:r>
              <a:rPr lang="es-ES" sz="1800" dirty="0"/>
              <a: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23</a:t>
            </a:fld>
            <a:endParaRPr lang="es-ES" dirty="0"/>
          </a:p>
        </p:txBody>
      </p:sp>
    </p:spTree>
    <p:extLst>
      <p:ext uri="{BB962C8B-B14F-4D97-AF65-F5344CB8AC3E}">
        <p14:creationId xmlns:p14="http://schemas.microsoft.com/office/powerpoint/2010/main" val="2229634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3.</a:t>
            </a:r>
            <a:endParaRPr sz="7200" dirty="0">
              <a:solidFill>
                <a:schemeClr val="accent2"/>
              </a:solidFill>
            </a:endParaRP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r>
              <a:rPr lang="es-ES" dirty="0"/>
              <a:t>Ámbito de las variables</a:t>
            </a:r>
          </a:p>
        </p:txBody>
      </p:sp>
    </p:spTree>
    <p:extLst>
      <p:ext uri="{BB962C8B-B14F-4D97-AF65-F5344CB8AC3E}">
        <p14:creationId xmlns:p14="http://schemas.microsoft.com/office/powerpoint/2010/main" val="1972834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800" dirty="0"/>
              <a:t>En cualquier lenguaje de programación las variables tienen un ámbito, que es el lugar o lugares donde tienen validez. El ámbito varía en función de donde se hayan creado esas variables, pudiendo ser globales o locales.</a:t>
            </a:r>
          </a:p>
          <a:p>
            <a:endParaRPr lang="es-ES" sz="1800" dirty="0"/>
          </a:p>
          <a:p>
            <a:r>
              <a:rPr lang="es-ES" sz="1800" dirty="0"/>
              <a:t>En PHP, todas las variables creadas en la página, fuera de funciones, son variables globales a la página. Por su parte, las variables creadas dentro de una función son variables locales a esa función.</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25</a:t>
            </a:fld>
            <a:endParaRPr lang="es-ES" dirty="0"/>
          </a:p>
        </p:txBody>
      </p:sp>
    </p:spTree>
    <p:extLst>
      <p:ext uri="{BB962C8B-B14F-4D97-AF65-F5344CB8AC3E}">
        <p14:creationId xmlns:p14="http://schemas.microsoft.com/office/powerpoint/2010/main" val="1713097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987574"/>
            <a:ext cx="8496944" cy="3552300"/>
          </a:xfrm>
        </p:spPr>
        <p:txBody>
          <a:bodyPr/>
          <a:lstStyle/>
          <a:p>
            <a:r>
              <a:rPr lang="es-ES" sz="1800" dirty="0"/>
              <a:t>Las variables globales se pueden acceder en cualquier lugar de la página, mientras que las variables locales sólo tienen validez dentro de la función donde han sido creadas. De modo que una variable global la podemos acceder dentro de cualquier parte del código, mientras que si intentamos acceder a una variable local fuera de la función donde fue creada, nos encontraremos con que esa variable no tiene contenido alguno.</a:t>
            </a:r>
          </a:p>
          <a:p>
            <a:endParaRPr lang="es-ES" sz="1800" dirty="0"/>
          </a:p>
          <a:p>
            <a:r>
              <a:rPr lang="es-ES" sz="1800" dirty="0"/>
              <a:t>Ahora bien, si intentamos acceder a una variable global dentro de una función, en principio también nos encontraremos con que no se tiene acceso a su valor. Esto es así en PHP por motivos de claridad del código, para evitar que se pueda prestar a confusión el hecho de usar dentro de una función una variable que no ha sido declarada por ningún sitio cercano.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26</a:t>
            </a:fld>
            <a:endParaRPr lang="es-ES" dirty="0"/>
          </a:p>
        </p:txBody>
      </p:sp>
    </p:spTree>
    <p:extLst>
      <p:ext uri="{BB962C8B-B14F-4D97-AF65-F5344CB8AC3E}">
        <p14:creationId xmlns:p14="http://schemas.microsoft.com/office/powerpoint/2010/main" val="1864559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987574"/>
            <a:ext cx="8496944" cy="3552300"/>
          </a:xfrm>
        </p:spPr>
        <p:txBody>
          <a:bodyPr/>
          <a:lstStyle/>
          <a:p>
            <a:r>
              <a:rPr lang="es-ES" sz="1800" dirty="0"/>
              <a:t>Entonces, si queremos utilizar una variable global a la página dentro de una función, tenemos que especificar de alguna manera que esa variable que vamos a utilizar es una global. </a:t>
            </a:r>
          </a:p>
          <a:p>
            <a:endParaRPr lang="es-ES" sz="1800" dirty="0"/>
          </a:p>
          <a:p>
            <a:r>
              <a:rPr lang="es-ES" sz="1800" dirty="0"/>
              <a:t>Existen en PHP un par de maneras de utilizar variables globales a la página dentro de una función. Son las siguientes: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27</a:t>
            </a:fld>
            <a:endParaRPr lang="es-ES" dirty="0"/>
          </a:p>
        </p:txBody>
      </p:sp>
    </p:spTree>
    <p:extLst>
      <p:ext uri="{BB962C8B-B14F-4D97-AF65-F5344CB8AC3E}">
        <p14:creationId xmlns:p14="http://schemas.microsoft.com/office/powerpoint/2010/main" val="175520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Matriz GLOBALS</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79605" y="1277700"/>
            <a:ext cx="8496944" cy="3552300"/>
          </a:xfrm>
        </p:spPr>
        <p:txBody>
          <a:bodyPr/>
          <a:lstStyle/>
          <a:p>
            <a:r>
              <a:rPr lang="es-ES" sz="1800" dirty="0"/>
              <a:t>Existe un array en PHP llamado $GLOBALS, que guarda una referencia a todas las variables creadas de manera global a la página. Es una matriz o array asociativo, de los que en lugar de índices numéricos utilizan índices de texto, donde cada índice es el nombre que hemos dado a la variable y cada valor es el contenido de cada variable.</a:t>
            </a:r>
          </a:p>
          <a:p>
            <a:endParaRPr lang="es-ES" sz="1800" dirty="0"/>
          </a:p>
          <a:p>
            <a:r>
              <a:rPr lang="es-ES" sz="1800" dirty="0"/>
              <a:t>Supongamos que tenemos esta declaración de variables globales a la página, es decir, fuera de cualquier función:</a:t>
            </a:r>
            <a:endParaRPr lang="es-ES" sz="1800" dirty="0">
              <a:solidFill>
                <a:srgbClr val="FF0000"/>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28</a:t>
            </a:fld>
            <a:endParaRPr lang="es-ES" dirty="0"/>
          </a:p>
        </p:txBody>
      </p:sp>
      <p:sp>
        <p:nvSpPr>
          <p:cNvPr id="5" name="Rectangle 1">
            <a:extLst>
              <a:ext uri="{FF2B5EF4-FFF2-40B4-BE49-F238E27FC236}">
                <a16:creationId xmlns:a16="http://schemas.microsoft.com/office/drawing/2014/main" id="{7A0278AB-45AF-86A1-1705-F46AE99FC414}"/>
              </a:ext>
            </a:extLst>
          </p:cNvPr>
          <p:cNvSpPr>
            <a:spLocks noChangeArrowheads="1"/>
          </p:cNvSpPr>
          <p:nvPr/>
        </p:nvSpPr>
        <p:spPr bwMode="auto">
          <a:xfrm>
            <a:off x="1475656" y="3914641"/>
            <a:ext cx="4211960" cy="652692"/>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mivariable</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"pepe"</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otravariable</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68BD2"/>
                </a:solidFill>
                <a:effectLst/>
                <a:latin typeface="Consolas" panose="020B0609020204030204" pitchFamily="49" charset="0"/>
              </a:rPr>
              <a:t>1234</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0656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467544" y="154878"/>
            <a:ext cx="6462600" cy="857400"/>
          </a:xfrm>
        </p:spPr>
        <p:txBody>
          <a:bodyPr/>
          <a:lstStyle/>
          <a:p>
            <a:r>
              <a:rPr lang="es-ES" b="0" i="0" dirty="0">
                <a:solidFill>
                  <a:srgbClr val="000000"/>
                </a:solidFill>
                <a:effectLst/>
                <a:latin typeface="Roboto" panose="02000000000000000000" pitchFamily="2" charset="0"/>
              </a:rPr>
              <a:t>Matriz GLOBALS</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5612" y="915566"/>
            <a:ext cx="9118388" cy="3552300"/>
          </a:xfrm>
        </p:spPr>
        <p:txBody>
          <a:bodyPr/>
          <a:lstStyle/>
          <a:p>
            <a:r>
              <a:rPr lang="es-ES" sz="1600" dirty="0"/>
              <a:t>Si queremos acceder a esas variables dentro de una función utilizando el array $GLOBALS tendríamos este código:</a:t>
            </a:r>
          </a:p>
          <a:p>
            <a:endParaRPr lang="es-ES" sz="1600" dirty="0"/>
          </a:p>
          <a:p>
            <a:endParaRPr lang="es-ES" sz="1600" dirty="0"/>
          </a:p>
          <a:p>
            <a:endParaRPr lang="es-ES" sz="1600" dirty="0"/>
          </a:p>
          <a:p>
            <a:endParaRPr lang="es-ES" sz="1600" dirty="0"/>
          </a:p>
          <a:p>
            <a:endParaRPr lang="es-ES" sz="1600" dirty="0"/>
          </a:p>
          <a:p>
            <a:r>
              <a:rPr lang="es-ES" sz="1600" dirty="0"/>
              <a:t>Como se puede ver, se accede al contenido de las variables globales con el array $GLOBALS, utilizando como índices de la matriz los nombres de variables que deseamos mostrar.</a:t>
            </a:r>
          </a:p>
          <a:p>
            <a:endParaRPr lang="es-ES" sz="1600" dirty="0"/>
          </a:p>
          <a:p>
            <a:r>
              <a:rPr lang="es-ES" sz="1600" dirty="0"/>
              <a:t>Esto imprimiría por pantalla el texto "pepe1234", el valor de las dos variables uno detrás del otro.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29</a:t>
            </a:fld>
            <a:endParaRPr lang="es-ES" dirty="0"/>
          </a:p>
        </p:txBody>
      </p:sp>
      <p:sp>
        <p:nvSpPr>
          <p:cNvPr id="6" name="Rectangle 2">
            <a:extLst>
              <a:ext uri="{FF2B5EF4-FFF2-40B4-BE49-F238E27FC236}">
                <a16:creationId xmlns:a16="http://schemas.microsoft.com/office/drawing/2014/main" id="{5F602698-FFCB-A50D-5B0E-F1A8AF40553F}"/>
              </a:ext>
            </a:extLst>
          </p:cNvPr>
          <p:cNvSpPr>
            <a:spLocks noChangeArrowheads="1"/>
          </p:cNvSpPr>
          <p:nvPr/>
        </p:nvSpPr>
        <p:spPr bwMode="auto">
          <a:xfrm>
            <a:off x="395536" y="1720176"/>
            <a:ext cx="8640960" cy="139135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859900"/>
                </a:solidFill>
                <a:effectLst/>
                <a:latin typeface="Consolas" panose="020B0609020204030204" pitchFamily="49" charset="0"/>
              </a:rPr>
              <a:t>function</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err="1">
                <a:ln>
                  <a:noFill/>
                </a:ln>
                <a:solidFill>
                  <a:srgbClr val="B58900"/>
                </a:solidFill>
                <a:effectLst/>
                <a:latin typeface="Consolas" panose="020B0609020204030204" pitchFamily="49" charset="0"/>
              </a:rPr>
              <a:t>mifuncion</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657B83"/>
                </a:solidFill>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//estoy dentro de la función, para </a:t>
            </a:r>
            <a:r>
              <a:rPr kumimoji="0" lang="es-ES" altLang="es-ES" sz="1600" b="0" i="0" u="none" strike="noStrike" cap="none" normalizeH="0" baseline="0" dirty="0" err="1">
                <a:ln>
                  <a:noFill/>
                </a:ln>
                <a:solidFill>
                  <a:srgbClr val="93A1A1"/>
                </a:solidFill>
                <a:effectLst/>
                <a:latin typeface="Consolas" panose="020B0609020204030204" pitchFamily="49" charset="0"/>
              </a:rPr>
              <a:t>aceder</a:t>
            </a:r>
            <a:r>
              <a:rPr kumimoji="0" lang="es-ES" altLang="es-ES" sz="1600" b="0" i="0" u="none" strike="noStrike" cap="none" normalizeH="0" baseline="0" dirty="0">
                <a:ln>
                  <a:noFill/>
                </a:ln>
                <a:solidFill>
                  <a:srgbClr val="93A1A1"/>
                </a:solidFill>
                <a:effectLst/>
                <a:latin typeface="Consolas" panose="020B0609020204030204" pitchFamily="49" charset="0"/>
              </a:rPr>
              <a:t> a las variables utilizo $GLOBALS               </a:t>
            </a: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$GLOBALS</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mivariable</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  echo</a:t>
            </a:r>
            <a:r>
              <a:rPr kumimoji="0" lang="es-ES" altLang="es-ES" sz="1600" b="0" i="0" u="none" strike="noStrike" cap="none" normalizeH="0" baseline="0" dirty="0">
                <a:ln>
                  <a:noFill/>
                </a:ln>
                <a:solidFill>
                  <a:srgbClr val="657B83"/>
                </a:solidFill>
                <a:effectLst/>
                <a:latin typeface="Consolas" panose="020B0609020204030204" pitchFamily="49" charset="0"/>
              </a:rPr>
              <a:t> $GLOBALS</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otravariable</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415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179512" y="1275606"/>
            <a:ext cx="8640960" cy="3416320"/>
          </a:xfrm>
          <a:prstGeom prst="rect">
            <a:avLst/>
          </a:prstGeom>
          <a:noFill/>
        </p:spPr>
        <p:txBody>
          <a:bodyPr wrap="square">
            <a:spAutoFit/>
          </a:bodyPr>
          <a:lstStyle/>
          <a:p>
            <a:r>
              <a:rPr lang="es-ES" sz="1800" dirty="0">
                <a:solidFill>
                  <a:schemeClr val="bg2">
                    <a:lumMod val="50000"/>
                  </a:schemeClr>
                </a:solidFill>
                <a:latin typeface="Calibri" panose="020F0502020204030204" pitchFamily="34" charset="0"/>
                <a:cs typeface="Calibri" panose="020F0502020204030204" pitchFamily="34" charset="0"/>
              </a:rPr>
              <a:t>Las variables son uno de los primeros temas que tenemos que conocer en PHP y en la mayoría de los lenguajes de programación.</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Podemos entender una variable como un dato almacenado en una referencia.</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Técnicamente una variable apunta a una posición de la memoria, donde se almacena un dato. </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Las variables se utilizan en los lenguajes de programación para darle un nombre a ese dato, a esa posición de la memoria, de manera que se pueda entender o saber lo que contiene. Al final, esos datos almacenados son los que se utilizan para conseguir los resultados de los programas.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93700" y="358388"/>
            <a:ext cx="6846652" cy="857400"/>
          </a:xfrm>
        </p:spPr>
        <p:txBody>
          <a:bodyPr/>
          <a:lstStyle/>
          <a:p>
            <a:r>
              <a:rPr lang="es-ES" dirty="0"/>
              <a:t>Declaración de uso de variables globales dentro de una función</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600" dirty="0"/>
              <a:t>Otra cosa que podemos hacer para acceder a variables globales dentro de una función es especificar al comienzo de dicha función la lista de variables que vamos a utilizar dentro. </a:t>
            </a:r>
          </a:p>
          <a:p>
            <a:endParaRPr lang="es-ES" sz="1600" dirty="0"/>
          </a:p>
          <a:p>
            <a:r>
              <a:rPr lang="es-ES" sz="1600" dirty="0"/>
              <a:t>Para especificar esas variables utilizamos la palabra "global" seguida de la lista de variables que se van a utilizar del entorno global.</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30</a:t>
            </a:fld>
            <a:endParaRPr lang="es-ES" dirty="0"/>
          </a:p>
        </p:txBody>
      </p:sp>
      <p:sp>
        <p:nvSpPr>
          <p:cNvPr id="5" name="Rectangle 1">
            <a:extLst>
              <a:ext uri="{FF2B5EF4-FFF2-40B4-BE49-F238E27FC236}">
                <a16:creationId xmlns:a16="http://schemas.microsoft.com/office/drawing/2014/main" id="{DB139D5F-C49C-B06A-BCAC-A830B471B627}"/>
              </a:ext>
            </a:extLst>
          </p:cNvPr>
          <p:cNvSpPr>
            <a:spLocks noChangeArrowheads="1"/>
          </p:cNvSpPr>
          <p:nvPr/>
        </p:nvSpPr>
        <p:spPr bwMode="auto">
          <a:xfrm>
            <a:off x="323528" y="2969246"/>
            <a:ext cx="8568952" cy="154524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err="1">
                <a:ln>
                  <a:noFill/>
                </a:ln>
                <a:solidFill>
                  <a:srgbClr val="859900"/>
                </a:solidFill>
                <a:effectLst/>
                <a:latin typeface="Consolas" panose="020B0609020204030204" pitchFamily="49" charset="0"/>
              </a:rPr>
              <a:t>function</a:t>
            </a:r>
            <a:r>
              <a:rPr kumimoji="0" lang="es-ES" altLang="es-ES" sz="1500" b="0" i="0" u="none" strike="noStrike" cap="none" normalizeH="0" baseline="0" dirty="0">
                <a:ln>
                  <a:noFill/>
                </a:ln>
                <a:solidFill>
                  <a:srgbClr val="657B83"/>
                </a:solidFill>
                <a:effectLst/>
                <a:latin typeface="Consolas" panose="020B0609020204030204" pitchFamily="49" charset="0"/>
              </a:rPr>
              <a:t> </a:t>
            </a:r>
            <a:r>
              <a:rPr kumimoji="0" lang="es-ES" altLang="es-ES" sz="1500" b="0" i="0" u="none" strike="noStrike" cap="none" normalizeH="0" baseline="0" dirty="0" err="1">
                <a:ln>
                  <a:noFill/>
                </a:ln>
                <a:solidFill>
                  <a:srgbClr val="B58900"/>
                </a:solidFill>
                <a:effectLst/>
                <a:latin typeface="Consolas" panose="020B0609020204030204" pitchFamily="49" charset="0"/>
              </a:rPr>
              <a:t>mifuncion</a:t>
            </a:r>
            <a:r>
              <a:rPr kumimoji="0" lang="es-ES" altLang="es-ES" sz="1500" b="0" i="0" u="none" strike="noStrike" cap="none" normalizeH="0" baseline="0" dirty="0">
                <a:ln>
                  <a:noFill/>
                </a:ln>
                <a:solidFill>
                  <a:srgbClr val="586E75"/>
                </a:solidFill>
                <a:effectLst/>
                <a:latin typeface="Consolas" panose="020B0609020204030204" pitchFamily="49" charset="0"/>
              </a:rPr>
              <a:t>(){</a:t>
            </a:r>
            <a:r>
              <a:rPr kumimoji="0" lang="es-ES" altLang="es-ES" sz="15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657B83"/>
                </a:solidFill>
                <a:latin typeface="Consolas" panose="020B0609020204030204" pitchFamily="49" charset="0"/>
              </a:rPr>
              <a:t>  </a:t>
            </a:r>
            <a:r>
              <a:rPr kumimoji="0" lang="es-ES" altLang="es-ES" sz="1500" b="0" i="0" u="none" strike="noStrike" cap="none" normalizeH="0" baseline="0" dirty="0">
                <a:ln>
                  <a:noFill/>
                </a:ln>
                <a:solidFill>
                  <a:srgbClr val="859900"/>
                </a:solidFill>
                <a:effectLst/>
                <a:latin typeface="Consolas" panose="020B0609020204030204" pitchFamily="49" charset="0"/>
              </a:rPr>
              <a:t>global</a:t>
            </a:r>
            <a:r>
              <a:rPr kumimoji="0" lang="es-ES" altLang="es-ES" sz="1500" b="0" i="0" u="none" strike="noStrike" cap="none" normalizeH="0" baseline="0" dirty="0">
                <a:ln>
                  <a:noFill/>
                </a:ln>
                <a:solidFill>
                  <a:srgbClr val="657B83"/>
                </a:solidFill>
                <a:effectLst/>
                <a:latin typeface="Consolas" panose="020B0609020204030204" pitchFamily="49" charset="0"/>
              </a:rPr>
              <a:t> </a:t>
            </a:r>
            <a:r>
              <a:rPr kumimoji="0" lang="es-ES" altLang="es-ES" sz="1500" b="0" i="0" u="none" strike="noStrike" cap="none" normalizeH="0" baseline="0" dirty="0">
                <a:ln>
                  <a:noFill/>
                </a:ln>
                <a:solidFill>
                  <a:srgbClr val="CB4B16"/>
                </a:solidFill>
                <a:effectLst/>
                <a:latin typeface="Consolas" panose="020B0609020204030204" pitchFamily="49" charset="0"/>
              </a:rPr>
              <a:t>$</a:t>
            </a:r>
            <a:r>
              <a:rPr kumimoji="0" lang="es-ES" altLang="es-ES" sz="1500" b="0" i="0" u="none" strike="noStrike" cap="none" normalizeH="0" baseline="0" dirty="0" err="1">
                <a:ln>
                  <a:noFill/>
                </a:ln>
                <a:solidFill>
                  <a:srgbClr val="CB4B16"/>
                </a:solidFill>
                <a:effectLst/>
                <a:latin typeface="Consolas" panose="020B0609020204030204" pitchFamily="49" charset="0"/>
              </a:rPr>
              <a:t>mivariable</a:t>
            </a:r>
            <a:r>
              <a:rPr kumimoji="0" lang="es-ES" altLang="es-ES" sz="1500" b="0" i="0" u="none" strike="noStrike" cap="none" normalizeH="0" baseline="0" dirty="0">
                <a:ln>
                  <a:noFill/>
                </a:ln>
                <a:solidFill>
                  <a:srgbClr val="586E75"/>
                </a:solidFill>
                <a:effectLst/>
                <a:latin typeface="Consolas" panose="020B0609020204030204" pitchFamily="49" charset="0"/>
              </a:rPr>
              <a:t>,</a:t>
            </a:r>
            <a:r>
              <a:rPr kumimoji="0" lang="es-ES" altLang="es-ES" sz="1500" b="0" i="0" u="none" strike="noStrike" cap="none" normalizeH="0" baseline="0" dirty="0">
                <a:ln>
                  <a:noFill/>
                </a:ln>
                <a:solidFill>
                  <a:srgbClr val="657B83"/>
                </a:solidFill>
                <a:effectLst/>
                <a:latin typeface="Consolas" panose="020B0609020204030204" pitchFamily="49" charset="0"/>
              </a:rPr>
              <a:t> </a:t>
            </a:r>
            <a:r>
              <a:rPr kumimoji="0" lang="es-ES" altLang="es-ES" sz="1500" b="0" i="0" u="none" strike="noStrike" cap="none" normalizeH="0" baseline="0" dirty="0">
                <a:ln>
                  <a:noFill/>
                </a:ln>
                <a:solidFill>
                  <a:srgbClr val="CB4B16"/>
                </a:solidFill>
                <a:effectLst/>
                <a:latin typeface="Consolas" panose="020B0609020204030204" pitchFamily="49" charset="0"/>
              </a:rPr>
              <a:t>$</a:t>
            </a:r>
            <a:r>
              <a:rPr kumimoji="0" lang="es-ES" altLang="es-ES" sz="1500" b="0" i="0" u="none" strike="noStrike" cap="none" normalizeH="0" baseline="0" dirty="0" err="1">
                <a:ln>
                  <a:noFill/>
                </a:ln>
                <a:solidFill>
                  <a:srgbClr val="CB4B16"/>
                </a:solidFill>
                <a:effectLst/>
                <a:latin typeface="Consolas" panose="020B0609020204030204" pitchFamily="49" charset="0"/>
              </a:rPr>
              <a:t>otravariable</a:t>
            </a:r>
            <a:r>
              <a:rPr kumimoji="0" lang="es-ES" altLang="es-ES" sz="1500" b="0" i="0" u="none" strike="noStrike" cap="none" normalizeH="0" baseline="0" dirty="0">
                <a:ln>
                  <a:noFill/>
                </a:ln>
                <a:solidFill>
                  <a:srgbClr val="586E75"/>
                </a:solidFill>
                <a:effectLst/>
                <a:latin typeface="Consolas" panose="020B0609020204030204" pitchFamily="49" charset="0"/>
              </a:rPr>
              <a:t>;</a:t>
            </a:r>
            <a:r>
              <a:rPr kumimoji="0" lang="es-ES" altLang="es-ES" sz="15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657B83"/>
                </a:solidFill>
                <a:latin typeface="Consolas" panose="020B0609020204030204" pitchFamily="49" charset="0"/>
              </a:rPr>
              <a:t>  </a:t>
            </a:r>
            <a:r>
              <a:rPr kumimoji="0" lang="es-ES" altLang="es-ES" sz="1500" b="0" i="0" u="none" strike="noStrike" cap="none" normalizeH="0" baseline="0" dirty="0">
                <a:ln>
                  <a:noFill/>
                </a:ln>
                <a:solidFill>
                  <a:srgbClr val="93A1A1"/>
                </a:solidFill>
                <a:effectLst/>
                <a:latin typeface="Consolas" panose="020B0609020204030204" pitchFamily="49" charset="0"/>
              </a:rPr>
              <a:t>//con esa línea dentro de la función, declaramos el uso de variables globales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93A1A1"/>
                </a:solidFill>
                <a:effectLst/>
                <a:latin typeface="Consolas" panose="020B0609020204030204" pitchFamily="49" charset="0"/>
              </a:rPr>
              <a:t>  </a:t>
            </a:r>
            <a:r>
              <a:rPr kumimoji="0" lang="es-ES" altLang="es-ES" sz="1500" b="0" i="0" u="none" strike="noStrike" cap="none" normalizeH="0" baseline="0" dirty="0">
                <a:ln>
                  <a:noFill/>
                </a:ln>
                <a:solidFill>
                  <a:srgbClr val="859900"/>
                </a:solidFill>
                <a:effectLst/>
                <a:latin typeface="Consolas" panose="020B0609020204030204" pitchFamily="49" charset="0"/>
              </a:rPr>
              <a:t>echo</a:t>
            </a:r>
            <a:r>
              <a:rPr kumimoji="0" lang="es-ES" altLang="es-ES" sz="1500" b="0" i="0" u="none" strike="noStrike" cap="none" normalizeH="0" baseline="0" dirty="0">
                <a:ln>
                  <a:noFill/>
                </a:ln>
                <a:solidFill>
                  <a:srgbClr val="657B83"/>
                </a:solidFill>
                <a:effectLst/>
                <a:latin typeface="Consolas" panose="020B0609020204030204" pitchFamily="49" charset="0"/>
              </a:rPr>
              <a:t> </a:t>
            </a:r>
            <a:r>
              <a:rPr kumimoji="0" lang="es-ES" altLang="es-ES" sz="1500" b="0" i="0" u="none" strike="noStrike" cap="none" normalizeH="0" baseline="0" dirty="0">
                <a:ln>
                  <a:noFill/>
                </a:ln>
                <a:solidFill>
                  <a:srgbClr val="CB4B16"/>
                </a:solidFill>
                <a:effectLst/>
                <a:latin typeface="Consolas" panose="020B0609020204030204" pitchFamily="49" charset="0"/>
              </a:rPr>
              <a:t>$</a:t>
            </a:r>
            <a:r>
              <a:rPr kumimoji="0" lang="es-ES" altLang="es-ES" sz="1500" b="0" i="0" u="none" strike="noStrike" cap="none" normalizeH="0" baseline="0" dirty="0" err="1">
                <a:ln>
                  <a:noFill/>
                </a:ln>
                <a:solidFill>
                  <a:srgbClr val="CB4B16"/>
                </a:solidFill>
                <a:effectLst/>
                <a:latin typeface="Consolas" panose="020B0609020204030204" pitchFamily="49" charset="0"/>
              </a:rPr>
              <a:t>mivariable</a:t>
            </a:r>
            <a:r>
              <a:rPr kumimoji="0" lang="es-ES" altLang="es-ES" sz="1500" b="0" i="0" u="none" strike="noStrike" cap="none" normalizeH="0" baseline="0" dirty="0">
                <a:ln>
                  <a:noFill/>
                </a:ln>
                <a:solidFill>
                  <a:srgbClr val="586E75"/>
                </a:solidFill>
                <a:effectLst/>
                <a:latin typeface="Consolas" panose="020B0609020204030204" pitchFamily="49" charset="0"/>
              </a:rPr>
              <a:t>;</a:t>
            </a:r>
            <a:r>
              <a:rPr kumimoji="0" lang="es-ES" altLang="es-ES" sz="15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657B83"/>
                </a:solidFill>
                <a:latin typeface="Consolas" panose="020B0609020204030204" pitchFamily="49" charset="0"/>
              </a:rPr>
              <a:t>  </a:t>
            </a:r>
            <a:r>
              <a:rPr kumimoji="0" lang="es-ES" altLang="es-ES" sz="1500" b="0" i="0" u="none" strike="noStrike" cap="none" normalizeH="0" baseline="0" dirty="0">
                <a:ln>
                  <a:noFill/>
                </a:ln>
                <a:solidFill>
                  <a:srgbClr val="859900"/>
                </a:solidFill>
                <a:effectLst/>
                <a:latin typeface="Consolas" panose="020B0609020204030204" pitchFamily="49" charset="0"/>
              </a:rPr>
              <a:t>echo</a:t>
            </a:r>
            <a:r>
              <a:rPr kumimoji="0" lang="es-ES" altLang="es-ES" sz="1500" b="0" i="0" u="none" strike="noStrike" cap="none" normalizeH="0" baseline="0" dirty="0">
                <a:ln>
                  <a:noFill/>
                </a:ln>
                <a:solidFill>
                  <a:srgbClr val="657B83"/>
                </a:solidFill>
                <a:effectLst/>
                <a:latin typeface="Consolas" panose="020B0609020204030204" pitchFamily="49" charset="0"/>
              </a:rPr>
              <a:t> </a:t>
            </a:r>
            <a:r>
              <a:rPr kumimoji="0" lang="es-ES" altLang="es-ES" sz="1500" b="0" i="0" u="none" strike="noStrike" cap="none" normalizeH="0" baseline="0" dirty="0">
                <a:ln>
                  <a:noFill/>
                </a:ln>
                <a:solidFill>
                  <a:srgbClr val="CB4B16"/>
                </a:solidFill>
                <a:effectLst/>
                <a:latin typeface="Consolas" panose="020B0609020204030204" pitchFamily="49" charset="0"/>
              </a:rPr>
              <a:t>$</a:t>
            </a:r>
            <a:r>
              <a:rPr kumimoji="0" lang="es-ES" altLang="es-ES" sz="1500" b="0" i="0" u="none" strike="noStrike" cap="none" normalizeH="0" baseline="0" dirty="0" err="1">
                <a:ln>
                  <a:noFill/>
                </a:ln>
                <a:solidFill>
                  <a:srgbClr val="CB4B16"/>
                </a:solidFill>
                <a:effectLst/>
                <a:latin typeface="Consolas" panose="020B0609020204030204" pitchFamily="49" charset="0"/>
              </a:rPr>
              <a:t>otravariable</a:t>
            </a:r>
            <a:r>
              <a:rPr kumimoji="0" lang="es-ES" altLang="es-ES" sz="1500" b="0" i="0" u="none" strike="noStrike" cap="none" normalizeH="0" baseline="0" dirty="0">
                <a:ln>
                  <a:noFill/>
                </a:ln>
                <a:solidFill>
                  <a:srgbClr val="586E75"/>
                </a:solidFill>
                <a:effectLst/>
                <a:latin typeface="Consolas" panose="020B0609020204030204" pitchFamily="49" charset="0"/>
              </a:rPr>
              <a:t>;</a:t>
            </a:r>
            <a:r>
              <a:rPr kumimoji="0" lang="es-ES" altLang="es-ES" sz="15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86E75"/>
                </a:solidFill>
                <a:effectLst/>
                <a:latin typeface="Consolas" panose="020B0609020204030204" pitchFamily="49" charset="0"/>
              </a:rPr>
              <a: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943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r>
              <a:rPr lang="es-ES" dirty="0"/>
              <a:t>Declaración de uso de variables globales dentro de una función</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600" dirty="0"/>
              <a:t>Como vemos, con "global" se especifica que vamos a utilizar unas variables que fueron declaradas como globales a la página. Una vez hecho esto, ya podemos acceder a esas variables globales como si estuvieran declaradas dentro de la función.</a:t>
            </a:r>
          </a:p>
          <a:p>
            <a:endParaRPr lang="es-ES" sz="1600" dirty="0"/>
          </a:p>
          <a:p>
            <a:r>
              <a:rPr lang="es-ES" sz="1600" dirty="0"/>
              <a:t>Cualquier alteración que hagamos a las variables dentro de la función permanecerá cuando se haya salido de la función, tanto si accedemos a través del array $GLOBALS o declarando con "global" el uso de esas variables.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31</a:t>
            </a:fld>
            <a:endParaRPr lang="es-ES" dirty="0"/>
          </a:p>
        </p:txBody>
      </p:sp>
    </p:spTree>
    <p:extLst>
      <p:ext uri="{BB962C8B-B14F-4D97-AF65-F5344CB8AC3E}">
        <p14:creationId xmlns:p14="http://schemas.microsoft.com/office/powerpoint/2010/main" val="84318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4.</a:t>
            </a:r>
            <a:endParaRPr sz="7200" dirty="0">
              <a:solidFill>
                <a:schemeClr val="accent2"/>
              </a:solidFill>
            </a:endParaRP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r>
              <a:rPr lang="es-ES" dirty="0"/>
              <a:t>Variables del sistema</a:t>
            </a:r>
          </a:p>
        </p:txBody>
      </p:sp>
    </p:spTree>
    <p:extLst>
      <p:ext uri="{BB962C8B-B14F-4D97-AF65-F5344CB8AC3E}">
        <p14:creationId xmlns:p14="http://schemas.microsoft.com/office/powerpoint/2010/main" val="992877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600" dirty="0"/>
              <a:t>Para entender las variables de sistema tienes que apreciar que PHP es un lenguaje que se ejecuta en el servidor, bajo demanda de un cliente. </a:t>
            </a:r>
          </a:p>
          <a:p>
            <a:endParaRPr lang="es-ES" sz="1600" dirty="0"/>
          </a:p>
          <a:p>
            <a:r>
              <a:rPr lang="es-ES" sz="1600" dirty="0"/>
              <a:t>Por tanto, la ejecución de PHP se produce dentro de un marco muy concreto, donde intervienen varios actores, principalmente el cliente (generalmente el usuario que entra usando su navegador) y el servidor (donde se ejecuta el código PHP, que básicamente debe producir la salida que se enviará al cliente).</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33</a:t>
            </a:fld>
            <a:endParaRPr lang="es-ES" dirty="0"/>
          </a:p>
        </p:txBody>
      </p:sp>
    </p:spTree>
    <p:extLst>
      <p:ext uri="{BB962C8B-B14F-4D97-AF65-F5344CB8AC3E}">
        <p14:creationId xmlns:p14="http://schemas.microsoft.com/office/powerpoint/2010/main" val="1683405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600" dirty="0"/>
              <a:t>Ahora que has asimilado la naturaleza de PHP como lenguaje de lado servidor, debes de entender que en ese marco existen diversas informaciones que pueden ser útiles a la hora de ejecutar aplicaciones web. </a:t>
            </a:r>
          </a:p>
          <a:p>
            <a:endParaRPr lang="es-ES" sz="1600" dirty="0"/>
          </a:p>
          <a:p>
            <a:r>
              <a:rPr lang="es-ES" sz="1600" dirty="0"/>
              <a:t>Dentro de una página PHP tendremos por tanto acceso a toda una serie de variables que nos informan sobre nuestro servidor y sobre el cliente que ha solicitado una determinada página. </a:t>
            </a:r>
          </a:p>
          <a:p>
            <a:endParaRPr lang="es-ES" sz="1600" dirty="0"/>
          </a:p>
          <a:p>
            <a:r>
              <a:rPr lang="es-ES" sz="1600" dirty="0"/>
              <a:t>A estas informaciones, que podemos recoger en forma de variables, les llamamos "variables de sistema".</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34</a:t>
            </a:fld>
            <a:endParaRPr lang="es-ES" dirty="0"/>
          </a:p>
        </p:txBody>
      </p:sp>
    </p:spTree>
    <p:extLst>
      <p:ext uri="{BB962C8B-B14F-4D97-AF65-F5344CB8AC3E}">
        <p14:creationId xmlns:p14="http://schemas.microsoft.com/office/powerpoint/2010/main" val="785182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$_SERVER</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600" dirty="0"/>
              <a:t>La mayoría de las variables de sistema las podemos recibir a partir de un array denominado $_SERVER.</a:t>
            </a:r>
          </a:p>
          <a:p>
            <a:endParaRPr lang="es-ES" sz="1600" dirty="0"/>
          </a:p>
          <a:p>
            <a:r>
              <a:rPr lang="es-ES" sz="1600" dirty="0"/>
              <a:t>Técnicamente $_SERVER se conoce como una "variable </a:t>
            </a:r>
            <a:r>
              <a:rPr lang="es-ES" sz="1600" dirty="0" err="1"/>
              <a:t>superglobal</a:t>
            </a:r>
            <a:r>
              <a:rPr lang="es-ES" sz="1600" dirty="0"/>
              <a:t>", de la que hablaremos en este mismo artículo un poco después. </a:t>
            </a:r>
          </a:p>
          <a:p>
            <a:endParaRPr lang="es-ES" sz="1600" dirty="0"/>
          </a:p>
          <a:p>
            <a:r>
              <a:rPr lang="es-ES" sz="1600" dirty="0"/>
              <a:t>Existen multitud de datos asociados al array $_SERVER, algunos sin utilidad aparente y otros realmente interesantes y con una aplicación directa para nuestras aplicaciones web. Aquí os enumeramos algunas de estas variables y la información que nos aportan:</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35</a:t>
            </a:fld>
            <a:endParaRPr lang="es-ES" dirty="0"/>
          </a:p>
        </p:txBody>
      </p:sp>
    </p:spTree>
    <p:extLst>
      <p:ext uri="{BB962C8B-B14F-4D97-AF65-F5344CB8AC3E}">
        <p14:creationId xmlns:p14="http://schemas.microsoft.com/office/powerpoint/2010/main" val="1533577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$_SERVER</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600" dirty="0"/>
              <a:t>$_SERVER["HTTP_USER_AGENT"] Nos informa principalmente sobre el sistema operativo y tipo y versión de navegador utilizado por el internauta. Su principal utilidad radica en que, a partir de esta información, podemos redireccionar nuestros usuarios hacia páginas optimizadas para su navegador o realizar cualquier otro tipo de acción en el contexto de un navegador determinado.</a:t>
            </a:r>
          </a:p>
          <a:p>
            <a:endParaRPr lang="es-ES" sz="1600" dirty="0"/>
          </a:p>
          <a:p>
            <a:endParaRPr lang="es-ES" sz="1600" dirty="0"/>
          </a:p>
          <a:p>
            <a:r>
              <a:rPr lang="es-ES" sz="1600" dirty="0"/>
              <a:t>$_SERVER["HTTP_ACCEPT_LANGUAGE"] Nos devuelve la o las abreviaciones de la lengua considerada como principal por el navegador. Esta lengua o lenguas principales pueden ser elegidas en el menú de opciones del navegador. Esta variable resulta también extremadamente útil para enviar al internauta a las páginas escritas en su lengua, si es que existen.</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36</a:t>
            </a:fld>
            <a:endParaRPr lang="es-ES" dirty="0"/>
          </a:p>
        </p:txBody>
      </p:sp>
    </p:spTree>
    <p:extLst>
      <p:ext uri="{BB962C8B-B14F-4D97-AF65-F5344CB8AC3E}">
        <p14:creationId xmlns:p14="http://schemas.microsoft.com/office/powerpoint/2010/main" val="4056825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51470"/>
            <a:ext cx="6462600" cy="857400"/>
          </a:xfrm>
        </p:spPr>
        <p:txBody>
          <a:bodyPr/>
          <a:lstStyle/>
          <a:p>
            <a:r>
              <a:rPr lang="es-ES" b="0" i="0" dirty="0">
                <a:solidFill>
                  <a:srgbClr val="000000"/>
                </a:solidFill>
                <a:effectLst/>
                <a:latin typeface="Roboto" panose="02000000000000000000" pitchFamily="2" charset="0"/>
              </a:rPr>
              <a:t>$_SERVER</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1059582"/>
            <a:ext cx="8496944" cy="3552300"/>
          </a:xfrm>
        </p:spPr>
        <p:txBody>
          <a:bodyPr/>
          <a:lstStyle/>
          <a:p>
            <a:r>
              <a:rPr lang="es-ES" sz="1600" dirty="0"/>
              <a:t>$_SERVER["HTTP_REFERER"] Nos indica la URL desde la cual el internauta ha tenido acceso a la página. Muy interesante para generar botones de "Atrás" dinámicos o para crear nuestros propios sistemas de estadísticas de visitas.</a:t>
            </a:r>
          </a:p>
          <a:p>
            <a:endParaRPr lang="es-ES" sz="1600" dirty="0"/>
          </a:p>
          <a:p>
            <a:r>
              <a:rPr lang="es-ES" sz="1600" dirty="0"/>
              <a:t>$_SERVER["PHP_SELF"] Nos devuelve una cadena con la URL del script que está siendo ejecutado. Muy interesante para crear botones para recargar la página.</a:t>
            </a:r>
          </a:p>
          <a:p>
            <a:endParaRPr lang="es-ES" sz="1600" dirty="0"/>
          </a:p>
          <a:p>
            <a:r>
              <a:rPr lang="es-ES" sz="1600" dirty="0"/>
              <a:t>$_SERVER["HTTP_GET_VARS"] Se trata de un array que almacena los nombres y contenidos de las variables enviadas al script por URL o por formularios GET.</a:t>
            </a:r>
          </a:p>
          <a:p>
            <a:endParaRPr lang="es-ES" sz="1600" dirty="0"/>
          </a:p>
          <a:p>
            <a:r>
              <a:rPr lang="es-ES" sz="1600" dirty="0"/>
              <a:t>$_SERVER["HTTP_POST_VARS"] Se trata de un array que almacena los nombres y contenidos de las variables enviadas al script por medio de un formulario POST.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37</a:t>
            </a:fld>
            <a:endParaRPr lang="es-ES" dirty="0"/>
          </a:p>
        </p:txBody>
      </p:sp>
    </p:spTree>
    <p:extLst>
      <p:ext uri="{BB962C8B-B14F-4D97-AF65-F5344CB8AC3E}">
        <p14:creationId xmlns:p14="http://schemas.microsoft.com/office/powerpoint/2010/main" val="1158830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51470"/>
            <a:ext cx="6462600" cy="857400"/>
          </a:xfrm>
        </p:spPr>
        <p:txBody>
          <a:bodyPr/>
          <a:lstStyle/>
          <a:p>
            <a:r>
              <a:rPr lang="es-ES" b="0" i="0" dirty="0">
                <a:solidFill>
                  <a:srgbClr val="000000"/>
                </a:solidFill>
                <a:effectLst/>
                <a:latin typeface="Roboto" panose="02000000000000000000" pitchFamily="2" charset="0"/>
              </a:rPr>
              <a:t>$_SERVER</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1059582"/>
            <a:ext cx="8496944" cy="3552300"/>
          </a:xfrm>
        </p:spPr>
        <p:txBody>
          <a:bodyPr/>
          <a:lstStyle/>
          <a:p>
            <a:r>
              <a:rPr lang="es-ES" sz="1600" dirty="0"/>
              <a:t>$_SERVER["HTTP_COOKIE_VARS"] Se trata de un array que almacena los nombres y contenidos de las cookies. Veremos qué son más adelante.</a:t>
            </a:r>
          </a:p>
          <a:p>
            <a:endParaRPr lang="es-ES" sz="1600" dirty="0"/>
          </a:p>
          <a:p>
            <a:r>
              <a:rPr lang="es-ES" sz="1600" dirty="0"/>
              <a:t>$_SERVER["PHP_AUTH_USER"] Almacena la variable usuario cuando se efectúa la entrada a páginas de acceso restringido. Combinado con $_SERVER["PHP_AUTH_PW"] resulta ideal para controlar el acceso a las páginas internas del sitio.</a:t>
            </a:r>
          </a:p>
          <a:p>
            <a:endParaRPr lang="es-ES" sz="1600" dirty="0"/>
          </a:p>
          <a:p>
            <a:r>
              <a:rPr lang="es-ES" sz="1600" dirty="0"/>
              <a:t>$_SERVER["PHP_AUTH_PW"] Almacena la variable </a:t>
            </a:r>
            <a:r>
              <a:rPr lang="es-ES" sz="1600" dirty="0" err="1"/>
              <a:t>password</a:t>
            </a:r>
            <a:r>
              <a:rPr lang="es-ES" sz="1600" dirty="0"/>
              <a:t> cuando se efectúa la entrada a páginas de acceso restringido. Combinado con </a:t>
            </a:r>
          </a:p>
          <a:p>
            <a:endParaRPr lang="es-ES" sz="1600" dirty="0"/>
          </a:p>
          <a:p>
            <a:r>
              <a:rPr lang="es-ES" sz="1600" dirty="0"/>
              <a:t>$_SERVER["PHP_AUTH_USER"] resulta ideal para controlar el acceso a las páginas internas del sitio.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38</a:t>
            </a:fld>
            <a:endParaRPr lang="es-ES" dirty="0"/>
          </a:p>
        </p:txBody>
      </p:sp>
    </p:spTree>
    <p:extLst>
      <p:ext uri="{BB962C8B-B14F-4D97-AF65-F5344CB8AC3E}">
        <p14:creationId xmlns:p14="http://schemas.microsoft.com/office/powerpoint/2010/main" val="3973627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51470"/>
            <a:ext cx="6462600" cy="857400"/>
          </a:xfrm>
        </p:spPr>
        <p:txBody>
          <a:bodyPr/>
          <a:lstStyle/>
          <a:p>
            <a:r>
              <a:rPr lang="es-ES" b="0" i="0" dirty="0">
                <a:solidFill>
                  <a:srgbClr val="000000"/>
                </a:solidFill>
                <a:effectLst/>
                <a:latin typeface="Roboto" panose="02000000000000000000" pitchFamily="2" charset="0"/>
              </a:rPr>
              <a:t>$_SERVER</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1059582"/>
            <a:ext cx="8496944" cy="3552300"/>
          </a:xfrm>
        </p:spPr>
        <p:txBody>
          <a:bodyPr/>
          <a:lstStyle/>
          <a:p>
            <a:r>
              <a:rPr lang="es-ES" sz="1600" dirty="0"/>
              <a:t>$_SERVER["REMOTE_ADDR"] Muestra la dirección IP del visitante.</a:t>
            </a:r>
          </a:p>
          <a:p>
            <a:endParaRPr lang="es-ES" sz="1600" dirty="0"/>
          </a:p>
          <a:p>
            <a:r>
              <a:rPr lang="es-ES" sz="1600" dirty="0"/>
              <a:t>$_SERVER["DOCUMENT_ROOT"] Nos devuelve el </a:t>
            </a:r>
            <a:r>
              <a:rPr lang="es-ES" sz="1600" dirty="0" err="1"/>
              <a:t>path</a:t>
            </a:r>
            <a:r>
              <a:rPr lang="es-ES" sz="1600" dirty="0"/>
              <a:t> físico en el que se encuentra alojada la página en el servidor.</a:t>
            </a:r>
          </a:p>
          <a:p>
            <a:endParaRPr lang="es-ES" sz="1600" dirty="0"/>
          </a:p>
          <a:p>
            <a:r>
              <a:rPr lang="es-ES" sz="1600" dirty="0"/>
              <a:t>$_SERVER["PHPSESSID"] Guarda el identificador de sesión del usuario. Veremos más adelante en qué consisten las sesiones.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39</a:t>
            </a:fld>
            <a:endParaRPr lang="es-ES" dirty="0"/>
          </a:p>
        </p:txBody>
      </p:sp>
    </p:spTree>
    <p:extLst>
      <p:ext uri="{BB962C8B-B14F-4D97-AF65-F5344CB8AC3E}">
        <p14:creationId xmlns:p14="http://schemas.microsoft.com/office/powerpoint/2010/main" val="143002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 en el nombre de las variables</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67094" y="1111052"/>
            <a:ext cx="8496944" cy="3552300"/>
          </a:xfrm>
        </p:spPr>
        <p:txBody>
          <a:bodyPr/>
          <a:lstStyle/>
          <a:p>
            <a:pPr marL="533400" lvl="1" indent="0">
              <a:buClr>
                <a:srgbClr val="000000"/>
              </a:buClr>
              <a:buNone/>
            </a:pPr>
            <a:r>
              <a:rPr lang="es-ES" sz="1800" dirty="0">
                <a:solidFill>
                  <a:schemeClr val="bg2">
                    <a:lumMod val="50000"/>
                  </a:schemeClr>
                </a:solidFill>
                <a:latin typeface="Calibri" panose="020F0502020204030204" pitchFamily="34" charset="0"/>
                <a:cs typeface="Calibri" panose="020F0502020204030204" pitchFamily="34" charset="0"/>
                <a:sym typeface="Arial"/>
              </a:rPr>
              <a:t>Las variables son definidas comenzando siempre por el símbolo dólar ($). </a:t>
            </a:r>
          </a:p>
          <a:p>
            <a:pPr marL="533400" lvl="1" indent="0">
              <a:buClr>
                <a:srgbClr val="000000"/>
              </a:buClr>
              <a:buNone/>
            </a:pPr>
            <a:endParaRPr lang="es-ES" sz="1800" dirty="0">
              <a:solidFill>
                <a:schemeClr val="bg2">
                  <a:lumMod val="50000"/>
                </a:schemeClr>
              </a:solidFill>
              <a:latin typeface="Calibri" panose="020F0502020204030204" pitchFamily="34" charset="0"/>
              <a:cs typeface="Calibri" panose="020F0502020204030204" pitchFamily="34" charset="0"/>
              <a:sym typeface="Arial"/>
            </a:endParaRPr>
          </a:p>
          <a:p>
            <a:pPr marL="533400" lvl="1" indent="0">
              <a:buClr>
                <a:srgbClr val="000000"/>
              </a:buClr>
              <a:buNone/>
            </a:pPr>
            <a:r>
              <a:rPr lang="es-ES" sz="1800" dirty="0">
                <a:solidFill>
                  <a:schemeClr val="bg2">
                    <a:lumMod val="50000"/>
                  </a:schemeClr>
                </a:solidFill>
                <a:latin typeface="Calibri" panose="020F0502020204030204" pitchFamily="34" charset="0"/>
                <a:cs typeface="Calibri" panose="020F0502020204030204" pitchFamily="34" charset="0"/>
                <a:sym typeface="Arial"/>
              </a:rPr>
              <a:t>Es quizás una de las características más fuertes del lenguaje. Al ver el dólar al principio del nombre de cualquier variable podrás rápidamente deducir que tal código está escrito en PHP.</a:t>
            </a:r>
          </a:p>
          <a:p>
            <a:pPr marL="533400" lvl="1" indent="0">
              <a:buClr>
                <a:srgbClr val="000000"/>
              </a:buClr>
              <a:buNone/>
            </a:pPr>
            <a:endParaRPr lang="es-ES" sz="1800" dirty="0">
              <a:solidFill>
                <a:schemeClr val="bg2">
                  <a:lumMod val="50000"/>
                </a:schemeClr>
              </a:solidFill>
              <a:latin typeface="Calibri" panose="020F0502020204030204" pitchFamily="34" charset="0"/>
              <a:cs typeface="Calibri" panose="020F0502020204030204" pitchFamily="34" charset="0"/>
              <a:sym typeface="Arial"/>
            </a:endParaRPr>
          </a:p>
          <a:p>
            <a:pPr marL="533400" lvl="1" indent="0">
              <a:buClr>
                <a:srgbClr val="000000"/>
              </a:buClr>
              <a:buNone/>
            </a:pPr>
            <a:r>
              <a:rPr lang="es-ES" sz="1800" dirty="0">
                <a:solidFill>
                  <a:schemeClr val="bg2">
                    <a:lumMod val="50000"/>
                  </a:schemeClr>
                </a:solidFill>
                <a:latin typeface="Calibri" panose="020F0502020204030204" pitchFamily="34" charset="0"/>
                <a:cs typeface="Calibri" panose="020F0502020204030204" pitchFamily="34" charset="0"/>
                <a:sym typeface="Arial"/>
              </a:rPr>
              <a:t>Las variables siempre deberían tener un nombre descriptivo sobre lo que ellas van a almacenar. Por tanto, al nombre de una variable en PHP le colocaremos el símbolo $.</a:t>
            </a:r>
          </a:p>
          <a:p>
            <a:pPr marL="533400" lvl="1" indent="0">
              <a:buClr>
                <a:srgbClr val="000000"/>
              </a:buClr>
              <a:buNone/>
            </a:pPr>
            <a:endParaRPr lang="es-ES" sz="1800" dirty="0">
              <a:solidFill>
                <a:schemeClr val="bg2">
                  <a:lumMod val="50000"/>
                </a:schemeClr>
              </a:solidFill>
              <a:latin typeface="Calibri" panose="020F0502020204030204" pitchFamily="34" charset="0"/>
              <a:cs typeface="Calibri" panose="020F0502020204030204" pitchFamily="34" charset="0"/>
              <a:sym typeface="Aria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a:t>
            </a:fld>
            <a:endParaRPr lang="es-ES" dirty="0"/>
          </a:p>
        </p:txBody>
      </p:sp>
      <p:sp>
        <p:nvSpPr>
          <p:cNvPr id="8" name="Rectangle 2">
            <a:extLst>
              <a:ext uri="{FF2B5EF4-FFF2-40B4-BE49-F238E27FC236}">
                <a16:creationId xmlns:a16="http://schemas.microsoft.com/office/drawing/2014/main" id="{EB470A7B-0A62-4369-EAA3-12A0916827F7}"/>
              </a:ext>
            </a:extLst>
          </p:cNvPr>
          <p:cNvSpPr>
            <a:spLocks noChangeArrowheads="1"/>
          </p:cNvSpPr>
          <p:nvPr/>
        </p:nvSpPr>
        <p:spPr bwMode="auto">
          <a:xfrm>
            <a:off x="971600" y="4057813"/>
            <a:ext cx="3240360"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a:ln>
                  <a:noFill/>
                </a:ln>
                <a:solidFill>
                  <a:srgbClr val="CB4B16"/>
                </a:solidFill>
                <a:effectLst/>
                <a:latin typeface="Consolas" panose="020B0609020204030204" pitchFamily="49" charset="0"/>
              </a:rPr>
              <a:t>&lt;?php</a:t>
            </a:r>
            <a:r>
              <a:rPr kumimoji="0" lang="es-ES" altLang="es-ES" sz="1600" b="0" i="0" u="none" strike="noStrike" cap="none" normalizeH="0" baseline="0">
                <a:ln>
                  <a:noFill/>
                </a:ln>
                <a:solidFill>
                  <a:srgbClr val="657B83"/>
                </a:solidFill>
                <a:effectLst/>
                <a:latin typeface="Consolas" panose="020B0609020204030204" pitchFamily="49" charset="0"/>
              </a:rPr>
              <a:t> </a:t>
            </a:r>
            <a:r>
              <a:rPr kumimoji="0" lang="es-ES" altLang="es-ES" sz="1600" b="0" i="0" u="none" strike="noStrike" cap="none" normalizeH="0" baseline="0">
                <a:ln>
                  <a:noFill/>
                </a:ln>
                <a:solidFill>
                  <a:srgbClr val="CB4B16"/>
                </a:solidFill>
                <a:effectLst/>
                <a:latin typeface="Consolas" panose="020B0609020204030204" pitchFamily="49" charset="0"/>
              </a:rPr>
              <a:t>$total</a:t>
            </a:r>
            <a:r>
              <a:rPr kumimoji="0" lang="es-ES" altLang="es-ES" sz="1600" b="0" i="0" u="none" strike="noStrike" cap="none" normalizeH="0" baseline="0">
                <a:ln>
                  <a:noFill/>
                </a:ln>
                <a:solidFill>
                  <a:srgbClr val="657B83"/>
                </a:solidFill>
                <a:effectLst/>
                <a:latin typeface="Consolas" panose="020B0609020204030204" pitchFamily="49" charset="0"/>
              </a:rPr>
              <a:t> = </a:t>
            </a:r>
            <a:r>
              <a:rPr kumimoji="0" lang="es-ES" altLang="es-ES" sz="1600" b="0" i="0" u="none" strike="noStrike" cap="none" normalizeH="0" baseline="0">
                <a:ln>
                  <a:noFill/>
                </a:ln>
                <a:solidFill>
                  <a:srgbClr val="268BD2"/>
                </a:solidFill>
                <a:effectLst/>
                <a:latin typeface="Consolas" panose="020B0609020204030204" pitchFamily="49" charset="0"/>
              </a:rPr>
              <a:t>300</a:t>
            </a:r>
            <a:r>
              <a:rPr kumimoji="0" lang="es-ES" altLang="es-ES" sz="1600" b="0" i="0" u="none" strike="noStrike" cap="none" normalizeH="0" baseline="0">
                <a:ln>
                  <a:noFill/>
                </a:ln>
                <a:solidFill>
                  <a:srgbClr val="657B83"/>
                </a:solidFill>
                <a:effectLst/>
                <a:latin typeface="Consolas" panose="020B0609020204030204" pitchFamily="49" charset="0"/>
              </a:rPr>
              <a:t> </a:t>
            </a:r>
            <a:r>
              <a:rPr kumimoji="0" lang="es-ES" altLang="es-ES" sz="1600" b="1" i="0" u="none" strike="noStrike" cap="none" normalizeH="0" baseline="0">
                <a:ln>
                  <a:noFill/>
                </a:ln>
                <a:solidFill>
                  <a:srgbClr val="CB4B16"/>
                </a:solidFill>
                <a:effectLst/>
                <a:latin typeface="Consolas" panose="020B0609020204030204" pitchFamily="49" charset="0"/>
              </a:rPr>
              <a:t>?&gt;</a:t>
            </a:r>
            <a:r>
              <a:rPr kumimoji="0" lang="es-ES" altLang="es-ES" sz="1600" b="0" i="0" u="none" strike="noStrike" cap="none" normalizeH="0" baseline="0">
                <a:ln>
                  <a:noFill/>
                </a:ln>
                <a:solidFill>
                  <a:schemeClr val="tx1"/>
                </a:solidFill>
                <a:effectLst/>
              </a:rPr>
              <a:t> </a:t>
            </a:r>
            <a:endParaRPr kumimoji="0" lang="es-ES" altLang="es-E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1003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51470"/>
            <a:ext cx="6462600" cy="857400"/>
          </a:xfrm>
        </p:spPr>
        <p:txBody>
          <a:bodyPr/>
          <a:lstStyle/>
          <a:p>
            <a:r>
              <a:rPr lang="es-ES" b="0" i="0" dirty="0">
                <a:solidFill>
                  <a:srgbClr val="000000"/>
                </a:solidFill>
                <a:effectLst/>
                <a:latin typeface="Roboto" panose="02000000000000000000" pitchFamily="2" charset="0"/>
              </a:rPr>
              <a:t>$_SERVER</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849913"/>
            <a:ext cx="8496944" cy="3552300"/>
          </a:xfrm>
        </p:spPr>
        <p:txBody>
          <a:bodyPr/>
          <a:lstStyle/>
          <a:p>
            <a:r>
              <a:rPr lang="es-ES" sz="1600" dirty="0"/>
              <a:t>No todas estas variables están disponibles en la totalidad de servidores o en determinadas versiones de un mismo servidor. además, algunas de ellas han de ser previamente activadas o definidas por medio de algún acontecimiento. </a:t>
            </a:r>
          </a:p>
          <a:p>
            <a:endParaRPr lang="es-ES" sz="1600" dirty="0"/>
          </a:p>
          <a:p>
            <a:r>
              <a:rPr lang="es-ES" sz="1600" dirty="0"/>
              <a:t>Así, por ejemplo, la variable $HTTP_REFERER no tendrá un valor definido, a menos que el internauta acceda al script a partir de un enlace desde otra página.</a:t>
            </a:r>
          </a:p>
          <a:p>
            <a:endParaRPr lang="es-ES" sz="1600" dirty="0"/>
          </a:p>
          <a:p>
            <a:r>
              <a:rPr lang="es-ES" sz="1600" dirty="0"/>
              <a:t>Si quieres ver cuál es el conjunto completo de las variables del sistema que dispones dentro de $_SERVER en tu entorno, es suficiente con escribir y ejecutar una página PHP que contenga este código: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40</a:t>
            </a:fld>
            <a:endParaRPr lang="es-ES" dirty="0"/>
          </a:p>
        </p:txBody>
      </p:sp>
      <p:sp>
        <p:nvSpPr>
          <p:cNvPr id="5" name="Rectangle 1">
            <a:extLst>
              <a:ext uri="{FF2B5EF4-FFF2-40B4-BE49-F238E27FC236}">
                <a16:creationId xmlns:a16="http://schemas.microsoft.com/office/drawing/2014/main" id="{242A5F34-33F0-B293-521A-05ED9C1B6BEA}"/>
              </a:ext>
            </a:extLst>
          </p:cNvPr>
          <p:cNvSpPr>
            <a:spLocks noChangeArrowheads="1"/>
          </p:cNvSpPr>
          <p:nvPr/>
        </p:nvSpPr>
        <p:spPr bwMode="auto">
          <a:xfrm>
            <a:off x="288032" y="3995742"/>
            <a:ext cx="3419872"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CB4B16"/>
                </a:solidFill>
                <a:effectLst/>
                <a:latin typeface="Consolas" panose="020B0609020204030204" pitchFamily="49" charset="0"/>
              </a:rPr>
              <a:t>&lt;?</a:t>
            </a:r>
            <a:r>
              <a:rPr kumimoji="0" lang="es-ES" altLang="es-ES" sz="1600" b="1" i="0" u="none" strike="noStrike" cap="none" normalizeH="0" baseline="0" dirty="0" err="1">
                <a:ln>
                  <a:noFill/>
                </a:ln>
                <a:solidFill>
                  <a:srgbClr val="CB4B16"/>
                </a:solidFill>
                <a:effectLst/>
                <a:latin typeface="Consolas" panose="020B0609020204030204" pitchFamily="49" charset="0"/>
              </a:rPr>
              <a:t>php</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err="1">
                <a:ln>
                  <a:noFill/>
                </a:ln>
                <a:solidFill>
                  <a:srgbClr val="B58900"/>
                </a:solidFill>
                <a:effectLst/>
                <a:latin typeface="Consolas" panose="020B0609020204030204" pitchFamily="49" charset="0"/>
              </a:rPr>
              <a:t>var_dump</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$_SERVER</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1" i="0" u="none" strike="noStrike" cap="none" normalizeH="0" baseline="0" dirty="0">
                <a:ln>
                  <a:noFill/>
                </a:ln>
                <a:solidFill>
                  <a:srgbClr val="CB4B16"/>
                </a:solidFill>
                <a:effectLst/>
                <a:latin typeface="Consolas" panose="020B0609020204030204" pitchFamily="49" charset="0"/>
              </a:rPr>
              <a:t>?&gt;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50710F83-C11C-5E3B-1520-36A810FC06FE}"/>
              </a:ext>
            </a:extLst>
          </p:cNvPr>
          <p:cNvSpPr txBox="1"/>
          <p:nvPr/>
        </p:nvSpPr>
        <p:spPr>
          <a:xfrm>
            <a:off x="3779912" y="3877443"/>
            <a:ext cx="4583824" cy="830997"/>
          </a:xfrm>
          <a:prstGeom prst="rect">
            <a:avLst/>
          </a:prstGeom>
          <a:noFill/>
        </p:spPr>
        <p:txBody>
          <a:bodyPr wrap="square">
            <a:spAutoFit/>
          </a:bodyPr>
          <a:lstStyle/>
          <a:p>
            <a:r>
              <a:rPr lang="es-ES" sz="1600" dirty="0">
                <a:solidFill>
                  <a:schemeClr val="dk1"/>
                </a:solidFill>
                <a:latin typeface="Lato"/>
                <a:ea typeface="Lato"/>
                <a:cs typeface="Lato"/>
                <a:sym typeface="Lato"/>
              </a:rPr>
              <a:t>Eso realizará un listado de todo el contenido del array asociativo $_SERVER y lo mostrará como salida en la página web.</a:t>
            </a:r>
          </a:p>
        </p:txBody>
      </p:sp>
    </p:spTree>
    <p:extLst>
      <p:ext uri="{BB962C8B-B14F-4D97-AF65-F5344CB8AC3E}">
        <p14:creationId xmlns:p14="http://schemas.microsoft.com/office/powerpoint/2010/main" val="3266764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51470"/>
            <a:ext cx="6462600" cy="857400"/>
          </a:xfrm>
        </p:spPr>
        <p:txBody>
          <a:bodyPr/>
          <a:lstStyle/>
          <a:p>
            <a:pPr algn="l"/>
            <a:r>
              <a:rPr lang="es-ES" b="0" i="0" dirty="0">
                <a:solidFill>
                  <a:srgbClr val="000000"/>
                </a:solidFill>
                <a:effectLst/>
                <a:latin typeface="Roboto" panose="02000000000000000000" pitchFamily="2" charset="0"/>
              </a:rPr>
              <a:t>Variables </a:t>
            </a:r>
            <a:r>
              <a:rPr lang="es-ES" b="0" i="0" dirty="0" err="1">
                <a:solidFill>
                  <a:srgbClr val="000000"/>
                </a:solidFill>
                <a:effectLst/>
                <a:latin typeface="Roboto" panose="02000000000000000000" pitchFamily="2" charset="0"/>
              </a:rPr>
              <a:t>superglobales</a:t>
            </a:r>
            <a:endParaRPr lang="es-ES" b="0" i="0" dirty="0">
              <a:solidFill>
                <a:srgbClr val="000000"/>
              </a:solidFill>
              <a:effectLst/>
              <a:latin typeface="Roboto" panose="02000000000000000000" pitchFamily="2" charset="0"/>
            </a:endParaRP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1059582"/>
            <a:ext cx="8496944" cy="3552300"/>
          </a:xfrm>
        </p:spPr>
        <p:txBody>
          <a:bodyPr/>
          <a:lstStyle/>
          <a:p>
            <a:r>
              <a:rPr lang="es-ES" sz="1600" dirty="0"/>
              <a:t>A partir de PHP 4.1.0, se dispone de un conjunto de variables de tipo array que mantienen información del sistema, llamadas "</a:t>
            </a:r>
            <a:r>
              <a:rPr lang="es-ES" sz="1600" dirty="0" err="1"/>
              <a:t>superglobales</a:t>
            </a:r>
            <a:r>
              <a:rPr lang="es-ES" sz="1600" dirty="0"/>
              <a:t>" porque se definen automáticamente en un ámbito global y a las que se puede acceder desde cualquier punto del código PHP.</a:t>
            </a:r>
          </a:p>
          <a:p>
            <a:endParaRPr lang="es-ES" sz="1600" dirty="0"/>
          </a:p>
          <a:p>
            <a:r>
              <a:rPr lang="es-ES" sz="1600" dirty="0"/>
              <a:t>La lista de estas variables </a:t>
            </a:r>
            <a:r>
              <a:rPr lang="es-ES" sz="1600" dirty="0" err="1"/>
              <a:t>superglobales</a:t>
            </a:r>
            <a:r>
              <a:rPr lang="es-ES" sz="1600" dirty="0"/>
              <a:t> de PHP es la siguiente:</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41</a:t>
            </a:fld>
            <a:endParaRPr lang="es-ES" dirty="0"/>
          </a:p>
        </p:txBody>
      </p:sp>
    </p:spTree>
    <p:extLst>
      <p:ext uri="{BB962C8B-B14F-4D97-AF65-F5344CB8AC3E}">
        <p14:creationId xmlns:p14="http://schemas.microsoft.com/office/powerpoint/2010/main" val="2080164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51470"/>
            <a:ext cx="6462600" cy="857400"/>
          </a:xfrm>
        </p:spPr>
        <p:txBody>
          <a:bodyPr/>
          <a:lstStyle/>
          <a:p>
            <a:r>
              <a:rPr lang="es-ES" b="0" i="0" dirty="0">
                <a:solidFill>
                  <a:srgbClr val="000000"/>
                </a:solidFill>
                <a:effectLst/>
                <a:latin typeface="Roboto" panose="02000000000000000000" pitchFamily="2" charset="0"/>
              </a:rPr>
              <a:t>Variables </a:t>
            </a:r>
            <a:r>
              <a:rPr lang="es-ES" b="0" i="0" dirty="0" err="1">
                <a:solidFill>
                  <a:srgbClr val="000000"/>
                </a:solidFill>
                <a:effectLst/>
                <a:latin typeface="Roboto" panose="02000000000000000000" pitchFamily="2" charset="0"/>
              </a:rPr>
              <a:t>superglobales</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1059582"/>
            <a:ext cx="8496944" cy="3552300"/>
          </a:xfrm>
        </p:spPr>
        <p:txBody>
          <a:bodyPr/>
          <a:lstStyle/>
          <a:p>
            <a:r>
              <a:rPr lang="es-ES" sz="1600" b="1" dirty="0"/>
              <a:t>$GLOBALS</a:t>
            </a:r>
          </a:p>
          <a:p>
            <a:pPr lvl="1"/>
            <a:endParaRPr lang="es-ES" sz="1600" dirty="0"/>
          </a:p>
          <a:p>
            <a:pPr lvl="1"/>
            <a:r>
              <a:rPr lang="es-ES" sz="1600" dirty="0"/>
              <a:t>Contiene una referencia a cada variable disponible en el espectro de las variables del script. Las llaves de esta matriz (índices del array) son los nombres de las variables globales. $GLOBALS existe dese PHP 3.</a:t>
            </a:r>
          </a:p>
          <a:p>
            <a:endParaRPr lang="es-ES" sz="1600" dirty="0"/>
          </a:p>
          <a:p>
            <a:r>
              <a:rPr lang="es-ES" sz="1600" b="1" dirty="0"/>
              <a:t>$_SERVER</a:t>
            </a:r>
          </a:p>
          <a:p>
            <a:endParaRPr lang="es-ES" sz="1600" b="1" dirty="0"/>
          </a:p>
          <a:p>
            <a:pPr lvl="1"/>
            <a:r>
              <a:rPr lang="es-ES" sz="1600" dirty="0"/>
              <a:t>Variables definidas por el servidor web </a:t>
            </a:r>
            <a:r>
              <a:rPr lang="es-ES" sz="1600" dirty="0" err="1"/>
              <a:t>ó</a:t>
            </a:r>
            <a:r>
              <a:rPr lang="es-ES" sz="1600" dirty="0"/>
              <a:t> directamente relacionadas con el entorno en don el script se esta ejecutando. Es equivalente a lo que antes se conocía como $HTTP_SERVER_VARS. Son las variables de sistema que hemos explicado antes en este artículo.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42</a:t>
            </a:fld>
            <a:endParaRPr lang="es-ES" dirty="0"/>
          </a:p>
        </p:txBody>
      </p:sp>
    </p:spTree>
    <p:extLst>
      <p:ext uri="{BB962C8B-B14F-4D97-AF65-F5344CB8AC3E}">
        <p14:creationId xmlns:p14="http://schemas.microsoft.com/office/powerpoint/2010/main" val="1367047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51470"/>
            <a:ext cx="6462600" cy="857400"/>
          </a:xfrm>
        </p:spPr>
        <p:txBody>
          <a:bodyPr/>
          <a:lstStyle/>
          <a:p>
            <a:r>
              <a:rPr lang="es-ES" b="0" i="0" dirty="0">
                <a:solidFill>
                  <a:srgbClr val="000000"/>
                </a:solidFill>
                <a:effectLst/>
                <a:latin typeface="Roboto" panose="02000000000000000000" pitchFamily="2" charset="0"/>
              </a:rPr>
              <a:t>Variables </a:t>
            </a:r>
            <a:r>
              <a:rPr lang="es-ES" b="0" i="0" dirty="0" err="1">
                <a:solidFill>
                  <a:srgbClr val="000000"/>
                </a:solidFill>
                <a:effectLst/>
                <a:latin typeface="Roboto" panose="02000000000000000000" pitchFamily="2" charset="0"/>
              </a:rPr>
              <a:t>superglobales</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1059582"/>
            <a:ext cx="8496944" cy="3552300"/>
          </a:xfrm>
        </p:spPr>
        <p:txBody>
          <a:bodyPr/>
          <a:lstStyle/>
          <a:p>
            <a:r>
              <a:rPr lang="es-ES" sz="1600" b="1" dirty="0"/>
              <a:t>$_GET</a:t>
            </a:r>
          </a:p>
          <a:p>
            <a:pPr lvl="1"/>
            <a:r>
              <a:rPr lang="es-ES" sz="1600" dirty="0"/>
              <a:t>Variables proporcionadas al script por medio de HTTP GET. Es equivalente a lo que antes se conocía como $HTTP_GET_VARS.</a:t>
            </a:r>
          </a:p>
          <a:p>
            <a:endParaRPr lang="es-ES" sz="1600" b="1" dirty="0"/>
          </a:p>
          <a:p>
            <a:r>
              <a:rPr lang="es-ES" sz="1600" b="1" dirty="0"/>
              <a:t>$_POST</a:t>
            </a:r>
          </a:p>
          <a:p>
            <a:pPr lvl="1"/>
            <a:r>
              <a:rPr lang="es-ES" sz="1600" dirty="0"/>
              <a:t>Variables proporcionadas al script por medio de HTTP POST. Es equivalente a lo que antes se conocía como $HTTP_POST_VARS.</a:t>
            </a:r>
          </a:p>
          <a:p>
            <a:endParaRPr lang="es-ES" sz="1600" dirty="0"/>
          </a:p>
          <a:p>
            <a:r>
              <a:rPr lang="es-ES" sz="1600" b="1" dirty="0"/>
              <a:t>$_COOKIE</a:t>
            </a:r>
          </a:p>
          <a:p>
            <a:pPr lvl="1"/>
            <a:r>
              <a:rPr lang="es-ES" sz="1600" dirty="0"/>
              <a:t>Variables proporcionadas al script por medio de HTTP cookies. Es equivalente a lo que antes se conocía como $HTTP_COOKIE_VARS.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43</a:t>
            </a:fld>
            <a:endParaRPr lang="es-ES" dirty="0"/>
          </a:p>
        </p:txBody>
      </p:sp>
    </p:spTree>
    <p:extLst>
      <p:ext uri="{BB962C8B-B14F-4D97-AF65-F5344CB8AC3E}">
        <p14:creationId xmlns:p14="http://schemas.microsoft.com/office/powerpoint/2010/main" val="1335058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62760" y="-92546"/>
            <a:ext cx="6462600" cy="857400"/>
          </a:xfrm>
        </p:spPr>
        <p:txBody>
          <a:bodyPr/>
          <a:lstStyle/>
          <a:p>
            <a:r>
              <a:rPr lang="es-ES" b="0" i="0" dirty="0">
                <a:solidFill>
                  <a:srgbClr val="000000"/>
                </a:solidFill>
                <a:effectLst/>
                <a:latin typeface="Roboto" panose="02000000000000000000" pitchFamily="2" charset="0"/>
              </a:rPr>
              <a:t>Variables </a:t>
            </a:r>
            <a:r>
              <a:rPr lang="es-ES" b="0" i="0">
                <a:solidFill>
                  <a:srgbClr val="000000"/>
                </a:solidFill>
                <a:effectLst/>
                <a:latin typeface="Roboto" panose="02000000000000000000" pitchFamily="2" charset="0"/>
              </a:rPr>
              <a:t>superglobales</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62760" y="699542"/>
            <a:ext cx="8496944" cy="3552300"/>
          </a:xfrm>
        </p:spPr>
        <p:txBody>
          <a:bodyPr/>
          <a:lstStyle/>
          <a:p>
            <a:r>
              <a:rPr lang="es-ES" sz="1600" b="1" dirty="0"/>
              <a:t>$_FILES</a:t>
            </a:r>
          </a:p>
          <a:p>
            <a:pPr lvl="1"/>
            <a:r>
              <a:rPr lang="es-ES" sz="1600" dirty="0"/>
              <a:t>Variables proporcionadas al script por medio de la subida de ficheros </a:t>
            </a:r>
            <a:r>
              <a:rPr lang="es-ES" sz="1600" dirty="0" err="1"/>
              <a:t>via</a:t>
            </a:r>
            <a:r>
              <a:rPr lang="es-ES" sz="1600" dirty="0"/>
              <a:t> HTTP . Es equivalente a lo que antes se conocía como $HTTP_POST_FILES.</a:t>
            </a:r>
          </a:p>
          <a:p>
            <a:endParaRPr lang="es-ES" sz="1600" dirty="0"/>
          </a:p>
          <a:p>
            <a:r>
              <a:rPr lang="es-ES" sz="1600" b="1" dirty="0"/>
              <a:t>$_ENV</a:t>
            </a:r>
          </a:p>
          <a:p>
            <a:pPr lvl="1"/>
            <a:r>
              <a:rPr lang="es-ES" sz="1600" dirty="0"/>
              <a:t>Variables proporcionadas al script por medio del entorno. Es equivalente a lo que antes se conocía como $HTTP_ENV_VARS.</a:t>
            </a:r>
          </a:p>
          <a:p>
            <a:pPr algn="l"/>
            <a:r>
              <a:rPr lang="es-ES" sz="1600" b="1" dirty="0"/>
              <a:t>$_SESSION</a:t>
            </a:r>
          </a:p>
          <a:p>
            <a:pPr lvl="1"/>
            <a:r>
              <a:rPr lang="es-ES" sz="1600" dirty="0"/>
              <a:t>Variables registradas en la sesión del script</a:t>
            </a:r>
            <a:r>
              <a:rPr lang="es-ES" sz="1600" b="1" dirty="0"/>
              <a:t>.</a:t>
            </a:r>
          </a:p>
          <a:p>
            <a:endParaRPr lang="es-ES" sz="1600" dirty="0"/>
          </a:p>
          <a:p>
            <a:r>
              <a:rPr lang="es-ES" sz="1600" b="1" dirty="0"/>
              <a:t>$_REQUEST</a:t>
            </a:r>
          </a:p>
          <a:p>
            <a:pPr lvl="1"/>
            <a:r>
              <a:rPr lang="es-ES" sz="1600" dirty="0"/>
              <a:t>Variables proporcionadas al script por medio de cualquier mecanismo de entrada del usuario. La presencia y el orden en que aparecen las variables en esta matriz es definido por la directiva de configuración </a:t>
            </a:r>
            <a:r>
              <a:rPr lang="es-ES" sz="1600" dirty="0" err="1"/>
              <a:t>variables_order</a:t>
            </a:r>
            <a:r>
              <a:rPr lang="es-ES" sz="1600" dirty="0"/>
              <a:t>. </a:t>
            </a:r>
          </a:p>
          <a:p>
            <a:pPr marL="533400" lvl="1" indent="0">
              <a:buNone/>
            </a:pPr>
            <a:endParaRPr lang="es-ES" sz="1600"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44</a:t>
            </a:fld>
            <a:endParaRPr lang="es-ES" dirty="0"/>
          </a:p>
        </p:txBody>
      </p:sp>
    </p:spTree>
    <p:extLst>
      <p:ext uri="{BB962C8B-B14F-4D97-AF65-F5344CB8AC3E}">
        <p14:creationId xmlns:p14="http://schemas.microsoft.com/office/powerpoint/2010/main" val="313553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Tipos de datos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683568" y="1118194"/>
            <a:ext cx="8208912" cy="3552300"/>
          </a:xfrm>
        </p:spPr>
        <p:txBody>
          <a:bodyPr/>
          <a:lstStyle/>
          <a:p>
            <a:r>
              <a:rPr lang="es-ES" sz="1800" b="1" dirty="0"/>
              <a:t>Variables numéricas</a:t>
            </a:r>
          </a:p>
          <a:p>
            <a:endParaRPr lang="es-ES" sz="1800" b="1" dirty="0"/>
          </a:p>
          <a:p>
            <a:r>
              <a:rPr lang="es-ES" sz="1800" dirty="0"/>
              <a:t>Este tipo de variables almacena cifras, números, que pueden tener dos clasificaciones distintas:</a:t>
            </a:r>
          </a:p>
          <a:p>
            <a:endParaRPr lang="es-ES" sz="1800" dirty="0"/>
          </a:p>
          <a:p>
            <a:r>
              <a:rPr lang="es-ES" sz="1800" dirty="0"/>
              <a:t>Enteros $entero=2002; </a:t>
            </a:r>
            <a:r>
              <a:rPr lang="es-ES" sz="1800" dirty="0" err="1"/>
              <a:t>Numeros</a:t>
            </a:r>
            <a:r>
              <a:rPr lang="es-ES" sz="1800" dirty="0"/>
              <a:t> sin decimales</a:t>
            </a:r>
          </a:p>
          <a:p>
            <a:r>
              <a:rPr lang="es-ES" sz="1800" dirty="0"/>
              <a:t>Reales $real=3.14159; </a:t>
            </a:r>
            <a:r>
              <a:rPr lang="es-ES" sz="1800" dirty="0" err="1"/>
              <a:t>Numeros</a:t>
            </a:r>
            <a:r>
              <a:rPr lang="es-ES" sz="1800" dirty="0"/>
              <a:t> con o sin decimal</a:t>
            </a:r>
          </a:p>
        </p:txBody>
      </p:sp>
    </p:spTree>
    <p:extLst>
      <p:ext uri="{BB962C8B-B14F-4D97-AF65-F5344CB8AC3E}">
        <p14:creationId xmlns:p14="http://schemas.microsoft.com/office/powerpoint/2010/main" val="81495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539552" y="0"/>
            <a:ext cx="6462600" cy="857400"/>
          </a:xfrm>
        </p:spPr>
        <p:txBody>
          <a:bodyPr/>
          <a:lstStyle/>
          <a:p>
            <a:r>
              <a:rPr lang="es-ES" b="0" i="0" dirty="0">
                <a:solidFill>
                  <a:srgbClr val="000000"/>
                </a:solidFill>
                <a:effectLst/>
                <a:latin typeface="Roboto" panose="02000000000000000000" pitchFamily="2" charset="0"/>
              </a:rPr>
              <a:t>Tipos de datos en PHP</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15516" y="857400"/>
            <a:ext cx="8712968" cy="3552300"/>
          </a:xfrm>
        </p:spPr>
        <p:txBody>
          <a:bodyPr/>
          <a:lstStyle/>
          <a:p>
            <a:pPr marL="114300" indent="0">
              <a:buNone/>
            </a:pPr>
            <a:r>
              <a:rPr lang="es-ES" sz="1800" b="1" dirty="0"/>
              <a:t>Variables alfanuméricas</a:t>
            </a:r>
          </a:p>
          <a:p>
            <a:pPr marL="114300" indent="0">
              <a:buNone/>
            </a:pPr>
            <a:endParaRPr lang="es-ES" sz="1800" b="1" dirty="0"/>
          </a:p>
          <a:p>
            <a:pPr marL="114300" indent="0">
              <a:buNone/>
            </a:pPr>
            <a:endParaRPr lang="es-ES" sz="1800" b="1" dirty="0"/>
          </a:p>
          <a:p>
            <a:pPr marL="114300" indent="0">
              <a:buNone/>
            </a:pPr>
            <a:r>
              <a:rPr lang="es-ES" sz="1800" dirty="0"/>
              <a:t>Este tipo de datos almacena textos compuestos, cadenas de caracteres, que pueden contener letras, símbolos y números o cifras.</a:t>
            </a:r>
          </a:p>
          <a:p>
            <a:pPr marL="114300" indent="0">
              <a:buNone/>
            </a:pPr>
            <a:endParaRPr lang="es-ES" sz="1800" dirty="0"/>
          </a:p>
          <a:p>
            <a:pPr marL="114300" indent="0">
              <a:buNone/>
            </a:pPr>
            <a:r>
              <a:rPr lang="es-ES" sz="1800" dirty="0"/>
              <a:t>Cadenas Almacenan variables alfanuméricas:</a:t>
            </a:r>
          </a:p>
          <a:p>
            <a:pPr marL="114300" indent="0">
              <a:buNone/>
            </a:pPr>
            <a:endParaRPr lang="es-ES" sz="1800" dirty="0"/>
          </a:p>
          <a:p>
            <a:pPr marL="114300" indent="0">
              <a:buNone/>
            </a:pPr>
            <a:r>
              <a:rPr lang="es-ES" sz="1800" dirty="0"/>
              <a:t> $cadena="Hola amigo";</a:t>
            </a:r>
          </a:p>
        </p:txBody>
      </p:sp>
    </p:spTree>
    <p:extLst>
      <p:ext uri="{BB962C8B-B14F-4D97-AF65-F5344CB8AC3E}">
        <p14:creationId xmlns:p14="http://schemas.microsoft.com/office/powerpoint/2010/main" val="255348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Tipos de datos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95536" y="1118194"/>
            <a:ext cx="8496944" cy="3552300"/>
          </a:xfrm>
        </p:spPr>
        <p:txBody>
          <a:bodyPr/>
          <a:lstStyle/>
          <a:p>
            <a:r>
              <a:rPr lang="es-ES" sz="1600" b="1" dirty="0" err="1"/>
              <a:t>Boleanas</a:t>
            </a:r>
            <a:endParaRPr lang="es-ES" sz="1600" b="1" dirty="0"/>
          </a:p>
          <a:p>
            <a:endParaRPr lang="es-ES" sz="1600" dirty="0"/>
          </a:p>
          <a:p>
            <a:endParaRPr lang="es-ES" sz="1600" dirty="0"/>
          </a:p>
          <a:p>
            <a:r>
              <a:rPr lang="es-ES" sz="1600" dirty="0"/>
              <a:t>Este tipo de variables almacena un valor lógico, que puede valer verdadero o falso. Es muy común en la programación este tipo de variables </a:t>
            </a:r>
            <a:r>
              <a:rPr lang="es-ES" sz="1600" dirty="0" err="1"/>
              <a:t>boleanas</a:t>
            </a:r>
            <a:r>
              <a:rPr lang="es-ES" sz="1600" dirty="0"/>
              <a:t>.</a:t>
            </a:r>
          </a:p>
          <a:p>
            <a:endParaRPr lang="es-ES" sz="1600" dirty="0"/>
          </a:p>
          <a:p>
            <a:r>
              <a:rPr lang="es-ES" sz="1600" dirty="0" err="1"/>
              <a:t>Boleano</a:t>
            </a:r>
            <a:r>
              <a:rPr lang="es-ES" sz="1600" dirty="0"/>
              <a:t> verdadero:</a:t>
            </a:r>
          </a:p>
          <a:p>
            <a:pPr marL="533400" lvl="1" indent="0">
              <a:buNone/>
            </a:pPr>
            <a:r>
              <a:rPr lang="es-ES" sz="1600" dirty="0"/>
              <a:t> $verdadero = true;</a:t>
            </a:r>
          </a:p>
          <a:p>
            <a:r>
              <a:rPr lang="es-ES" sz="1600" dirty="0" err="1"/>
              <a:t>Boleano</a:t>
            </a:r>
            <a:r>
              <a:rPr lang="es-ES" sz="1600" dirty="0"/>
              <a:t> falso </a:t>
            </a:r>
          </a:p>
          <a:p>
            <a:pPr marL="533400" lvl="1" indent="0">
              <a:buNone/>
            </a:pPr>
            <a:r>
              <a:rPr lang="es-ES" sz="1600" dirty="0"/>
              <a:t>$falso = false;</a:t>
            </a:r>
          </a:p>
        </p:txBody>
      </p:sp>
    </p:spTree>
    <p:extLst>
      <p:ext uri="{BB962C8B-B14F-4D97-AF65-F5344CB8AC3E}">
        <p14:creationId xmlns:p14="http://schemas.microsoft.com/office/powerpoint/2010/main" val="82950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95536" y="44306"/>
            <a:ext cx="6462600" cy="857400"/>
          </a:xfrm>
        </p:spPr>
        <p:txBody>
          <a:bodyPr/>
          <a:lstStyle/>
          <a:p>
            <a:pPr algn="l"/>
            <a:r>
              <a:rPr lang="es-ES" b="0" i="0" dirty="0">
                <a:solidFill>
                  <a:srgbClr val="000000"/>
                </a:solidFill>
                <a:effectLst/>
                <a:latin typeface="Roboto" panose="02000000000000000000" pitchFamily="2" charset="0"/>
              </a:rPr>
              <a:t>Tipos de datos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79512" y="1118194"/>
            <a:ext cx="8712968" cy="3552300"/>
          </a:xfrm>
        </p:spPr>
        <p:txBody>
          <a:bodyPr/>
          <a:lstStyle/>
          <a:p>
            <a:r>
              <a:rPr lang="es-ES" sz="1600" b="1" dirty="0"/>
              <a:t>Matrices, tablas o </a:t>
            </a:r>
            <a:r>
              <a:rPr lang="es-ES" sz="1600" b="1" dirty="0" err="1"/>
              <a:t>arrays</a:t>
            </a:r>
            <a:endParaRPr lang="es-ES" sz="1600" b="1" dirty="0"/>
          </a:p>
          <a:p>
            <a:endParaRPr lang="es-ES" sz="1600" b="1" dirty="0"/>
          </a:p>
          <a:p>
            <a:r>
              <a:rPr lang="es-ES" sz="1400" dirty="0"/>
              <a:t>Es un tipo de datos en el que, en lugar de tener un dato, podemos almacenar un conjunto de ellos, a los que accedemos a través de índices. Cada una de las casillas de un array o los datos de nuestra matriz a su vez </a:t>
            </a:r>
            <a:r>
              <a:rPr lang="es-ES" sz="1400" dirty="0" err="1"/>
              <a:t>almancenan</a:t>
            </a:r>
            <a:r>
              <a:rPr lang="es-ES" sz="1400" dirty="0"/>
              <a:t> informaciones numéricas y/o alfanuméricas, pudiendo mezclar tipos de variables de manera arbitraria entre sus distintas casillas.</a:t>
            </a:r>
          </a:p>
          <a:p>
            <a:endParaRPr lang="es-ES" sz="1400" dirty="0"/>
          </a:p>
          <a:p>
            <a:r>
              <a:rPr lang="es-ES" sz="1400" dirty="0" err="1"/>
              <a:t>Arrays</a:t>
            </a:r>
            <a:r>
              <a:rPr lang="es-ES" sz="1400" dirty="0"/>
              <a:t> Son las variables que guardan las tablas</a:t>
            </a:r>
          </a:p>
          <a:p>
            <a:r>
              <a:rPr lang="es-ES" sz="1400" dirty="0"/>
              <a:t>$sentido[1]="ver";</a:t>
            </a:r>
          </a:p>
          <a:p>
            <a:r>
              <a:rPr lang="es-ES" sz="1400" dirty="0"/>
              <a:t>$sentido[2]="tocar";</a:t>
            </a:r>
          </a:p>
          <a:p>
            <a:r>
              <a:rPr lang="es-ES" sz="1400" dirty="0"/>
              <a:t>$sentido[3]="</a:t>
            </a:r>
            <a:r>
              <a:rPr lang="es-ES" sz="1400" dirty="0" err="1"/>
              <a:t>oir</a:t>
            </a:r>
            <a:r>
              <a:rPr lang="es-ES" sz="1400" dirty="0"/>
              <a:t>";</a:t>
            </a:r>
          </a:p>
          <a:p>
            <a:r>
              <a:rPr lang="es-ES" sz="1400" dirty="0"/>
              <a:t>$sentido[4]="gusto";</a:t>
            </a:r>
          </a:p>
          <a:p>
            <a:r>
              <a:rPr lang="es-ES" sz="1400" dirty="0"/>
              <a:t>$sentido[5]="oler";</a:t>
            </a:r>
          </a:p>
        </p:txBody>
      </p:sp>
    </p:spTree>
    <p:extLst>
      <p:ext uri="{BB962C8B-B14F-4D97-AF65-F5344CB8AC3E}">
        <p14:creationId xmlns:p14="http://schemas.microsoft.com/office/powerpoint/2010/main" val="27947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PHP tiene tipado dinámico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467544" y="1275604"/>
            <a:ext cx="7920880" cy="2029620"/>
          </a:xfrm>
        </p:spPr>
        <p:txBody>
          <a:bodyPr/>
          <a:lstStyle/>
          <a:p>
            <a:r>
              <a:rPr lang="es-ES" sz="1600" dirty="0"/>
              <a:t>A diferencia de otros lenguajes, PHP posee una gran flexibilidad a la hora de operar con variables. </a:t>
            </a:r>
          </a:p>
          <a:p>
            <a:endParaRPr lang="es-ES" sz="1600" dirty="0"/>
          </a:p>
          <a:p>
            <a:r>
              <a:rPr lang="es-ES" sz="1600" dirty="0"/>
              <a:t>En efecto, cuando definimos una variable asignándole un valor, el ordenador le atribuye un tipo. Si por ejemplo definimos una variable entre comillas, la variable será considerada de tipo cadena:</a:t>
            </a:r>
          </a:p>
        </p:txBody>
      </p:sp>
      <p:sp>
        <p:nvSpPr>
          <p:cNvPr id="3" name="Rectangle 1">
            <a:extLst>
              <a:ext uri="{FF2B5EF4-FFF2-40B4-BE49-F238E27FC236}">
                <a16:creationId xmlns:a16="http://schemas.microsoft.com/office/drawing/2014/main" id="{C96860A2-61CD-A717-AB2D-7CA4B485C614}"/>
              </a:ext>
            </a:extLst>
          </p:cNvPr>
          <p:cNvSpPr>
            <a:spLocks noChangeArrowheads="1"/>
          </p:cNvSpPr>
          <p:nvPr/>
        </p:nvSpPr>
        <p:spPr bwMode="auto">
          <a:xfrm>
            <a:off x="899592" y="3635776"/>
            <a:ext cx="4032448"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a:ln>
                  <a:noFill/>
                </a:ln>
                <a:solidFill>
                  <a:srgbClr val="CB4B16"/>
                </a:solidFill>
                <a:effectLst/>
                <a:latin typeface="Consolas" panose="020B0609020204030204" pitchFamily="49" charset="0"/>
              </a:rPr>
              <a:t>$variable</a:t>
            </a:r>
            <a:r>
              <a:rPr kumimoji="0" lang="es-ES" altLang="es-ES" sz="1600" b="0" i="0" u="none" strike="noStrike" cap="none" normalizeH="0" baseline="0">
                <a:ln>
                  <a:noFill/>
                </a:ln>
                <a:solidFill>
                  <a:srgbClr val="657B83"/>
                </a:solidFill>
                <a:effectLst/>
                <a:latin typeface="Consolas" panose="020B0609020204030204" pitchFamily="49" charset="0"/>
              </a:rPr>
              <a:t>=</a:t>
            </a:r>
            <a:r>
              <a:rPr kumimoji="0" lang="es-ES" altLang="es-ES" sz="1600" b="0" i="0" u="none" strike="noStrike" cap="none" normalizeH="0" baseline="0">
                <a:ln>
                  <a:noFill/>
                </a:ln>
                <a:solidFill>
                  <a:srgbClr val="2AA198"/>
                </a:solidFill>
                <a:effectLst/>
                <a:latin typeface="Consolas" panose="020B0609020204030204" pitchFamily="49" charset="0"/>
              </a:rPr>
              <a:t>"5"</a:t>
            </a:r>
            <a:r>
              <a:rPr kumimoji="0" lang="es-ES" altLang="es-ES" sz="1600" b="0" i="0" u="none" strike="noStrike" cap="none" normalizeH="0" baseline="0">
                <a:ln>
                  <a:noFill/>
                </a:ln>
                <a:solidFill>
                  <a:srgbClr val="586E75"/>
                </a:solidFill>
                <a:effectLst/>
                <a:latin typeface="Consolas" panose="020B0609020204030204" pitchFamily="49" charset="0"/>
              </a:rPr>
              <a:t>;</a:t>
            </a:r>
            <a:r>
              <a:rPr kumimoji="0" lang="es-ES" altLang="es-ES" sz="1600" b="0" i="0" u="none" strike="noStrike" cap="none" normalizeH="0" baseline="0">
                <a:ln>
                  <a:noFill/>
                </a:ln>
                <a:solidFill>
                  <a:srgbClr val="657B83"/>
                </a:solidFill>
                <a:effectLst/>
                <a:latin typeface="Consolas" panose="020B0609020204030204" pitchFamily="49" charset="0"/>
              </a:rPr>
              <a:t> </a:t>
            </a:r>
            <a:r>
              <a:rPr kumimoji="0" lang="es-ES" altLang="es-ES" sz="1600" b="0" i="0" u="none" strike="noStrike" cap="none" normalizeH="0" baseline="0">
                <a:ln>
                  <a:noFill/>
                </a:ln>
                <a:solidFill>
                  <a:srgbClr val="93A1A1"/>
                </a:solidFill>
                <a:effectLst/>
                <a:latin typeface="Consolas" panose="020B0609020204030204" pitchFamily="49" charset="0"/>
              </a:rPr>
              <a:t>//esto es una cadena</a:t>
            </a:r>
            <a:r>
              <a:rPr kumimoji="0" lang="es-ES" altLang="es-ES" sz="1600" b="0" i="0" u="none" strike="noStrike" cap="none" normalizeH="0" baseline="0">
                <a:ln>
                  <a:noFill/>
                </a:ln>
                <a:solidFill>
                  <a:schemeClr val="tx1"/>
                </a:solidFill>
                <a:effectLst/>
              </a:rPr>
              <a:t> </a:t>
            </a:r>
            <a:endParaRPr kumimoji="0" lang="es-ES" altLang="es-E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013748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F3FE885E-E917-45F6-A68D-5678C36BD8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D77A70-8DCF-46AF-8BEC-FF8F14F28082}">
  <ds:schemaRefs>
    <ds:schemaRef ds:uri="http://schemas.microsoft.com/sharepoint/v3/contenttype/forms"/>
  </ds:schemaRefs>
</ds:datastoreItem>
</file>

<file path=customXml/itemProps3.xml><?xml version="1.0" encoding="utf-8"?>
<ds:datastoreItem xmlns:ds="http://schemas.openxmlformats.org/officeDocument/2006/customXml" ds:itemID="{BB3635B9-C8BB-41ED-989D-AA4F0C0D5A9D}">
  <ds:schemaRefs>
    <ds:schemaRef ds:uri="http://purl.org/dc/terms/"/>
    <ds:schemaRef ds:uri="cddffda1-743c-4ef1-b61a-94d8ea38e423"/>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238f60b-93df-48e1-afe7-e53c24212f3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4110</TotalTime>
  <Words>3711</Words>
  <Application>Microsoft Office PowerPoint</Application>
  <PresentationFormat>Presentación en pantalla (16:9)</PresentationFormat>
  <Paragraphs>312</Paragraphs>
  <Slides>44</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44</vt:i4>
      </vt:variant>
    </vt:vector>
  </HeadingPairs>
  <TitlesOfParts>
    <vt:vector size="52" baseType="lpstr">
      <vt:lpstr>Consolas</vt:lpstr>
      <vt:lpstr>Raleway</vt:lpstr>
      <vt:lpstr>Arial</vt:lpstr>
      <vt:lpstr>Calibri</vt:lpstr>
      <vt:lpstr>Lato</vt:lpstr>
      <vt:lpstr>Roboto</vt:lpstr>
      <vt:lpstr>Helvetica Neue</vt:lpstr>
      <vt:lpstr>Antonio template</vt:lpstr>
      <vt:lpstr>Variables en PHP</vt:lpstr>
      <vt:lpstr>Licencia</vt:lpstr>
      <vt:lpstr>Presentación de PowerPoint</vt:lpstr>
      <vt:lpstr>$ en el nombre de las variables</vt:lpstr>
      <vt:lpstr>Tipos de datos en PHP</vt:lpstr>
      <vt:lpstr>Tipos de datos en PHP</vt:lpstr>
      <vt:lpstr>Tipos de datos en PHP</vt:lpstr>
      <vt:lpstr>Tipos de datos en PHP</vt:lpstr>
      <vt:lpstr>PHP tiene tipado dinámico</vt:lpstr>
      <vt:lpstr>PHP tiene tipado dinámico</vt:lpstr>
      <vt:lpstr>PHP tiene tipado dinámico</vt:lpstr>
      <vt:lpstr>PHP es sensible a las mayúsculas y minúsculas</vt:lpstr>
      <vt:lpstr>PHP es sensible a las mayúsculas y minúsculas</vt:lpstr>
      <vt:lpstr>Variables asignadas por referencia</vt:lpstr>
      <vt:lpstr>Variables asignadas por referencia</vt:lpstr>
      <vt:lpstr>1.</vt:lpstr>
      <vt:lpstr>Cambio del tipo de las variables </vt:lpstr>
      <vt:lpstr>Cambio del tipo de las variables</vt:lpstr>
      <vt:lpstr>Cambio del tipo de las variables: Forzado</vt:lpstr>
      <vt:lpstr>Presentación de PowerPoint</vt:lpstr>
      <vt:lpstr>Cambio del tipo de las variables: Forzado</vt:lpstr>
      <vt:lpstr>Cambio del tipo de las variables: Forzado</vt:lpstr>
      <vt:lpstr>Presentación de PowerPoint</vt:lpstr>
      <vt:lpstr>3.</vt:lpstr>
      <vt:lpstr>Presentación de PowerPoint</vt:lpstr>
      <vt:lpstr>Presentación de PowerPoint</vt:lpstr>
      <vt:lpstr>Presentación de PowerPoint</vt:lpstr>
      <vt:lpstr>Matriz GLOBALS</vt:lpstr>
      <vt:lpstr>Matriz GLOBALS</vt:lpstr>
      <vt:lpstr>Declaración de uso de variables globales dentro de una función</vt:lpstr>
      <vt:lpstr>Declaración de uso de variables globales dentro de una función</vt:lpstr>
      <vt:lpstr>4.</vt:lpstr>
      <vt:lpstr>Presentación de PowerPoint</vt:lpstr>
      <vt:lpstr>Presentación de PowerPoint</vt:lpstr>
      <vt:lpstr>$_SERVER</vt:lpstr>
      <vt:lpstr>$_SERVER</vt:lpstr>
      <vt:lpstr>$_SERVER</vt:lpstr>
      <vt:lpstr>$_SERVER</vt:lpstr>
      <vt:lpstr>$_SERVER</vt:lpstr>
      <vt:lpstr>$_SERVER</vt:lpstr>
      <vt:lpstr>Variables superglobales</vt:lpstr>
      <vt:lpstr>Variables superglobales</vt:lpstr>
      <vt:lpstr>Variables superglobales</vt:lpstr>
      <vt:lpstr>Variables superglobales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48</cp:revision>
  <dcterms:modified xsi:type="dcterms:W3CDTF">2024-08-29T17:08:23Z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