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4"/>
  </p:sldMasterIdLst>
  <p:notesMasterIdLst>
    <p:notesMasterId r:id="rId36"/>
  </p:notesMasterIdLst>
  <p:sldIdLst>
    <p:sldId id="475" r:id="rId5"/>
    <p:sldId id="476" r:id="rId6"/>
    <p:sldId id="477" r:id="rId7"/>
    <p:sldId id="461" r:id="rId8"/>
    <p:sldId id="499" r:id="rId9"/>
    <p:sldId id="500" r:id="rId10"/>
    <p:sldId id="501" r:id="rId11"/>
    <p:sldId id="502" r:id="rId12"/>
    <p:sldId id="503" r:id="rId13"/>
    <p:sldId id="504" r:id="rId14"/>
    <p:sldId id="505" r:id="rId15"/>
    <p:sldId id="506" r:id="rId16"/>
    <p:sldId id="532" r:id="rId17"/>
    <p:sldId id="539" r:id="rId18"/>
    <p:sldId id="533" r:id="rId19"/>
    <p:sldId id="534" r:id="rId20"/>
    <p:sldId id="507" r:id="rId21"/>
    <p:sldId id="508" r:id="rId22"/>
    <p:sldId id="509" r:id="rId23"/>
    <p:sldId id="535" r:id="rId24"/>
    <p:sldId id="536" r:id="rId25"/>
    <p:sldId id="537" r:id="rId26"/>
    <p:sldId id="540" r:id="rId27"/>
    <p:sldId id="538" r:id="rId28"/>
    <p:sldId id="541" r:id="rId29"/>
    <p:sldId id="542" r:id="rId30"/>
    <p:sldId id="543" r:id="rId31"/>
    <p:sldId id="544" r:id="rId32"/>
    <p:sldId id="545" r:id="rId33"/>
    <p:sldId id="546" r:id="rId34"/>
    <p:sldId id="547" r:id="rId35"/>
  </p:sldIdLst>
  <p:sldSz cx="9144000" cy="5143500" type="screen16x9"/>
  <p:notesSz cx="6858000" cy="9144000"/>
  <p:embeddedFontLst>
    <p:embeddedFont>
      <p:font typeface="Consolas" panose="020B0609020204030204" pitchFamily="49" charset="0"/>
      <p:regular r:id="rId37"/>
      <p:bold r:id="rId38"/>
      <p:italic r:id="rId39"/>
      <p:boldItalic r:id="rId40"/>
    </p:embeddedFont>
    <p:embeddedFont>
      <p:font typeface="Lato" panose="020F0502020204030203" pitchFamily="34" charset="0"/>
      <p:regular r:id="rId41"/>
      <p:bold r:id="rId42"/>
      <p:italic r:id="rId43"/>
      <p:boldItalic r:id="rId44"/>
    </p:embeddedFont>
    <p:embeddedFont>
      <p:font typeface="Raleway" pitchFamily="2" charset="0"/>
      <p:regular r:id="rId45"/>
      <p:bold r:id="rId46"/>
      <p:italic r:id="rId47"/>
      <p:boldItalic r:id="rId48"/>
    </p:embeddedFont>
    <p:embeddedFont>
      <p:font typeface="Roboto" panose="02000000000000000000" pitchFamily="2" charset="0"/>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98665B7-6574-423E-A4B5-A6C020D860FF}">
  <a:tblStyle styleId="{C98665B7-6574-423E-A4B5-A6C020D860F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1A8698C-63BC-4B6A-AE92-7E62379B444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748" y="44"/>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3.fntdata"/><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font" Target="fonts/font14.fntdata"/><Relationship Id="rId55"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8.fntdata"/><Relationship Id="rId52" Type="http://schemas.openxmlformats.org/officeDocument/2006/relationships/font" Target="fonts/font16.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7.fntdata"/><Relationship Id="rId48" Type="http://schemas.openxmlformats.org/officeDocument/2006/relationships/font" Target="fonts/font12.fntdata"/><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font" Target="fonts/font15.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font" Target="fonts/font2.fntdata"/><Relationship Id="rId46" Type="http://schemas.openxmlformats.org/officeDocument/2006/relationships/font" Target="fonts/font10.fntdata"/><Relationship Id="rId20" Type="http://schemas.openxmlformats.org/officeDocument/2006/relationships/slide" Target="slides/slide16.xml"/><Relationship Id="rId41" Type="http://schemas.openxmlformats.org/officeDocument/2006/relationships/font" Target="fonts/font5.fntdata"/><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49"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0" name="Google Shape;11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679653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382739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8" name="7 Rectángulo"/>
          <p:cNvSpPr/>
          <p:nvPr userDrawn="1"/>
        </p:nvSpPr>
        <p:spPr>
          <a:xfrm>
            <a:off x="0" y="4786328"/>
            <a:ext cx="9144000" cy="357172"/>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2">
                    <a:lumMod val="50000"/>
                  </a:schemeClr>
                </a:solidFill>
              </a:rPr>
              <a:t>Antonio Pérez</a:t>
            </a:r>
          </a:p>
        </p:txBody>
      </p:sp>
      <p:sp>
        <p:nvSpPr>
          <p:cNvPr id="10" name="Google Shape;10;p2"/>
          <p:cNvSpPr txBox="1">
            <a:spLocks noGrp="1"/>
          </p:cNvSpPr>
          <p:nvPr>
            <p:ph type="ctrTitle"/>
          </p:nvPr>
        </p:nvSpPr>
        <p:spPr>
          <a:xfrm>
            <a:off x="645225" y="2762725"/>
            <a:ext cx="6736500" cy="11598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400"/>
              <a:buNone/>
              <a:defRPr sz="4400">
                <a:solidFill>
                  <a:schemeClr val="dk2"/>
                </a:solidFill>
              </a:defRPr>
            </a:lvl1pPr>
            <a:lvl2pPr lvl="1">
              <a:spcBef>
                <a:spcPts val="0"/>
              </a:spcBef>
              <a:spcAft>
                <a:spcPts val="0"/>
              </a:spcAft>
              <a:buClr>
                <a:schemeClr val="dk2"/>
              </a:buClr>
              <a:buSzPts val="4400"/>
              <a:buNone/>
              <a:defRPr sz="4400">
                <a:solidFill>
                  <a:schemeClr val="dk2"/>
                </a:solidFill>
              </a:defRPr>
            </a:lvl2pPr>
            <a:lvl3pPr lvl="2">
              <a:spcBef>
                <a:spcPts val="0"/>
              </a:spcBef>
              <a:spcAft>
                <a:spcPts val="0"/>
              </a:spcAft>
              <a:buClr>
                <a:schemeClr val="dk2"/>
              </a:buClr>
              <a:buSzPts val="4400"/>
              <a:buNone/>
              <a:defRPr sz="4400">
                <a:solidFill>
                  <a:schemeClr val="dk2"/>
                </a:solidFill>
              </a:defRPr>
            </a:lvl3pPr>
            <a:lvl4pPr lvl="3">
              <a:spcBef>
                <a:spcPts val="0"/>
              </a:spcBef>
              <a:spcAft>
                <a:spcPts val="0"/>
              </a:spcAft>
              <a:buClr>
                <a:schemeClr val="dk2"/>
              </a:buClr>
              <a:buSzPts val="4400"/>
              <a:buNone/>
              <a:defRPr sz="4400">
                <a:solidFill>
                  <a:schemeClr val="dk2"/>
                </a:solidFill>
              </a:defRPr>
            </a:lvl4pPr>
            <a:lvl5pPr lvl="4">
              <a:spcBef>
                <a:spcPts val="0"/>
              </a:spcBef>
              <a:spcAft>
                <a:spcPts val="0"/>
              </a:spcAft>
              <a:buClr>
                <a:schemeClr val="dk2"/>
              </a:buClr>
              <a:buSzPts val="4400"/>
              <a:buNone/>
              <a:defRPr sz="4400">
                <a:solidFill>
                  <a:schemeClr val="dk2"/>
                </a:solidFill>
              </a:defRPr>
            </a:lvl5pPr>
            <a:lvl6pPr lvl="5">
              <a:spcBef>
                <a:spcPts val="0"/>
              </a:spcBef>
              <a:spcAft>
                <a:spcPts val="0"/>
              </a:spcAft>
              <a:buClr>
                <a:schemeClr val="dk2"/>
              </a:buClr>
              <a:buSzPts val="4400"/>
              <a:buNone/>
              <a:defRPr sz="4400">
                <a:solidFill>
                  <a:schemeClr val="dk2"/>
                </a:solidFill>
              </a:defRPr>
            </a:lvl6pPr>
            <a:lvl7pPr lvl="6">
              <a:spcBef>
                <a:spcPts val="0"/>
              </a:spcBef>
              <a:spcAft>
                <a:spcPts val="0"/>
              </a:spcAft>
              <a:buClr>
                <a:schemeClr val="dk2"/>
              </a:buClr>
              <a:buSzPts val="4400"/>
              <a:buNone/>
              <a:defRPr sz="4400">
                <a:solidFill>
                  <a:schemeClr val="dk2"/>
                </a:solidFill>
              </a:defRPr>
            </a:lvl7pPr>
            <a:lvl8pPr lvl="7">
              <a:spcBef>
                <a:spcPts val="0"/>
              </a:spcBef>
              <a:spcAft>
                <a:spcPts val="0"/>
              </a:spcAft>
              <a:buClr>
                <a:schemeClr val="dk2"/>
              </a:buClr>
              <a:buSzPts val="4400"/>
              <a:buNone/>
              <a:defRPr sz="4400">
                <a:solidFill>
                  <a:schemeClr val="dk2"/>
                </a:solidFill>
              </a:defRPr>
            </a:lvl8pPr>
            <a:lvl9pPr lvl="8">
              <a:spcBef>
                <a:spcPts val="0"/>
              </a:spcBef>
              <a:spcAft>
                <a:spcPts val="0"/>
              </a:spcAft>
              <a:buClr>
                <a:schemeClr val="dk2"/>
              </a:buClr>
              <a:buSzPts val="4400"/>
              <a:buNone/>
              <a:defRPr sz="4400">
                <a:solidFill>
                  <a:schemeClr val="dk2"/>
                </a:solidFill>
              </a:defRPr>
            </a:lvl9pPr>
          </a:lstStyle>
          <a:p>
            <a:endParaRPr/>
          </a:p>
        </p:txBody>
      </p:sp>
      <p:sp>
        <p:nvSpPr>
          <p:cNvPr id="11" name="Google Shape;11;p2"/>
          <p:cNvSpPr/>
          <p:nvPr/>
        </p:nvSpPr>
        <p:spPr>
          <a:xfrm>
            <a:off x="5938246" y="2533163"/>
            <a:ext cx="7218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659861" y="2533163"/>
            <a:ext cx="7218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 y="2533163"/>
            <a:ext cx="7218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21425" y="2533163"/>
            <a:ext cx="52167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6 Marcador de número de diapositiva"/>
          <p:cNvSpPr>
            <a:spLocks noGrp="1"/>
          </p:cNvSpPr>
          <p:nvPr>
            <p:ph type="sldNum" idx="10"/>
          </p:nvPr>
        </p:nvSpPr>
        <p:spPr>
          <a:xfrm>
            <a:off x="8215338" y="4830000"/>
            <a:ext cx="548700" cy="313500"/>
          </a:xfrm>
          <a:prstGeom prst="rect">
            <a:avLst/>
          </a:prstGeom>
        </p:spPr>
        <p:txBody>
          <a:bodyPr/>
          <a:lstStyle>
            <a:lvl1pPr>
              <a:defRPr>
                <a:solidFill>
                  <a:schemeClr val="bg2">
                    <a:lumMod val="50000"/>
                  </a:schemeClr>
                </a:solidFill>
              </a:defRPr>
            </a:lvl1pPr>
          </a:lstStyle>
          <a:p>
            <a:fld id="{00000000-1234-1234-1234-123412341234}" type="slidenum">
              <a:rPr lang="es-ES" smtClean="0"/>
              <a:pPr/>
              <a:t>‹Nº›</a:t>
            </a:fld>
            <a:endParaRPr lang="es-E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5"/>
        <p:cNvGrpSpPr/>
        <p:nvPr/>
      </p:nvGrpSpPr>
      <p:grpSpPr>
        <a:xfrm>
          <a:off x="0" y="0"/>
          <a:ext cx="0" cy="0"/>
          <a:chOff x="0" y="0"/>
          <a:chExt cx="0" cy="0"/>
        </a:xfrm>
      </p:grpSpPr>
      <p:sp>
        <p:nvSpPr>
          <p:cNvPr id="16" name="Google Shape;16;p3"/>
          <p:cNvSpPr/>
          <p:nvPr/>
        </p:nvSpPr>
        <p:spPr>
          <a:xfrm>
            <a:off x="0" y="0"/>
            <a:ext cx="9144000" cy="3993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endParaRPr/>
          </a:p>
        </p:txBody>
      </p:sp>
      <p:sp>
        <p:nvSpPr>
          <p:cNvPr id="18" name="Google Shape;18;p3"/>
          <p:cNvSpPr txBox="1">
            <a:spLocks noGrp="1"/>
          </p:cNvSpPr>
          <p:nvPr>
            <p:ph type="subTitle" idx="1"/>
          </p:nvPr>
        </p:nvSpPr>
        <p:spPr>
          <a:xfrm>
            <a:off x="685800" y="2840053"/>
            <a:ext cx="77724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400"/>
              <a:buNone/>
              <a:defRPr sz="2400" b="1">
                <a:solidFill>
                  <a:schemeClr val="lt1"/>
                </a:solidFill>
              </a:defRPr>
            </a:lvl1pPr>
            <a:lvl2pPr lvl="1" algn="ctr" rtl="0">
              <a:spcBef>
                <a:spcPts val="0"/>
              </a:spcBef>
              <a:spcAft>
                <a:spcPts val="0"/>
              </a:spcAft>
              <a:buClr>
                <a:schemeClr val="lt1"/>
              </a:buClr>
              <a:buSzPts val="2400"/>
              <a:buNone/>
              <a:defRPr b="1">
                <a:solidFill>
                  <a:schemeClr val="lt1"/>
                </a:solidFill>
              </a:defRPr>
            </a:lvl2pPr>
            <a:lvl3pPr lvl="2" algn="ctr" rtl="0">
              <a:spcBef>
                <a:spcPts val="0"/>
              </a:spcBef>
              <a:spcAft>
                <a:spcPts val="0"/>
              </a:spcAft>
              <a:buClr>
                <a:schemeClr val="lt1"/>
              </a:buClr>
              <a:buSzPts val="2400"/>
              <a:buNone/>
              <a:defRPr b="1">
                <a:solidFill>
                  <a:schemeClr val="lt1"/>
                </a:solidFill>
              </a:defRPr>
            </a:lvl3pPr>
            <a:lvl4pPr lvl="3" algn="ctr" rtl="0">
              <a:spcBef>
                <a:spcPts val="0"/>
              </a:spcBef>
              <a:spcAft>
                <a:spcPts val="0"/>
              </a:spcAft>
              <a:buClr>
                <a:schemeClr val="lt1"/>
              </a:buClr>
              <a:buSzPts val="2400"/>
              <a:buNone/>
              <a:defRPr sz="2400" b="1">
                <a:solidFill>
                  <a:schemeClr val="lt1"/>
                </a:solidFill>
              </a:defRPr>
            </a:lvl4pPr>
            <a:lvl5pPr lvl="4" algn="ctr" rtl="0">
              <a:spcBef>
                <a:spcPts val="0"/>
              </a:spcBef>
              <a:spcAft>
                <a:spcPts val="0"/>
              </a:spcAft>
              <a:buClr>
                <a:schemeClr val="lt1"/>
              </a:buClr>
              <a:buSzPts val="2400"/>
              <a:buNone/>
              <a:defRPr sz="2400" b="1">
                <a:solidFill>
                  <a:schemeClr val="lt1"/>
                </a:solidFill>
              </a:defRPr>
            </a:lvl5pPr>
            <a:lvl6pPr lvl="5" algn="ctr" rtl="0">
              <a:spcBef>
                <a:spcPts val="0"/>
              </a:spcBef>
              <a:spcAft>
                <a:spcPts val="0"/>
              </a:spcAft>
              <a:buClr>
                <a:schemeClr val="lt1"/>
              </a:buClr>
              <a:buSzPts val="2400"/>
              <a:buNone/>
              <a:defRPr sz="2400" b="1">
                <a:solidFill>
                  <a:schemeClr val="lt1"/>
                </a:solidFill>
              </a:defRPr>
            </a:lvl6pPr>
            <a:lvl7pPr lvl="6" algn="ctr" rtl="0">
              <a:spcBef>
                <a:spcPts val="0"/>
              </a:spcBef>
              <a:spcAft>
                <a:spcPts val="0"/>
              </a:spcAft>
              <a:buClr>
                <a:schemeClr val="lt1"/>
              </a:buClr>
              <a:buSzPts val="2400"/>
              <a:buNone/>
              <a:defRPr sz="2400" b="1">
                <a:solidFill>
                  <a:schemeClr val="lt1"/>
                </a:solidFill>
              </a:defRPr>
            </a:lvl7pPr>
            <a:lvl8pPr lvl="7" algn="ctr" rtl="0">
              <a:spcBef>
                <a:spcPts val="0"/>
              </a:spcBef>
              <a:spcAft>
                <a:spcPts val="0"/>
              </a:spcAft>
              <a:buClr>
                <a:schemeClr val="lt1"/>
              </a:buClr>
              <a:buSzPts val="2400"/>
              <a:buNone/>
              <a:defRPr sz="2400" b="1">
                <a:solidFill>
                  <a:schemeClr val="lt1"/>
                </a:solidFill>
              </a:defRPr>
            </a:lvl8pPr>
            <a:lvl9pPr lvl="8" algn="ctr" rtl="0">
              <a:spcBef>
                <a:spcPts val="0"/>
              </a:spcBef>
              <a:spcAft>
                <a:spcPts val="0"/>
              </a:spcAft>
              <a:buClr>
                <a:schemeClr val="lt1"/>
              </a:buClr>
              <a:buSzPts val="2400"/>
              <a:buNone/>
              <a:defRPr sz="2400" b="1">
                <a:solidFill>
                  <a:schemeClr val="lt1"/>
                </a:solidFill>
              </a:defRPr>
            </a:lvl9pPr>
          </a:lstStyle>
          <a:p>
            <a:endParaRPr/>
          </a:p>
        </p:txBody>
      </p:sp>
      <p:sp>
        <p:nvSpPr>
          <p:cNvPr id="19" name="Google Shape;19;p3"/>
          <p:cNvSpPr/>
          <p:nvPr/>
        </p:nvSpPr>
        <p:spPr>
          <a:xfrm>
            <a:off x="3047704" y="3992850"/>
            <a:ext cx="3047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6096271" y="3992850"/>
            <a:ext cx="3047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1" y="3992850"/>
            <a:ext cx="3047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2" descr="Fundación San Pablo Andalucía CEU">
            <a:extLst>
              <a:ext uri="{FF2B5EF4-FFF2-40B4-BE49-F238E27FC236}">
                <a16:creationId xmlns:a16="http://schemas.microsoft.com/office/drawing/2014/main" id="{31A1DE23-906F-A36C-0832-07F49C87F7D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11765" y="0"/>
            <a:ext cx="1732235" cy="84616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3" name="Google Shape;33;p5"/>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Clr>
                <a:schemeClr val="accent6"/>
              </a:buClr>
              <a:buSzPts val="1800"/>
              <a:buChar char="▷"/>
              <a:defRPr>
                <a:solidFill>
                  <a:schemeClr val="dk1"/>
                </a:solidFill>
              </a:defRPr>
            </a:lvl1pPr>
            <a:lvl2pPr marL="914400" lvl="1" indent="-381000">
              <a:spcBef>
                <a:spcPts val="0"/>
              </a:spcBef>
              <a:spcAft>
                <a:spcPts val="0"/>
              </a:spcAft>
              <a:buClr>
                <a:schemeClr val="dk1"/>
              </a:buClr>
              <a:buSzPts val="2400"/>
              <a:buChar char="○"/>
              <a:defRPr>
                <a:solidFill>
                  <a:schemeClr val="dk1"/>
                </a:solidFill>
              </a:defRPr>
            </a:lvl2pPr>
            <a:lvl3pPr marL="1371600" lvl="2" indent="-381000">
              <a:spcBef>
                <a:spcPts val="0"/>
              </a:spcBef>
              <a:spcAft>
                <a:spcPts val="0"/>
              </a:spcAft>
              <a:buClr>
                <a:schemeClr val="dk1"/>
              </a:buClr>
              <a:buSzPts val="2400"/>
              <a:buChar char="■"/>
              <a:defRPr>
                <a:solidFill>
                  <a:schemeClr val="dk1"/>
                </a:solidFill>
              </a:defRPr>
            </a:lvl3pPr>
            <a:lvl4pPr marL="1828800" lvl="3" indent="-381000">
              <a:spcBef>
                <a:spcPts val="0"/>
              </a:spcBef>
              <a:spcAft>
                <a:spcPts val="0"/>
              </a:spcAft>
              <a:buClr>
                <a:schemeClr val="dk1"/>
              </a:buClr>
              <a:buSzPts val="2400"/>
              <a:buChar char="●"/>
              <a:defRPr>
                <a:solidFill>
                  <a:schemeClr val="dk1"/>
                </a:solidFill>
              </a:defRPr>
            </a:lvl4pPr>
            <a:lvl5pPr marL="2286000" lvl="4" indent="-381000">
              <a:spcBef>
                <a:spcPts val="0"/>
              </a:spcBef>
              <a:spcAft>
                <a:spcPts val="0"/>
              </a:spcAft>
              <a:buClr>
                <a:schemeClr val="dk1"/>
              </a:buClr>
              <a:buSzPts val="2400"/>
              <a:buChar char="○"/>
              <a:defRPr>
                <a:solidFill>
                  <a:schemeClr val="dk1"/>
                </a:solidFill>
              </a:defRPr>
            </a:lvl5pPr>
            <a:lvl6pPr marL="2743200" lvl="5" indent="-381000">
              <a:spcBef>
                <a:spcPts val="0"/>
              </a:spcBef>
              <a:spcAft>
                <a:spcPts val="0"/>
              </a:spcAft>
              <a:buClr>
                <a:schemeClr val="dk1"/>
              </a:buClr>
              <a:buSzPts val="2400"/>
              <a:buChar char="■"/>
              <a:defRPr>
                <a:solidFill>
                  <a:schemeClr val="dk1"/>
                </a:solidFill>
              </a:defRPr>
            </a:lvl6pPr>
            <a:lvl7pPr marL="3200400" lvl="6" indent="-381000">
              <a:spcBef>
                <a:spcPts val="0"/>
              </a:spcBef>
              <a:spcAft>
                <a:spcPts val="0"/>
              </a:spcAft>
              <a:buClr>
                <a:schemeClr val="dk1"/>
              </a:buClr>
              <a:buSzPts val="2400"/>
              <a:buChar char="●"/>
              <a:defRPr>
                <a:solidFill>
                  <a:schemeClr val="dk1"/>
                </a:solidFill>
              </a:defRPr>
            </a:lvl7pPr>
            <a:lvl8pPr marL="3657600" lvl="7" indent="-381000">
              <a:spcBef>
                <a:spcPts val="0"/>
              </a:spcBef>
              <a:spcAft>
                <a:spcPts val="0"/>
              </a:spcAft>
              <a:buClr>
                <a:schemeClr val="dk1"/>
              </a:buClr>
              <a:buSzPts val="2400"/>
              <a:buChar char="○"/>
              <a:defRPr>
                <a:solidFill>
                  <a:schemeClr val="dk1"/>
                </a:solidFill>
              </a:defRPr>
            </a:lvl8pPr>
            <a:lvl9pPr marL="4114800" lvl="8" indent="-381000">
              <a:spcBef>
                <a:spcPts val="0"/>
              </a:spcBef>
              <a:spcAft>
                <a:spcPts val="0"/>
              </a:spcAft>
              <a:buClr>
                <a:schemeClr val="dk1"/>
              </a:buClr>
              <a:buSzPts val="2400"/>
              <a:buChar char="■"/>
              <a:defRPr>
                <a:solidFill>
                  <a:schemeClr val="dk1"/>
                </a:solidFill>
              </a:defRPr>
            </a:lvl9pPr>
          </a:lstStyle>
          <a:p>
            <a:endParaRPr/>
          </a:p>
        </p:txBody>
      </p:sp>
      <p:sp>
        <p:nvSpPr>
          <p:cNvPr id="34" name="Google Shape;34;p5"/>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10 Rectángulo"/>
          <p:cNvSpPr/>
          <p:nvPr userDrawn="1"/>
        </p:nvSpPr>
        <p:spPr>
          <a:xfrm>
            <a:off x="0" y="4786328"/>
            <a:ext cx="9144000" cy="357172"/>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2">
                    <a:lumMod val="50000"/>
                  </a:schemeClr>
                </a:solidFill>
              </a:rPr>
              <a:t>Antonio Pérez</a:t>
            </a:r>
          </a:p>
        </p:txBody>
      </p:sp>
      <p:sp>
        <p:nvSpPr>
          <p:cNvPr id="12" name="6 Marcador de número de diapositiva"/>
          <p:cNvSpPr>
            <a:spLocks noGrp="1"/>
          </p:cNvSpPr>
          <p:nvPr>
            <p:ph type="sldNum" idx="10"/>
          </p:nvPr>
        </p:nvSpPr>
        <p:spPr>
          <a:xfrm>
            <a:off x="8215338" y="4830000"/>
            <a:ext cx="548700" cy="313500"/>
          </a:xfrm>
          <a:prstGeom prst="rect">
            <a:avLst/>
          </a:prstGeom>
        </p:spPr>
        <p:txBody>
          <a:bodyPr/>
          <a:lstStyle>
            <a:lvl1pPr>
              <a:defRPr>
                <a:solidFill>
                  <a:schemeClr val="bg2">
                    <a:lumMod val="50000"/>
                  </a:schemeClr>
                </a:solidFill>
              </a:defRPr>
            </a:lvl1pPr>
          </a:lstStyle>
          <a:p>
            <a:fld id="{00000000-1234-1234-1234-123412341234}" type="slidenum">
              <a:rPr lang="es-ES" smtClean="0"/>
              <a:pPr/>
              <a:t>‹Nº›</a:t>
            </a:fld>
            <a:endParaRPr lang="es-ES" dirty="0"/>
          </a:p>
        </p:txBody>
      </p:sp>
    </p:spTree>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ítulo y objetos" type="obj">
  <p:cSld name="Título y objetos">
    <p:spTree>
      <p:nvGrpSpPr>
        <p:cNvPr id="1" name="Shape 27"/>
        <p:cNvGrpSpPr/>
        <p:nvPr/>
      </p:nvGrpSpPr>
      <p:grpSpPr>
        <a:xfrm>
          <a:off x="0" y="0"/>
          <a:ext cx="0" cy="0"/>
          <a:chOff x="0" y="0"/>
          <a:chExt cx="0" cy="0"/>
        </a:xfrm>
      </p:grpSpPr>
      <p:sp>
        <p:nvSpPr>
          <p:cNvPr id="28" name="Google Shape;28;p3"/>
          <p:cNvSpPr txBox="1">
            <a:spLocks noGrp="1"/>
          </p:cNvSpPr>
          <p:nvPr>
            <p:ph type="title"/>
          </p:nvPr>
        </p:nvSpPr>
        <p:spPr>
          <a:xfrm>
            <a:off x="822960" y="214953"/>
            <a:ext cx="7543800" cy="1088068"/>
          </a:xfrm>
          <a:prstGeom prst="rect">
            <a:avLst/>
          </a:prstGeom>
          <a:noFill/>
          <a:ln>
            <a:noFill/>
          </a:ln>
        </p:spPr>
        <p:txBody>
          <a:bodyPr spcFirstLastPara="1" wrap="square" lIns="68569" tIns="34275" rIns="68569" bIns="34275" anchor="b" anchorCtr="0">
            <a:noAutofit/>
          </a:bodyPr>
          <a:lstStyle>
            <a:lvl1pPr marR="0" lvl="0" algn="l">
              <a:lnSpc>
                <a:spcPct val="85000"/>
              </a:lnSpc>
              <a:spcBef>
                <a:spcPts val="0"/>
              </a:spcBef>
              <a:spcAft>
                <a:spcPts val="0"/>
              </a:spcAft>
              <a:buClr>
                <a:srgbClr val="3F3F3F"/>
              </a:buClr>
              <a:buSzPts val="4800"/>
              <a:buFont typeface="Calibri"/>
              <a:buNone/>
              <a:defRPr sz="3600" b="0" i="0" u="none" strike="noStrike" cap="none">
                <a:solidFill>
                  <a:srgbClr val="3F3F3F"/>
                </a:solidFill>
                <a:latin typeface="Calibri"/>
                <a:ea typeface="Calibri"/>
                <a:cs typeface="Calibri"/>
                <a:sym typeface="Calibri"/>
              </a:defRPr>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a:endParaRPr/>
          </a:p>
        </p:txBody>
      </p:sp>
      <p:sp>
        <p:nvSpPr>
          <p:cNvPr id="29" name="Google Shape;29;p3"/>
          <p:cNvSpPr txBox="1">
            <a:spLocks noGrp="1"/>
          </p:cNvSpPr>
          <p:nvPr>
            <p:ph type="body" idx="1"/>
          </p:nvPr>
        </p:nvSpPr>
        <p:spPr>
          <a:xfrm>
            <a:off x="822960" y="1384301"/>
            <a:ext cx="7543800" cy="3017520"/>
          </a:xfrm>
          <a:prstGeom prst="rect">
            <a:avLst/>
          </a:prstGeom>
          <a:noFill/>
          <a:ln>
            <a:noFill/>
          </a:ln>
        </p:spPr>
        <p:txBody>
          <a:bodyPr spcFirstLastPara="1" wrap="square" lIns="0" tIns="34275" rIns="0" bIns="34275" anchor="t" anchorCtr="0">
            <a:noAutofit/>
          </a:bodyPr>
          <a:lstStyle>
            <a:lvl1pPr marL="342900" marR="0" lvl="0" indent="-266700" algn="l">
              <a:lnSpc>
                <a:spcPct val="90000"/>
              </a:lnSpc>
              <a:spcBef>
                <a:spcPts val="900"/>
              </a:spcBef>
              <a:spcAft>
                <a:spcPts val="0"/>
              </a:spcAft>
              <a:buClr>
                <a:schemeClr val="accent1"/>
              </a:buClr>
              <a:buSzPts val="2000"/>
              <a:buFont typeface="Calibri"/>
              <a:buChar char=" "/>
              <a:defRPr sz="1500" b="0" i="0" u="none" strike="noStrike" cap="none">
                <a:solidFill>
                  <a:srgbClr val="3F3F3F"/>
                </a:solidFill>
                <a:latin typeface="Calibri"/>
                <a:ea typeface="Calibri"/>
                <a:cs typeface="Calibri"/>
                <a:sym typeface="Calibri"/>
              </a:defRPr>
            </a:lvl1pPr>
            <a:lvl2pPr marL="685800" marR="0" lvl="1" indent="-257175" algn="l">
              <a:lnSpc>
                <a:spcPct val="90000"/>
              </a:lnSpc>
              <a:spcBef>
                <a:spcPts val="150"/>
              </a:spcBef>
              <a:spcAft>
                <a:spcPts val="0"/>
              </a:spcAft>
              <a:buClr>
                <a:schemeClr val="accent1"/>
              </a:buClr>
              <a:buSzPts val="1800"/>
              <a:buFont typeface="Calibri"/>
              <a:buChar char="◦"/>
              <a:defRPr sz="1400" b="0" i="0" u="none" strike="noStrike" cap="none">
                <a:solidFill>
                  <a:srgbClr val="3F3F3F"/>
                </a:solidFill>
                <a:latin typeface="Calibri"/>
                <a:ea typeface="Calibri"/>
                <a:cs typeface="Calibri"/>
                <a:sym typeface="Calibri"/>
              </a:defRPr>
            </a:lvl2pPr>
            <a:lvl3pPr marL="1028700" marR="0" lvl="2"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3pPr>
            <a:lvl4pPr marL="1371600" marR="0" lvl="3"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4pPr>
            <a:lvl5pPr marL="1714500" marR="0" lvl="4"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5pPr>
            <a:lvl6pPr marL="2057400" marR="0" lvl="5"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6pPr>
            <a:lvl7pPr marL="2400300" marR="0" lvl="6"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7pPr>
            <a:lvl8pPr marL="2743200" marR="0" lvl="7"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8pPr>
            <a:lvl9pPr marL="3086100" marR="0" lvl="8" indent="-238125" algn="l">
              <a:lnSpc>
                <a:spcPct val="90000"/>
              </a:lnSpc>
              <a:spcBef>
                <a:spcPts val="300"/>
              </a:spcBef>
              <a:spcAft>
                <a:spcPts val="30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Ref idx="1003">
        <a:schemeClr val="bg1"/>
      </p:bgRef>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93700" y="358388"/>
            <a:ext cx="64626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1pPr>
            <a:lvl2pPr lvl="1">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2pPr>
            <a:lvl3pPr lvl="2">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3pPr>
            <a:lvl4pPr lvl="3">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4pPr>
            <a:lvl5pPr lvl="4">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5pPr>
            <a:lvl6pPr lvl="5">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6pPr>
            <a:lvl7pPr lvl="6">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7pPr>
            <a:lvl8pPr lvl="7">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8pPr>
            <a:lvl9pPr lvl="8">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893700" y="1373588"/>
            <a:ext cx="6462600" cy="35523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6"/>
              </a:buClr>
              <a:buSzPts val="2400"/>
              <a:buFont typeface="Lato"/>
              <a:buChar char="▷"/>
              <a:defRPr sz="2400">
                <a:solidFill>
                  <a:schemeClr val="dk1"/>
                </a:solidFill>
                <a:latin typeface="Lato"/>
                <a:ea typeface="Lato"/>
                <a:cs typeface="Lato"/>
                <a:sym typeface="Lato"/>
              </a:defRPr>
            </a:lvl1pPr>
            <a:lvl2pPr marL="914400" lvl="1"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2pPr>
            <a:lvl3pPr marL="1371600" lvl="2"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3pPr>
            <a:lvl4pPr marL="1828800" lvl="3"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4pPr>
            <a:lvl5pPr marL="2286000" lvl="4"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5pPr>
            <a:lvl6pPr marL="2743200" lvl="5"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6pPr>
            <a:lvl7pPr marL="3200400" lvl="6"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7pPr>
            <a:lvl8pPr marL="3657600" lvl="7"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8pPr>
            <a:lvl9pPr marL="4114800" lvl="8"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9pPr>
          </a:lstStyle>
          <a:p>
            <a:endParaRPr/>
          </a:p>
        </p:txBody>
      </p:sp>
      <p:sp>
        <p:nvSpPr>
          <p:cNvPr id="5" name="4 Rectángulo"/>
          <p:cNvSpPr/>
          <p:nvPr userDrawn="1"/>
        </p:nvSpPr>
        <p:spPr>
          <a:xfrm>
            <a:off x="0" y="4786328"/>
            <a:ext cx="9144000" cy="357172"/>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2">
                    <a:lumMod val="50000"/>
                  </a:schemeClr>
                </a:solidFill>
              </a:rPr>
              <a:t>Antonio Pérez</a:t>
            </a:r>
          </a:p>
        </p:txBody>
      </p:sp>
      <p:sp>
        <p:nvSpPr>
          <p:cNvPr id="9" name="6 Marcador de número de diapositiva"/>
          <p:cNvSpPr txBox="1">
            <a:spLocks/>
          </p:cNvSpPr>
          <p:nvPr userDrawn="1"/>
        </p:nvSpPr>
        <p:spPr>
          <a:xfrm>
            <a:off x="8215338" y="4830000"/>
            <a:ext cx="548700" cy="313500"/>
          </a:xfrm>
          <a:prstGeom prst="rect">
            <a:avLst/>
          </a:prstGeom>
        </p:spPr>
        <p:txBody>
          <a:bodyPr/>
          <a:lstStyle>
            <a:lvl1pPr>
              <a:defRPr>
                <a:solidFill>
                  <a:schemeClr val="bg2">
                    <a:lumMod val="50000"/>
                  </a:schemeClr>
                </a:solidFill>
              </a:defRPr>
            </a:lvl1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s-ES" sz="1400" b="0" i="0" u="none" strike="noStrike" kern="0" cap="none" spc="0" normalizeH="0" baseline="0" noProof="0" smtClean="0">
                <a:ln>
                  <a:noFill/>
                </a:ln>
                <a:solidFill>
                  <a:schemeClr val="bg2">
                    <a:lumMod val="50000"/>
                  </a:schemeClr>
                </a:solidFill>
                <a:effectLst/>
                <a:uLnTx/>
                <a:uFillTx/>
                <a:latin typeface="Arial"/>
                <a:ea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t>‹Nº›</a:t>
            </a:fld>
            <a:endParaRPr kumimoji="0" lang="es-ES" sz="1400" b="0" i="0" u="none" strike="noStrike" kern="0" cap="none" spc="0" normalizeH="0" baseline="0" noProof="0" dirty="0">
              <a:ln>
                <a:noFill/>
              </a:ln>
              <a:solidFill>
                <a:schemeClr val="bg2">
                  <a:lumMod val="50000"/>
                </a:schemeClr>
              </a:solidFill>
              <a:effectLst/>
              <a:uLnTx/>
              <a:uFillTx/>
              <a:latin typeface="Arial"/>
              <a:ea typeface="Arial"/>
              <a:cs typeface="Arial"/>
              <a:sym typeface="Arial"/>
            </a:endParaRPr>
          </a:p>
        </p:txBody>
      </p:sp>
      <p:pic>
        <p:nvPicPr>
          <p:cNvPr id="2" name="Picture 2" descr="Fundación San Pablo Andalucía CEU">
            <a:extLst>
              <a:ext uri="{FF2B5EF4-FFF2-40B4-BE49-F238E27FC236}">
                <a16:creationId xmlns:a16="http://schemas.microsoft.com/office/drawing/2014/main" id="{8AC57881-8B2A-F69C-51E6-E5AAAAC0F372}"/>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7411765" y="0"/>
            <a:ext cx="1732235" cy="846161"/>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8" r:id="rId1"/>
    <p:sldLayoutId id="2147483649" r:id="rId2"/>
    <p:sldLayoutId id="2147483651" r:id="rId3"/>
    <p:sldLayoutId id="2147483659"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hyperlink" Target="https://creativecommons.org/licenses/by-nc-nd/4.0/"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2"/>
          <p:cNvSpPr txBox="1">
            <a:spLocks noGrp="1"/>
          </p:cNvSpPr>
          <p:nvPr>
            <p:ph type="ctrTitle"/>
          </p:nvPr>
        </p:nvSpPr>
        <p:spPr>
          <a:xfrm>
            <a:off x="285720" y="2762725"/>
            <a:ext cx="8246720" cy="1159800"/>
          </a:xfrm>
          <a:prstGeom prst="rect">
            <a:avLst/>
          </a:prstGeom>
        </p:spPr>
        <p:txBody>
          <a:bodyPr spcFirstLastPara="1" wrap="square" lIns="91425" tIns="91425" rIns="91425" bIns="91425" anchor="t" anchorCtr="0">
            <a:noAutofit/>
          </a:bodyPr>
          <a:lstStyle/>
          <a:p>
            <a:pPr lvl="0"/>
            <a:r>
              <a:rPr lang="sv-SE" sz="4000" dirty="0"/>
              <a:t>Funciones en PHP</a:t>
            </a:r>
            <a:endParaRPr lang="es-ES" sz="4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a:xfrm>
            <a:off x="25757" y="182988"/>
            <a:ext cx="7596844" cy="857400"/>
          </a:xfrm>
        </p:spPr>
        <p:txBody>
          <a:bodyPr/>
          <a:lstStyle/>
          <a:p>
            <a:pPr algn="l"/>
            <a:r>
              <a:rPr lang="es-ES" sz="3000" b="0" i="0" dirty="0">
                <a:solidFill>
                  <a:srgbClr val="000000"/>
                </a:solidFill>
                <a:effectLst/>
                <a:latin typeface="Roboto" panose="02000000000000000000" pitchFamily="2" charset="0"/>
              </a:rPr>
              <a:t>Estructurar el código de una aplicación con nuestras propias librerías de funciones</a:t>
            </a: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10</a:t>
            </a:fld>
            <a:endParaRPr lang="es-ES" dirty="0"/>
          </a:p>
        </p:txBody>
      </p:sp>
      <p:sp>
        <p:nvSpPr>
          <p:cNvPr id="7" name="Marcador de texto 6">
            <a:extLst>
              <a:ext uri="{FF2B5EF4-FFF2-40B4-BE49-F238E27FC236}">
                <a16:creationId xmlns:a16="http://schemas.microsoft.com/office/drawing/2014/main" id="{02064979-CA06-2D1E-F5D4-4A6C72C7B432}"/>
              </a:ext>
            </a:extLst>
          </p:cNvPr>
          <p:cNvSpPr>
            <a:spLocks noGrp="1"/>
          </p:cNvSpPr>
          <p:nvPr>
            <p:ph type="body" idx="1"/>
          </p:nvPr>
        </p:nvSpPr>
        <p:spPr>
          <a:xfrm>
            <a:off x="117618" y="903993"/>
            <a:ext cx="8856984" cy="3552300"/>
          </a:xfrm>
        </p:spPr>
        <p:txBody>
          <a:bodyPr/>
          <a:lstStyle/>
          <a:p>
            <a:r>
              <a:rPr lang="es-ES" sz="1600" dirty="0"/>
              <a:t>Estos archivos en los que se guardan las funciones se llaman comúnmente librerías. La forma de incluirlos en nuestro script es a partir de la instrucción </a:t>
            </a:r>
            <a:r>
              <a:rPr lang="es-ES" sz="1600" dirty="0" err="1"/>
              <a:t>require</a:t>
            </a:r>
            <a:r>
              <a:rPr lang="es-ES" sz="1600" dirty="0"/>
              <a:t> o </a:t>
            </a:r>
            <a:r>
              <a:rPr lang="es-ES" sz="1600" dirty="0" err="1"/>
              <a:t>include</a:t>
            </a:r>
            <a:r>
              <a:rPr lang="es-ES" sz="1600" dirty="0"/>
              <a:t>:</a:t>
            </a:r>
            <a:endParaRPr lang="es-ES" sz="1500" i="1" dirty="0"/>
          </a:p>
        </p:txBody>
      </p:sp>
      <p:sp>
        <p:nvSpPr>
          <p:cNvPr id="3" name="Rectangle 1">
            <a:extLst>
              <a:ext uri="{FF2B5EF4-FFF2-40B4-BE49-F238E27FC236}">
                <a16:creationId xmlns:a16="http://schemas.microsoft.com/office/drawing/2014/main" id="{1035CA80-943F-6BF4-9912-1E0A3BE63C24}"/>
              </a:ext>
            </a:extLst>
          </p:cNvPr>
          <p:cNvSpPr>
            <a:spLocks noChangeArrowheads="1"/>
          </p:cNvSpPr>
          <p:nvPr/>
        </p:nvSpPr>
        <p:spPr bwMode="auto">
          <a:xfrm>
            <a:off x="1907704" y="1570233"/>
            <a:ext cx="2880320" cy="344916"/>
          </a:xfrm>
          <a:prstGeom prst="rect">
            <a:avLst/>
          </a:prstGeom>
          <a:solidFill>
            <a:srgbClr val="FDF6E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a:ln>
                  <a:noFill/>
                </a:ln>
                <a:solidFill>
                  <a:srgbClr val="859900"/>
                </a:solidFill>
                <a:effectLst/>
                <a:latin typeface="Consolas" panose="020B0609020204030204" pitchFamily="49" charset="0"/>
              </a:rPr>
              <a:t>require</a:t>
            </a:r>
            <a:r>
              <a:rPr kumimoji="0" lang="es-ES" altLang="es-ES" sz="1200" b="0" i="0" u="none" strike="noStrike" cap="none" normalizeH="0" baseline="0">
                <a:ln>
                  <a:noFill/>
                </a:ln>
                <a:solidFill>
                  <a:srgbClr val="586E75"/>
                </a:solidFill>
                <a:effectLst/>
                <a:latin typeface="Consolas" panose="020B0609020204030204" pitchFamily="49" charset="0"/>
              </a:rPr>
              <a:t>(</a:t>
            </a:r>
            <a:r>
              <a:rPr kumimoji="0" lang="es-ES" altLang="es-ES" sz="1200" b="0" i="0" u="none" strike="noStrike" cap="none" normalizeH="0" baseline="0">
                <a:ln>
                  <a:noFill/>
                </a:ln>
                <a:solidFill>
                  <a:srgbClr val="2AA198"/>
                </a:solidFill>
                <a:effectLst/>
                <a:latin typeface="Consolas" panose="020B0609020204030204" pitchFamily="49" charset="0"/>
              </a:rPr>
              <a:t>"ruta/a/libreria.php"</a:t>
            </a:r>
            <a:r>
              <a:rPr kumimoji="0" lang="es-ES" altLang="es-ES" sz="1200" b="0" i="0" u="none" strike="noStrike" cap="none" normalizeH="0" baseline="0">
                <a:ln>
                  <a:noFill/>
                </a:ln>
                <a:solidFill>
                  <a:srgbClr val="586E75"/>
                </a:solidFill>
                <a:effectLst/>
                <a:latin typeface="Consolas" panose="020B0609020204030204" pitchFamily="49" charset="0"/>
              </a:rPr>
              <a:t>);</a:t>
            </a:r>
            <a:r>
              <a:rPr kumimoji="0" lang="es-ES" altLang="es-ES" sz="1200" b="0" i="0" u="none" strike="noStrike" cap="none" normalizeH="0" baseline="0">
                <a:ln>
                  <a:noFill/>
                </a:ln>
                <a:solidFill>
                  <a:schemeClr val="tx1"/>
                </a:solidFill>
                <a:effectLst/>
              </a:rPr>
              <a:t> </a:t>
            </a:r>
            <a:endParaRPr kumimoji="0" lang="es-ES" altLang="es-ES" sz="1200" b="0" i="0" u="none" strike="noStrike" cap="none" normalizeH="0" baseline="0">
              <a:ln>
                <a:noFill/>
              </a:ln>
              <a:solidFill>
                <a:schemeClr val="tx1"/>
              </a:solidFill>
              <a:effectLst/>
              <a:latin typeface="Arial" panose="020B0604020202020204" pitchFamily="34" charset="0"/>
            </a:endParaRPr>
          </a:p>
        </p:txBody>
      </p:sp>
      <p:sp>
        <p:nvSpPr>
          <p:cNvPr id="8" name="CuadroTexto 7">
            <a:extLst>
              <a:ext uri="{FF2B5EF4-FFF2-40B4-BE49-F238E27FC236}">
                <a16:creationId xmlns:a16="http://schemas.microsoft.com/office/drawing/2014/main" id="{015EEE3D-6549-70C5-C3B2-FCA79DC374EA}"/>
              </a:ext>
            </a:extLst>
          </p:cNvPr>
          <p:cNvSpPr txBox="1"/>
          <p:nvPr/>
        </p:nvSpPr>
        <p:spPr>
          <a:xfrm>
            <a:off x="536433" y="2034183"/>
            <a:ext cx="4583622" cy="338554"/>
          </a:xfrm>
          <a:prstGeom prst="rect">
            <a:avLst/>
          </a:prstGeom>
          <a:noFill/>
        </p:spPr>
        <p:txBody>
          <a:bodyPr wrap="square">
            <a:spAutoFit/>
          </a:bodyPr>
          <a:lstStyle/>
          <a:p>
            <a:r>
              <a:rPr lang="es-ES" sz="1600" dirty="0">
                <a:solidFill>
                  <a:schemeClr val="dk1"/>
                </a:solidFill>
                <a:latin typeface="Lato"/>
                <a:ea typeface="Lato"/>
                <a:cs typeface="Lato"/>
                <a:sym typeface="Lato"/>
              </a:rPr>
              <a:t>O si prefieres la alternativa del </a:t>
            </a:r>
            <a:r>
              <a:rPr lang="es-ES" sz="1600" dirty="0" err="1">
                <a:solidFill>
                  <a:schemeClr val="dk1"/>
                </a:solidFill>
                <a:latin typeface="Lato"/>
                <a:ea typeface="Lato"/>
                <a:cs typeface="Lato"/>
                <a:sym typeface="Lato"/>
              </a:rPr>
              <a:t>include</a:t>
            </a:r>
            <a:r>
              <a:rPr lang="es-ES" b="0" i="0" dirty="0">
                <a:solidFill>
                  <a:srgbClr val="000000"/>
                </a:solidFill>
                <a:effectLst/>
                <a:latin typeface="Roboto" panose="02000000000000000000" pitchFamily="2" charset="0"/>
              </a:rPr>
              <a:t>:</a:t>
            </a:r>
            <a:endParaRPr lang="es-ES" dirty="0"/>
          </a:p>
        </p:txBody>
      </p:sp>
      <p:sp>
        <p:nvSpPr>
          <p:cNvPr id="9" name="Rectangle 2">
            <a:extLst>
              <a:ext uri="{FF2B5EF4-FFF2-40B4-BE49-F238E27FC236}">
                <a16:creationId xmlns:a16="http://schemas.microsoft.com/office/drawing/2014/main" id="{00443CA9-1CB2-D207-35CB-A845CCE53928}"/>
              </a:ext>
            </a:extLst>
          </p:cNvPr>
          <p:cNvSpPr>
            <a:spLocks noChangeArrowheads="1"/>
          </p:cNvSpPr>
          <p:nvPr/>
        </p:nvSpPr>
        <p:spPr bwMode="auto">
          <a:xfrm>
            <a:off x="1907704" y="2486446"/>
            <a:ext cx="3287478" cy="344916"/>
          </a:xfrm>
          <a:prstGeom prst="rect">
            <a:avLst/>
          </a:prstGeom>
          <a:solidFill>
            <a:srgbClr val="FDF6E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a:ln>
                  <a:noFill/>
                </a:ln>
                <a:solidFill>
                  <a:srgbClr val="859900"/>
                </a:solidFill>
                <a:effectLst/>
                <a:latin typeface="Consolas" panose="020B0609020204030204" pitchFamily="49" charset="0"/>
              </a:rPr>
              <a:t>include</a:t>
            </a:r>
            <a:r>
              <a:rPr kumimoji="0" lang="es-ES" altLang="es-ES" sz="1200" b="0" i="0" u="none" strike="noStrike" cap="none" normalizeH="0" baseline="0">
                <a:ln>
                  <a:noFill/>
                </a:ln>
                <a:solidFill>
                  <a:srgbClr val="586E75"/>
                </a:solidFill>
                <a:effectLst/>
                <a:latin typeface="Consolas" panose="020B0609020204030204" pitchFamily="49" charset="0"/>
              </a:rPr>
              <a:t>(</a:t>
            </a:r>
            <a:r>
              <a:rPr kumimoji="0" lang="es-ES" altLang="es-ES" sz="1200" b="0" i="0" u="none" strike="noStrike" cap="none" normalizeH="0" baseline="0">
                <a:ln>
                  <a:noFill/>
                </a:ln>
                <a:solidFill>
                  <a:srgbClr val="2AA198"/>
                </a:solidFill>
                <a:effectLst/>
                <a:latin typeface="Consolas" panose="020B0609020204030204" pitchFamily="49" charset="0"/>
              </a:rPr>
              <a:t>"ruta/a/libreria.php"</a:t>
            </a:r>
            <a:r>
              <a:rPr kumimoji="0" lang="es-ES" altLang="es-ES" sz="1200" b="0" i="0" u="none" strike="noStrike" cap="none" normalizeH="0" baseline="0">
                <a:ln>
                  <a:noFill/>
                </a:ln>
                <a:solidFill>
                  <a:srgbClr val="586E75"/>
                </a:solidFill>
                <a:effectLst/>
                <a:latin typeface="Consolas" panose="020B0609020204030204" pitchFamily="49" charset="0"/>
              </a:rPr>
              <a:t>);</a:t>
            </a:r>
            <a:r>
              <a:rPr kumimoji="0" lang="es-ES" altLang="es-ES" sz="1200" b="0" i="0" u="none" strike="noStrike" cap="none" normalizeH="0" baseline="0">
                <a:ln>
                  <a:noFill/>
                </a:ln>
                <a:solidFill>
                  <a:schemeClr val="tx1"/>
                </a:solidFill>
                <a:effectLst/>
              </a:rPr>
              <a:t> </a:t>
            </a:r>
            <a:endParaRPr kumimoji="0" lang="es-ES" altLang="es-ES" sz="1200" b="0" i="0" u="none" strike="noStrike" cap="none" normalizeH="0" baseline="0">
              <a:ln>
                <a:noFill/>
              </a:ln>
              <a:solidFill>
                <a:schemeClr val="tx1"/>
              </a:solidFill>
              <a:effectLst/>
              <a:latin typeface="Arial" panose="020B0604020202020204" pitchFamily="34" charset="0"/>
            </a:endParaRPr>
          </a:p>
        </p:txBody>
      </p:sp>
      <p:sp>
        <p:nvSpPr>
          <p:cNvPr id="11" name="CuadroTexto 10">
            <a:extLst>
              <a:ext uri="{FF2B5EF4-FFF2-40B4-BE49-F238E27FC236}">
                <a16:creationId xmlns:a16="http://schemas.microsoft.com/office/drawing/2014/main" id="{5ECAC5D8-86E6-AA22-1AD4-547406698831}"/>
              </a:ext>
            </a:extLst>
          </p:cNvPr>
          <p:cNvSpPr txBox="1"/>
          <p:nvPr/>
        </p:nvSpPr>
        <p:spPr>
          <a:xfrm>
            <a:off x="495761" y="3428701"/>
            <a:ext cx="8584526" cy="1200329"/>
          </a:xfrm>
          <a:prstGeom prst="rect">
            <a:avLst/>
          </a:prstGeom>
          <a:noFill/>
        </p:spPr>
        <p:txBody>
          <a:bodyPr wrap="square">
            <a:spAutoFit/>
          </a:bodyPr>
          <a:lstStyle/>
          <a:p>
            <a:r>
              <a:rPr lang="es-ES" sz="1200" b="1" dirty="0">
                <a:solidFill>
                  <a:schemeClr val="dk1"/>
                </a:solidFill>
                <a:latin typeface="Lato"/>
                <a:ea typeface="Lato"/>
                <a:cs typeface="Lato"/>
                <a:sym typeface="Lato"/>
              </a:rPr>
              <a:t>Nota: </a:t>
            </a:r>
            <a:r>
              <a:rPr lang="es-ES" sz="1200" dirty="0">
                <a:solidFill>
                  <a:schemeClr val="dk1"/>
                </a:solidFill>
                <a:latin typeface="Lato"/>
                <a:ea typeface="Lato"/>
                <a:cs typeface="Lato"/>
                <a:sym typeface="Lato"/>
              </a:rPr>
              <a:t>Tanto </a:t>
            </a:r>
            <a:r>
              <a:rPr lang="es-ES" sz="1200" dirty="0" err="1">
                <a:solidFill>
                  <a:schemeClr val="dk1"/>
                </a:solidFill>
                <a:latin typeface="Lato"/>
                <a:ea typeface="Lato"/>
                <a:cs typeface="Lato"/>
                <a:sym typeface="Lato"/>
              </a:rPr>
              <a:t>require</a:t>
            </a:r>
            <a:r>
              <a:rPr lang="es-ES" sz="1200" dirty="0">
                <a:solidFill>
                  <a:schemeClr val="dk1"/>
                </a:solidFill>
                <a:latin typeface="Lato"/>
                <a:ea typeface="Lato"/>
                <a:cs typeface="Lato"/>
                <a:sym typeface="Lato"/>
              </a:rPr>
              <a:t>() como </a:t>
            </a:r>
            <a:r>
              <a:rPr lang="es-ES" sz="1200" dirty="0" err="1">
                <a:solidFill>
                  <a:schemeClr val="dk1"/>
                </a:solidFill>
                <a:latin typeface="Lato"/>
                <a:ea typeface="Lato"/>
                <a:cs typeface="Lato"/>
                <a:sym typeface="Lato"/>
              </a:rPr>
              <a:t>include</a:t>
            </a:r>
            <a:r>
              <a:rPr lang="es-ES" sz="1200" dirty="0">
                <a:solidFill>
                  <a:schemeClr val="dk1"/>
                </a:solidFill>
                <a:latin typeface="Lato"/>
                <a:ea typeface="Lato"/>
                <a:cs typeface="Lato"/>
                <a:sym typeface="Lato"/>
              </a:rPr>
              <a:t>() hacen el mismo trabajo</a:t>
            </a:r>
          </a:p>
          <a:p>
            <a:r>
              <a:rPr lang="es-ES" sz="1200" dirty="0">
                <a:solidFill>
                  <a:schemeClr val="dk1"/>
                </a:solidFill>
                <a:latin typeface="Lato"/>
                <a:ea typeface="Lato"/>
                <a:cs typeface="Lato"/>
                <a:sym typeface="Lato"/>
              </a:rPr>
              <a:t>La diferencia fundamental entre </a:t>
            </a:r>
            <a:r>
              <a:rPr lang="es-ES" sz="1200" dirty="0" err="1">
                <a:solidFill>
                  <a:schemeClr val="dk1"/>
                </a:solidFill>
                <a:latin typeface="Lato"/>
                <a:ea typeface="Lato"/>
                <a:cs typeface="Lato"/>
                <a:sym typeface="Lato"/>
              </a:rPr>
              <a:t>require</a:t>
            </a:r>
            <a:r>
              <a:rPr lang="es-ES" sz="1200" dirty="0">
                <a:solidFill>
                  <a:schemeClr val="dk1"/>
                </a:solidFill>
                <a:latin typeface="Lato"/>
                <a:ea typeface="Lato"/>
                <a:cs typeface="Lato"/>
                <a:sym typeface="Lato"/>
              </a:rPr>
              <a:t> e </a:t>
            </a:r>
            <a:r>
              <a:rPr lang="es-ES" sz="1200" dirty="0" err="1">
                <a:solidFill>
                  <a:schemeClr val="dk1"/>
                </a:solidFill>
                <a:latin typeface="Lato"/>
                <a:ea typeface="Lato"/>
                <a:cs typeface="Lato"/>
                <a:sym typeface="Lato"/>
              </a:rPr>
              <a:t>include</a:t>
            </a:r>
            <a:r>
              <a:rPr lang="es-ES" sz="1200" dirty="0">
                <a:solidFill>
                  <a:schemeClr val="dk1"/>
                </a:solidFill>
                <a:latin typeface="Lato"/>
                <a:ea typeface="Lato"/>
                <a:cs typeface="Lato"/>
                <a:sym typeface="Lato"/>
              </a:rPr>
              <a:t> es que la primera requiere forzosamente algo y la otra no. Es decir, si hacemos un </a:t>
            </a:r>
            <a:r>
              <a:rPr lang="es-ES" sz="1200" dirty="0" err="1">
                <a:solidFill>
                  <a:schemeClr val="dk1"/>
                </a:solidFill>
                <a:latin typeface="Lato"/>
                <a:ea typeface="Lato"/>
                <a:cs typeface="Lato"/>
                <a:sym typeface="Lato"/>
              </a:rPr>
              <a:t>require</a:t>
            </a:r>
            <a:r>
              <a:rPr lang="es-ES" sz="1200" dirty="0">
                <a:solidFill>
                  <a:schemeClr val="dk1"/>
                </a:solidFill>
                <a:latin typeface="Lato"/>
                <a:ea typeface="Lato"/>
                <a:cs typeface="Lato"/>
                <a:sym typeface="Lato"/>
              </a:rPr>
              <a:t>() de un archivo y éste no se encuentra disponible por cualquier motivo, PHP parará la ejecución del código y devolverá un "Error fatal". Si por el contrario hacemos un </a:t>
            </a:r>
            <a:r>
              <a:rPr lang="es-ES" sz="1200" dirty="0" err="1">
                <a:solidFill>
                  <a:schemeClr val="dk1"/>
                </a:solidFill>
                <a:latin typeface="Lato"/>
                <a:ea typeface="Lato"/>
                <a:cs typeface="Lato"/>
                <a:sym typeface="Lato"/>
              </a:rPr>
              <a:t>include</a:t>
            </a:r>
            <a:r>
              <a:rPr lang="es-ES" sz="1200" dirty="0">
                <a:solidFill>
                  <a:schemeClr val="dk1"/>
                </a:solidFill>
                <a:latin typeface="Lato"/>
                <a:ea typeface="Lato"/>
                <a:cs typeface="Lato"/>
                <a:sym typeface="Lato"/>
              </a:rPr>
              <a:t>() y el archivo que tratamos de traer no se encuentra disponible, entonces lo que PHP nos mostrará es una señal de advertencia, un "</a:t>
            </a:r>
            <a:r>
              <a:rPr lang="es-ES" sz="1200" dirty="0" err="1">
                <a:solidFill>
                  <a:schemeClr val="dk1"/>
                </a:solidFill>
                <a:latin typeface="Lato"/>
                <a:ea typeface="Lato"/>
                <a:cs typeface="Lato"/>
                <a:sym typeface="Lato"/>
              </a:rPr>
              <a:t>warning</a:t>
            </a:r>
            <a:r>
              <a:rPr lang="es-ES" sz="1200" dirty="0">
                <a:solidFill>
                  <a:schemeClr val="dk1"/>
                </a:solidFill>
                <a:latin typeface="Lato"/>
                <a:ea typeface="Lato"/>
                <a:cs typeface="Lato"/>
                <a:sym typeface="Lato"/>
              </a:rPr>
              <a:t>", pero tratará de seguir ejecutando el programa.</a:t>
            </a:r>
          </a:p>
        </p:txBody>
      </p:sp>
    </p:spTree>
    <p:extLst>
      <p:ext uri="{BB962C8B-B14F-4D97-AF65-F5344CB8AC3E}">
        <p14:creationId xmlns:p14="http://schemas.microsoft.com/office/powerpoint/2010/main" val="1886750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a:xfrm>
            <a:off x="21442" y="226764"/>
            <a:ext cx="8640960" cy="857400"/>
          </a:xfrm>
        </p:spPr>
        <p:txBody>
          <a:bodyPr/>
          <a:lstStyle/>
          <a:p>
            <a:pPr algn="l"/>
            <a:r>
              <a:rPr lang="es-ES" sz="3000" b="0" i="0" dirty="0">
                <a:solidFill>
                  <a:srgbClr val="000000"/>
                </a:solidFill>
                <a:effectLst/>
                <a:latin typeface="Roboto" panose="02000000000000000000" pitchFamily="2" charset="0"/>
              </a:rPr>
              <a:t>Estructurar el código de una aplicación con nuestras propias librerías de funciones</a:t>
            </a: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11</a:t>
            </a:fld>
            <a:endParaRPr lang="es-ES" dirty="0"/>
          </a:p>
        </p:txBody>
      </p:sp>
      <p:sp>
        <p:nvSpPr>
          <p:cNvPr id="7" name="Marcador de texto 6">
            <a:extLst>
              <a:ext uri="{FF2B5EF4-FFF2-40B4-BE49-F238E27FC236}">
                <a16:creationId xmlns:a16="http://schemas.microsoft.com/office/drawing/2014/main" id="{02064979-CA06-2D1E-F5D4-4A6C72C7B432}"/>
              </a:ext>
            </a:extLst>
          </p:cNvPr>
          <p:cNvSpPr>
            <a:spLocks noGrp="1"/>
          </p:cNvSpPr>
          <p:nvPr>
            <p:ph type="body" idx="1"/>
          </p:nvPr>
        </p:nvSpPr>
        <p:spPr>
          <a:xfrm>
            <a:off x="179512" y="1275606"/>
            <a:ext cx="8640960" cy="1224136"/>
          </a:xfrm>
        </p:spPr>
        <p:txBody>
          <a:bodyPr/>
          <a:lstStyle/>
          <a:p>
            <a:pPr algn="l"/>
            <a:r>
              <a:rPr lang="es-ES" sz="1600" dirty="0"/>
              <a:t>En resumen, cuando usas archivos con código de funciones (librerías) y los incluyes para usarlos desde otras páginas de la aplicación, la cosa quedaría así:</a:t>
            </a:r>
          </a:p>
          <a:p>
            <a:pPr algn="l"/>
            <a:r>
              <a:rPr lang="es-ES" sz="1600" dirty="0"/>
              <a:t>Tendríamos un archivo </a:t>
            </a:r>
            <a:r>
              <a:rPr lang="es-ES" sz="1600" dirty="0" err="1"/>
              <a:t>libreria.php</a:t>
            </a:r>
            <a:r>
              <a:rPr lang="es-ES" sz="1600" dirty="0"/>
              <a:t> como sigue</a:t>
            </a:r>
          </a:p>
          <a:p>
            <a:pPr marL="114300" indent="0">
              <a:buNone/>
            </a:pPr>
            <a:r>
              <a:rPr lang="es-ES" sz="1800" dirty="0"/>
              <a:t>.</a:t>
            </a:r>
          </a:p>
        </p:txBody>
      </p:sp>
      <p:sp>
        <p:nvSpPr>
          <p:cNvPr id="3" name="Rectangle 1">
            <a:extLst>
              <a:ext uri="{FF2B5EF4-FFF2-40B4-BE49-F238E27FC236}">
                <a16:creationId xmlns:a16="http://schemas.microsoft.com/office/drawing/2014/main" id="{A2D72977-59FE-C2C2-2342-3CD86DFF43A0}"/>
              </a:ext>
            </a:extLst>
          </p:cNvPr>
          <p:cNvSpPr>
            <a:spLocks noChangeArrowheads="1"/>
          </p:cNvSpPr>
          <p:nvPr/>
        </p:nvSpPr>
        <p:spPr bwMode="auto">
          <a:xfrm>
            <a:off x="539552" y="2319681"/>
            <a:ext cx="5904656" cy="1345190"/>
          </a:xfrm>
          <a:prstGeom prst="rect">
            <a:avLst/>
          </a:prstGeom>
          <a:solidFill>
            <a:srgbClr val="FDF6E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100" b="1" i="0" u="none" strike="noStrike" cap="none" normalizeH="0" baseline="0" dirty="0">
                <a:ln>
                  <a:noFill/>
                </a:ln>
                <a:solidFill>
                  <a:srgbClr val="CB4B16"/>
                </a:solidFill>
                <a:effectLst/>
                <a:latin typeface="Consolas" panose="020B0609020204030204" pitchFamily="49" charset="0"/>
              </a:rPr>
              <a:t>&lt;?</a:t>
            </a:r>
            <a:r>
              <a:rPr kumimoji="0" lang="es-ES" altLang="es-ES" sz="11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100" b="0" i="0" u="none" strike="noStrike" cap="none" normalizeH="0" baseline="0" dirty="0">
                <a:ln>
                  <a:noFill/>
                </a:ln>
                <a:solidFill>
                  <a:srgbClr val="93A1A1"/>
                </a:solidFill>
                <a:effectLst/>
                <a:latin typeface="Consolas" panose="020B0609020204030204" pitchFamily="49" charset="0"/>
              </a:rPr>
              <a:t>//función de encabezado y colocación del titulo</a:t>
            </a:r>
            <a:r>
              <a:rPr kumimoji="0" lang="es-ES" altLang="es-ES" sz="11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100" b="0" i="0" u="none" strike="noStrike" cap="none" normalizeH="0" baseline="0" dirty="0" err="1">
                <a:ln>
                  <a:noFill/>
                </a:ln>
                <a:solidFill>
                  <a:srgbClr val="859900"/>
                </a:solidFill>
                <a:effectLst/>
                <a:latin typeface="Consolas" panose="020B0609020204030204" pitchFamily="49" charset="0"/>
              </a:rPr>
              <a:t>function</a:t>
            </a:r>
            <a:r>
              <a:rPr kumimoji="0" lang="es-ES" altLang="es-ES" sz="1100" b="0" i="0" u="none" strike="noStrike" cap="none" normalizeH="0" baseline="0" dirty="0">
                <a:ln>
                  <a:noFill/>
                </a:ln>
                <a:solidFill>
                  <a:srgbClr val="657B83"/>
                </a:solidFill>
                <a:effectLst/>
                <a:latin typeface="Consolas" panose="020B0609020204030204" pitchFamily="49" charset="0"/>
              </a:rPr>
              <a:t> </a:t>
            </a:r>
            <a:r>
              <a:rPr kumimoji="0" lang="es-ES" altLang="es-ES" sz="1100" b="0" i="0" u="none" strike="noStrike" cap="none" normalizeH="0" baseline="0" dirty="0" err="1">
                <a:ln>
                  <a:noFill/>
                </a:ln>
                <a:solidFill>
                  <a:srgbClr val="B58900"/>
                </a:solidFill>
                <a:effectLst/>
                <a:latin typeface="Consolas" panose="020B0609020204030204" pitchFamily="49" charset="0"/>
              </a:rPr>
              <a:t>hacer_encabezado</a:t>
            </a:r>
            <a:r>
              <a:rPr kumimoji="0" lang="es-ES" altLang="es-ES" sz="1100" b="0" i="0" u="none" strike="noStrike" cap="none" normalizeH="0" baseline="0" dirty="0">
                <a:ln>
                  <a:noFill/>
                </a:ln>
                <a:solidFill>
                  <a:srgbClr val="586E75"/>
                </a:solidFill>
                <a:effectLst/>
                <a:latin typeface="Consolas" panose="020B0609020204030204" pitchFamily="49" charset="0"/>
              </a:rPr>
              <a:t>(</a:t>
            </a:r>
            <a:r>
              <a:rPr kumimoji="0" lang="es-ES" altLang="es-ES" sz="1100" b="0" i="0" u="none" strike="noStrike" cap="none" normalizeH="0" baseline="0" dirty="0">
                <a:ln>
                  <a:noFill/>
                </a:ln>
                <a:solidFill>
                  <a:srgbClr val="CB4B16"/>
                </a:solidFill>
                <a:effectLst/>
                <a:latin typeface="Consolas" panose="020B0609020204030204" pitchFamily="49" charset="0"/>
              </a:rPr>
              <a:t>$titulo</a:t>
            </a:r>
            <a:r>
              <a:rPr kumimoji="0" lang="es-ES" altLang="es-ES" sz="1100" b="0" i="0" u="none" strike="noStrike" cap="none" normalizeH="0" baseline="0" dirty="0">
                <a:ln>
                  <a:noFill/>
                </a:ln>
                <a:solidFill>
                  <a:srgbClr val="586E75"/>
                </a:solidFill>
                <a:effectLst/>
                <a:latin typeface="Consolas" panose="020B0609020204030204" pitchFamily="49" charset="0"/>
              </a:rPr>
              <a:t>)</a:t>
            </a:r>
            <a:r>
              <a:rPr kumimoji="0" lang="es-ES" altLang="es-ES" sz="1100" b="0" i="0" u="none" strike="noStrike" cap="none" normalizeH="0" baseline="0" dirty="0">
                <a:ln>
                  <a:noFill/>
                </a:ln>
                <a:solidFill>
                  <a:srgbClr val="657B83"/>
                </a:solidFill>
                <a:effectLst/>
                <a:latin typeface="Consolas" panose="020B0609020204030204" pitchFamily="49" charset="0"/>
              </a:rPr>
              <a:t> </a:t>
            </a:r>
            <a:r>
              <a:rPr kumimoji="0" lang="es-ES" altLang="es-ES" sz="1100" b="0" i="0" u="none" strike="noStrike" cap="none" normalizeH="0" baseline="0" dirty="0">
                <a:ln>
                  <a:noFill/>
                </a:ln>
                <a:solidFill>
                  <a:srgbClr val="586E75"/>
                </a:solidFill>
                <a:effectLst/>
                <a:latin typeface="Consolas" panose="020B0609020204030204" pitchFamily="49" charset="0"/>
              </a:rPr>
              <a:t>{</a:t>
            </a:r>
            <a:r>
              <a:rPr kumimoji="0" lang="es-ES" altLang="es-ES" sz="11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100" b="0" i="0" u="none" strike="noStrike" cap="none" normalizeH="0" baseline="0" dirty="0">
                <a:ln>
                  <a:noFill/>
                </a:ln>
                <a:solidFill>
                  <a:srgbClr val="657B83"/>
                </a:solidFill>
                <a:effectLst/>
                <a:latin typeface="Consolas" panose="020B0609020204030204" pitchFamily="49" charset="0"/>
              </a:rPr>
              <a:t>   </a:t>
            </a:r>
            <a:r>
              <a:rPr kumimoji="0" lang="es-ES" altLang="es-ES" sz="1100" b="0" i="0" u="none" strike="noStrike" cap="none" normalizeH="0" baseline="0" dirty="0">
                <a:ln>
                  <a:noFill/>
                </a:ln>
                <a:solidFill>
                  <a:srgbClr val="CB4B16"/>
                </a:solidFill>
                <a:effectLst/>
                <a:latin typeface="Consolas" panose="020B0609020204030204" pitchFamily="49" charset="0"/>
              </a:rPr>
              <a:t>$encabezado</a:t>
            </a:r>
            <a:r>
              <a:rPr kumimoji="0" lang="es-ES" altLang="es-ES" sz="1100" b="0" i="0" u="none" strike="noStrike" cap="none" normalizeH="0" baseline="0" dirty="0">
                <a:ln>
                  <a:noFill/>
                </a:ln>
                <a:solidFill>
                  <a:srgbClr val="657B83"/>
                </a:solidFill>
                <a:effectLst/>
                <a:latin typeface="Consolas" panose="020B0609020204030204" pitchFamily="49" charset="0"/>
              </a:rPr>
              <a:t>=</a:t>
            </a:r>
            <a:r>
              <a:rPr kumimoji="0" lang="es-ES" altLang="es-ES" sz="1100" b="0" i="0" u="none" strike="noStrike" cap="none" normalizeH="0" baseline="0" dirty="0">
                <a:ln>
                  <a:noFill/>
                </a:ln>
                <a:solidFill>
                  <a:srgbClr val="2AA198"/>
                </a:solidFill>
                <a:effectLst/>
                <a:latin typeface="Consolas" panose="020B0609020204030204" pitchFamily="49" charset="0"/>
              </a:rPr>
              <a:t>"&lt;</a:t>
            </a:r>
            <a:r>
              <a:rPr kumimoji="0" lang="es-ES" altLang="es-ES" sz="1100" b="0" i="0" u="none" strike="noStrike" cap="none" normalizeH="0" baseline="0" dirty="0" err="1">
                <a:ln>
                  <a:noFill/>
                </a:ln>
                <a:solidFill>
                  <a:srgbClr val="2AA198"/>
                </a:solidFill>
                <a:effectLst/>
                <a:latin typeface="Consolas" panose="020B0609020204030204" pitchFamily="49" charset="0"/>
              </a:rPr>
              <a:t>html</a:t>
            </a:r>
            <a:r>
              <a:rPr kumimoji="0" lang="es-ES" altLang="es-ES" sz="1100" b="0" i="0" u="none" strike="noStrike" cap="none" normalizeH="0" baseline="0" dirty="0">
                <a:ln>
                  <a:noFill/>
                </a:ln>
                <a:solidFill>
                  <a:srgbClr val="2AA198"/>
                </a:solidFill>
                <a:effectLst/>
                <a:latin typeface="Consolas" panose="020B0609020204030204" pitchFamily="49" charset="0"/>
              </a:rPr>
              <a:t>&gt;n&lt;head&gt;</a:t>
            </a:r>
            <a:r>
              <a:rPr kumimoji="0" lang="es-ES" altLang="es-ES" sz="1100" b="0" i="0" u="none" strike="noStrike" cap="none" normalizeH="0" baseline="0" dirty="0" err="1">
                <a:ln>
                  <a:noFill/>
                </a:ln>
                <a:solidFill>
                  <a:srgbClr val="2AA198"/>
                </a:solidFill>
                <a:effectLst/>
                <a:latin typeface="Consolas" panose="020B0609020204030204" pitchFamily="49" charset="0"/>
              </a:rPr>
              <a:t>nt</a:t>
            </a:r>
            <a:r>
              <a:rPr kumimoji="0" lang="es-ES" altLang="es-ES" sz="1100" b="0" i="0" u="none" strike="noStrike" cap="none" normalizeH="0" baseline="0" dirty="0">
                <a:ln>
                  <a:noFill/>
                </a:ln>
                <a:solidFill>
                  <a:srgbClr val="2AA198"/>
                </a:solidFill>
                <a:effectLst/>
                <a:latin typeface="Consolas" panose="020B0609020204030204" pitchFamily="49" charset="0"/>
              </a:rPr>
              <a:t>&lt;</a:t>
            </a:r>
            <a:r>
              <a:rPr kumimoji="0" lang="es-ES" altLang="es-ES" sz="1100" b="0" i="0" u="none" strike="noStrike" cap="none" normalizeH="0" baseline="0" dirty="0" err="1">
                <a:ln>
                  <a:noFill/>
                </a:ln>
                <a:solidFill>
                  <a:srgbClr val="2AA198"/>
                </a:solidFill>
                <a:effectLst/>
                <a:latin typeface="Consolas" panose="020B0609020204030204" pitchFamily="49" charset="0"/>
              </a:rPr>
              <a:t>title</a:t>
            </a:r>
            <a:r>
              <a:rPr kumimoji="0" lang="es-ES" altLang="es-ES" sz="1100" b="0" i="0" u="none" strike="noStrike" cap="none" normalizeH="0" baseline="0" dirty="0">
                <a:ln>
                  <a:noFill/>
                </a:ln>
                <a:solidFill>
                  <a:srgbClr val="2AA198"/>
                </a:solidFill>
                <a:effectLst/>
                <a:latin typeface="Consolas" panose="020B0609020204030204" pitchFamily="49" charset="0"/>
              </a:rPr>
              <a:t>&gt;</a:t>
            </a:r>
            <a:r>
              <a:rPr kumimoji="0" lang="es-ES" altLang="es-ES" sz="1100" b="0" i="0" u="none" strike="noStrike" cap="none" normalizeH="0" baseline="0" dirty="0">
                <a:ln>
                  <a:noFill/>
                </a:ln>
                <a:solidFill>
                  <a:srgbClr val="CB4B16"/>
                </a:solidFill>
                <a:effectLst/>
                <a:latin typeface="Consolas" panose="020B0609020204030204" pitchFamily="49" charset="0"/>
              </a:rPr>
              <a:t>$titulo</a:t>
            </a:r>
            <a:r>
              <a:rPr kumimoji="0" lang="es-ES" altLang="es-ES" sz="1100" b="0" i="0" u="none" strike="noStrike" cap="none" normalizeH="0" baseline="0" dirty="0">
                <a:ln>
                  <a:noFill/>
                </a:ln>
                <a:solidFill>
                  <a:srgbClr val="2AA198"/>
                </a:solidFill>
                <a:effectLst/>
                <a:latin typeface="Consolas" panose="020B0609020204030204" pitchFamily="49" charset="0"/>
              </a:rPr>
              <a:t>&lt;/</a:t>
            </a:r>
            <a:r>
              <a:rPr kumimoji="0" lang="es-ES" altLang="es-ES" sz="1100" b="0" i="0" u="none" strike="noStrike" cap="none" normalizeH="0" baseline="0" dirty="0" err="1">
                <a:ln>
                  <a:noFill/>
                </a:ln>
                <a:solidFill>
                  <a:srgbClr val="2AA198"/>
                </a:solidFill>
                <a:effectLst/>
                <a:latin typeface="Consolas" panose="020B0609020204030204" pitchFamily="49" charset="0"/>
              </a:rPr>
              <a:t>title</a:t>
            </a:r>
            <a:r>
              <a:rPr kumimoji="0" lang="es-ES" altLang="es-ES" sz="1100" b="0" i="0" u="none" strike="noStrike" cap="none" normalizeH="0" baseline="0" dirty="0">
                <a:ln>
                  <a:noFill/>
                </a:ln>
                <a:solidFill>
                  <a:srgbClr val="2AA198"/>
                </a:solidFill>
                <a:effectLst/>
                <a:latin typeface="Consolas" panose="020B0609020204030204" pitchFamily="49" charset="0"/>
              </a:rPr>
              <a:t>&gt;n&lt;/head&gt;n"</a:t>
            </a:r>
            <a:r>
              <a:rPr kumimoji="0" lang="es-ES" altLang="es-ES" sz="1100" b="0" i="0" u="none" strike="noStrike" cap="none" normalizeH="0" baseline="0" dirty="0">
                <a:ln>
                  <a:noFill/>
                </a:ln>
                <a:solidFill>
                  <a:srgbClr val="586E75"/>
                </a:solidFill>
                <a:effectLst/>
                <a:latin typeface="Consolas" panose="020B0609020204030204" pitchFamily="49" charset="0"/>
              </a:rPr>
              <a:t>;</a:t>
            </a:r>
            <a:r>
              <a:rPr kumimoji="0" lang="es-ES" altLang="es-ES" sz="11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100" dirty="0">
                <a:solidFill>
                  <a:srgbClr val="657B83"/>
                </a:solidFill>
                <a:latin typeface="Consolas" panose="020B0609020204030204" pitchFamily="49" charset="0"/>
              </a:rPr>
              <a:t>   </a:t>
            </a:r>
            <a:r>
              <a:rPr kumimoji="0" lang="es-ES" altLang="es-ES" sz="1100" b="0" i="0" u="none" strike="noStrike" cap="none" normalizeH="0" baseline="0" dirty="0">
                <a:ln>
                  <a:noFill/>
                </a:ln>
                <a:solidFill>
                  <a:srgbClr val="859900"/>
                </a:solidFill>
                <a:effectLst/>
                <a:latin typeface="Consolas" panose="020B0609020204030204" pitchFamily="49" charset="0"/>
              </a:rPr>
              <a:t>echo</a:t>
            </a:r>
            <a:r>
              <a:rPr kumimoji="0" lang="es-ES" altLang="es-ES" sz="1100" b="0" i="0" u="none" strike="noStrike" cap="none" normalizeH="0" baseline="0" dirty="0">
                <a:ln>
                  <a:noFill/>
                </a:ln>
                <a:solidFill>
                  <a:srgbClr val="657B83"/>
                </a:solidFill>
                <a:effectLst/>
                <a:latin typeface="Consolas" panose="020B0609020204030204" pitchFamily="49" charset="0"/>
              </a:rPr>
              <a:t> </a:t>
            </a:r>
            <a:r>
              <a:rPr kumimoji="0" lang="es-ES" altLang="es-ES" sz="1100" b="0" i="0" u="none" strike="noStrike" cap="none" normalizeH="0" baseline="0" dirty="0">
                <a:ln>
                  <a:noFill/>
                </a:ln>
                <a:solidFill>
                  <a:srgbClr val="CB4B16"/>
                </a:solidFill>
                <a:effectLst/>
                <a:latin typeface="Consolas" panose="020B0609020204030204" pitchFamily="49" charset="0"/>
              </a:rPr>
              <a:t>$encabezado</a:t>
            </a:r>
            <a:r>
              <a:rPr kumimoji="0" lang="es-ES" altLang="es-ES" sz="1100" b="0" i="0" u="none" strike="noStrike" cap="none" normalizeH="0" baseline="0" dirty="0">
                <a:ln>
                  <a:noFill/>
                </a:ln>
                <a:solidFill>
                  <a:srgbClr val="586E75"/>
                </a:solidFill>
                <a:effectLst/>
                <a:latin typeface="Consolas" panose="020B0609020204030204" pitchFamily="49" charset="0"/>
              </a:rPr>
              <a:t>;</a:t>
            </a:r>
            <a:r>
              <a:rPr kumimoji="0" lang="es-ES" altLang="es-ES" sz="11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100" b="0" i="0" u="none" strike="noStrike" cap="none" normalizeH="0" baseline="0" dirty="0">
                <a:ln>
                  <a:noFill/>
                </a:ln>
                <a:solidFill>
                  <a:srgbClr val="586E75"/>
                </a:solidFill>
                <a:effectLst/>
                <a:latin typeface="Consolas" panose="020B0609020204030204" pitchFamily="49" charset="0"/>
              </a:rPr>
              <a:t>   }</a:t>
            </a:r>
            <a:r>
              <a:rPr kumimoji="0" lang="es-ES" altLang="es-ES" sz="11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100" b="1" i="0" u="none" strike="noStrike" cap="none" normalizeH="0" baseline="0" dirty="0">
                <a:ln>
                  <a:noFill/>
                </a:ln>
                <a:solidFill>
                  <a:srgbClr val="CB4B16"/>
                </a:solidFill>
                <a:effectLst/>
                <a:latin typeface="Consolas" panose="020B0609020204030204" pitchFamily="49" charset="0"/>
              </a:rPr>
              <a:t>?&gt;</a:t>
            </a:r>
            <a:r>
              <a:rPr kumimoji="0" lang="es-ES" altLang="es-ES" sz="1100" b="0" i="0" u="none" strike="noStrike" cap="none" normalizeH="0" baseline="0" dirty="0">
                <a:ln>
                  <a:noFill/>
                </a:ln>
                <a:solidFill>
                  <a:schemeClr val="tx1"/>
                </a:solidFill>
                <a:effectLst/>
              </a:rPr>
              <a:t> </a:t>
            </a:r>
            <a:endParaRPr kumimoji="0" lang="es-ES" altLang="es-ES" sz="11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61FBC24E-320E-C6C3-A03B-7C6D9ECF7DBB}"/>
              </a:ext>
            </a:extLst>
          </p:cNvPr>
          <p:cNvSpPr>
            <a:spLocks noChangeArrowheads="1"/>
          </p:cNvSpPr>
          <p:nvPr/>
        </p:nvSpPr>
        <p:spPr bwMode="auto">
          <a:xfrm>
            <a:off x="5780794" y="3341878"/>
            <a:ext cx="2823654" cy="1391356"/>
          </a:xfrm>
          <a:prstGeom prst="rect">
            <a:avLst/>
          </a:prstGeom>
          <a:solidFill>
            <a:srgbClr val="FDF6E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1" i="0" u="none" strike="noStrike" cap="none" normalizeH="0" baseline="0" dirty="0">
                <a:ln>
                  <a:noFill/>
                </a:ln>
                <a:solidFill>
                  <a:srgbClr val="CB4B16"/>
                </a:solidFill>
                <a:effectLst/>
                <a:latin typeface="Consolas" panose="020B0609020204030204" pitchFamily="49" charset="0"/>
              </a:rPr>
              <a:t>&lt;?</a:t>
            </a:r>
            <a:r>
              <a:rPr kumimoji="0" lang="es-ES" altLang="es-ES" sz="1000" b="0" i="0" u="none" strike="noStrike" cap="none" normalizeH="0" baseline="0" dirty="0">
                <a:ln>
                  <a:noFill/>
                </a:ln>
                <a:solidFill>
                  <a:srgbClr val="657B83"/>
                </a:solidFill>
                <a:effectLst/>
                <a:latin typeface="Consolas" panose="020B0609020204030204" pitchFamily="49" charset="0"/>
              </a:rPr>
              <a:t> </a:t>
            </a:r>
            <a:r>
              <a:rPr kumimoji="0" lang="es-ES" altLang="es-ES" sz="1000" b="0" i="0" u="none" strike="noStrike" cap="none" normalizeH="0" baseline="0" dirty="0" err="1">
                <a:ln>
                  <a:noFill/>
                </a:ln>
                <a:solidFill>
                  <a:srgbClr val="859900"/>
                </a:solidFill>
                <a:effectLst/>
                <a:latin typeface="Consolas" panose="020B0609020204030204" pitchFamily="49" charset="0"/>
              </a:rPr>
              <a:t>include</a:t>
            </a:r>
            <a:r>
              <a:rPr kumimoji="0" lang="es-ES" altLang="es-ES" sz="1000" b="0" i="0" u="none" strike="noStrike" cap="none" normalizeH="0" baseline="0" dirty="0">
                <a:ln>
                  <a:noFill/>
                </a:ln>
                <a:solidFill>
                  <a:srgbClr val="586E75"/>
                </a:solidFill>
                <a:effectLst/>
                <a:latin typeface="Consolas" panose="020B0609020204030204" pitchFamily="49" charset="0"/>
              </a:rPr>
              <a:t>(</a:t>
            </a:r>
            <a:r>
              <a:rPr kumimoji="0" lang="es-ES" altLang="es-ES" sz="1000" b="0" i="0" u="none" strike="noStrike" cap="none" normalizeH="0" baseline="0" dirty="0">
                <a:ln>
                  <a:noFill/>
                </a:ln>
                <a:solidFill>
                  <a:srgbClr val="2AA198"/>
                </a:solidFill>
                <a:effectLst/>
                <a:latin typeface="Consolas" panose="020B0609020204030204" pitchFamily="49" charset="0"/>
              </a:rPr>
              <a:t>"</a:t>
            </a:r>
            <a:r>
              <a:rPr kumimoji="0" lang="es-ES" altLang="es-ES" sz="1000" b="0" i="0" u="none" strike="noStrike" cap="none" normalizeH="0" baseline="0" dirty="0" err="1">
                <a:ln>
                  <a:noFill/>
                </a:ln>
                <a:solidFill>
                  <a:srgbClr val="2AA198"/>
                </a:solidFill>
                <a:effectLst/>
                <a:latin typeface="Consolas" panose="020B0609020204030204" pitchFamily="49" charset="0"/>
              </a:rPr>
              <a:t>libreria.php</a:t>
            </a:r>
            <a:r>
              <a:rPr kumimoji="0" lang="es-ES" altLang="es-ES" sz="1000" b="0" i="0" u="none" strike="noStrike" cap="none" normalizeH="0" baseline="0" dirty="0">
                <a:ln>
                  <a:noFill/>
                </a:ln>
                <a:solidFill>
                  <a:srgbClr val="2AA198"/>
                </a:solidFill>
                <a:effectLst/>
                <a:latin typeface="Consolas" panose="020B0609020204030204" pitchFamily="49" charset="0"/>
              </a:rPr>
              <a:t>"</a:t>
            </a:r>
            <a:r>
              <a:rPr kumimoji="0" lang="es-ES" altLang="es-ES" sz="1000" b="0" i="0" u="none" strike="noStrike" cap="none" normalizeH="0" baseline="0" dirty="0">
                <a:ln>
                  <a:noFill/>
                </a:ln>
                <a:solidFill>
                  <a:srgbClr val="586E75"/>
                </a:solidFill>
                <a:effectLst/>
                <a:latin typeface="Consolas" panose="020B0609020204030204" pitchFamily="49" charset="0"/>
              </a:rPr>
              <a:t>);</a:t>
            </a:r>
            <a:r>
              <a:rPr kumimoji="0" lang="es-ES" altLang="es-ES" sz="10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a:ln>
                  <a:noFill/>
                </a:ln>
                <a:solidFill>
                  <a:srgbClr val="CB4B16"/>
                </a:solidFill>
                <a:effectLst/>
                <a:latin typeface="Consolas" panose="020B0609020204030204" pitchFamily="49" charset="0"/>
              </a:rPr>
              <a:t>$titulo</a:t>
            </a:r>
            <a:r>
              <a:rPr kumimoji="0" lang="es-ES" altLang="es-ES" sz="1000" b="0" i="0" u="none" strike="noStrike" cap="none" normalizeH="0" baseline="0" dirty="0">
                <a:ln>
                  <a:noFill/>
                </a:ln>
                <a:solidFill>
                  <a:srgbClr val="657B83"/>
                </a:solidFill>
                <a:effectLst/>
                <a:latin typeface="Consolas" panose="020B0609020204030204" pitchFamily="49" charset="0"/>
              </a:rPr>
              <a:t>=</a:t>
            </a:r>
            <a:r>
              <a:rPr kumimoji="0" lang="es-ES" altLang="es-ES" sz="1000" b="0" i="0" u="none" strike="noStrike" cap="none" normalizeH="0" baseline="0" dirty="0">
                <a:ln>
                  <a:noFill/>
                </a:ln>
                <a:solidFill>
                  <a:srgbClr val="2AA198"/>
                </a:solidFill>
                <a:effectLst/>
                <a:latin typeface="Consolas" panose="020B0609020204030204" pitchFamily="49" charset="0"/>
              </a:rPr>
              <a:t>"Mi Web"</a:t>
            </a:r>
            <a:r>
              <a:rPr kumimoji="0" lang="es-ES" altLang="es-ES" sz="1000" b="0" i="0" u="none" strike="noStrike" cap="none" normalizeH="0" baseline="0" dirty="0">
                <a:ln>
                  <a:noFill/>
                </a:ln>
                <a:solidFill>
                  <a:srgbClr val="586E75"/>
                </a:solidFill>
                <a:effectLst/>
                <a:latin typeface="Consolas" panose="020B0609020204030204" pitchFamily="49" charset="0"/>
              </a:rPr>
              <a:t>;</a:t>
            </a:r>
            <a:r>
              <a:rPr kumimoji="0" lang="es-ES" altLang="es-ES" sz="10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err="1">
                <a:ln>
                  <a:noFill/>
                </a:ln>
                <a:solidFill>
                  <a:srgbClr val="B58900"/>
                </a:solidFill>
                <a:effectLst/>
                <a:latin typeface="Consolas" panose="020B0609020204030204" pitchFamily="49" charset="0"/>
              </a:rPr>
              <a:t>hacer_encabezado</a:t>
            </a:r>
            <a:r>
              <a:rPr kumimoji="0" lang="es-ES" altLang="es-ES" sz="1000" b="0" i="0" u="none" strike="noStrike" cap="none" normalizeH="0" baseline="0" dirty="0">
                <a:ln>
                  <a:noFill/>
                </a:ln>
                <a:solidFill>
                  <a:srgbClr val="586E75"/>
                </a:solidFill>
                <a:effectLst/>
                <a:latin typeface="Consolas" panose="020B0609020204030204" pitchFamily="49" charset="0"/>
              </a:rPr>
              <a:t>(</a:t>
            </a:r>
            <a:r>
              <a:rPr kumimoji="0" lang="es-ES" altLang="es-ES" sz="1000" b="0" i="0" u="none" strike="noStrike" cap="none" normalizeH="0" baseline="0" dirty="0">
                <a:ln>
                  <a:noFill/>
                </a:ln>
                <a:solidFill>
                  <a:srgbClr val="CB4B16"/>
                </a:solidFill>
                <a:effectLst/>
                <a:latin typeface="Consolas" panose="020B0609020204030204" pitchFamily="49" charset="0"/>
              </a:rPr>
              <a:t>$titulo</a:t>
            </a:r>
            <a:r>
              <a:rPr kumimoji="0" lang="es-ES" altLang="es-ES" sz="1000" b="0" i="0" u="none" strike="noStrike" cap="none" normalizeH="0" baseline="0" dirty="0">
                <a:ln>
                  <a:noFill/>
                </a:ln>
                <a:solidFill>
                  <a:srgbClr val="586E75"/>
                </a:solidFill>
                <a:effectLst/>
                <a:latin typeface="Consolas" panose="020B0609020204030204" pitchFamily="49" charset="0"/>
              </a:rPr>
              <a:t>);</a:t>
            </a:r>
            <a:r>
              <a:rPr kumimoji="0" lang="es-ES" altLang="es-ES" sz="10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1" i="0" u="none" strike="noStrike" cap="none" normalizeH="0" baseline="0" dirty="0">
                <a:ln>
                  <a:noFill/>
                </a:ln>
                <a:solidFill>
                  <a:srgbClr val="CB4B16"/>
                </a:solidFill>
                <a:effectLst/>
                <a:latin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a:ln>
                  <a:noFill/>
                </a:ln>
                <a:solidFill>
                  <a:srgbClr val="657B83"/>
                </a:solidFill>
                <a:effectLst/>
                <a:latin typeface="Consolas" panose="020B0609020204030204" pitchFamily="49" charset="0"/>
              </a:rPr>
              <a:t> </a:t>
            </a:r>
            <a:r>
              <a:rPr kumimoji="0" lang="es-ES" altLang="es-ES" sz="1000" b="0" i="0" u="none" strike="noStrike" cap="none" normalizeH="0" baseline="0" dirty="0">
                <a:ln>
                  <a:noFill/>
                </a:ln>
                <a:solidFill>
                  <a:srgbClr val="586E75"/>
                </a:solidFill>
                <a:effectLst/>
                <a:latin typeface="Consolas" panose="020B0609020204030204" pitchFamily="49" charset="0"/>
              </a:rPr>
              <a:t>&lt;</a:t>
            </a:r>
            <a:r>
              <a:rPr kumimoji="0" lang="es-ES" altLang="es-ES" sz="1000" b="0" i="0" u="none" strike="noStrike" cap="none" normalizeH="0" baseline="0" dirty="0" err="1">
                <a:ln>
                  <a:noFill/>
                </a:ln>
                <a:solidFill>
                  <a:srgbClr val="268BD2"/>
                </a:solidFill>
                <a:effectLst/>
                <a:latin typeface="Consolas" panose="020B0609020204030204" pitchFamily="49" charset="0"/>
              </a:rPr>
              <a:t>body</a:t>
            </a:r>
            <a:r>
              <a:rPr kumimoji="0" lang="es-ES" altLang="es-ES" sz="1000" b="0" i="0" u="none" strike="noStrike" cap="none" normalizeH="0" baseline="0" dirty="0">
                <a:ln>
                  <a:noFill/>
                </a:ln>
                <a:solidFill>
                  <a:srgbClr val="586E75"/>
                </a:solidFill>
                <a:effectLst/>
                <a:latin typeface="Consolas" panose="020B0609020204030204" pitchFamily="49" charset="0"/>
              </a:rPr>
              <a:t>&gt;</a:t>
            </a:r>
            <a:r>
              <a:rPr kumimoji="0" lang="es-ES" altLang="es-ES" sz="10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a:ln>
                  <a:noFill/>
                </a:ln>
                <a:solidFill>
                  <a:srgbClr val="657B83"/>
                </a:solidFill>
                <a:effectLst/>
                <a:latin typeface="Consolas" panose="020B0609020204030204" pitchFamily="49" charset="0"/>
              </a:rPr>
              <a:t>El cuerpo de la página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a:ln>
                  <a:noFill/>
                </a:ln>
                <a:solidFill>
                  <a:srgbClr val="586E75"/>
                </a:solidFill>
                <a:effectLst/>
                <a:latin typeface="Consolas" panose="020B0609020204030204" pitchFamily="49" charset="0"/>
              </a:rPr>
              <a:t>&lt;/</a:t>
            </a:r>
            <a:r>
              <a:rPr kumimoji="0" lang="es-ES" altLang="es-ES" sz="1000" b="0" i="0" u="none" strike="noStrike" cap="none" normalizeH="0" baseline="0" dirty="0" err="1">
                <a:ln>
                  <a:noFill/>
                </a:ln>
                <a:solidFill>
                  <a:srgbClr val="268BD2"/>
                </a:solidFill>
                <a:effectLst/>
                <a:latin typeface="Consolas" panose="020B0609020204030204" pitchFamily="49" charset="0"/>
              </a:rPr>
              <a:t>body</a:t>
            </a:r>
            <a:r>
              <a:rPr kumimoji="0" lang="es-ES" altLang="es-ES" sz="1000" b="0" i="0" u="none" strike="noStrike" cap="none" normalizeH="0" baseline="0" dirty="0">
                <a:ln>
                  <a:noFill/>
                </a:ln>
                <a:solidFill>
                  <a:srgbClr val="586E75"/>
                </a:solidFill>
                <a:effectLst/>
                <a:latin typeface="Consolas" panose="020B0609020204030204" pitchFamily="49" charset="0"/>
              </a:rPr>
              <a:t>&gt;</a:t>
            </a:r>
            <a:r>
              <a:rPr kumimoji="0" lang="es-ES" altLang="es-ES" sz="10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a:ln>
                  <a:noFill/>
                </a:ln>
                <a:solidFill>
                  <a:srgbClr val="586E75"/>
                </a:solidFill>
                <a:effectLst/>
                <a:latin typeface="Consolas" panose="020B0609020204030204" pitchFamily="49" charset="0"/>
              </a:rPr>
              <a:t>&lt;/</a:t>
            </a:r>
            <a:r>
              <a:rPr kumimoji="0" lang="es-ES" altLang="es-ES" sz="1000" b="0" i="0" u="none" strike="noStrike" cap="none" normalizeH="0" baseline="0" dirty="0" err="1">
                <a:ln>
                  <a:noFill/>
                </a:ln>
                <a:solidFill>
                  <a:srgbClr val="268BD2"/>
                </a:solidFill>
                <a:effectLst/>
                <a:latin typeface="Consolas" panose="020B0609020204030204" pitchFamily="49" charset="0"/>
              </a:rPr>
              <a:t>html</a:t>
            </a:r>
            <a:r>
              <a:rPr kumimoji="0" lang="es-ES" altLang="es-ES" sz="1000" b="0" i="0" u="none" strike="noStrike" cap="none" normalizeH="0" baseline="0" dirty="0">
                <a:ln>
                  <a:noFill/>
                </a:ln>
                <a:solidFill>
                  <a:srgbClr val="586E75"/>
                </a:solidFill>
                <a:effectLst/>
                <a:latin typeface="Consolas" panose="020B0609020204030204" pitchFamily="49" charset="0"/>
              </a:rPr>
              <a:t>&gt;</a:t>
            </a:r>
            <a:r>
              <a:rPr kumimoji="0" lang="es-ES" altLang="es-ES" sz="1000" b="0" i="0" u="none" strike="noStrike" cap="none" normalizeH="0" baseline="0" dirty="0">
                <a:ln>
                  <a:noFill/>
                </a:ln>
                <a:solidFill>
                  <a:schemeClr val="tx1"/>
                </a:solidFill>
                <a:effectLst/>
              </a:rPr>
              <a:t> </a:t>
            </a:r>
            <a:endParaRPr kumimoji="0" lang="es-ES" altLang="es-ES" sz="1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92782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a:xfrm>
            <a:off x="143508" y="223314"/>
            <a:ext cx="8856984" cy="857400"/>
          </a:xfrm>
        </p:spPr>
        <p:txBody>
          <a:bodyPr/>
          <a:lstStyle/>
          <a:p>
            <a:pPr algn="l"/>
            <a:r>
              <a:rPr lang="es-ES" sz="3000" b="0" i="0" dirty="0">
                <a:solidFill>
                  <a:srgbClr val="000000"/>
                </a:solidFill>
                <a:effectLst/>
                <a:latin typeface="Roboto" panose="02000000000000000000" pitchFamily="2" charset="0"/>
              </a:rPr>
              <a:t>Estructurar el código de una aplicación con nuestras propias librerías de funciones</a:t>
            </a: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12</a:t>
            </a:fld>
            <a:endParaRPr lang="es-ES" dirty="0"/>
          </a:p>
        </p:txBody>
      </p:sp>
      <p:sp>
        <p:nvSpPr>
          <p:cNvPr id="12" name="CuadroTexto 11">
            <a:extLst>
              <a:ext uri="{FF2B5EF4-FFF2-40B4-BE49-F238E27FC236}">
                <a16:creationId xmlns:a16="http://schemas.microsoft.com/office/drawing/2014/main" id="{CF8AB5A5-D9A3-083A-CFA1-9C4FE1355C47}"/>
              </a:ext>
            </a:extLst>
          </p:cNvPr>
          <p:cNvSpPr txBox="1"/>
          <p:nvPr/>
        </p:nvSpPr>
        <p:spPr>
          <a:xfrm>
            <a:off x="395536" y="1347614"/>
            <a:ext cx="8136904" cy="3139321"/>
          </a:xfrm>
          <a:prstGeom prst="rect">
            <a:avLst/>
          </a:prstGeom>
          <a:noFill/>
        </p:spPr>
        <p:txBody>
          <a:bodyPr wrap="square">
            <a:spAutoFit/>
          </a:bodyPr>
          <a:lstStyle/>
          <a:p>
            <a:r>
              <a:rPr lang="es-ES" sz="1800" dirty="0">
                <a:solidFill>
                  <a:schemeClr val="dk1"/>
                </a:solidFill>
                <a:latin typeface="Lato"/>
                <a:ea typeface="Lato"/>
                <a:cs typeface="Lato"/>
                <a:sym typeface="Lato"/>
              </a:rPr>
              <a:t>Podemos meter todas las funciones que vayamos encontrando dentro de un mismo archivo pero resulta muchísimo más ventajoso ir clasificándolas en distintos archivos por temática: </a:t>
            </a:r>
          </a:p>
          <a:p>
            <a:endParaRPr lang="es-ES" sz="1800" dirty="0">
              <a:solidFill>
                <a:schemeClr val="dk1"/>
              </a:solidFill>
              <a:latin typeface="Lato"/>
              <a:ea typeface="Lato"/>
              <a:cs typeface="Lato"/>
              <a:sym typeface="Lato"/>
            </a:endParaRPr>
          </a:p>
          <a:p>
            <a:r>
              <a:rPr lang="es-ES" sz="1800" dirty="0">
                <a:solidFill>
                  <a:schemeClr val="dk1"/>
                </a:solidFill>
                <a:latin typeface="Lato"/>
                <a:ea typeface="Lato"/>
                <a:cs typeface="Lato"/>
                <a:sym typeface="Lato"/>
              </a:rPr>
              <a:t>Funciones de conexión a bases de datos, funciones comerciales, funciones generales, etc. </a:t>
            </a:r>
          </a:p>
          <a:p>
            <a:endParaRPr lang="es-ES" sz="1800" dirty="0">
              <a:solidFill>
                <a:schemeClr val="dk1"/>
              </a:solidFill>
              <a:latin typeface="Lato"/>
              <a:ea typeface="Lato"/>
              <a:cs typeface="Lato"/>
              <a:sym typeface="Lato"/>
            </a:endParaRPr>
          </a:p>
          <a:p>
            <a:r>
              <a:rPr lang="es-ES" sz="1800" dirty="0">
                <a:solidFill>
                  <a:schemeClr val="dk1"/>
                </a:solidFill>
                <a:latin typeface="Lato"/>
                <a:ea typeface="Lato"/>
                <a:cs typeface="Lato"/>
                <a:sym typeface="Lato"/>
              </a:rPr>
              <a:t>Esto nos ayudara a poder localizarlas antes para corregirlas o modificarlas, nos permite también cargar únicamente el tipo de función que necesitamos para el script sin recargar éste en exceso además de reutilizar algunas de nuestras librerías para varios sitios webs distintos.</a:t>
            </a:r>
            <a:endParaRPr lang="es-ES" sz="1800" dirty="0">
              <a:solidFill>
                <a:schemeClr val="dk1"/>
              </a:solidFill>
              <a:latin typeface="Lato"/>
              <a:ea typeface="Lato"/>
              <a:cs typeface="Lato"/>
            </a:endParaRPr>
          </a:p>
        </p:txBody>
      </p:sp>
    </p:spTree>
    <p:extLst>
      <p:ext uri="{BB962C8B-B14F-4D97-AF65-F5344CB8AC3E}">
        <p14:creationId xmlns:p14="http://schemas.microsoft.com/office/powerpoint/2010/main" val="2222227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a:xfrm>
            <a:off x="143508" y="223314"/>
            <a:ext cx="7092788" cy="857400"/>
          </a:xfrm>
        </p:spPr>
        <p:txBody>
          <a:bodyPr/>
          <a:lstStyle/>
          <a:p>
            <a:pPr algn="l"/>
            <a:r>
              <a:rPr lang="es-ES" b="0" i="0" dirty="0">
                <a:solidFill>
                  <a:srgbClr val="000000"/>
                </a:solidFill>
                <a:effectLst/>
                <a:latin typeface="Roboto" panose="02000000000000000000" pitchFamily="2" charset="0"/>
              </a:rPr>
              <a:t>Literales de cadena con comillas dobles o comillas simples</a:t>
            </a: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13</a:t>
            </a:fld>
            <a:endParaRPr lang="es-ES" dirty="0"/>
          </a:p>
        </p:txBody>
      </p:sp>
      <p:sp>
        <p:nvSpPr>
          <p:cNvPr id="12" name="CuadroTexto 11">
            <a:extLst>
              <a:ext uri="{FF2B5EF4-FFF2-40B4-BE49-F238E27FC236}">
                <a16:creationId xmlns:a16="http://schemas.microsoft.com/office/drawing/2014/main" id="{CF8AB5A5-D9A3-083A-CFA1-9C4FE1355C47}"/>
              </a:ext>
            </a:extLst>
          </p:cNvPr>
          <p:cNvSpPr txBox="1"/>
          <p:nvPr/>
        </p:nvSpPr>
        <p:spPr>
          <a:xfrm>
            <a:off x="174735" y="1347614"/>
            <a:ext cx="8625775" cy="2800767"/>
          </a:xfrm>
          <a:prstGeom prst="rect">
            <a:avLst/>
          </a:prstGeom>
          <a:noFill/>
        </p:spPr>
        <p:txBody>
          <a:bodyPr wrap="square">
            <a:spAutoFit/>
          </a:bodyPr>
          <a:lstStyle/>
          <a:p>
            <a:r>
              <a:rPr lang="es-ES" sz="1600" dirty="0">
                <a:solidFill>
                  <a:schemeClr val="dk1"/>
                </a:solidFill>
                <a:latin typeface="Lato"/>
                <a:ea typeface="Lato"/>
                <a:cs typeface="Lato"/>
                <a:sym typeface="Lato"/>
              </a:rPr>
              <a:t>También puede resultar muy práctico el utilizar una nomenclatura sistemática a la hora de nombrarlas: Las funciones comerciales podrían ser llamadas </a:t>
            </a:r>
            <a:r>
              <a:rPr lang="es-ES" sz="1600" dirty="0" err="1">
                <a:solidFill>
                  <a:schemeClr val="dk1"/>
                </a:solidFill>
                <a:latin typeface="Lato"/>
                <a:ea typeface="Lato"/>
                <a:cs typeface="Lato"/>
                <a:sym typeface="Lato"/>
              </a:rPr>
              <a:t>com_loquesea</a:t>
            </a:r>
            <a:r>
              <a:rPr lang="es-ES" sz="1600" dirty="0">
                <a:solidFill>
                  <a:schemeClr val="dk1"/>
                </a:solidFill>
                <a:latin typeface="Lato"/>
                <a:ea typeface="Lato"/>
                <a:cs typeface="Lato"/>
                <a:sym typeface="Lato"/>
              </a:rPr>
              <a:t>, las de bases de datos </a:t>
            </a:r>
            <a:r>
              <a:rPr lang="es-ES" sz="1600" dirty="0" err="1">
                <a:solidFill>
                  <a:schemeClr val="dk1"/>
                </a:solidFill>
                <a:latin typeface="Lato"/>
                <a:ea typeface="Lato"/>
                <a:cs typeface="Lato"/>
                <a:sym typeface="Lato"/>
              </a:rPr>
              <a:t>bd_loquesea</a:t>
            </a:r>
            <a:r>
              <a:rPr lang="es-ES" sz="1600" dirty="0">
                <a:solidFill>
                  <a:schemeClr val="dk1"/>
                </a:solidFill>
                <a:latin typeface="Lato"/>
                <a:ea typeface="Lato"/>
                <a:cs typeface="Lato"/>
                <a:sym typeface="Lato"/>
              </a:rPr>
              <a:t>, las de tratamiento de archivos </a:t>
            </a:r>
            <a:r>
              <a:rPr lang="es-ES" sz="1600" dirty="0" err="1">
                <a:solidFill>
                  <a:schemeClr val="dk1"/>
                </a:solidFill>
                <a:latin typeface="Lato"/>
                <a:ea typeface="Lato"/>
                <a:cs typeface="Lato"/>
                <a:sym typeface="Lato"/>
              </a:rPr>
              <a:t>file_loquesea</a:t>
            </a:r>
            <a:r>
              <a:rPr lang="es-ES" sz="1600" dirty="0">
                <a:solidFill>
                  <a:schemeClr val="dk1"/>
                </a:solidFill>
                <a:latin typeface="Lato"/>
                <a:ea typeface="Lato"/>
                <a:cs typeface="Lato"/>
                <a:sym typeface="Lato"/>
              </a:rPr>
              <a:t>. </a:t>
            </a:r>
          </a:p>
          <a:p>
            <a:endParaRPr lang="es-ES" sz="1600" dirty="0">
              <a:solidFill>
                <a:schemeClr val="dk1"/>
              </a:solidFill>
              <a:latin typeface="Lato"/>
              <a:ea typeface="Lato"/>
              <a:cs typeface="Lato"/>
              <a:sym typeface="Lato"/>
            </a:endParaRPr>
          </a:p>
          <a:p>
            <a:r>
              <a:rPr lang="es-ES" sz="1600" dirty="0">
                <a:solidFill>
                  <a:schemeClr val="dk1"/>
                </a:solidFill>
                <a:latin typeface="Lato"/>
                <a:ea typeface="Lato"/>
                <a:cs typeface="Lato"/>
                <a:sym typeface="Lato"/>
              </a:rPr>
              <a:t>Esto nos permitirá reconocerlas enseguida cuando leamos el script sin tener que recurrir a nuestra oxidada memoria para descubrir su utilidad.</a:t>
            </a:r>
          </a:p>
          <a:p>
            <a:endParaRPr lang="es-ES" sz="1600" dirty="0">
              <a:solidFill>
                <a:schemeClr val="dk1"/>
              </a:solidFill>
              <a:latin typeface="Lato"/>
              <a:ea typeface="Lato"/>
              <a:cs typeface="Lato"/>
              <a:sym typeface="Lato"/>
            </a:endParaRPr>
          </a:p>
          <a:p>
            <a:endParaRPr lang="es-ES" sz="1600" dirty="0">
              <a:solidFill>
                <a:schemeClr val="dk1"/>
              </a:solidFill>
              <a:latin typeface="Lato"/>
              <a:ea typeface="Lato"/>
              <a:cs typeface="Lato"/>
              <a:sym typeface="Lato"/>
            </a:endParaRPr>
          </a:p>
          <a:p>
            <a:r>
              <a:rPr lang="es-ES" sz="1600" dirty="0">
                <a:solidFill>
                  <a:schemeClr val="dk1"/>
                </a:solidFill>
                <a:latin typeface="Lato"/>
                <a:ea typeface="Lato"/>
                <a:cs typeface="Lato"/>
              </a:rPr>
              <a:t>No obstante, antes de lanzarnos a crear nuestra propia función, merece la pena echar un vistazo a la documentación para ver si dicha función ya existe o podemos aprovecharnos de alguna de las existentes para aligerar nuestro trabajo. </a:t>
            </a:r>
          </a:p>
        </p:txBody>
      </p:sp>
    </p:spTree>
    <p:extLst>
      <p:ext uri="{BB962C8B-B14F-4D97-AF65-F5344CB8AC3E}">
        <p14:creationId xmlns:p14="http://schemas.microsoft.com/office/powerpoint/2010/main" val="4031336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solidFill>
                  <a:schemeClr val="accent2"/>
                </a:solidFill>
              </a:rPr>
              <a:t>2.</a:t>
            </a:r>
            <a:endParaRPr sz="7200" dirty="0">
              <a:solidFill>
                <a:schemeClr val="accent2"/>
              </a:solidFill>
            </a:endParaRPr>
          </a:p>
        </p:txBody>
      </p:sp>
      <p:sp>
        <p:nvSpPr>
          <p:cNvPr id="3" name="Subtítulo 2">
            <a:extLst>
              <a:ext uri="{FF2B5EF4-FFF2-40B4-BE49-F238E27FC236}">
                <a16:creationId xmlns:a16="http://schemas.microsoft.com/office/drawing/2014/main" id="{39EF6ABD-C778-4438-A8AE-7173C4644250}"/>
              </a:ext>
            </a:extLst>
          </p:cNvPr>
          <p:cNvSpPr>
            <a:spLocks noGrp="1"/>
          </p:cNvSpPr>
          <p:nvPr>
            <p:ph type="subTitle" idx="1"/>
          </p:nvPr>
        </p:nvSpPr>
        <p:spPr/>
        <p:txBody>
          <a:bodyPr/>
          <a:lstStyle/>
          <a:p>
            <a:r>
              <a:rPr lang="es-ES" b="0" dirty="0">
                <a:solidFill>
                  <a:schemeClr val="accent2"/>
                </a:solidFill>
                <a:latin typeface="Raleway"/>
                <a:sym typeface="Raleway"/>
              </a:rPr>
              <a:t>Paso de parámetros en funciones PHP</a:t>
            </a:r>
          </a:p>
          <a:p>
            <a:endParaRPr lang="es-ES" dirty="0"/>
          </a:p>
        </p:txBody>
      </p:sp>
    </p:spTree>
    <p:extLst>
      <p:ext uri="{BB962C8B-B14F-4D97-AF65-F5344CB8AC3E}">
        <p14:creationId xmlns:p14="http://schemas.microsoft.com/office/powerpoint/2010/main" val="1213823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6FE46F-5C5F-42E4-0EE0-DCA8DD93D77D}"/>
              </a:ext>
            </a:extLst>
          </p:cNvPr>
          <p:cNvSpPr>
            <a:spLocks noGrp="1"/>
          </p:cNvSpPr>
          <p:nvPr>
            <p:ph type="title"/>
          </p:nvPr>
        </p:nvSpPr>
        <p:spPr>
          <a:xfrm>
            <a:off x="323528" y="358388"/>
            <a:ext cx="8568952" cy="857400"/>
          </a:xfrm>
        </p:spPr>
        <p:txBody>
          <a:bodyPr/>
          <a:lstStyle/>
          <a:p>
            <a:endParaRPr lang="es-ES" dirty="0"/>
          </a:p>
        </p:txBody>
      </p:sp>
      <p:sp>
        <p:nvSpPr>
          <p:cNvPr id="3" name="Marcador de texto 2">
            <a:extLst>
              <a:ext uri="{FF2B5EF4-FFF2-40B4-BE49-F238E27FC236}">
                <a16:creationId xmlns:a16="http://schemas.microsoft.com/office/drawing/2014/main" id="{B1014993-C5BC-6AF9-01D2-3AF47E53C390}"/>
              </a:ext>
            </a:extLst>
          </p:cNvPr>
          <p:cNvSpPr>
            <a:spLocks noGrp="1"/>
          </p:cNvSpPr>
          <p:nvPr>
            <p:ph type="body" idx="1"/>
          </p:nvPr>
        </p:nvSpPr>
        <p:spPr>
          <a:xfrm>
            <a:off x="323528" y="1373588"/>
            <a:ext cx="8568952" cy="3552300"/>
          </a:xfrm>
        </p:spPr>
        <p:txBody>
          <a:bodyPr/>
          <a:lstStyle/>
          <a:p>
            <a:r>
              <a:rPr lang="es-ES" sz="1800" dirty="0"/>
              <a:t>Hablaremos sobre los parámetros en las funciones, ya que hay mucho más que decir para abarcar todas las posibilidades de PHP: </a:t>
            </a:r>
          </a:p>
          <a:p>
            <a:endParaRPr lang="es-ES" sz="1800" dirty="0"/>
          </a:p>
          <a:p>
            <a:r>
              <a:rPr lang="es-ES" sz="1800" dirty="0"/>
              <a:t>el paso de parámetros por valor, </a:t>
            </a:r>
          </a:p>
          <a:p>
            <a:r>
              <a:rPr lang="es-ES" sz="1800" dirty="0"/>
              <a:t>paso por referencia, </a:t>
            </a:r>
          </a:p>
          <a:p>
            <a:r>
              <a:rPr lang="es-ES" sz="1800" dirty="0"/>
              <a:t>los valores predeterminados, </a:t>
            </a:r>
          </a:p>
          <a:p>
            <a:r>
              <a:rPr lang="es-ES" sz="1800" dirty="0"/>
              <a:t>etc.</a:t>
            </a:r>
          </a:p>
        </p:txBody>
      </p:sp>
      <p:sp>
        <p:nvSpPr>
          <p:cNvPr id="4" name="Marcador de número de diapositiva 3">
            <a:extLst>
              <a:ext uri="{FF2B5EF4-FFF2-40B4-BE49-F238E27FC236}">
                <a16:creationId xmlns:a16="http://schemas.microsoft.com/office/drawing/2014/main" id="{B084EE17-E59F-9057-41C3-47CB1C7FB1AA}"/>
              </a:ext>
            </a:extLst>
          </p:cNvPr>
          <p:cNvSpPr>
            <a:spLocks noGrp="1"/>
          </p:cNvSpPr>
          <p:nvPr>
            <p:ph type="sldNum" idx="10"/>
          </p:nvPr>
        </p:nvSpPr>
        <p:spPr/>
        <p:txBody>
          <a:bodyPr/>
          <a:lstStyle/>
          <a:p>
            <a:fld id="{00000000-1234-1234-1234-123412341234}" type="slidenum">
              <a:rPr lang="es-ES" smtClean="0"/>
              <a:pPr/>
              <a:t>15</a:t>
            </a:fld>
            <a:endParaRPr lang="es-ES" dirty="0"/>
          </a:p>
        </p:txBody>
      </p:sp>
    </p:spTree>
    <p:extLst>
      <p:ext uri="{BB962C8B-B14F-4D97-AF65-F5344CB8AC3E}">
        <p14:creationId xmlns:p14="http://schemas.microsoft.com/office/powerpoint/2010/main" val="6366863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9FFDA0-A287-AFF7-91E4-37C5A71C890C}"/>
              </a:ext>
            </a:extLst>
          </p:cNvPr>
          <p:cNvSpPr>
            <a:spLocks noGrp="1"/>
          </p:cNvSpPr>
          <p:nvPr>
            <p:ph type="title"/>
          </p:nvPr>
        </p:nvSpPr>
        <p:spPr>
          <a:xfrm>
            <a:off x="251520" y="358388"/>
            <a:ext cx="8712968" cy="857400"/>
          </a:xfrm>
        </p:spPr>
        <p:txBody>
          <a:bodyPr/>
          <a:lstStyle/>
          <a:p>
            <a:pPr algn="l"/>
            <a:r>
              <a:rPr lang="es-ES" b="0" i="0" dirty="0">
                <a:solidFill>
                  <a:srgbClr val="000000"/>
                </a:solidFill>
                <a:effectLst/>
                <a:latin typeface="Roboto" panose="02000000000000000000" pitchFamily="2" charset="0"/>
              </a:rPr>
              <a:t>Paso de parámetros</a:t>
            </a:r>
          </a:p>
        </p:txBody>
      </p:sp>
      <p:sp>
        <p:nvSpPr>
          <p:cNvPr id="3" name="Marcador de texto 2">
            <a:extLst>
              <a:ext uri="{FF2B5EF4-FFF2-40B4-BE49-F238E27FC236}">
                <a16:creationId xmlns:a16="http://schemas.microsoft.com/office/drawing/2014/main" id="{8248F34A-677B-8599-E8E2-7AFBDAD94672}"/>
              </a:ext>
            </a:extLst>
          </p:cNvPr>
          <p:cNvSpPr>
            <a:spLocks noGrp="1"/>
          </p:cNvSpPr>
          <p:nvPr>
            <p:ph type="body" idx="1"/>
          </p:nvPr>
        </p:nvSpPr>
        <p:spPr>
          <a:xfrm>
            <a:off x="107504" y="1232811"/>
            <a:ext cx="8656534" cy="3552300"/>
          </a:xfrm>
        </p:spPr>
        <p:txBody>
          <a:bodyPr/>
          <a:lstStyle/>
          <a:p>
            <a:r>
              <a:rPr lang="es-ES" sz="1600" dirty="0"/>
              <a:t>Los parámetros son los datos que reciben las funciones y que utilizan para realizar las operaciones de esa función. Una función puede recibir cualquier número de parámetros, incluso ninguno.</a:t>
            </a:r>
          </a:p>
          <a:p>
            <a:endParaRPr lang="es-ES" sz="1600" dirty="0"/>
          </a:p>
          <a:p>
            <a:r>
              <a:rPr lang="es-ES" sz="1600" dirty="0"/>
              <a:t>Si la función que estamos construyendo no necesita recibir ningún parámetro, al declararla, simplemente indicamos los paréntesis vacíos en la cabecera. Por ejemplo en la siguiente función mostramos la fecha del día de hoy. Para ello nos apoyamos en otra función incluida en PHP: date().</a:t>
            </a:r>
          </a:p>
        </p:txBody>
      </p:sp>
      <p:sp>
        <p:nvSpPr>
          <p:cNvPr id="4" name="Marcador de número de diapositiva 3">
            <a:extLst>
              <a:ext uri="{FF2B5EF4-FFF2-40B4-BE49-F238E27FC236}">
                <a16:creationId xmlns:a16="http://schemas.microsoft.com/office/drawing/2014/main" id="{E6A00363-BBF8-CB92-C57B-7677FD8623E3}"/>
              </a:ext>
            </a:extLst>
          </p:cNvPr>
          <p:cNvSpPr>
            <a:spLocks noGrp="1"/>
          </p:cNvSpPr>
          <p:nvPr>
            <p:ph type="sldNum" idx="10"/>
          </p:nvPr>
        </p:nvSpPr>
        <p:spPr/>
        <p:txBody>
          <a:bodyPr/>
          <a:lstStyle/>
          <a:p>
            <a:fld id="{00000000-1234-1234-1234-123412341234}" type="slidenum">
              <a:rPr lang="es-ES" smtClean="0"/>
              <a:pPr/>
              <a:t>16</a:t>
            </a:fld>
            <a:endParaRPr lang="es-ES" dirty="0"/>
          </a:p>
        </p:txBody>
      </p:sp>
      <p:sp>
        <p:nvSpPr>
          <p:cNvPr id="5" name="Rectangle 1">
            <a:extLst>
              <a:ext uri="{FF2B5EF4-FFF2-40B4-BE49-F238E27FC236}">
                <a16:creationId xmlns:a16="http://schemas.microsoft.com/office/drawing/2014/main" id="{CF815110-877A-FA8A-449B-32A655F3E0EA}"/>
              </a:ext>
            </a:extLst>
          </p:cNvPr>
          <p:cNvSpPr>
            <a:spLocks noChangeArrowheads="1"/>
          </p:cNvSpPr>
          <p:nvPr/>
        </p:nvSpPr>
        <p:spPr bwMode="auto">
          <a:xfrm>
            <a:off x="1403648" y="3795886"/>
            <a:ext cx="4032448" cy="760414"/>
          </a:xfrm>
          <a:prstGeom prst="rect">
            <a:avLst/>
          </a:prstGeom>
          <a:solidFill>
            <a:srgbClr val="FDF6E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300" b="0" i="0" u="none" strike="noStrike" cap="none" normalizeH="0" baseline="0" dirty="0" err="1">
                <a:ln>
                  <a:noFill/>
                </a:ln>
                <a:solidFill>
                  <a:srgbClr val="859900"/>
                </a:solidFill>
                <a:effectLst/>
                <a:latin typeface="Consolas" panose="020B0609020204030204" pitchFamily="49" charset="0"/>
              </a:rPr>
              <a:t>function</a:t>
            </a:r>
            <a:r>
              <a:rPr kumimoji="0" lang="es-ES" altLang="es-ES" sz="1300" b="0" i="0" u="none" strike="noStrike" cap="none" normalizeH="0" baseline="0" dirty="0">
                <a:ln>
                  <a:noFill/>
                </a:ln>
                <a:solidFill>
                  <a:srgbClr val="657B83"/>
                </a:solidFill>
                <a:effectLst/>
                <a:latin typeface="Consolas" panose="020B0609020204030204" pitchFamily="49" charset="0"/>
              </a:rPr>
              <a:t> </a:t>
            </a:r>
            <a:r>
              <a:rPr kumimoji="0" lang="es-ES" altLang="es-ES" sz="1300" b="0" i="0" u="none" strike="noStrike" cap="none" normalizeH="0" baseline="0" dirty="0" err="1">
                <a:ln>
                  <a:noFill/>
                </a:ln>
                <a:solidFill>
                  <a:srgbClr val="B58900"/>
                </a:solidFill>
                <a:effectLst/>
                <a:latin typeface="Consolas" panose="020B0609020204030204" pitchFamily="49" charset="0"/>
              </a:rPr>
              <a:t>fecha_hoy</a:t>
            </a:r>
            <a:r>
              <a:rPr kumimoji="0" lang="es-ES" altLang="es-ES" sz="1300" b="0" i="0" u="none" strike="noStrike" cap="none" normalizeH="0" baseline="0" dirty="0">
                <a:ln>
                  <a:noFill/>
                </a:ln>
                <a:solidFill>
                  <a:srgbClr val="586E75"/>
                </a:solidFill>
                <a:effectLst/>
                <a:latin typeface="Consolas" panose="020B0609020204030204" pitchFamily="49" charset="0"/>
              </a:rPr>
              <a:t>()</a:t>
            </a:r>
            <a:r>
              <a:rPr kumimoji="0" lang="es-ES" altLang="es-ES" sz="1300" b="0" i="0" u="none" strike="noStrike" cap="none" normalizeH="0" baseline="0" dirty="0">
                <a:ln>
                  <a:noFill/>
                </a:ln>
                <a:solidFill>
                  <a:srgbClr val="657B83"/>
                </a:solidFill>
                <a:effectLst/>
                <a:latin typeface="Consolas" panose="020B0609020204030204" pitchFamily="49" charset="0"/>
              </a:rPr>
              <a:t> </a:t>
            </a:r>
            <a:r>
              <a:rPr kumimoji="0" lang="es-ES" altLang="es-ES" sz="1300" b="0" i="0" u="none" strike="noStrike" cap="none" normalizeH="0" baseline="0" dirty="0">
                <a:ln>
                  <a:noFill/>
                </a:ln>
                <a:solidFill>
                  <a:srgbClr val="586E75"/>
                </a:solidFill>
                <a:effectLst/>
                <a:latin typeface="Consolas" panose="020B0609020204030204" pitchFamily="49" charset="0"/>
              </a:rPr>
              <a:t>{</a:t>
            </a:r>
            <a:r>
              <a:rPr kumimoji="0" lang="es-ES" altLang="es-ES" sz="13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300" dirty="0">
                <a:solidFill>
                  <a:srgbClr val="657B83"/>
                </a:solidFill>
                <a:latin typeface="Consolas" panose="020B0609020204030204" pitchFamily="49" charset="0"/>
              </a:rPr>
              <a:t>   </a:t>
            </a:r>
            <a:r>
              <a:rPr kumimoji="0" lang="es-ES" altLang="es-ES" sz="1300" b="0" i="0" u="none" strike="noStrike" cap="none" normalizeH="0" baseline="0" dirty="0">
                <a:ln>
                  <a:noFill/>
                </a:ln>
                <a:solidFill>
                  <a:srgbClr val="859900"/>
                </a:solidFill>
                <a:effectLst/>
                <a:latin typeface="Consolas" panose="020B0609020204030204" pitchFamily="49" charset="0"/>
              </a:rPr>
              <a:t>echo</a:t>
            </a:r>
            <a:r>
              <a:rPr kumimoji="0" lang="es-ES" altLang="es-ES" sz="1300" b="0" i="0" u="none" strike="noStrike" cap="none" normalizeH="0" baseline="0" dirty="0">
                <a:ln>
                  <a:noFill/>
                </a:ln>
                <a:solidFill>
                  <a:srgbClr val="657B83"/>
                </a:solidFill>
                <a:effectLst/>
                <a:latin typeface="Consolas" panose="020B0609020204030204" pitchFamily="49" charset="0"/>
              </a:rPr>
              <a:t> </a:t>
            </a:r>
            <a:r>
              <a:rPr kumimoji="0" lang="es-ES" altLang="es-ES" sz="1300" b="0" i="0" u="none" strike="noStrike" cap="none" normalizeH="0" baseline="0" dirty="0">
                <a:ln>
                  <a:noFill/>
                </a:ln>
                <a:solidFill>
                  <a:srgbClr val="B58900"/>
                </a:solidFill>
                <a:effectLst/>
                <a:latin typeface="Consolas" panose="020B0609020204030204" pitchFamily="49" charset="0"/>
              </a:rPr>
              <a:t>date</a:t>
            </a:r>
            <a:r>
              <a:rPr kumimoji="0" lang="es-ES" altLang="es-ES" sz="1300" b="0" i="0" u="none" strike="noStrike" cap="none" normalizeH="0" baseline="0" dirty="0">
                <a:ln>
                  <a:noFill/>
                </a:ln>
                <a:solidFill>
                  <a:srgbClr val="586E75"/>
                </a:solidFill>
                <a:effectLst/>
                <a:latin typeface="Consolas" panose="020B0609020204030204" pitchFamily="49" charset="0"/>
              </a:rPr>
              <a:t>(</a:t>
            </a:r>
            <a:r>
              <a:rPr kumimoji="0" lang="es-ES" altLang="es-ES" sz="1300" b="0" i="0" u="none" strike="noStrike" cap="none" normalizeH="0" baseline="0" dirty="0">
                <a:ln>
                  <a:noFill/>
                </a:ln>
                <a:solidFill>
                  <a:srgbClr val="2AA198"/>
                </a:solidFill>
                <a:effectLst/>
                <a:latin typeface="Consolas" panose="020B0609020204030204" pitchFamily="49" charset="0"/>
              </a:rPr>
              <a:t>'d/m/Y’</a:t>
            </a:r>
            <a:r>
              <a:rPr kumimoji="0" lang="es-ES" altLang="es-ES" sz="1300" b="0" i="0" u="none" strike="noStrike" cap="none" normalizeH="0" baseline="0" dirty="0">
                <a:ln>
                  <a:noFill/>
                </a:ln>
                <a:solidFill>
                  <a:srgbClr val="586E75"/>
                </a:solidFill>
                <a:effectLst/>
                <a:latin typeface="Consolas" panose="020B0609020204030204" pitchFamily="49" charset="0"/>
              </a:rPr>
              <a:t>);</a:t>
            </a:r>
            <a:r>
              <a:rPr kumimoji="0" lang="es-ES" altLang="es-ES" sz="13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300" b="0" i="0" u="none" strike="noStrike" cap="none" normalizeH="0" baseline="0" dirty="0">
                <a:ln>
                  <a:noFill/>
                </a:ln>
                <a:solidFill>
                  <a:srgbClr val="586E75"/>
                </a:solidFill>
                <a:effectLst/>
                <a:latin typeface="Consolas" panose="020B0609020204030204" pitchFamily="49" charset="0"/>
              </a:rPr>
              <a:t>}</a:t>
            </a:r>
            <a:r>
              <a:rPr kumimoji="0" lang="es-ES" altLang="es-ES" sz="1300" b="0" i="0" u="none" strike="noStrike" cap="none" normalizeH="0" baseline="0" dirty="0">
                <a:ln>
                  <a:noFill/>
                </a:ln>
                <a:solidFill>
                  <a:schemeClr val="tx1"/>
                </a:solidFill>
                <a:effectLst/>
              </a:rPr>
              <a:t> </a:t>
            </a:r>
            <a:endParaRPr kumimoji="0" lang="es-ES" altLang="es-ES" sz="1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764779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a:xfrm>
            <a:off x="107504" y="181041"/>
            <a:ext cx="8928992" cy="857400"/>
          </a:xfrm>
        </p:spPr>
        <p:txBody>
          <a:bodyPr/>
          <a:lstStyle/>
          <a:p>
            <a:pPr algn="l"/>
            <a:r>
              <a:rPr lang="es-ES" b="0" i="0">
                <a:solidFill>
                  <a:srgbClr val="000000"/>
                </a:solidFill>
                <a:effectLst/>
                <a:latin typeface="Roboto" panose="02000000000000000000" pitchFamily="2" charset="0"/>
              </a:rPr>
              <a:t>Paso de parámetros</a:t>
            </a:r>
            <a:endParaRPr lang="es-ES" b="0" i="0" dirty="0">
              <a:solidFill>
                <a:srgbClr val="000000"/>
              </a:solidFill>
              <a:effectLst/>
              <a:latin typeface="Roboto" panose="02000000000000000000" pitchFamily="2" charset="0"/>
            </a:endParaRP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17</a:t>
            </a:fld>
            <a:endParaRPr lang="es-ES" dirty="0"/>
          </a:p>
        </p:txBody>
      </p:sp>
      <p:sp>
        <p:nvSpPr>
          <p:cNvPr id="7" name="Marcador de texto 6">
            <a:extLst>
              <a:ext uri="{FF2B5EF4-FFF2-40B4-BE49-F238E27FC236}">
                <a16:creationId xmlns:a16="http://schemas.microsoft.com/office/drawing/2014/main" id="{02064979-CA06-2D1E-F5D4-4A6C72C7B432}"/>
              </a:ext>
            </a:extLst>
          </p:cNvPr>
          <p:cNvSpPr>
            <a:spLocks noGrp="1"/>
          </p:cNvSpPr>
          <p:nvPr>
            <p:ph type="body" idx="1"/>
          </p:nvPr>
        </p:nvSpPr>
        <p:spPr>
          <a:xfrm>
            <a:off x="323528" y="1118194"/>
            <a:ext cx="8352928" cy="3552300"/>
          </a:xfrm>
        </p:spPr>
        <p:txBody>
          <a:bodyPr/>
          <a:lstStyle/>
          <a:p>
            <a:r>
              <a:rPr lang="es-ES" sz="1600" dirty="0"/>
              <a:t>La intención de la anterior función es mostrar la fecha del día actual. Como siempre mostrará el día de hoy, no necesito pasarle ningún parámetro, siempre hará lo mismo. Las funciones que no requieren parámetros se las invoca indicando los paréntesis vacíos.</a:t>
            </a:r>
          </a:p>
        </p:txBody>
      </p:sp>
      <p:sp>
        <p:nvSpPr>
          <p:cNvPr id="3" name="Rectangle 1">
            <a:extLst>
              <a:ext uri="{FF2B5EF4-FFF2-40B4-BE49-F238E27FC236}">
                <a16:creationId xmlns:a16="http://schemas.microsoft.com/office/drawing/2014/main" id="{A3EFF478-791E-8EDB-27C2-3CE47C69BC1A}"/>
              </a:ext>
            </a:extLst>
          </p:cNvPr>
          <p:cNvSpPr>
            <a:spLocks noChangeArrowheads="1"/>
          </p:cNvSpPr>
          <p:nvPr/>
        </p:nvSpPr>
        <p:spPr bwMode="auto">
          <a:xfrm>
            <a:off x="2483768" y="2746374"/>
            <a:ext cx="3168352" cy="375693"/>
          </a:xfrm>
          <a:prstGeom prst="rect">
            <a:avLst/>
          </a:prstGeom>
          <a:solidFill>
            <a:srgbClr val="FDF6E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b="0" i="0" u="none" strike="noStrike" cap="none" normalizeH="0" baseline="0">
                <a:ln>
                  <a:noFill/>
                </a:ln>
                <a:solidFill>
                  <a:srgbClr val="B58900"/>
                </a:solidFill>
                <a:effectLst/>
                <a:latin typeface="Consolas" panose="020B0609020204030204" pitchFamily="49" charset="0"/>
              </a:rPr>
              <a:t>fecha_hoy</a:t>
            </a:r>
            <a:r>
              <a:rPr kumimoji="0" lang="es-ES" altLang="es-ES" b="0" i="0" u="none" strike="noStrike" cap="none" normalizeH="0" baseline="0">
                <a:ln>
                  <a:noFill/>
                </a:ln>
                <a:solidFill>
                  <a:srgbClr val="586E75"/>
                </a:solidFill>
                <a:effectLst/>
                <a:latin typeface="Consolas" panose="020B0609020204030204" pitchFamily="49" charset="0"/>
              </a:rPr>
              <a:t>();</a:t>
            </a:r>
            <a:r>
              <a:rPr kumimoji="0" lang="es-ES" altLang="es-ES" b="0" i="0" u="none" strike="noStrike" cap="none" normalizeH="0" baseline="0">
                <a:ln>
                  <a:noFill/>
                </a:ln>
                <a:solidFill>
                  <a:schemeClr val="tx1"/>
                </a:solidFill>
                <a:effectLst/>
              </a:rPr>
              <a:t> </a:t>
            </a:r>
            <a:endParaRPr kumimoji="0" lang="es-ES" altLang="es-E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052262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a:xfrm>
            <a:off x="107504" y="268748"/>
            <a:ext cx="8496944" cy="857400"/>
          </a:xfrm>
        </p:spPr>
        <p:txBody>
          <a:bodyPr/>
          <a:lstStyle/>
          <a:p>
            <a:pPr algn="l"/>
            <a:r>
              <a:rPr lang="es-ES" b="0" i="0" dirty="0">
                <a:solidFill>
                  <a:srgbClr val="000000"/>
                </a:solidFill>
                <a:effectLst/>
                <a:latin typeface="Roboto" panose="02000000000000000000" pitchFamily="2" charset="0"/>
              </a:rPr>
              <a:t>Paso de parámetros</a:t>
            </a: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18</a:t>
            </a:fld>
            <a:endParaRPr lang="es-ES" dirty="0"/>
          </a:p>
        </p:txBody>
      </p:sp>
      <p:sp>
        <p:nvSpPr>
          <p:cNvPr id="7" name="Marcador de texto 6">
            <a:extLst>
              <a:ext uri="{FF2B5EF4-FFF2-40B4-BE49-F238E27FC236}">
                <a16:creationId xmlns:a16="http://schemas.microsoft.com/office/drawing/2014/main" id="{02064979-CA06-2D1E-F5D4-4A6C72C7B432}"/>
              </a:ext>
            </a:extLst>
          </p:cNvPr>
          <p:cNvSpPr>
            <a:spLocks noGrp="1"/>
          </p:cNvSpPr>
          <p:nvPr>
            <p:ph type="body" idx="1"/>
          </p:nvPr>
        </p:nvSpPr>
        <p:spPr>
          <a:xfrm>
            <a:off x="107504" y="987574"/>
            <a:ext cx="8712968" cy="1080120"/>
          </a:xfrm>
        </p:spPr>
        <p:txBody>
          <a:bodyPr/>
          <a:lstStyle/>
          <a:p>
            <a:r>
              <a:rPr lang="es-ES" sz="1600" dirty="0"/>
              <a:t>En el caso que queramos, o necesitemos, recibir parámetros para implementar una función, a la hora de definirla, en la cabecera, se definen los parámetros que va a recibir.</a:t>
            </a:r>
          </a:p>
        </p:txBody>
      </p:sp>
      <p:sp>
        <p:nvSpPr>
          <p:cNvPr id="5" name="Rectangle 1">
            <a:extLst>
              <a:ext uri="{FF2B5EF4-FFF2-40B4-BE49-F238E27FC236}">
                <a16:creationId xmlns:a16="http://schemas.microsoft.com/office/drawing/2014/main" id="{C5BE4D3B-7F0B-DF00-22B1-4A1751331232}"/>
              </a:ext>
            </a:extLst>
          </p:cNvPr>
          <p:cNvSpPr>
            <a:spLocks noChangeArrowheads="1"/>
          </p:cNvSpPr>
          <p:nvPr/>
        </p:nvSpPr>
        <p:spPr bwMode="auto">
          <a:xfrm>
            <a:off x="971600" y="1895236"/>
            <a:ext cx="4032448" cy="344916"/>
          </a:xfrm>
          <a:prstGeom prst="rect">
            <a:avLst/>
          </a:prstGeom>
          <a:solidFill>
            <a:srgbClr val="FDF6E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a:ln>
                  <a:noFill/>
                </a:ln>
                <a:solidFill>
                  <a:srgbClr val="859900"/>
                </a:solidFill>
                <a:effectLst/>
                <a:latin typeface="Consolas" panose="020B0609020204030204" pitchFamily="49" charset="0"/>
              </a:rPr>
              <a:t>function</a:t>
            </a:r>
            <a:r>
              <a:rPr kumimoji="0" lang="es-ES" altLang="es-ES" sz="1200" b="0" i="0" u="none" strike="noStrike" cap="none" normalizeH="0" baseline="0">
                <a:ln>
                  <a:noFill/>
                </a:ln>
                <a:solidFill>
                  <a:srgbClr val="657B83"/>
                </a:solidFill>
                <a:effectLst/>
                <a:latin typeface="Consolas" panose="020B0609020204030204" pitchFamily="49" charset="0"/>
              </a:rPr>
              <a:t> f1 </a:t>
            </a:r>
            <a:r>
              <a:rPr kumimoji="0" lang="es-ES" altLang="es-ES" sz="1200" b="0" i="0" u="none" strike="noStrike" cap="none" normalizeH="0" baseline="0">
                <a:ln>
                  <a:noFill/>
                </a:ln>
                <a:solidFill>
                  <a:srgbClr val="586E75"/>
                </a:solidFill>
                <a:effectLst/>
                <a:latin typeface="Consolas" panose="020B0609020204030204" pitchFamily="49" charset="0"/>
              </a:rPr>
              <a:t>(</a:t>
            </a:r>
            <a:r>
              <a:rPr kumimoji="0" lang="es-ES" altLang="es-ES" sz="1200" b="0" i="0" u="none" strike="noStrike" cap="none" normalizeH="0" baseline="0">
                <a:ln>
                  <a:noFill/>
                </a:ln>
                <a:solidFill>
                  <a:srgbClr val="CB4B16"/>
                </a:solidFill>
                <a:effectLst/>
                <a:latin typeface="Consolas" panose="020B0609020204030204" pitchFamily="49" charset="0"/>
              </a:rPr>
              <a:t>$parametro1</a:t>
            </a:r>
            <a:r>
              <a:rPr kumimoji="0" lang="es-ES" altLang="es-ES" sz="1200" b="0" i="0" u="none" strike="noStrike" cap="none" normalizeH="0" baseline="0">
                <a:ln>
                  <a:noFill/>
                </a:ln>
                <a:solidFill>
                  <a:srgbClr val="586E75"/>
                </a:solidFill>
                <a:effectLst/>
                <a:latin typeface="Consolas" panose="020B0609020204030204" pitchFamily="49" charset="0"/>
              </a:rPr>
              <a:t>,</a:t>
            </a:r>
            <a:r>
              <a:rPr kumimoji="0" lang="es-ES" altLang="es-ES" sz="1200" b="0" i="0" u="none" strike="noStrike" cap="none" normalizeH="0" baseline="0">
                <a:ln>
                  <a:noFill/>
                </a:ln>
                <a:solidFill>
                  <a:srgbClr val="657B83"/>
                </a:solidFill>
                <a:effectLst/>
                <a:latin typeface="Consolas" panose="020B0609020204030204" pitchFamily="49" charset="0"/>
              </a:rPr>
              <a:t> </a:t>
            </a:r>
            <a:r>
              <a:rPr kumimoji="0" lang="es-ES" altLang="es-ES" sz="1200" b="0" i="0" u="none" strike="noStrike" cap="none" normalizeH="0" baseline="0">
                <a:ln>
                  <a:noFill/>
                </a:ln>
                <a:solidFill>
                  <a:srgbClr val="CB4B16"/>
                </a:solidFill>
                <a:effectLst/>
                <a:latin typeface="Consolas" panose="020B0609020204030204" pitchFamily="49" charset="0"/>
              </a:rPr>
              <a:t>$parametro2</a:t>
            </a:r>
            <a:r>
              <a:rPr kumimoji="0" lang="es-ES" altLang="es-ES" sz="1200" b="0" i="0" u="none" strike="noStrike" cap="none" normalizeH="0" baseline="0">
                <a:ln>
                  <a:noFill/>
                </a:ln>
                <a:solidFill>
                  <a:srgbClr val="586E75"/>
                </a:solidFill>
                <a:effectLst/>
                <a:latin typeface="Consolas" panose="020B0609020204030204" pitchFamily="49" charset="0"/>
              </a:rPr>
              <a:t>)</a:t>
            </a:r>
            <a:r>
              <a:rPr kumimoji="0" lang="es-ES" altLang="es-ES" sz="1200" b="0" i="0" u="none" strike="noStrike" cap="none" normalizeH="0" baseline="0">
                <a:ln>
                  <a:noFill/>
                </a:ln>
                <a:solidFill>
                  <a:schemeClr val="tx1"/>
                </a:solidFill>
                <a:effectLst/>
              </a:rPr>
              <a:t> </a:t>
            </a:r>
            <a:endParaRPr kumimoji="0" lang="es-ES" altLang="es-ES" sz="1200" b="0" i="0" u="none" strike="noStrike" cap="none" normalizeH="0" baseline="0">
              <a:ln>
                <a:noFill/>
              </a:ln>
              <a:solidFill>
                <a:schemeClr val="tx1"/>
              </a:solidFill>
              <a:effectLst/>
              <a:latin typeface="Arial" panose="020B0604020202020204" pitchFamily="34" charset="0"/>
            </a:endParaRPr>
          </a:p>
        </p:txBody>
      </p:sp>
      <p:sp>
        <p:nvSpPr>
          <p:cNvPr id="8" name="CuadroTexto 7">
            <a:extLst>
              <a:ext uri="{FF2B5EF4-FFF2-40B4-BE49-F238E27FC236}">
                <a16:creationId xmlns:a16="http://schemas.microsoft.com/office/drawing/2014/main" id="{EBB6E74E-1DD0-C2E0-D227-8B8D213C81B5}"/>
              </a:ext>
            </a:extLst>
          </p:cNvPr>
          <p:cNvSpPr txBox="1"/>
          <p:nvPr/>
        </p:nvSpPr>
        <p:spPr>
          <a:xfrm>
            <a:off x="107504" y="2786520"/>
            <a:ext cx="8748464" cy="1815882"/>
          </a:xfrm>
          <a:prstGeom prst="rect">
            <a:avLst/>
          </a:prstGeom>
          <a:noFill/>
        </p:spPr>
        <p:txBody>
          <a:bodyPr wrap="square">
            <a:spAutoFit/>
          </a:bodyPr>
          <a:lstStyle/>
          <a:p>
            <a:pPr algn="l"/>
            <a:r>
              <a:rPr lang="es-ES" sz="1600" dirty="0">
                <a:solidFill>
                  <a:schemeClr val="dk1"/>
                </a:solidFill>
                <a:latin typeface="Lato"/>
                <a:ea typeface="Lato"/>
                <a:cs typeface="Lato"/>
                <a:sym typeface="Lato"/>
              </a:rPr>
              <a:t>Así definimos una función llamada f1 que recibe dos parámetros. Como se puede observar, no se tiene que definir el tipo de datos de cada parámetro. </a:t>
            </a:r>
          </a:p>
          <a:p>
            <a:pPr algn="l"/>
            <a:r>
              <a:rPr lang="es-ES" sz="1600" dirty="0">
                <a:solidFill>
                  <a:schemeClr val="dk1"/>
                </a:solidFill>
                <a:latin typeface="Lato"/>
                <a:ea typeface="Lato"/>
                <a:cs typeface="Lato"/>
                <a:sym typeface="Lato"/>
              </a:rPr>
              <a:t>Es decir, la función necesitará que le enviemos dos datos, pero no le importará que sean de un tipo u otro.</a:t>
            </a:r>
          </a:p>
          <a:p>
            <a:pPr algn="l"/>
            <a:r>
              <a:rPr lang="es-ES" sz="1600" dirty="0">
                <a:solidFill>
                  <a:schemeClr val="dk1"/>
                </a:solidFill>
                <a:latin typeface="Lato"/>
                <a:ea typeface="Lato"/>
                <a:cs typeface="Lato"/>
                <a:sym typeface="Lato"/>
              </a:rPr>
              <a:t>Los parámetros tienen validez durante la ejecución de la función. Se dice que tienen un ámbito local a la función donde se están recibiendo. </a:t>
            </a:r>
          </a:p>
          <a:p>
            <a:pPr algn="l"/>
            <a:r>
              <a:rPr lang="es-ES" sz="1600" dirty="0">
                <a:solidFill>
                  <a:schemeClr val="dk1"/>
                </a:solidFill>
                <a:latin typeface="Lato"/>
                <a:ea typeface="Lato"/>
                <a:cs typeface="Lato"/>
                <a:sym typeface="Lato"/>
              </a:rPr>
              <a:t>Cuando la función se termina, los parámetros dejan de existir.</a:t>
            </a:r>
          </a:p>
        </p:txBody>
      </p:sp>
    </p:spTree>
    <p:extLst>
      <p:ext uri="{BB962C8B-B14F-4D97-AF65-F5344CB8AC3E}">
        <p14:creationId xmlns:p14="http://schemas.microsoft.com/office/powerpoint/2010/main" val="16860137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a:xfrm>
            <a:off x="107734" y="11772"/>
            <a:ext cx="8856984" cy="857400"/>
          </a:xfrm>
        </p:spPr>
        <p:txBody>
          <a:bodyPr/>
          <a:lstStyle/>
          <a:p>
            <a:pPr algn="l"/>
            <a:r>
              <a:rPr lang="es-ES" b="0" i="0" dirty="0">
                <a:solidFill>
                  <a:srgbClr val="000000"/>
                </a:solidFill>
                <a:effectLst/>
                <a:latin typeface="Roboto" panose="02000000000000000000" pitchFamily="2" charset="0"/>
              </a:rPr>
              <a:t>Los parámetros se pasan por valor</a:t>
            </a: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19</a:t>
            </a:fld>
            <a:endParaRPr lang="es-ES" dirty="0"/>
          </a:p>
        </p:txBody>
      </p:sp>
      <p:sp>
        <p:nvSpPr>
          <p:cNvPr id="7" name="Marcador de texto 6">
            <a:extLst>
              <a:ext uri="{FF2B5EF4-FFF2-40B4-BE49-F238E27FC236}">
                <a16:creationId xmlns:a16="http://schemas.microsoft.com/office/drawing/2014/main" id="{02064979-CA06-2D1E-F5D4-4A6C72C7B432}"/>
              </a:ext>
            </a:extLst>
          </p:cNvPr>
          <p:cNvSpPr>
            <a:spLocks noGrp="1"/>
          </p:cNvSpPr>
          <p:nvPr>
            <p:ph type="body" idx="1"/>
          </p:nvPr>
        </p:nvSpPr>
        <p:spPr>
          <a:xfrm>
            <a:off x="107734" y="902170"/>
            <a:ext cx="8496944" cy="1669580"/>
          </a:xfrm>
        </p:spPr>
        <p:txBody>
          <a:bodyPr/>
          <a:lstStyle/>
          <a:p>
            <a:r>
              <a:rPr lang="es-ES" sz="1600" dirty="0"/>
              <a:t>El paso de parámetros en PHP se realiza por valor. </a:t>
            </a:r>
          </a:p>
          <a:p>
            <a:r>
              <a:rPr lang="es-ES" sz="1600" dirty="0"/>
              <a:t>"Por valor" es una manera típica de pasar parámetros en funciones, quiere decir que el cambio de un dato de un parámetro no actualiza el dato de la variable que se pasó a la función. </a:t>
            </a:r>
          </a:p>
          <a:p>
            <a:r>
              <a:rPr lang="es-ES" sz="1600" dirty="0"/>
              <a:t>Por ejemplo, cuando invocamos una función pasando una variable como parámetro, a pesar de que cambiemos el valor del parámetro dentro de la función, la variable original no se ve afectada por ese cambio. </a:t>
            </a:r>
          </a:p>
        </p:txBody>
      </p:sp>
      <p:sp>
        <p:nvSpPr>
          <p:cNvPr id="10" name="Rectangle 1">
            <a:extLst>
              <a:ext uri="{FF2B5EF4-FFF2-40B4-BE49-F238E27FC236}">
                <a16:creationId xmlns:a16="http://schemas.microsoft.com/office/drawing/2014/main" id="{93386666-6A8F-5F2E-CC3D-56DBAF007C4C}"/>
              </a:ext>
            </a:extLst>
          </p:cNvPr>
          <p:cNvSpPr>
            <a:spLocks noChangeArrowheads="1"/>
          </p:cNvSpPr>
          <p:nvPr/>
        </p:nvSpPr>
        <p:spPr bwMode="auto">
          <a:xfrm>
            <a:off x="395536" y="3003798"/>
            <a:ext cx="4896544" cy="1637577"/>
          </a:xfrm>
          <a:prstGeom prst="rect">
            <a:avLst/>
          </a:prstGeom>
          <a:solidFill>
            <a:srgbClr val="FDF6E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err="1">
                <a:ln>
                  <a:noFill/>
                </a:ln>
                <a:solidFill>
                  <a:srgbClr val="859900"/>
                </a:solidFill>
                <a:effectLst/>
                <a:latin typeface="Consolas" panose="020B0609020204030204" pitchFamily="49" charset="0"/>
              </a:rPr>
              <a:t>function</a:t>
            </a:r>
            <a:r>
              <a:rPr kumimoji="0" lang="es-ES" altLang="es-ES" sz="1200" b="0" i="0" u="none" strike="noStrike" cap="none" normalizeH="0" baseline="0" dirty="0">
                <a:ln>
                  <a:noFill/>
                </a:ln>
                <a:solidFill>
                  <a:srgbClr val="657B83"/>
                </a:solidFill>
                <a:effectLst/>
                <a:latin typeface="Consolas" panose="020B0609020204030204" pitchFamily="49" charset="0"/>
              </a:rPr>
              <a:t> </a:t>
            </a:r>
            <a:r>
              <a:rPr kumimoji="0" lang="es-ES" altLang="es-ES" sz="1200" b="0" i="0" u="none" strike="noStrike" cap="none" normalizeH="0" baseline="0" dirty="0" err="1">
                <a:ln>
                  <a:noFill/>
                </a:ln>
                <a:solidFill>
                  <a:srgbClr val="657B83"/>
                </a:solidFill>
                <a:effectLst/>
                <a:latin typeface="Consolas" panose="020B0609020204030204" pitchFamily="49" charset="0"/>
              </a:rPr>
              <a:t>porvalor</a:t>
            </a:r>
            <a:r>
              <a:rPr kumimoji="0" lang="es-ES" altLang="es-ES" sz="1200" b="0" i="0" u="none" strike="noStrike" cap="none" normalizeH="0" baseline="0" dirty="0">
                <a:ln>
                  <a:noFill/>
                </a:ln>
                <a:solidFill>
                  <a:srgbClr val="657B83"/>
                </a:solidFill>
                <a:effectLst/>
                <a:latin typeface="Consolas" panose="020B0609020204030204" pitchFamily="49" charset="0"/>
              </a:rPr>
              <a:t> </a:t>
            </a:r>
            <a:r>
              <a:rPr kumimoji="0" lang="es-ES" altLang="es-ES" sz="1200" b="0" i="0" u="none" strike="noStrike" cap="none" normalizeH="0" baseline="0" dirty="0">
                <a:ln>
                  <a:noFill/>
                </a:ln>
                <a:solidFill>
                  <a:srgbClr val="586E75"/>
                </a:solidFill>
                <a:effectLst/>
                <a:latin typeface="Consolas" panose="020B0609020204030204" pitchFamily="49" charset="0"/>
              </a:rPr>
              <a:t>(</a:t>
            </a:r>
            <a:r>
              <a:rPr kumimoji="0" lang="es-ES" altLang="es-ES" sz="1200" b="0" i="0" u="none" strike="noStrike" cap="none" normalizeH="0" baseline="0" dirty="0">
                <a:ln>
                  <a:noFill/>
                </a:ln>
                <a:solidFill>
                  <a:srgbClr val="CB4B16"/>
                </a:solidFill>
                <a:effectLst/>
                <a:latin typeface="Consolas" panose="020B0609020204030204" pitchFamily="49" charset="0"/>
              </a:rPr>
              <a:t>$parametro1</a:t>
            </a:r>
            <a:r>
              <a:rPr kumimoji="0" lang="es-ES" altLang="es-ES" sz="1200" b="0" i="0" u="none" strike="noStrike" cap="none" normalizeH="0" baseline="0" dirty="0">
                <a:ln>
                  <a:noFill/>
                </a:ln>
                <a:solidFill>
                  <a:srgbClr val="586E75"/>
                </a:solidFill>
                <a:effectLst/>
                <a:latin typeface="Consolas" panose="020B0609020204030204" pitchFamily="49" charset="0"/>
              </a:rPr>
              <a:t>){</a:t>
            </a:r>
            <a:r>
              <a:rPr kumimoji="0" lang="es-ES" altLang="es-ES" sz="12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200" dirty="0">
                <a:solidFill>
                  <a:srgbClr val="657B83"/>
                </a:solidFill>
                <a:latin typeface="Consolas" panose="020B0609020204030204" pitchFamily="49" charset="0"/>
              </a:rPr>
              <a:t>   </a:t>
            </a:r>
            <a:r>
              <a:rPr kumimoji="0" lang="es-ES" altLang="es-ES" sz="1200" b="0" i="0" u="none" strike="noStrike" cap="none" normalizeH="0" baseline="0" dirty="0">
                <a:ln>
                  <a:noFill/>
                </a:ln>
                <a:solidFill>
                  <a:srgbClr val="CB4B16"/>
                </a:solidFill>
                <a:effectLst/>
                <a:latin typeface="Consolas" panose="020B0609020204030204" pitchFamily="49" charset="0"/>
              </a:rPr>
              <a:t>$parametro1</a:t>
            </a:r>
            <a:r>
              <a:rPr kumimoji="0" lang="es-ES" altLang="es-ES" sz="1200" b="0" i="0" u="none" strike="noStrike" cap="none" normalizeH="0" baseline="0" dirty="0">
                <a:ln>
                  <a:noFill/>
                </a:ln>
                <a:solidFill>
                  <a:srgbClr val="657B83"/>
                </a:solidFill>
                <a:effectLst/>
                <a:latin typeface="Consolas" panose="020B0609020204030204" pitchFamily="49" charset="0"/>
              </a:rPr>
              <a:t>=</a:t>
            </a:r>
            <a:r>
              <a:rPr kumimoji="0" lang="es-ES" altLang="es-ES" sz="1200" b="0" i="0" u="none" strike="noStrike" cap="none" normalizeH="0" baseline="0" dirty="0">
                <a:ln>
                  <a:noFill/>
                </a:ln>
                <a:solidFill>
                  <a:srgbClr val="2AA198"/>
                </a:solidFill>
                <a:effectLst/>
                <a:latin typeface="Consolas" panose="020B0609020204030204" pitchFamily="49" charset="0"/>
              </a:rPr>
              <a:t>"hola"</a:t>
            </a:r>
            <a:r>
              <a:rPr kumimoji="0" lang="es-ES" altLang="es-ES" sz="1200" b="0" i="0" u="none" strike="noStrike" cap="none" normalizeH="0" baseline="0" dirty="0">
                <a:ln>
                  <a:noFill/>
                </a:ln>
                <a:solidFill>
                  <a:srgbClr val="586E75"/>
                </a:solidFill>
                <a:effectLst/>
                <a:latin typeface="Consolas" panose="020B0609020204030204" pitchFamily="49" charset="0"/>
              </a:rPr>
              <a:t>;</a:t>
            </a:r>
            <a:r>
              <a:rPr kumimoji="0" lang="es-ES" altLang="es-ES" sz="12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200" dirty="0">
                <a:solidFill>
                  <a:srgbClr val="657B83"/>
                </a:solidFill>
                <a:latin typeface="Consolas" panose="020B0609020204030204" pitchFamily="49" charset="0"/>
              </a:rPr>
              <a:t>   </a:t>
            </a:r>
            <a:r>
              <a:rPr kumimoji="0" lang="es-ES" altLang="es-ES" sz="1200" b="0" i="0" u="none" strike="noStrike" cap="none" normalizeH="0" baseline="0" dirty="0">
                <a:ln>
                  <a:noFill/>
                </a:ln>
                <a:solidFill>
                  <a:srgbClr val="859900"/>
                </a:solidFill>
                <a:effectLst/>
                <a:latin typeface="Consolas" panose="020B0609020204030204" pitchFamily="49" charset="0"/>
              </a:rPr>
              <a:t>echo</a:t>
            </a:r>
            <a:r>
              <a:rPr kumimoji="0" lang="es-ES" altLang="es-ES" sz="1200" b="0" i="0" u="none" strike="noStrike" cap="none" normalizeH="0" baseline="0" dirty="0">
                <a:ln>
                  <a:noFill/>
                </a:ln>
                <a:solidFill>
                  <a:srgbClr val="657B83"/>
                </a:solidFill>
                <a:effectLst/>
                <a:latin typeface="Consolas" panose="020B0609020204030204" pitchFamily="49" charset="0"/>
              </a:rPr>
              <a:t> </a:t>
            </a:r>
            <a:r>
              <a:rPr kumimoji="0" lang="es-ES" altLang="es-ES" sz="1200" b="0" i="0" u="none" strike="noStrike" cap="none" normalizeH="0" baseline="0" dirty="0">
                <a:ln>
                  <a:noFill/>
                </a:ln>
                <a:solidFill>
                  <a:srgbClr val="2AA198"/>
                </a:solidFill>
                <a:effectLst/>
                <a:latin typeface="Consolas" panose="020B0609020204030204" pitchFamily="49" charset="0"/>
              </a:rPr>
              <a:t>"&lt;</a:t>
            </a:r>
            <a:r>
              <a:rPr kumimoji="0" lang="es-ES" altLang="es-ES" sz="1200" b="0" i="0" u="none" strike="noStrike" cap="none" normalizeH="0" baseline="0" dirty="0" err="1">
                <a:ln>
                  <a:noFill/>
                </a:ln>
                <a:solidFill>
                  <a:srgbClr val="2AA198"/>
                </a:solidFill>
                <a:effectLst/>
                <a:latin typeface="Consolas" panose="020B0609020204030204" pitchFamily="49" charset="0"/>
              </a:rPr>
              <a:t>br</a:t>
            </a:r>
            <a:r>
              <a:rPr kumimoji="0" lang="es-ES" altLang="es-ES" sz="1200" b="0" i="0" u="none" strike="noStrike" cap="none" normalizeH="0" baseline="0" dirty="0">
                <a:ln>
                  <a:noFill/>
                </a:ln>
                <a:solidFill>
                  <a:srgbClr val="2AA198"/>
                </a:solidFill>
                <a:effectLst/>
                <a:latin typeface="Consolas" panose="020B0609020204030204" pitchFamily="49" charset="0"/>
              </a:rPr>
              <a:t>&gt;"</a:t>
            </a:r>
            <a:r>
              <a:rPr kumimoji="0" lang="es-ES" altLang="es-ES" sz="1200" b="0" i="0" u="none" strike="noStrike" cap="none" normalizeH="0" baseline="0" dirty="0">
                <a:ln>
                  <a:noFill/>
                </a:ln>
                <a:solidFill>
                  <a:srgbClr val="657B83"/>
                </a:solidFill>
                <a:effectLst/>
                <a:latin typeface="Consolas" panose="020B0609020204030204" pitchFamily="49" charset="0"/>
              </a:rPr>
              <a:t> </a:t>
            </a:r>
            <a:r>
              <a:rPr kumimoji="0" lang="es-ES" altLang="es-ES" sz="1200" b="0" i="0" u="none" strike="noStrike" cap="none" normalizeH="0" baseline="0" dirty="0">
                <a:ln>
                  <a:noFill/>
                </a:ln>
                <a:solidFill>
                  <a:srgbClr val="586E75"/>
                </a:solidFill>
                <a:effectLst/>
                <a:latin typeface="Consolas" panose="020B0609020204030204" pitchFamily="49" charset="0"/>
              </a:rPr>
              <a:t>.</a:t>
            </a:r>
            <a:r>
              <a:rPr kumimoji="0" lang="es-ES" altLang="es-ES" sz="1200" b="0" i="0" u="none" strike="noStrike" cap="none" normalizeH="0" baseline="0" dirty="0">
                <a:ln>
                  <a:noFill/>
                </a:ln>
                <a:solidFill>
                  <a:srgbClr val="657B83"/>
                </a:solidFill>
                <a:effectLst/>
                <a:latin typeface="Consolas" panose="020B0609020204030204" pitchFamily="49" charset="0"/>
              </a:rPr>
              <a:t> </a:t>
            </a:r>
            <a:r>
              <a:rPr kumimoji="0" lang="es-ES" altLang="es-ES" sz="1200" b="0" i="0" u="none" strike="noStrike" cap="none" normalizeH="0" baseline="0" dirty="0">
                <a:ln>
                  <a:noFill/>
                </a:ln>
                <a:solidFill>
                  <a:srgbClr val="CB4B16"/>
                </a:solidFill>
                <a:effectLst/>
                <a:latin typeface="Consolas" panose="020B0609020204030204" pitchFamily="49" charset="0"/>
              </a:rPr>
              <a:t>$parametro1</a:t>
            </a:r>
            <a:r>
              <a:rPr kumimoji="0" lang="es-ES" altLang="es-ES" sz="1200" b="0" i="0" u="none" strike="noStrike" cap="none" normalizeH="0" baseline="0" dirty="0">
                <a:ln>
                  <a:noFill/>
                </a:ln>
                <a:solidFill>
                  <a:srgbClr val="586E75"/>
                </a:solidFill>
                <a:effectLst/>
                <a:latin typeface="Consolas" panose="020B0609020204030204" pitchFamily="49" charset="0"/>
              </a:rPr>
              <a:t>;</a:t>
            </a:r>
            <a:r>
              <a:rPr kumimoji="0" lang="es-ES" altLang="es-ES" sz="1200" b="0" i="0" u="none" strike="noStrike" cap="none" normalizeH="0" baseline="0" dirty="0">
                <a:ln>
                  <a:noFill/>
                </a:ln>
                <a:solidFill>
                  <a:srgbClr val="657B83"/>
                </a:solidFill>
                <a:effectLst/>
                <a:latin typeface="Consolas" panose="020B0609020204030204" pitchFamily="49" charset="0"/>
              </a:rPr>
              <a:t> </a:t>
            </a:r>
            <a:r>
              <a:rPr kumimoji="0" lang="es-ES" altLang="es-ES" sz="1200" b="0" i="0" u="none" strike="noStrike" cap="none" normalizeH="0" baseline="0" dirty="0">
                <a:ln>
                  <a:noFill/>
                </a:ln>
                <a:solidFill>
                  <a:srgbClr val="93A1A1"/>
                </a:solidFill>
                <a:effectLst/>
                <a:latin typeface="Consolas" panose="020B0609020204030204" pitchFamily="49" charset="0"/>
              </a:rPr>
              <a:t>//imprime "hola"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a:ln>
                  <a:noFill/>
                </a:ln>
                <a:solidFill>
                  <a:srgbClr val="586E75"/>
                </a:solidFill>
                <a:effectLst/>
                <a:latin typeface="Consolas" panose="020B0609020204030204" pitchFamily="49" charset="0"/>
              </a:rPr>
              <a:t>}</a:t>
            </a:r>
            <a:r>
              <a:rPr kumimoji="0" lang="es-ES" altLang="es-ES" sz="12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s-ES" altLang="es-ES" sz="1200" dirty="0">
              <a:solidFill>
                <a:srgbClr val="657B8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a:ln>
                  <a:noFill/>
                </a:ln>
                <a:solidFill>
                  <a:srgbClr val="CB4B16"/>
                </a:solidFill>
                <a:effectLst/>
                <a:latin typeface="Consolas" panose="020B0609020204030204" pitchFamily="49" charset="0"/>
              </a:rPr>
              <a:t>$</a:t>
            </a:r>
            <a:r>
              <a:rPr kumimoji="0" lang="es-ES" altLang="es-ES" sz="1200" b="0" i="0" u="none" strike="noStrike" cap="none" normalizeH="0" baseline="0" dirty="0" err="1">
                <a:ln>
                  <a:noFill/>
                </a:ln>
                <a:solidFill>
                  <a:srgbClr val="CB4B16"/>
                </a:solidFill>
                <a:effectLst/>
                <a:latin typeface="Consolas" panose="020B0609020204030204" pitchFamily="49" charset="0"/>
              </a:rPr>
              <a:t>mivariable</a:t>
            </a:r>
            <a:r>
              <a:rPr kumimoji="0" lang="es-ES" altLang="es-ES" sz="1200" b="0" i="0" u="none" strike="noStrike" cap="none" normalizeH="0" baseline="0" dirty="0">
                <a:ln>
                  <a:noFill/>
                </a:ln>
                <a:solidFill>
                  <a:srgbClr val="657B83"/>
                </a:solidFill>
                <a:effectLst/>
                <a:latin typeface="Consolas" panose="020B0609020204030204" pitchFamily="49" charset="0"/>
              </a:rPr>
              <a:t> = </a:t>
            </a:r>
            <a:r>
              <a:rPr kumimoji="0" lang="es-ES" altLang="es-ES" sz="1200" b="0" i="0" u="none" strike="noStrike" cap="none" normalizeH="0" baseline="0" dirty="0">
                <a:ln>
                  <a:noFill/>
                </a:ln>
                <a:solidFill>
                  <a:srgbClr val="2AA198"/>
                </a:solidFill>
                <a:effectLst/>
                <a:latin typeface="Consolas" panose="020B0609020204030204" pitchFamily="49" charset="0"/>
              </a:rPr>
              <a:t>"esto no cambia"</a:t>
            </a:r>
            <a:r>
              <a:rPr kumimoji="0" lang="es-ES" altLang="es-ES" sz="1200" b="0" i="0" u="none" strike="noStrike" cap="none" normalizeH="0" baseline="0" dirty="0">
                <a:ln>
                  <a:noFill/>
                </a:ln>
                <a:solidFill>
                  <a:srgbClr val="586E75"/>
                </a:solidFill>
                <a:effectLst/>
                <a:latin typeface="Consolas" panose="020B0609020204030204" pitchFamily="49" charset="0"/>
              </a:rPr>
              <a:t>;</a:t>
            </a:r>
            <a:r>
              <a:rPr kumimoji="0" lang="es-ES" altLang="es-ES" sz="12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err="1">
                <a:ln>
                  <a:noFill/>
                </a:ln>
                <a:solidFill>
                  <a:srgbClr val="657B83"/>
                </a:solidFill>
                <a:effectLst/>
                <a:latin typeface="Consolas" panose="020B0609020204030204" pitchFamily="49" charset="0"/>
              </a:rPr>
              <a:t>porvalor</a:t>
            </a:r>
            <a:r>
              <a:rPr kumimoji="0" lang="es-ES" altLang="es-ES" sz="1200" b="0" i="0" u="none" strike="noStrike" cap="none" normalizeH="0" baseline="0" dirty="0">
                <a:ln>
                  <a:noFill/>
                </a:ln>
                <a:solidFill>
                  <a:srgbClr val="657B83"/>
                </a:solidFill>
                <a:effectLst/>
                <a:latin typeface="Consolas" panose="020B0609020204030204" pitchFamily="49" charset="0"/>
              </a:rPr>
              <a:t> </a:t>
            </a:r>
            <a:r>
              <a:rPr kumimoji="0" lang="es-ES" altLang="es-ES" sz="1200" b="0" i="0" u="none" strike="noStrike" cap="none" normalizeH="0" baseline="0" dirty="0">
                <a:ln>
                  <a:noFill/>
                </a:ln>
                <a:solidFill>
                  <a:srgbClr val="586E75"/>
                </a:solidFill>
                <a:effectLst/>
                <a:latin typeface="Consolas" panose="020B0609020204030204" pitchFamily="49" charset="0"/>
              </a:rPr>
              <a:t>(</a:t>
            </a:r>
            <a:r>
              <a:rPr kumimoji="0" lang="es-ES" altLang="es-ES" sz="1200" b="0" i="0" u="none" strike="noStrike" cap="none" normalizeH="0" baseline="0" dirty="0">
                <a:ln>
                  <a:noFill/>
                </a:ln>
                <a:solidFill>
                  <a:srgbClr val="CB4B16"/>
                </a:solidFill>
                <a:effectLst/>
                <a:latin typeface="Consolas" panose="020B0609020204030204" pitchFamily="49" charset="0"/>
              </a:rPr>
              <a:t>$</a:t>
            </a:r>
            <a:r>
              <a:rPr kumimoji="0" lang="es-ES" altLang="es-ES" sz="1200" b="0" i="0" u="none" strike="noStrike" cap="none" normalizeH="0" baseline="0" dirty="0" err="1">
                <a:ln>
                  <a:noFill/>
                </a:ln>
                <a:solidFill>
                  <a:srgbClr val="CB4B16"/>
                </a:solidFill>
                <a:effectLst/>
                <a:latin typeface="Consolas" panose="020B0609020204030204" pitchFamily="49" charset="0"/>
              </a:rPr>
              <a:t>mivariable</a:t>
            </a:r>
            <a:r>
              <a:rPr kumimoji="0" lang="es-ES" altLang="es-ES" sz="1200" b="0" i="0" u="none" strike="noStrike" cap="none" normalizeH="0" baseline="0" dirty="0">
                <a:ln>
                  <a:noFill/>
                </a:ln>
                <a:solidFill>
                  <a:srgbClr val="586E75"/>
                </a:solidFill>
                <a:effectLst/>
                <a:latin typeface="Consolas" panose="020B0609020204030204" pitchFamily="49" charset="0"/>
              </a:rPr>
              <a:t>);</a:t>
            </a:r>
            <a:r>
              <a:rPr kumimoji="0" lang="es-ES" altLang="es-ES" sz="12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a:ln>
                  <a:noFill/>
                </a:ln>
                <a:solidFill>
                  <a:srgbClr val="859900"/>
                </a:solidFill>
                <a:effectLst/>
                <a:latin typeface="Consolas" panose="020B0609020204030204" pitchFamily="49" charset="0"/>
              </a:rPr>
              <a:t>echo</a:t>
            </a:r>
            <a:r>
              <a:rPr kumimoji="0" lang="es-ES" altLang="es-ES" sz="1200" b="0" i="0" u="none" strike="noStrike" cap="none" normalizeH="0" baseline="0" dirty="0">
                <a:ln>
                  <a:noFill/>
                </a:ln>
                <a:solidFill>
                  <a:srgbClr val="657B83"/>
                </a:solidFill>
                <a:effectLst/>
                <a:latin typeface="Consolas" panose="020B0609020204030204" pitchFamily="49" charset="0"/>
              </a:rPr>
              <a:t> </a:t>
            </a:r>
            <a:r>
              <a:rPr kumimoji="0" lang="es-ES" altLang="es-ES" sz="1200" b="0" i="0" u="none" strike="noStrike" cap="none" normalizeH="0" baseline="0" dirty="0">
                <a:ln>
                  <a:noFill/>
                </a:ln>
                <a:solidFill>
                  <a:srgbClr val="2AA198"/>
                </a:solidFill>
                <a:effectLst/>
                <a:latin typeface="Consolas" panose="020B0609020204030204" pitchFamily="49" charset="0"/>
              </a:rPr>
              <a:t>"&lt;</a:t>
            </a:r>
            <a:r>
              <a:rPr kumimoji="0" lang="es-ES" altLang="es-ES" sz="1200" b="0" i="0" u="none" strike="noStrike" cap="none" normalizeH="0" baseline="0" dirty="0" err="1">
                <a:ln>
                  <a:noFill/>
                </a:ln>
                <a:solidFill>
                  <a:srgbClr val="2AA198"/>
                </a:solidFill>
                <a:effectLst/>
                <a:latin typeface="Consolas" panose="020B0609020204030204" pitchFamily="49" charset="0"/>
              </a:rPr>
              <a:t>br</a:t>
            </a:r>
            <a:r>
              <a:rPr kumimoji="0" lang="es-ES" altLang="es-ES" sz="1200" b="0" i="0" u="none" strike="noStrike" cap="none" normalizeH="0" baseline="0" dirty="0">
                <a:ln>
                  <a:noFill/>
                </a:ln>
                <a:solidFill>
                  <a:srgbClr val="2AA198"/>
                </a:solidFill>
                <a:effectLst/>
                <a:latin typeface="Consolas" panose="020B0609020204030204" pitchFamily="49" charset="0"/>
              </a:rPr>
              <a:t>&gt;"</a:t>
            </a:r>
            <a:r>
              <a:rPr kumimoji="0" lang="es-ES" altLang="es-ES" sz="1200" b="0" i="0" u="none" strike="noStrike" cap="none" normalizeH="0" baseline="0" dirty="0">
                <a:ln>
                  <a:noFill/>
                </a:ln>
                <a:solidFill>
                  <a:srgbClr val="657B83"/>
                </a:solidFill>
                <a:effectLst/>
                <a:latin typeface="Consolas" panose="020B0609020204030204" pitchFamily="49" charset="0"/>
              </a:rPr>
              <a:t> </a:t>
            </a:r>
            <a:r>
              <a:rPr kumimoji="0" lang="es-ES" altLang="es-ES" sz="1200" b="0" i="0" u="none" strike="noStrike" cap="none" normalizeH="0" baseline="0" dirty="0">
                <a:ln>
                  <a:noFill/>
                </a:ln>
                <a:solidFill>
                  <a:srgbClr val="586E75"/>
                </a:solidFill>
                <a:effectLst/>
                <a:latin typeface="Consolas" panose="020B0609020204030204" pitchFamily="49" charset="0"/>
              </a:rPr>
              <a:t>.</a:t>
            </a:r>
            <a:r>
              <a:rPr kumimoji="0" lang="es-ES" altLang="es-ES" sz="1200" b="0" i="0" u="none" strike="noStrike" cap="none" normalizeH="0" baseline="0" dirty="0">
                <a:ln>
                  <a:noFill/>
                </a:ln>
                <a:solidFill>
                  <a:srgbClr val="657B83"/>
                </a:solidFill>
                <a:effectLst/>
                <a:latin typeface="Consolas" panose="020B0609020204030204" pitchFamily="49" charset="0"/>
              </a:rPr>
              <a:t> </a:t>
            </a:r>
            <a:r>
              <a:rPr kumimoji="0" lang="es-ES" altLang="es-ES" sz="1200" b="0" i="0" u="none" strike="noStrike" cap="none" normalizeH="0" baseline="0" dirty="0">
                <a:ln>
                  <a:noFill/>
                </a:ln>
                <a:solidFill>
                  <a:srgbClr val="CB4B16"/>
                </a:solidFill>
                <a:effectLst/>
                <a:latin typeface="Consolas" panose="020B0609020204030204" pitchFamily="49" charset="0"/>
              </a:rPr>
              <a:t>$</a:t>
            </a:r>
            <a:r>
              <a:rPr kumimoji="0" lang="es-ES" altLang="es-ES" sz="1200" b="0" i="0" u="none" strike="noStrike" cap="none" normalizeH="0" baseline="0" dirty="0" err="1">
                <a:ln>
                  <a:noFill/>
                </a:ln>
                <a:solidFill>
                  <a:srgbClr val="CB4B16"/>
                </a:solidFill>
                <a:effectLst/>
                <a:latin typeface="Consolas" panose="020B0609020204030204" pitchFamily="49" charset="0"/>
              </a:rPr>
              <a:t>mivariable</a:t>
            </a:r>
            <a:r>
              <a:rPr kumimoji="0" lang="es-ES" altLang="es-ES" sz="1200" b="0" i="0" u="none" strike="noStrike" cap="none" normalizeH="0" baseline="0" dirty="0">
                <a:ln>
                  <a:noFill/>
                </a:ln>
                <a:solidFill>
                  <a:srgbClr val="586E75"/>
                </a:solidFill>
                <a:effectLst/>
                <a:latin typeface="Consolas" panose="020B0609020204030204" pitchFamily="49" charset="0"/>
              </a:rPr>
              <a:t>;</a:t>
            </a:r>
            <a:r>
              <a:rPr kumimoji="0" lang="es-ES" altLang="es-ES" sz="1200" b="0" i="0" u="none" strike="noStrike" cap="none" normalizeH="0" baseline="0" dirty="0">
                <a:ln>
                  <a:noFill/>
                </a:ln>
                <a:solidFill>
                  <a:srgbClr val="657B83"/>
                </a:solidFill>
                <a:effectLst/>
                <a:latin typeface="Consolas" panose="020B0609020204030204" pitchFamily="49" charset="0"/>
              </a:rPr>
              <a:t> </a:t>
            </a:r>
            <a:r>
              <a:rPr kumimoji="0" lang="es-ES" altLang="es-ES" sz="1200" b="0" i="0" u="none" strike="noStrike" cap="none" normalizeH="0" baseline="0" dirty="0">
                <a:ln>
                  <a:noFill/>
                </a:ln>
                <a:solidFill>
                  <a:srgbClr val="93A1A1"/>
                </a:solidFill>
                <a:effectLst/>
                <a:latin typeface="Consolas" panose="020B0609020204030204" pitchFamily="49" charset="0"/>
              </a:rPr>
              <a:t>//imprime "esto no cambia"</a:t>
            </a:r>
            <a:r>
              <a:rPr kumimoji="0" lang="es-ES" altLang="es-ES" sz="1200" b="0" i="0" u="none" strike="noStrike" cap="none" normalizeH="0" baseline="0" dirty="0">
                <a:ln>
                  <a:noFill/>
                </a:ln>
                <a:solidFill>
                  <a:schemeClr val="tx1"/>
                </a:solidFill>
                <a:effectLst/>
              </a:rPr>
              <a:t> </a:t>
            </a:r>
            <a:endParaRPr kumimoji="0" lang="es-ES" altLang="es-E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88020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4"/>
          <p:cNvSpPr txBox="1">
            <a:spLocks noGrp="1"/>
          </p:cNvSpPr>
          <p:nvPr>
            <p:ph type="title"/>
          </p:nvPr>
        </p:nvSpPr>
        <p:spPr>
          <a:xfrm>
            <a:off x="499382" y="124457"/>
            <a:ext cx="7886700" cy="994172"/>
          </a:xfrm>
          <a:prstGeom prst="rect">
            <a:avLst/>
          </a:prstGeom>
          <a:noFill/>
          <a:ln>
            <a:noFill/>
          </a:ln>
        </p:spPr>
        <p:txBody>
          <a:bodyPr spcFirstLastPara="1" wrap="square" lIns="68569" tIns="34275" rIns="68569" bIns="34275" anchor="b" anchorCtr="0">
            <a:noAutofit/>
          </a:bodyPr>
          <a:lstStyle/>
          <a:p>
            <a:pPr algn="ctr"/>
            <a:r>
              <a:rPr lang="en-US" b="1" dirty="0" err="1"/>
              <a:t>Licencia</a:t>
            </a:r>
            <a:endParaRPr/>
          </a:p>
        </p:txBody>
      </p:sp>
      <p:sp>
        <p:nvSpPr>
          <p:cNvPr id="113" name="Google Shape;113;p14"/>
          <p:cNvSpPr txBox="1"/>
          <p:nvPr/>
        </p:nvSpPr>
        <p:spPr>
          <a:xfrm>
            <a:off x="370115" y="1541274"/>
            <a:ext cx="8145234" cy="3052498"/>
          </a:xfrm>
          <a:prstGeom prst="rect">
            <a:avLst/>
          </a:prstGeom>
          <a:noFill/>
          <a:ln>
            <a:noFill/>
          </a:ln>
        </p:spPr>
        <p:txBody>
          <a:bodyPr spcFirstLastPara="1" wrap="square" lIns="0" tIns="34275" rIns="0" bIns="34275" anchor="t" anchorCtr="0">
            <a:noAutofit/>
          </a:bodyPr>
          <a:lstStyle/>
          <a:p>
            <a:pPr marL="272653" algn="ctr">
              <a:lnSpc>
                <a:spcPct val="90000"/>
              </a:lnSpc>
              <a:buClr>
                <a:schemeClr val="accent1"/>
              </a:buClr>
              <a:buSzPts val="2400"/>
            </a:pPr>
            <a:r>
              <a:rPr lang="en-US" sz="1800" b="1" dirty="0">
                <a:solidFill>
                  <a:srgbClr val="3F3F3F"/>
                </a:solidFill>
                <a:latin typeface="Calibri"/>
                <a:ea typeface="Calibri"/>
                <a:cs typeface="Calibri"/>
                <a:sym typeface="Calibri"/>
              </a:rPr>
              <a:t>Toda la </a:t>
            </a:r>
            <a:r>
              <a:rPr lang="en-US" sz="1800" b="1" dirty="0" err="1">
                <a:solidFill>
                  <a:srgbClr val="3F3F3F"/>
                </a:solidFill>
                <a:latin typeface="Calibri"/>
                <a:ea typeface="Calibri"/>
                <a:cs typeface="Calibri"/>
                <a:sym typeface="Calibri"/>
              </a:rPr>
              <a:t>documentación</a:t>
            </a:r>
            <a:r>
              <a:rPr lang="en-US" sz="1800" b="1" dirty="0">
                <a:solidFill>
                  <a:srgbClr val="3F3F3F"/>
                </a:solidFill>
                <a:latin typeface="Calibri"/>
                <a:ea typeface="Calibri"/>
                <a:cs typeface="Calibri"/>
                <a:sym typeface="Calibri"/>
              </a:rPr>
              <a:t> de </a:t>
            </a:r>
            <a:r>
              <a:rPr lang="en-US" sz="1800" b="1" dirty="0" err="1">
                <a:solidFill>
                  <a:srgbClr val="3F3F3F"/>
                </a:solidFill>
                <a:latin typeface="Calibri"/>
                <a:ea typeface="Calibri"/>
                <a:cs typeface="Calibri"/>
                <a:sym typeface="Calibri"/>
              </a:rPr>
              <a:t>esta</a:t>
            </a:r>
            <a:r>
              <a:rPr lang="en-US" sz="1800" b="1" dirty="0">
                <a:solidFill>
                  <a:srgbClr val="3F3F3F"/>
                </a:solidFill>
                <a:latin typeface="Calibri"/>
                <a:ea typeface="Calibri"/>
                <a:cs typeface="Calibri"/>
                <a:sym typeface="Calibri"/>
              </a:rPr>
              <a:t> </a:t>
            </a:r>
            <a:r>
              <a:rPr lang="en-US" sz="1800" b="1" dirty="0" err="1">
                <a:solidFill>
                  <a:srgbClr val="3F3F3F"/>
                </a:solidFill>
                <a:latin typeface="Calibri"/>
                <a:ea typeface="Calibri"/>
                <a:cs typeface="Calibri"/>
                <a:sym typeface="Calibri"/>
              </a:rPr>
              <a:t>asignatura</a:t>
            </a:r>
            <a:r>
              <a:rPr lang="en-US" sz="1800" b="1" dirty="0">
                <a:solidFill>
                  <a:srgbClr val="3F3F3F"/>
                </a:solidFill>
                <a:latin typeface="Calibri"/>
                <a:ea typeface="Calibri"/>
                <a:cs typeface="Calibri"/>
                <a:sym typeface="Calibri"/>
              </a:rPr>
              <a:t> </a:t>
            </a:r>
            <a:r>
              <a:rPr lang="en-US" sz="1800" b="1" dirty="0" err="1">
                <a:solidFill>
                  <a:srgbClr val="3F3F3F"/>
                </a:solidFill>
                <a:latin typeface="Calibri"/>
                <a:ea typeface="Calibri"/>
                <a:cs typeface="Calibri"/>
                <a:sym typeface="Calibri"/>
              </a:rPr>
              <a:t>queda</a:t>
            </a:r>
            <a:r>
              <a:rPr lang="en-US" sz="1800" b="1" dirty="0">
                <a:solidFill>
                  <a:srgbClr val="3F3F3F"/>
                </a:solidFill>
                <a:latin typeface="Calibri"/>
                <a:ea typeface="Calibri"/>
                <a:cs typeface="Calibri"/>
                <a:sym typeface="Calibri"/>
              </a:rPr>
              <a:t> </a:t>
            </a:r>
            <a:r>
              <a:rPr lang="en-US" sz="1800" b="1" dirty="0" err="1">
                <a:solidFill>
                  <a:srgbClr val="3F3F3F"/>
                </a:solidFill>
                <a:latin typeface="Calibri"/>
                <a:ea typeface="Calibri"/>
                <a:cs typeface="Calibri"/>
                <a:sym typeface="Calibri"/>
              </a:rPr>
              <a:t>recogida</a:t>
            </a:r>
            <a:r>
              <a:rPr lang="en-US" sz="1800" b="1" dirty="0">
                <a:solidFill>
                  <a:srgbClr val="3F3F3F"/>
                </a:solidFill>
                <a:latin typeface="Calibri"/>
                <a:ea typeface="Calibri"/>
                <a:cs typeface="Calibri"/>
                <a:sym typeface="Calibri"/>
              </a:rPr>
              <a:t> </a:t>
            </a:r>
            <a:r>
              <a:rPr lang="en-US" sz="1800" b="1" dirty="0" err="1">
                <a:solidFill>
                  <a:srgbClr val="3F3F3F"/>
                </a:solidFill>
                <a:latin typeface="Calibri"/>
                <a:ea typeface="Calibri"/>
                <a:cs typeface="Calibri"/>
                <a:sym typeface="Calibri"/>
              </a:rPr>
              <a:t>bajo</a:t>
            </a:r>
            <a:r>
              <a:rPr lang="en-US" sz="1800" b="1" dirty="0">
                <a:solidFill>
                  <a:srgbClr val="3F3F3F"/>
                </a:solidFill>
                <a:latin typeface="Calibri"/>
                <a:ea typeface="Calibri"/>
                <a:cs typeface="Calibri"/>
                <a:sym typeface="Calibri"/>
              </a:rPr>
              <a:t> la </a:t>
            </a:r>
            <a:r>
              <a:rPr lang="en-US" sz="1800" b="1" dirty="0" err="1">
                <a:solidFill>
                  <a:srgbClr val="3F3F3F"/>
                </a:solidFill>
                <a:latin typeface="Calibri"/>
                <a:ea typeface="Calibri"/>
                <a:cs typeface="Calibri"/>
                <a:sym typeface="Calibri"/>
              </a:rPr>
              <a:t>licencia</a:t>
            </a:r>
            <a:r>
              <a:rPr lang="en-US" sz="1800" b="1" dirty="0">
                <a:solidFill>
                  <a:srgbClr val="3F3F3F"/>
                </a:solidFill>
                <a:latin typeface="Calibri"/>
                <a:ea typeface="Calibri"/>
                <a:cs typeface="Calibri"/>
                <a:sym typeface="Calibri"/>
              </a:rPr>
              <a:t> de Creative Commons</a:t>
            </a:r>
            <a:endParaRPr sz="1800" b="1">
              <a:solidFill>
                <a:srgbClr val="3F3F3F"/>
              </a:solidFill>
              <a:latin typeface="Calibri"/>
              <a:ea typeface="Calibri"/>
              <a:cs typeface="Calibri"/>
              <a:sym typeface="Calibri"/>
            </a:endParaRPr>
          </a:p>
          <a:p>
            <a:pPr>
              <a:lnSpc>
                <a:spcPct val="90000"/>
              </a:lnSpc>
              <a:spcBef>
                <a:spcPts val="1050"/>
              </a:spcBef>
              <a:buClr>
                <a:schemeClr val="accent1"/>
              </a:buClr>
              <a:buSzPts val="1400"/>
            </a:pPr>
            <a:endParaRPr sz="1100">
              <a:solidFill>
                <a:srgbClr val="3F3F3F"/>
              </a:solidFill>
              <a:latin typeface="Calibri"/>
              <a:ea typeface="Calibri"/>
              <a:cs typeface="Calibri"/>
              <a:sym typeface="Calibri"/>
            </a:endParaRPr>
          </a:p>
          <a:p>
            <a:pPr>
              <a:lnSpc>
                <a:spcPct val="90000"/>
              </a:lnSpc>
              <a:spcBef>
                <a:spcPts val="1050"/>
              </a:spcBef>
              <a:buClr>
                <a:schemeClr val="accent1"/>
              </a:buClr>
              <a:buSzPts val="1400"/>
            </a:pPr>
            <a:endParaRPr sz="1100">
              <a:solidFill>
                <a:srgbClr val="3F3F3F"/>
              </a:solidFill>
              <a:latin typeface="Calibri"/>
              <a:ea typeface="Calibri"/>
              <a:cs typeface="Calibri"/>
              <a:sym typeface="Calibri"/>
            </a:endParaRPr>
          </a:p>
          <a:p>
            <a:pPr>
              <a:lnSpc>
                <a:spcPct val="90000"/>
              </a:lnSpc>
              <a:spcBef>
                <a:spcPts val="1050"/>
              </a:spcBef>
              <a:buClr>
                <a:schemeClr val="accent1"/>
              </a:buClr>
              <a:buSzPts val="1400"/>
            </a:pPr>
            <a:endParaRPr sz="1100">
              <a:solidFill>
                <a:srgbClr val="3F3F3F"/>
              </a:solidFill>
              <a:latin typeface="Calibri"/>
              <a:ea typeface="Calibri"/>
              <a:cs typeface="Calibri"/>
              <a:sym typeface="Calibri"/>
            </a:endParaRPr>
          </a:p>
          <a:p>
            <a:pPr marL="68580" indent="-1903">
              <a:lnSpc>
                <a:spcPct val="90000"/>
              </a:lnSpc>
              <a:spcBef>
                <a:spcPts val="1050"/>
              </a:spcBef>
              <a:buClr>
                <a:schemeClr val="accent1"/>
              </a:buClr>
              <a:buSzPts val="1400"/>
            </a:pPr>
            <a:endParaRPr sz="1100">
              <a:solidFill>
                <a:srgbClr val="3F3F3F"/>
              </a:solidFill>
              <a:latin typeface="Calibri"/>
              <a:ea typeface="Calibri"/>
              <a:cs typeface="Calibri"/>
              <a:sym typeface="Calibri"/>
            </a:endParaRPr>
          </a:p>
        </p:txBody>
      </p:sp>
      <p:pic>
        <p:nvPicPr>
          <p:cNvPr id="114" name="Google Shape;114;p14" descr="Licencia Creative Commons"/>
          <p:cNvPicPr preferRelativeResize="0"/>
          <p:nvPr/>
        </p:nvPicPr>
        <p:blipFill rotWithShape="1">
          <a:blip r:embed="rId3">
            <a:alphaModFix/>
          </a:blip>
          <a:srcRect/>
          <a:stretch/>
        </p:blipFill>
        <p:spPr>
          <a:xfrm>
            <a:off x="3400927" y="2398382"/>
            <a:ext cx="2083610" cy="733999"/>
          </a:xfrm>
          <a:prstGeom prst="rect">
            <a:avLst/>
          </a:prstGeom>
          <a:noFill/>
          <a:ln>
            <a:noFill/>
          </a:ln>
        </p:spPr>
      </p:pic>
      <p:sp>
        <p:nvSpPr>
          <p:cNvPr id="115" name="Google Shape;115;p14"/>
          <p:cNvSpPr/>
          <p:nvPr/>
        </p:nvSpPr>
        <p:spPr>
          <a:xfrm>
            <a:off x="2508212" y="3162748"/>
            <a:ext cx="4135490" cy="484748"/>
          </a:xfrm>
          <a:prstGeom prst="rect">
            <a:avLst/>
          </a:prstGeom>
          <a:noFill/>
          <a:ln>
            <a:noFill/>
          </a:ln>
        </p:spPr>
        <p:txBody>
          <a:bodyPr spcFirstLastPara="1" wrap="square" lIns="68569" tIns="34275" rIns="68569" bIns="34275" anchor="t" anchorCtr="0">
            <a:noAutofit/>
          </a:bodyPr>
          <a:lstStyle/>
          <a:p>
            <a:pPr>
              <a:buSzPts val="1800"/>
            </a:pPr>
            <a:r>
              <a:rPr lang="en-US" u="sng" dirty="0">
                <a:solidFill>
                  <a:schemeClr val="hlink"/>
                </a:solidFill>
                <a:latin typeface="Calibri"/>
                <a:ea typeface="Calibri"/>
                <a:cs typeface="Calibri"/>
                <a:sym typeface="Calibri"/>
                <a:hlinkClick r:id="rId4"/>
              </a:rPr>
              <a:t>https://creativecommons.org/licenses/by-nc-nd/4.0/</a:t>
            </a:r>
            <a:endParaRPr>
              <a:solidFill>
                <a:schemeClr val="dk1"/>
              </a:solidFill>
              <a:latin typeface="Calibri"/>
              <a:ea typeface="Calibri"/>
              <a:cs typeface="Calibri"/>
              <a:sym typeface="Calibri"/>
            </a:endParaRPr>
          </a:p>
          <a:p>
            <a:pPr>
              <a:buSzPts val="1800"/>
            </a:pPr>
            <a:endParaRPr>
              <a:solidFill>
                <a:schemeClr val="dk1"/>
              </a:solidFill>
              <a:latin typeface="Calibri"/>
              <a:ea typeface="Calibri"/>
              <a:cs typeface="Calibri"/>
              <a:sym typeface="Calibri"/>
            </a:endParaRPr>
          </a:p>
        </p:txBody>
      </p:sp>
      <p:sp>
        <p:nvSpPr>
          <p:cNvPr id="116" name="Google Shape;116;p14"/>
          <p:cNvSpPr/>
          <p:nvPr/>
        </p:nvSpPr>
        <p:spPr>
          <a:xfrm>
            <a:off x="604094" y="3585394"/>
            <a:ext cx="8145233" cy="1038746"/>
          </a:xfrm>
          <a:prstGeom prst="rect">
            <a:avLst/>
          </a:prstGeom>
          <a:noFill/>
          <a:ln>
            <a:noFill/>
          </a:ln>
        </p:spPr>
        <p:txBody>
          <a:bodyPr spcFirstLastPara="1" wrap="square" lIns="68569" tIns="34275" rIns="68569" bIns="34275" anchor="t" anchorCtr="0">
            <a:noAutofit/>
          </a:bodyPr>
          <a:lstStyle/>
          <a:p>
            <a:pPr algn="just">
              <a:buSzPts val="1200"/>
            </a:pPr>
            <a:r>
              <a:rPr lang="en-US" sz="900" i="1" dirty="0">
                <a:solidFill>
                  <a:srgbClr val="333333"/>
                </a:solidFill>
                <a:latin typeface="Helvetica Neue"/>
                <a:ea typeface="Helvetica Neue"/>
                <a:cs typeface="Helvetica Neue"/>
                <a:sym typeface="Helvetica Neue"/>
              </a:rPr>
              <a:t>En el </a:t>
            </a:r>
            <a:r>
              <a:rPr lang="en-US" sz="900" i="1" dirty="0" err="1">
                <a:solidFill>
                  <a:srgbClr val="333333"/>
                </a:solidFill>
                <a:latin typeface="Helvetica Neue"/>
                <a:ea typeface="Helvetica Neue"/>
                <a:cs typeface="Helvetica Neue"/>
                <a:sym typeface="Helvetica Neue"/>
              </a:rPr>
              <a:t>caso</a:t>
            </a:r>
            <a:r>
              <a:rPr lang="en-US" sz="900" i="1" dirty="0">
                <a:solidFill>
                  <a:srgbClr val="333333"/>
                </a:solidFill>
                <a:latin typeface="Helvetica Neue"/>
                <a:ea typeface="Helvetica Neue"/>
                <a:cs typeface="Helvetica Neue"/>
                <a:sym typeface="Helvetica Neue"/>
              </a:rPr>
              <a:t> de </a:t>
            </a:r>
            <a:r>
              <a:rPr lang="en-US" sz="900" i="1" dirty="0" err="1">
                <a:solidFill>
                  <a:srgbClr val="333333"/>
                </a:solidFill>
                <a:latin typeface="Helvetica Neue"/>
                <a:ea typeface="Helvetica Neue"/>
                <a:cs typeface="Helvetica Neue"/>
                <a:sym typeface="Helvetica Neue"/>
              </a:rPr>
              <a:t>incumplimiento</a:t>
            </a:r>
            <a:r>
              <a:rPr lang="en-US" sz="900" i="1" dirty="0">
                <a:solidFill>
                  <a:srgbClr val="333333"/>
                </a:solidFill>
                <a:latin typeface="Helvetica Neue"/>
                <a:ea typeface="Helvetica Neue"/>
                <a:cs typeface="Helvetica Neue"/>
                <a:sym typeface="Helvetica Neue"/>
              </a:rPr>
              <a:t> o </a:t>
            </a:r>
            <a:r>
              <a:rPr lang="en-US" sz="900" i="1" dirty="0" err="1">
                <a:solidFill>
                  <a:srgbClr val="333333"/>
                </a:solidFill>
                <a:latin typeface="Helvetica Neue"/>
                <a:ea typeface="Helvetica Neue"/>
                <a:cs typeface="Helvetica Neue"/>
                <a:sym typeface="Helvetica Neue"/>
              </a:rPr>
              <a:t>infracción</a:t>
            </a:r>
            <a:r>
              <a:rPr lang="en-US" sz="900" i="1" dirty="0">
                <a:solidFill>
                  <a:srgbClr val="333333"/>
                </a:solidFill>
                <a:latin typeface="Helvetica Neue"/>
                <a:ea typeface="Helvetica Neue"/>
                <a:cs typeface="Helvetica Neue"/>
                <a:sym typeface="Helvetica Neue"/>
              </a:rPr>
              <a:t> de </a:t>
            </a:r>
            <a:r>
              <a:rPr lang="en-US" sz="900" i="1" dirty="0" err="1">
                <a:solidFill>
                  <a:srgbClr val="333333"/>
                </a:solidFill>
                <a:latin typeface="Helvetica Neue"/>
                <a:ea typeface="Helvetica Neue"/>
                <a:cs typeface="Helvetica Neue"/>
                <a:sym typeface="Helvetica Neue"/>
              </a:rPr>
              <a:t>una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licencia</a:t>
            </a:r>
            <a:r>
              <a:rPr lang="en-US" sz="900" i="1" dirty="0">
                <a:solidFill>
                  <a:srgbClr val="333333"/>
                </a:solidFill>
                <a:latin typeface="Helvetica Neue"/>
                <a:ea typeface="Helvetica Neue"/>
                <a:cs typeface="Helvetica Neue"/>
                <a:sym typeface="Helvetica Neue"/>
              </a:rPr>
              <a:t> Creative Commons, el </a:t>
            </a:r>
            <a:r>
              <a:rPr lang="en-US" sz="900" i="1" dirty="0" err="1">
                <a:solidFill>
                  <a:srgbClr val="333333"/>
                </a:solidFill>
                <a:latin typeface="Helvetica Neue"/>
                <a:ea typeface="Helvetica Neue"/>
                <a:cs typeface="Helvetica Neue"/>
                <a:sym typeface="Helvetica Neue"/>
              </a:rPr>
              <a:t>autor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como</a:t>
            </a:r>
            <a:r>
              <a:rPr lang="en-US" sz="900" i="1" dirty="0">
                <a:solidFill>
                  <a:srgbClr val="333333"/>
                </a:solidFill>
                <a:latin typeface="Helvetica Neue"/>
                <a:ea typeface="Helvetica Neue"/>
                <a:cs typeface="Helvetica Neue"/>
                <a:sym typeface="Helvetica Neue"/>
              </a:rPr>
              <a:t> con </a:t>
            </a:r>
            <a:r>
              <a:rPr lang="en-US" sz="900" i="1" dirty="0" err="1">
                <a:solidFill>
                  <a:srgbClr val="333333"/>
                </a:solidFill>
                <a:latin typeface="Helvetica Neue"/>
                <a:ea typeface="Helvetica Neue"/>
                <a:cs typeface="Helvetica Neue"/>
                <a:sym typeface="Helvetica Neue"/>
              </a:rPr>
              <a:t>cualquier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otra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obra</a:t>
            </a:r>
            <a:r>
              <a:rPr lang="en-US" sz="900" i="1" dirty="0">
                <a:solidFill>
                  <a:srgbClr val="333333"/>
                </a:solidFill>
                <a:latin typeface="Helvetica Neue"/>
                <a:ea typeface="Helvetica Neue"/>
                <a:cs typeface="Helvetica Neue"/>
                <a:sym typeface="Helvetica Neue"/>
              </a:rPr>
              <a:t> y </a:t>
            </a:r>
            <a:r>
              <a:rPr lang="en-US" sz="900" i="1" dirty="0" err="1">
                <a:solidFill>
                  <a:srgbClr val="333333"/>
                </a:solidFill>
                <a:latin typeface="Helvetica Neue"/>
                <a:ea typeface="Helvetica Neue"/>
                <a:cs typeface="Helvetica Neue"/>
                <a:sym typeface="Helvetica Neue"/>
              </a:rPr>
              <a:t>licencia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habrá</a:t>
            </a:r>
            <a:r>
              <a:rPr lang="en-US" sz="900" i="1" dirty="0">
                <a:solidFill>
                  <a:srgbClr val="333333"/>
                </a:solidFill>
                <a:latin typeface="Helvetica Neue"/>
                <a:ea typeface="Helvetica Neue"/>
                <a:cs typeface="Helvetica Neue"/>
                <a:sym typeface="Helvetica Neue"/>
              </a:rPr>
              <a:t> de </a:t>
            </a:r>
            <a:r>
              <a:rPr lang="en-US" sz="900" i="1" dirty="0" err="1">
                <a:solidFill>
                  <a:srgbClr val="333333"/>
                </a:solidFill>
                <a:latin typeface="Helvetica Neue"/>
                <a:ea typeface="Helvetica Neue"/>
                <a:cs typeface="Helvetica Neue"/>
                <a:sym typeface="Helvetica Neue"/>
              </a:rPr>
              <a:t>recurrir</a:t>
            </a:r>
            <a:r>
              <a:rPr lang="en-US" sz="900" i="1" dirty="0">
                <a:solidFill>
                  <a:srgbClr val="333333"/>
                </a:solidFill>
                <a:latin typeface="Helvetica Neue"/>
                <a:ea typeface="Helvetica Neue"/>
                <a:cs typeface="Helvetica Neue"/>
                <a:sym typeface="Helvetica Neue"/>
              </a:rPr>
              <a:t> a los </a:t>
            </a:r>
            <a:r>
              <a:rPr lang="en-US" sz="900" i="1" dirty="0" err="1">
                <a:solidFill>
                  <a:srgbClr val="333333"/>
                </a:solidFill>
                <a:latin typeface="Helvetica Neue"/>
                <a:ea typeface="Helvetica Neue"/>
                <a:cs typeface="Helvetica Neue"/>
                <a:sym typeface="Helvetica Neue"/>
              </a:rPr>
              <a:t>tribunales</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Cuando</a:t>
            </a:r>
            <a:r>
              <a:rPr lang="en-US" sz="900" i="1" dirty="0">
                <a:solidFill>
                  <a:srgbClr val="333333"/>
                </a:solidFill>
                <a:latin typeface="Helvetica Neue"/>
                <a:ea typeface="Helvetica Neue"/>
                <a:cs typeface="Helvetica Neue"/>
                <a:sym typeface="Helvetica Neue"/>
              </a:rPr>
              <a:t> se </a:t>
            </a:r>
            <a:r>
              <a:rPr lang="en-US" sz="900" i="1" dirty="0" err="1">
                <a:solidFill>
                  <a:srgbClr val="333333"/>
                </a:solidFill>
                <a:latin typeface="Helvetica Neue"/>
                <a:ea typeface="Helvetica Neue"/>
                <a:cs typeface="Helvetica Neue"/>
                <a:sym typeface="Helvetica Neue"/>
              </a:rPr>
              <a:t>trate</a:t>
            </a:r>
            <a:r>
              <a:rPr lang="en-US" sz="900" i="1" dirty="0">
                <a:solidFill>
                  <a:srgbClr val="333333"/>
                </a:solidFill>
                <a:latin typeface="Helvetica Neue"/>
                <a:ea typeface="Helvetica Neue"/>
                <a:cs typeface="Helvetica Neue"/>
                <a:sym typeface="Helvetica Neue"/>
              </a:rPr>
              <a:t> de </a:t>
            </a:r>
            <a:r>
              <a:rPr lang="en-US" sz="900" i="1" dirty="0" err="1">
                <a:solidFill>
                  <a:srgbClr val="333333"/>
                </a:solidFill>
                <a:latin typeface="Helvetica Neue"/>
                <a:ea typeface="Helvetica Neue"/>
                <a:cs typeface="Helvetica Neue"/>
                <a:sym typeface="Helvetica Neue"/>
              </a:rPr>
              <a:t>una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infracción</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directa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por</a:t>
            </a:r>
            <a:r>
              <a:rPr lang="en-US" sz="900" i="1" dirty="0">
                <a:solidFill>
                  <a:srgbClr val="333333"/>
                </a:solidFill>
                <a:latin typeface="Helvetica Neue"/>
                <a:ea typeface="Helvetica Neue"/>
                <a:cs typeface="Helvetica Neue"/>
                <a:sym typeface="Helvetica Neue"/>
              </a:rPr>
              <a:t> un </a:t>
            </a:r>
            <a:r>
              <a:rPr lang="en-US" sz="900" i="1" dirty="0" err="1">
                <a:solidFill>
                  <a:srgbClr val="333333"/>
                </a:solidFill>
                <a:latin typeface="Helvetica Neue"/>
                <a:ea typeface="Helvetica Neue"/>
                <a:cs typeface="Helvetica Neue"/>
                <a:sym typeface="Helvetica Neue"/>
              </a:rPr>
              <a:t>usuario</a:t>
            </a:r>
            <a:r>
              <a:rPr lang="en-US" sz="900" i="1" dirty="0">
                <a:solidFill>
                  <a:srgbClr val="333333"/>
                </a:solidFill>
                <a:latin typeface="Helvetica Neue"/>
                <a:ea typeface="Helvetica Neue"/>
                <a:cs typeface="Helvetica Neue"/>
                <a:sym typeface="Helvetica Neue"/>
              </a:rPr>
              <a:t> de la </a:t>
            </a:r>
            <a:r>
              <a:rPr lang="en-US" sz="900" i="1" dirty="0" err="1">
                <a:solidFill>
                  <a:srgbClr val="333333"/>
                </a:solidFill>
                <a:latin typeface="Helvetica Neue"/>
                <a:ea typeface="Helvetica Neue"/>
                <a:cs typeface="Helvetica Neue"/>
                <a:sym typeface="Helvetica Neue"/>
              </a:rPr>
              <a:t>licencia</a:t>
            </a:r>
            <a:r>
              <a:rPr lang="en-US" sz="900" i="1" dirty="0">
                <a:solidFill>
                  <a:srgbClr val="333333"/>
                </a:solidFill>
                <a:latin typeface="Helvetica Neue"/>
                <a:ea typeface="Helvetica Neue"/>
                <a:cs typeface="Helvetica Neue"/>
                <a:sym typeface="Helvetica Neue"/>
              </a:rPr>
              <a:t> Creative Commons), el </a:t>
            </a:r>
            <a:r>
              <a:rPr lang="en-US" sz="900" i="1" dirty="0" err="1">
                <a:solidFill>
                  <a:srgbClr val="333333"/>
                </a:solidFill>
                <a:latin typeface="Helvetica Neue"/>
                <a:ea typeface="Helvetica Neue"/>
                <a:cs typeface="Helvetica Neue"/>
                <a:sym typeface="Helvetica Neue"/>
              </a:rPr>
              <a:t>autor</a:t>
            </a:r>
            <a:r>
              <a:rPr lang="en-US" sz="900" i="1" dirty="0">
                <a:solidFill>
                  <a:srgbClr val="333333"/>
                </a:solidFill>
                <a:latin typeface="Helvetica Neue"/>
                <a:ea typeface="Helvetica Neue"/>
                <a:cs typeface="Helvetica Neue"/>
                <a:sym typeface="Helvetica Neue"/>
              </a:rPr>
              <a:t> le </a:t>
            </a:r>
            <a:r>
              <a:rPr lang="en-US" sz="900" i="1" dirty="0" err="1">
                <a:solidFill>
                  <a:srgbClr val="333333"/>
                </a:solidFill>
                <a:latin typeface="Helvetica Neue"/>
                <a:ea typeface="Helvetica Neue"/>
                <a:cs typeface="Helvetica Neue"/>
                <a:sym typeface="Helvetica Neue"/>
              </a:rPr>
              <a:t>podrá</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demandar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tanto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infracción</a:t>
            </a:r>
            <a:r>
              <a:rPr lang="en-US" sz="900" i="1" dirty="0">
                <a:solidFill>
                  <a:srgbClr val="333333"/>
                </a:solidFill>
                <a:latin typeface="Helvetica Neue"/>
                <a:ea typeface="Helvetica Neue"/>
                <a:cs typeface="Helvetica Neue"/>
                <a:sym typeface="Helvetica Neue"/>
              </a:rPr>
              <a:t> de la </a:t>
            </a:r>
            <a:r>
              <a:rPr lang="en-US" sz="900" i="1" dirty="0" err="1">
                <a:solidFill>
                  <a:srgbClr val="333333"/>
                </a:solidFill>
                <a:latin typeface="Helvetica Neue"/>
                <a:ea typeface="Helvetica Neue"/>
                <a:cs typeface="Helvetica Neue"/>
                <a:sym typeface="Helvetica Neue"/>
              </a:rPr>
              <a:t>propiedad</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intelectual</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como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incumplimiento</a:t>
            </a:r>
            <a:r>
              <a:rPr lang="en-US" sz="900" i="1" dirty="0">
                <a:solidFill>
                  <a:srgbClr val="333333"/>
                </a:solidFill>
                <a:latin typeface="Helvetica Neue"/>
                <a:ea typeface="Helvetica Neue"/>
                <a:cs typeface="Helvetica Neue"/>
                <a:sym typeface="Helvetica Neue"/>
              </a:rPr>
              <a:t> contractual (</a:t>
            </a:r>
            <a:r>
              <a:rPr lang="en-US" sz="900" i="1" dirty="0" err="1">
                <a:solidFill>
                  <a:srgbClr val="333333"/>
                </a:solidFill>
                <a:latin typeface="Helvetica Neue"/>
                <a:ea typeface="Helvetica Neue"/>
                <a:cs typeface="Helvetica Neue"/>
                <a:sym typeface="Helvetica Neue"/>
              </a:rPr>
              <a:t>ya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que</a:t>
            </a:r>
            <a:r>
              <a:rPr lang="en-US" sz="900" i="1" dirty="0">
                <a:solidFill>
                  <a:srgbClr val="333333"/>
                </a:solidFill>
                <a:latin typeface="Helvetica Neue"/>
                <a:ea typeface="Helvetica Neue"/>
                <a:cs typeface="Helvetica Neue"/>
                <a:sym typeface="Helvetica Neue"/>
              </a:rPr>
              <a:t> la </a:t>
            </a:r>
            <a:r>
              <a:rPr lang="en-US" sz="900" i="1" dirty="0" err="1">
                <a:solidFill>
                  <a:srgbClr val="333333"/>
                </a:solidFill>
                <a:latin typeface="Helvetica Neue"/>
                <a:ea typeface="Helvetica Neue"/>
                <a:cs typeface="Helvetica Neue"/>
                <a:sym typeface="Helvetica Neue"/>
              </a:rPr>
              <a:t>licencia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crea</a:t>
            </a:r>
            <a:r>
              <a:rPr lang="en-US" sz="900" i="1" dirty="0">
                <a:solidFill>
                  <a:srgbClr val="333333"/>
                </a:solidFill>
                <a:latin typeface="Helvetica Neue"/>
                <a:ea typeface="Helvetica Neue"/>
                <a:cs typeface="Helvetica Neue"/>
                <a:sym typeface="Helvetica Neue"/>
              </a:rPr>
              <a:t> un </a:t>
            </a:r>
            <a:r>
              <a:rPr lang="en-US" sz="900" i="1" dirty="0" err="1">
                <a:solidFill>
                  <a:srgbClr val="333333"/>
                </a:solidFill>
                <a:latin typeface="Helvetica Neue"/>
                <a:ea typeface="Helvetica Neue"/>
                <a:cs typeface="Helvetica Neue"/>
                <a:sym typeface="Helvetica Neue"/>
              </a:rPr>
              <a:t>vínculo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directo</a:t>
            </a:r>
            <a:r>
              <a:rPr lang="en-US" sz="900" i="1" dirty="0">
                <a:solidFill>
                  <a:srgbClr val="333333"/>
                </a:solidFill>
                <a:latin typeface="Helvetica Neue"/>
                <a:ea typeface="Helvetica Neue"/>
                <a:cs typeface="Helvetica Neue"/>
                <a:sym typeface="Helvetica Neue"/>
              </a:rPr>
              <a:t> entre </a:t>
            </a:r>
            <a:r>
              <a:rPr lang="en-US" sz="900" i="1" dirty="0" err="1">
                <a:solidFill>
                  <a:srgbClr val="333333"/>
                </a:solidFill>
                <a:latin typeface="Helvetica Neue"/>
                <a:ea typeface="Helvetica Neue"/>
                <a:cs typeface="Helvetica Neue"/>
                <a:sym typeface="Helvetica Neue"/>
              </a:rPr>
              <a:t>autor</a:t>
            </a:r>
            <a:r>
              <a:rPr lang="en-US" sz="900" i="1" dirty="0">
                <a:solidFill>
                  <a:srgbClr val="333333"/>
                </a:solidFill>
                <a:latin typeface="Helvetica Neue"/>
                <a:ea typeface="Helvetica Neue"/>
                <a:cs typeface="Helvetica Neue"/>
                <a:sym typeface="Helvetica Neue"/>
              </a:rPr>
              <a:t> y </a:t>
            </a:r>
            <a:r>
              <a:rPr lang="en-US" sz="900" i="1" dirty="0" err="1">
                <a:solidFill>
                  <a:srgbClr val="333333"/>
                </a:solidFill>
                <a:latin typeface="Helvetica Neue"/>
                <a:ea typeface="Helvetica Neue"/>
                <a:cs typeface="Helvetica Neue"/>
                <a:sym typeface="Helvetica Neue"/>
              </a:rPr>
              <a:t>usuario</a:t>
            </a:r>
            <a:r>
              <a:rPr lang="en-US" sz="900" i="1" dirty="0">
                <a:solidFill>
                  <a:srgbClr val="333333"/>
                </a:solidFill>
                <a:latin typeface="Helvetica Neue"/>
                <a:ea typeface="Helvetica Neue"/>
                <a:cs typeface="Helvetica Neue"/>
                <a:sym typeface="Helvetica Neue"/>
              </a:rPr>
              <a:t>/</a:t>
            </a:r>
            <a:r>
              <a:rPr lang="en-US" sz="900" i="1" dirty="0" err="1">
                <a:solidFill>
                  <a:srgbClr val="333333"/>
                </a:solidFill>
                <a:latin typeface="Helvetica Neue"/>
                <a:ea typeface="Helvetica Neue"/>
                <a:cs typeface="Helvetica Neue"/>
                <a:sym typeface="Helvetica Neue"/>
              </a:rPr>
              <a:t>licenciatario</a:t>
            </a:r>
            <a:r>
              <a:rPr lang="en-US" sz="900" i="1" dirty="0">
                <a:solidFill>
                  <a:srgbClr val="333333"/>
                </a:solidFill>
                <a:latin typeface="Helvetica Neue"/>
                <a:ea typeface="Helvetica Neue"/>
                <a:cs typeface="Helvetica Neue"/>
                <a:sym typeface="Helvetica Neue"/>
              </a:rPr>
              <a:t>). El </a:t>
            </a:r>
            <a:r>
              <a:rPr lang="en-US" sz="900" i="1" dirty="0" err="1">
                <a:solidFill>
                  <a:srgbClr val="333333"/>
                </a:solidFill>
                <a:latin typeface="Helvetica Neue"/>
                <a:ea typeface="Helvetica Neue"/>
                <a:cs typeface="Helvetica Neue"/>
                <a:sym typeface="Helvetica Neue"/>
              </a:rPr>
              <a:t>derecho</a:t>
            </a:r>
            <a:r>
              <a:rPr lang="en-US" sz="900" i="1" dirty="0">
                <a:solidFill>
                  <a:srgbClr val="333333"/>
                </a:solidFill>
                <a:latin typeface="Helvetica Neue"/>
                <a:ea typeface="Helvetica Neue"/>
                <a:cs typeface="Helvetica Neue"/>
                <a:sym typeface="Helvetica Neue"/>
              </a:rPr>
              <a:t> moral de </a:t>
            </a:r>
            <a:r>
              <a:rPr lang="en-US" sz="900" i="1" dirty="0" err="1">
                <a:solidFill>
                  <a:srgbClr val="333333"/>
                </a:solidFill>
                <a:latin typeface="Helvetica Neue"/>
                <a:ea typeface="Helvetica Neue"/>
                <a:cs typeface="Helvetica Neue"/>
                <a:sym typeface="Helvetica Neue"/>
              </a:rPr>
              <a:t>integridad</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recogido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por</a:t>
            </a:r>
            <a:r>
              <a:rPr lang="en-US" sz="900" i="1" dirty="0">
                <a:solidFill>
                  <a:srgbClr val="333333"/>
                </a:solidFill>
                <a:latin typeface="Helvetica Neue"/>
                <a:ea typeface="Helvetica Neue"/>
                <a:cs typeface="Helvetica Neue"/>
                <a:sym typeface="Helvetica Neue"/>
              </a:rPr>
              <a:t> la </a:t>
            </a:r>
            <a:r>
              <a:rPr lang="en-US" sz="900" i="1" dirty="0" err="1">
                <a:solidFill>
                  <a:srgbClr val="333333"/>
                </a:solidFill>
                <a:latin typeface="Helvetica Neue"/>
                <a:ea typeface="Helvetica Neue"/>
                <a:cs typeface="Helvetica Neue"/>
                <a:sym typeface="Helvetica Neue"/>
              </a:rPr>
              <a:t>legislación</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española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queda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protegido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aunque</a:t>
            </a:r>
            <a:r>
              <a:rPr lang="en-US" sz="900" i="1" dirty="0">
                <a:solidFill>
                  <a:srgbClr val="333333"/>
                </a:solidFill>
                <a:latin typeface="Helvetica Neue"/>
                <a:ea typeface="Helvetica Neue"/>
                <a:cs typeface="Helvetica Neue"/>
                <a:sym typeface="Helvetica Neue"/>
              </a:rPr>
              <a:t> no </a:t>
            </a:r>
            <a:r>
              <a:rPr lang="en-US" sz="900" i="1" dirty="0" err="1">
                <a:solidFill>
                  <a:srgbClr val="333333"/>
                </a:solidFill>
                <a:latin typeface="Helvetica Neue"/>
                <a:ea typeface="Helvetica Neue"/>
                <a:cs typeface="Helvetica Neue"/>
                <a:sym typeface="Helvetica Neue"/>
              </a:rPr>
              <a:t>aparezca</a:t>
            </a:r>
            <a:r>
              <a:rPr lang="en-US" sz="900" i="1" dirty="0">
                <a:solidFill>
                  <a:srgbClr val="333333"/>
                </a:solidFill>
                <a:latin typeface="Helvetica Neue"/>
                <a:ea typeface="Helvetica Neue"/>
                <a:cs typeface="Helvetica Neue"/>
                <a:sym typeface="Helvetica Neue"/>
              </a:rPr>
              <a:t> en </a:t>
            </a:r>
            <a:r>
              <a:rPr lang="en-US" sz="900" i="1" dirty="0" err="1">
                <a:solidFill>
                  <a:srgbClr val="333333"/>
                </a:solidFill>
                <a:latin typeface="Helvetica Neue"/>
                <a:ea typeface="Helvetica Neue"/>
                <a:cs typeface="Helvetica Neue"/>
                <a:sym typeface="Helvetica Neue"/>
              </a:rPr>
              <a:t>las</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licencias</a:t>
            </a:r>
            <a:r>
              <a:rPr lang="en-US" sz="900" i="1" dirty="0">
                <a:solidFill>
                  <a:srgbClr val="333333"/>
                </a:solidFill>
                <a:latin typeface="Helvetica Neue"/>
                <a:ea typeface="Helvetica Neue"/>
                <a:cs typeface="Helvetica Neue"/>
                <a:sym typeface="Helvetica Neue"/>
              </a:rPr>
              <a:t> Creative Commons. </a:t>
            </a:r>
            <a:r>
              <a:rPr lang="en-US" sz="900" i="1" dirty="0" err="1">
                <a:solidFill>
                  <a:srgbClr val="333333"/>
                </a:solidFill>
                <a:latin typeface="Helvetica Neue"/>
                <a:ea typeface="Helvetica Neue"/>
                <a:cs typeface="Helvetica Neue"/>
                <a:sym typeface="Helvetica Neue"/>
              </a:rPr>
              <a:t>Estas</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licencias</a:t>
            </a:r>
            <a:r>
              <a:rPr lang="en-US" sz="900" i="1" dirty="0">
                <a:solidFill>
                  <a:srgbClr val="333333"/>
                </a:solidFill>
                <a:latin typeface="Helvetica Neue"/>
                <a:ea typeface="Helvetica Neue"/>
                <a:cs typeface="Helvetica Neue"/>
                <a:sym typeface="Helvetica Neue"/>
              </a:rPr>
              <a:t> no </a:t>
            </a:r>
            <a:r>
              <a:rPr lang="en-US" sz="900" i="1" dirty="0" err="1">
                <a:solidFill>
                  <a:srgbClr val="333333"/>
                </a:solidFill>
                <a:latin typeface="Helvetica Neue"/>
                <a:ea typeface="Helvetica Neue"/>
                <a:cs typeface="Helvetica Neue"/>
                <a:sym typeface="Helvetica Neue"/>
              </a:rPr>
              <a:t>sustituyen</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ni</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reducen</a:t>
            </a:r>
            <a:r>
              <a:rPr lang="en-US" sz="900" i="1" dirty="0">
                <a:solidFill>
                  <a:srgbClr val="333333"/>
                </a:solidFill>
                <a:latin typeface="Helvetica Neue"/>
                <a:ea typeface="Helvetica Neue"/>
                <a:cs typeface="Helvetica Neue"/>
                <a:sym typeface="Helvetica Neue"/>
              </a:rPr>
              <a:t> los </a:t>
            </a:r>
            <a:r>
              <a:rPr lang="en-US" sz="900" i="1" dirty="0" err="1">
                <a:solidFill>
                  <a:srgbClr val="333333"/>
                </a:solidFill>
                <a:latin typeface="Helvetica Neue"/>
                <a:ea typeface="Helvetica Neue"/>
                <a:cs typeface="Helvetica Neue"/>
                <a:sym typeface="Helvetica Neue"/>
              </a:rPr>
              <a:t>derechos</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que</a:t>
            </a:r>
            <a:r>
              <a:rPr lang="en-US" sz="900" i="1" dirty="0">
                <a:solidFill>
                  <a:srgbClr val="333333"/>
                </a:solidFill>
                <a:latin typeface="Helvetica Neue"/>
                <a:ea typeface="Helvetica Neue"/>
                <a:cs typeface="Helvetica Neue"/>
                <a:sym typeface="Helvetica Neue"/>
              </a:rPr>
              <a:t> la </a:t>
            </a:r>
            <a:r>
              <a:rPr lang="en-US" sz="900" i="1" dirty="0" err="1">
                <a:solidFill>
                  <a:srgbClr val="333333"/>
                </a:solidFill>
                <a:latin typeface="Helvetica Neue"/>
                <a:ea typeface="Helvetica Neue"/>
                <a:cs typeface="Helvetica Neue"/>
                <a:sym typeface="Helvetica Neue"/>
              </a:rPr>
              <a:t>ley</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confiere</a:t>
            </a:r>
            <a:r>
              <a:rPr lang="en-US" sz="900" i="1" dirty="0">
                <a:solidFill>
                  <a:srgbClr val="333333"/>
                </a:solidFill>
                <a:latin typeface="Helvetica Neue"/>
                <a:ea typeface="Helvetica Neue"/>
                <a:cs typeface="Helvetica Neue"/>
                <a:sym typeface="Helvetica Neue"/>
              </a:rPr>
              <a:t> al </a:t>
            </a:r>
            <a:r>
              <a:rPr lang="en-US" sz="900" i="1" dirty="0" err="1">
                <a:solidFill>
                  <a:srgbClr val="333333"/>
                </a:solidFill>
                <a:latin typeface="Helvetica Neue"/>
                <a:ea typeface="Helvetica Neue"/>
                <a:cs typeface="Helvetica Neue"/>
                <a:sym typeface="Helvetica Neue"/>
              </a:rPr>
              <a:t>autor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tanto</a:t>
            </a:r>
            <a:r>
              <a:rPr lang="en-US" sz="900" i="1" dirty="0">
                <a:solidFill>
                  <a:srgbClr val="333333"/>
                </a:solidFill>
                <a:latin typeface="Helvetica Neue"/>
                <a:ea typeface="Helvetica Neue"/>
                <a:cs typeface="Helvetica Neue"/>
                <a:sym typeface="Helvetica Neue"/>
              </a:rPr>
              <a:t>, el </a:t>
            </a:r>
            <a:r>
              <a:rPr lang="en-US" sz="900" i="1" dirty="0" err="1">
                <a:solidFill>
                  <a:srgbClr val="333333"/>
                </a:solidFill>
                <a:latin typeface="Helvetica Neue"/>
                <a:ea typeface="Helvetica Neue"/>
                <a:cs typeface="Helvetica Neue"/>
                <a:sym typeface="Helvetica Neue"/>
              </a:rPr>
              <a:t>autor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podría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demandar</a:t>
            </a:r>
            <a:r>
              <a:rPr lang="en-US" sz="900" i="1" dirty="0">
                <a:solidFill>
                  <a:srgbClr val="333333"/>
                </a:solidFill>
                <a:latin typeface="Helvetica Neue"/>
                <a:ea typeface="Helvetica Neue"/>
                <a:cs typeface="Helvetica Neue"/>
                <a:sym typeface="Helvetica Neue"/>
              </a:rPr>
              <a:t> a un </a:t>
            </a:r>
            <a:r>
              <a:rPr lang="en-US" sz="900" i="1" dirty="0" err="1">
                <a:solidFill>
                  <a:srgbClr val="333333"/>
                </a:solidFill>
                <a:latin typeface="Helvetica Neue"/>
                <a:ea typeface="Helvetica Neue"/>
                <a:cs typeface="Helvetica Neue"/>
                <a:sym typeface="Helvetica Neue"/>
              </a:rPr>
              <a:t>usuario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que</a:t>
            </a:r>
            <a:r>
              <a:rPr lang="en-US" sz="900" i="1" dirty="0">
                <a:solidFill>
                  <a:srgbClr val="333333"/>
                </a:solidFill>
                <a:latin typeface="Helvetica Neue"/>
                <a:ea typeface="Helvetica Neue"/>
                <a:cs typeface="Helvetica Neue"/>
                <a:sym typeface="Helvetica Neue"/>
              </a:rPr>
              <a:t>, con </a:t>
            </a:r>
            <a:r>
              <a:rPr lang="en-US" sz="900" i="1" dirty="0" err="1">
                <a:solidFill>
                  <a:srgbClr val="333333"/>
                </a:solidFill>
                <a:latin typeface="Helvetica Neue"/>
                <a:ea typeface="Helvetica Neue"/>
                <a:cs typeface="Helvetica Neue"/>
                <a:sym typeface="Helvetica Neue"/>
              </a:rPr>
              <a:t>cualquier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licencia</a:t>
            </a:r>
            <a:r>
              <a:rPr lang="en-US" sz="900" i="1" dirty="0">
                <a:solidFill>
                  <a:srgbClr val="333333"/>
                </a:solidFill>
                <a:latin typeface="Helvetica Neue"/>
                <a:ea typeface="Helvetica Neue"/>
                <a:cs typeface="Helvetica Neue"/>
                <a:sym typeface="Helvetica Neue"/>
              </a:rPr>
              <a:t> Creative Commons, </a:t>
            </a:r>
            <a:r>
              <a:rPr lang="en-US" sz="900" i="1" dirty="0" err="1">
                <a:solidFill>
                  <a:srgbClr val="333333"/>
                </a:solidFill>
                <a:latin typeface="Helvetica Neue"/>
                <a:ea typeface="Helvetica Neue"/>
                <a:cs typeface="Helvetica Neue"/>
                <a:sym typeface="Helvetica Neue"/>
              </a:rPr>
              <a:t>hubiera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modificado</a:t>
            </a:r>
            <a:r>
              <a:rPr lang="en-US" sz="900" i="1" dirty="0">
                <a:solidFill>
                  <a:srgbClr val="333333"/>
                </a:solidFill>
                <a:latin typeface="Helvetica Neue"/>
                <a:ea typeface="Helvetica Neue"/>
                <a:cs typeface="Helvetica Neue"/>
                <a:sym typeface="Helvetica Neue"/>
              </a:rPr>
              <a:t> o </a:t>
            </a:r>
            <a:r>
              <a:rPr lang="en-US" sz="900" i="1" dirty="0" err="1">
                <a:solidFill>
                  <a:srgbClr val="333333"/>
                </a:solidFill>
                <a:latin typeface="Helvetica Neue"/>
                <a:ea typeface="Helvetica Neue"/>
                <a:cs typeface="Helvetica Neue"/>
                <a:sym typeface="Helvetica Neue"/>
              </a:rPr>
              <a:t>mutilado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su</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obra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causando</a:t>
            </a:r>
            <a:r>
              <a:rPr lang="en-US" sz="900" i="1" dirty="0">
                <a:solidFill>
                  <a:srgbClr val="333333"/>
                </a:solidFill>
                <a:latin typeface="Helvetica Neue"/>
                <a:ea typeface="Helvetica Neue"/>
                <a:cs typeface="Helvetica Neue"/>
                <a:sym typeface="Helvetica Neue"/>
              </a:rPr>
              <a:t> un </a:t>
            </a:r>
            <a:r>
              <a:rPr lang="en-US" sz="900" i="1" dirty="0" err="1">
                <a:solidFill>
                  <a:srgbClr val="333333"/>
                </a:solidFill>
                <a:latin typeface="Helvetica Neue"/>
                <a:ea typeface="Helvetica Neue"/>
                <a:cs typeface="Helvetica Neue"/>
                <a:sym typeface="Helvetica Neue"/>
              </a:rPr>
              <a:t>perjuicio</a:t>
            </a:r>
            <a:r>
              <a:rPr lang="en-US" sz="900" i="1" dirty="0">
                <a:solidFill>
                  <a:srgbClr val="333333"/>
                </a:solidFill>
                <a:latin typeface="Helvetica Neue"/>
                <a:ea typeface="Helvetica Neue"/>
                <a:cs typeface="Helvetica Neue"/>
                <a:sym typeface="Helvetica Neue"/>
              </a:rPr>
              <a:t> a </a:t>
            </a:r>
            <a:r>
              <a:rPr lang="en-US" sz="900" i="1" dirty="0" err="1">
                <a:solidFill>
                  <a:srgbClr val="333333"/>
                </a:solidFill>
                <a:latin typeface="Helvetica Neue"/>
                <a:ea typeface="Helvetica Neue"/>
                <a:cs typeface="Helvetica Neue"/>
                <a:sym typeface="Helvetica Neue"/>
              </a:rPr>
              <a:t>su</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reputación</a:t>
            </a:r>
            <a:r>
              <a:rPr lang="en-US" sz="900" i="1" dirty="0">
                <a:solidFill>
                  <a:srgbClr val="333333"/>
                </a:solidFill>
                <a:latin typeface="Helvetica Neue"/>
                <a:ea typeface="Helvetica Neue"/>
                <a:cs typeface="Helvetica Neue"/>
                <a:sym typeface="Helvetica Neue"/>
              </a:rPr>
              <a:t> o </a:t>
            </a:r>
            <a:r>
              <a:rPr lang="en-US" sz="900" i="1" dirty="0" err="1">
                <a:solidFill>
                  <a:srgbClr val="333333"/>
                </a:solidFill>
                <a:latin typeface="Helvetica Neue"/>
                <a:ea typeface="Helvetica Neue"/>
                <a:cs typeface="Helvetica Neue"/>
                <a:sym typeface="Helvetica Neue"/>
              </a:rPr>
              <a:t>sus</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intereses</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descontado</a:t>
            </a:r>
            <a:r>
              <a:rPr lang="en-US" sz="900" i="1" dirty="0">
                <a:solidFill>
                  <a:srgbClr val="333333"/>
                </a:solidFill>
                <a:latin typeface="Helvetica Neue"/>
                <a:ea typeface="Helvetica Neue"/>
                <a:cs typeface="Helvetica Neue"/>
                <a:sym typeface="Helvetica Neue"/>
              </a:rPr>
              <a:t>, la </a:t>
            </a:r>
            <a:r>
              <a:rPr lang="en-US" sz="900" i="1" dirty="0" err="1">
                <a:solidFill>
                  <a:srgbClr val="333333"/>
                </a:solidFill>
                <a:latin typeface="Helvetica Neue"/>
                <a:ea typeface="Helvetica Neue"/>
                <a:cs typeface="Helvetica Neue"/>
                <a:sym typeface="Helvetica Neue"/>
              </a:rPr>
              <a:t>decisión</a:t>
            </a:r>
            <a:r>
              <a:rPr lang="en-US" sz="900" i="1" dirty="0">
                <a:solidFill>
                  <a:srgbClr val="333333"/>
                </a:solidFill>
                <a:latin typeface="Helvetica Neue"/>
                <a:ea typeface="Helvetica Neue"/>
                <a:cs typeface="Helvetica Neue"/>
                <a:sym typeface="Helvetica Neue"/>
              </a:rPr>
              <a:t> de </a:t>
            </a:r>
            <a:r>
              <a:rPr lang="en-US" sz="900" i="1" dirty="0" err="1">
                <a:solidFill>
                  <a:srgbClr val="333333"/>
                </a:solidFill>
                <a:latin typeface="Helvetica Neue"/>
                <a:ea typeface="Helvetica Neue"/>
                <a:cs typeface="Helvetica Neue"/>
                <a:sym typeface="Helvetica Neue"/>
              </a:rPr>
              <a:t>cuándo</a:t>
            </a:r>
            <a:r>
              <a:rPr lang="en-US" sz="900" i="1" dirty="0">
                <a:solidFill>
                  <a:srgbClr val="333333"/>
                </a:solidFill>
                <a:latin typeface="Helvetica Neue"/>
                <a:ea typeface="Helvetica Neue"/>
                <a:cs typeface="Helvetica Neue"/>
                <a:sym typeface="Helvetica Neue"/>
              </a:rPr>
              <a:t> ha </a:t>
            </a:r>
            <a:r>
              <a:rPr lang="en-US" sz="900" i="1" dirty="0" err="1">
                <a:solidFill>
                  <a:srgbClr val="333333"/>
                </a:solidFill>
                <a:latin typeface="Helvetica Neue"/>
                <a:ea typeface="Helvetica Neue"/>
                <a:cs typeface="Helvetica Neue"/>
                <a:sym typeface="Helvetica Neue"/>
              </a:rPr>
              <a:t>habido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mutilación</a:t>
            </a:r>
            <a:r>
              <a:rPr lang="en-US" sz="900" i="1" dirty="0">
                <a:solidFill>
                  <a:srgbClr val="333333"/>
                </a:solidFill>
                <a:latin typeface="Helvetica Neue"/>
                <a:ea typeface="Helvetica Neue"/>
                <a:cs typeface="Helvetica Neue"/>
                <a:sym typeface="Helvetica Neue"/>
              </a:rPr>
              <a:t> y de </a:t>
            </a:r>
            <a:r>
              <a:rPr lang="en-US" sz="900" i="1" dirty="0" err="1">
                <a:solidFill>
                  <a:srgbClr val="333333"/>
                </a:solidFill>
                <a:latin typeface="Helvetica Neue"/>
                <a:ea typeface="Helvetica Neue"/>
                <a:cs typeface="Helvetica Neue"/>
                <a:sym typeface="Helvetica Neue"/>
              </a:rPr>
              <a:t>cuándo</a:t>
            </a:r>
            <a:r>
              <a:rPr lang="en-US" sz="900" i="1" dirty="0">
                <a:solidFill>
                  <a:srgbClr val="333333"/>
                </a:solidFill>
                <a:latin typeface="Helvetica Neue"/>
                <a:ea typeface="Helvetica Neue"/>
                <a:cs typeface="Helvetica Neue"/>
                <a:sym typeface="Helvetica Neue"/>
              </a:rPr>
              <a:t> la </a:t>
            </a:r>
            <a:r>
              <a:rPr lang="en-US" sz="900" i="1" dirty="0" err="1">
                <a:solidFill>
                  <a:srgbClr val="333333"/>
                </a:solidFill>
                <a:latin typeface="Helvetica Neue"/>
                <a:ea typeface="Helvetica Neue"/>
                <a:cs typeface="Helvetica Neue"/>
                <a:sym typeface="Helvetica Neue"/>
              </a:rPr>
              <a:t>mutilación</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perjudica</a:t>
            </a:r>
            <a:r>
              <a:rPr lang="en-US" sz="900" i="1" dirty="0">
                <a:solidFill>
                  <a:srgbClr val="333333"/>
                </a:solidFill>
                <a:latin typeface="Helvetica Neue"/>
                <a:ea typeface="Helvetica Neue"/>
                <a:cs typeface="Helvetica Neue"/>
                <a:sym typeface="Helvetica Neue"/>
              </a:rPr>
              <a:t> la </a:t>
            </a:r>
            <a:r>
              <a:rPr lang="en-US" sz="900" i="1" dirty="0" err="1">
                <a:solidFill>
                  <a:srgbClr val="333333"/>
                </a:solidFill>
                <a:latin typeface="Helvetica Neue"/>
                <a:ea typeface="Helvetica Neue"/>
                <a:cs typeface="Helvetica Neue"/>
                <a:sym typeface="Helvetica Neue"/>
              </a:rPr>
              <a:t>reputación</a:t>
            </a:r>
            <a:r>
              <a:rPr lang="en-US" sz="900" i="1" dirty="0">
                <a:solidFill>
                  <a:srgbClr val="333333"/>
                </a:solidFill>
                <a:latin typeface="Helvetica Neue"/>
                <a:ea typeface="Helvetica Neue"/>
                <a:cs typeface="Helvetica Neue"/>
                <a:sym typeface="Helvetica Neue"/>
              </a:rPr>
              <a:t> o los </a:t>
            </a:r>
            <a:r>
              <a:rPr lang="en-US" sz="900" i="1" dirty="0" err="1">
                <a:solidFill>
                  <a:srgbClr val="333333"/>
                </a:solidFill>
                <a:latin typeface="Helvetica Neue"/>
                <a:ea typeface="Helvetica Neue"/>
                <a:cs typeface="Helvetica Neue"/>
                <a:sym typeface="Helvetica Neue"/>
              </a:rPr>
              <a:t>intereses</a:t>
            </a:r>
            <a:r>
              <a:rPr lang="en-US" sz="900" i="1" dirty="0">
                <a:solidFill>
                  <a:srgbClr val="333333"/>
                </a:solidFill>
                <a:latin typeface="Helvetica Neue"/>
                <a:ea typeface="Helvetica Neue"/>
                <a:cs typeface="Helvetica Neue"/>
                <a:sym typeface="Helvetica Neue"/>
              </a:rPr>
              <a:t> del </a:t>
            </a:r>
            <a:r>
              <a:rPr lang="en-US" sz="900" i="1" dirty="0" err="1">
                <a:solidFill>
                  <a:srgbClr val="333333"/>
                </a:solidFill>
                <a:latin typeface="Helvetica Neue"/>
                <a:ea typeface="Helvetica Neue"/>
                <a:cs typeface="Helvetica Neue"/>
                <a:sym typeface="Helvetica Neue"/>
              </a:rPr>
              <a:t>autor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quedaría</a:t>
            </a:r>
            <a:r>
              <a:rPr lang="en-US" sz="900" i="1" dirty="0">
                <a:solidFill>
                  <a:srgbClr val="333333"/>
                </a:solidFill>
                <a:latin typeface="Helvetica Neue"/>
                <a:ea typeface="Helvetica Neue"/>
                <a:cs typeface="Helvetica Neue"/>
                <a:sym typeface="Helvetica Neue"/>
              </a:rPr>
              <a:t> en </a:t>
            </a:r>
            <a:r>
              <a:rPr lang="en-US" sz="900" i="1" dirty="0" err="1">
                <a:solidFill>
                  <a:srgbClr val="333333"/>
                </a:solidFill>
                <a:latin typeface="Helvetica Neue"/>
                <a:ea typeface="Helvetica Neue"/>
                <a:cs typeface="Helvetica Neue"/>
                <a:sym typeface="Helvetica Neue"/>
              </a:rPr>
              <a:t>manos</a:t>
            </a:r>
            <a:r>
              <a:rPr lang="en-US" sz="900" i="1" dirty="0">
                <a:solidFill>
                  <a:srgbClr val="333333"/>
                </a:solidFill>
                <a:latin typeface="Helvetica Neue"/>
                <a:ea typeface="Helvetica Neue"/>
                <a:cs typeface="Helvetica Neue"/>
                <a:sym typeface="Helvetica Neue"/>
              </a:rPr>
              <a:t> de </a:t>
            </a:r>
            <a:r>
              <a:rPr lang="en-US" sz="900" i="1" dirty="0" err="1">
                <a:solidFill>
                  <a:srgbClr val="333333"/>
                </a:solidFill>
                <a:latin typeface="Helvetica Neue"/>
                <a:ea typeface="Helvetica Neue"/>
                <a:cs typeface="Helvetica Neue"/>
                <a:sym typeface="Helvetica Neue"/>
              </a:rPr>
              <a:t>cada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Juez</a:t>
            </a:r>
            <a:r>
              <a:rPr lang="en-US" sz="900" i="1" dirty="0">
                <a:solidFill>
                  <a:srgbClr val="333333"/>
                </a:solidFill>
                <a:latin typeface="Helvetica Neue"/>
                <a:ea typeface="Helvetica Neue"/>
                <a:cs typeface="Helvetica Neue"/>
                <a:sym typeface="Helvetica Neue"/>
              </a:rPr>
              <a:t> o Tribunal.</a:t>
            </a:r>
            <a:endParaRPr sz="900" i="1">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A7FA55-7582-2C1C-C48D-B282B61A631C}"/>
              </a:ext>
            </a:extLst>
          </p:cNvPr>
          <p:cNvSpPr>
            <a:spLocks noGrp="1"/>
          </p:cNvSpPr>
          <p:nvPr>
            <p:ph type="title"/>
          </p:nvPr>
        </p:nvSpPr>
        <p:spPr/>
        <p:txBody>
          <a:bodyPr/>
          <a:lstStyle/>
          <a:p>
            <a:pPr algn="l"/>
            <a:r>
              <a:rPr lang="es-ES" b="0" i="0" dirty="0">
                <a:solidFill>
                  <a:srgbClr val="000000"/>
                </a:solidFill>
                <a:effectLst/>
                <a:latin typeface="Roboto" panose="02000000000000000000" pitchFamily="2" charset="0"/>
              </a:rPr>
              <a:t>Paso de parámetros por referencia</a:t>
            </a:r>
          </a:p>
        </p:txBody>
      </p:sp>
      <p:sp>
        <p:nvSpPr>
          <p:cNvPr id="3" name="Marcador de texto 2">
            <a:extLst>
              <a:ext uri="{FF2B5EF4-FFF2-40B4-BE49-F238E27FC236}">
                <a16:creationId xmlns:a16="http://schemas.microsoft.com/office/drawing/2014/main" id="{3270DFA4-F402-F1B4-05EB-690843FB1E28}"/>
              </a:ext>
            </a:extLst>
          </p:cNvPr>
          <p:cNvSpPr>
            <a:spLocks noGrp="1"/>
          </p:cNvSpPr>
          <p:nvPr>
            <p:ph type="body" idx="1"/>
          </p:nvPr>
        </p:nvSpPr>
        <p:spPr>
          <a:xfrm>
            <a:off x="233622" y="1217429"/>
            <a:ext cx="7782756" cy="1944216"/>
          </a:xfrm>
        </p:spPr>
        <p:txBody>
          <a:bodyPr/>
          <a:lstStyle/>
          <a:p>
            <a:r>
              <a:rPr lang="es-ES" sz="1600" dirty="0"/>
              <a:t>En contraposición al paso de parámetros por valor, está el paso de parámetros por referencia. En este último caso, el cambio del valor de un parámetro dentro de una función sí afecta al valor de la variable original.</a:t>
            </a:r>
          </a:p>
          <a:p>
            <a:endParaRPr lang="es-ES" sz="1600" dirty="0"/>
          </a:p>
          <a:p>
            <a:r>
              <a:rPr lang="es-ES" sz="1600" dirty="0"/>
              <a:t>Podemos pasar los parámetros por referencia si, en la declaración de la función, colocamos un "&amp;" antes del parámetro.</a:t>
            </a:r>
          </a:p>
        </p:txBody>
      </p:sp>
      <p:sp>
        <p:nvSpPr>
          <p:cNvPr id="4" name="Marcador de número de diapositiva 3">
            <a:extLst>
              <a:ext uri="{FF2B5EF4-FFF2-40B4-BE49-F238E27FC236}">
                <a16:creationId xmlns:a16="http://schemas.microsoft.com/office/drawing/2014/main" id="{FF819A9C-D931-2EBD-8764-C1AC2A6C8298}"/>
              </a:ext>
            </a:extLst>
          </p:cNvPr>
          <p:cNvSpPr>
            <a:spLocks noGrp="1"/>
          </p:cNvSpPr>
          <p:nvPr>
            <p:ph type="sldNum" idx="10"/>
          </p:nvPr>
        </p:nvSpPr>
        <p:spPr/>
        <p:txBody>
          <a:bodyPr/>
          <a:lstStyle/>
          <a:p>
            <a:fld id="{00000000-1234-1234-1234-123412341234}" type="slidenum">
              <a:rPr lang="es-ES" smtClean="0"/>
              <a:pPr/>
              <a:t>20</a:t>
            </a:fld>
            <a:endParaRPr lang="es-ES" dirty="0"/>
          </a:p>
        </p:txBody>
      </p:sp>
      <p:sp>
        <p:nvSpPr>
          <p:cNvPr id="6" name="Rectangle 2">
            <a:extLst>
              <a:ext uri="{FF2B5EF4-FFF2-40B4-BE49-F238E27FC236}">
                <a16:creationId xmlns:a16="http://schemas.microsoft.com/office/drawing/2014/main" id="{08F9399D-07E5-B0A1-704E-3FA3EAA2473F}"/>
              </a:ext>
            </a:extLst>
          </p:cNvPr>
          <p:cNvSpPr>
            <a:spLocks noChangeArrowheads="1"/>
          </p:cNvSpPr>
          <p:nvPr/>
        </p:nvSpPr>
        <p:spPr bwMode="auto">
          <a:xfrm>
            <a:off x="755576" y="3161645"/>
            <a:ext cx="4536504" cy="1668355"/>
          </a:xfrm>
          <a:prstGeom prst="rect">
            <a:avLst/>
          </a:prstGeom>
          <a:solidFill>
            <a:srgbClr val="FDF6E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b="0" i="0" u="none" strike="noStrike" cap="none" normalizeH="0" baseline="0" dirty="0" err="1">
                <a:ln>
                  <a:noFill/>
                </a:ln>
                <a:solidFill>
                  <a:srgbClr val="859900"/>
                </a:solidFill>
                <a:effectLst/>
                <a:latin typeface="Consolas" panose="020B0609020204030204" pitchFamily="49" charset="0"/>
              </a:rPr>
              <a:t>function</a:t>
            </a:r>
            <a:r>
              <a:rPr kumimoji="0" lang="es-ES" altLang="es-ES" b="0" i="0" u="none" strike="noStrike" cap="none" normalizeH="0" baseline="0" dirty="0">
                <a:ln>
                  <a:noFill/>
                </a:ln>
                <a:solidFill>
                  <a:srgbClr val="657B83"/>
                </a:solidFill>
                <a:effectLst/>
                <a:latin typeface="Consolas" panose="020B0609020204030204" pitchFamily="49" charset="0"/>
              </a:rPr>
              <a:t> </a:t>
            </a:r>
            <a:r>
              <a:rPr kumimoji="0" lang="es-ES" altLang="es-ES" b="0" i="0" u="none" strike="noStrike" cap="none" normalizeH="0" baseline="0" dirty="0" err="1">
                <a:ln>
                  <a:noFill/>
                </a:ln>
                <a:solidFill>
                  <a:srgbClr val="B58900"/>
                </a:solidFill>
                <a:effectLst/>
                <a:latin typeface="Consolas" panose="020B0609020204030204" pitchFamily="49" charset="0"/>
              </a:rPr>
              <a:t>porreferencia</a:t>
            </a:r>
            <a:r>
              <a:rPr kumimoji="0" lang="es-ES" altLang="es-ES" b="0" i="0" u="none" strike="noStrike" cap="none" normalizeH="0" baseline="0" dirty="0">
                <a:ln>
                  <a:noFill/>
                </a:ln>
                <a:solidFill>
                  <a:srgbClr val="586E75"/>
                </a:solidFill>
                <a:effectLst/>
                <a:latin typeface="Consolas" panose="020B0609020204030204" pitchFamily="49" charset="0"/>
              </a:rPr>
              <a:t>(</a:t>
            </a:r>
            <a:r>
              <a:rPr kumimoji="0" lang="es-ES" altLang="es-ES" b="0" i="0" u="none" strike="noStrike" cap="none" normalizeH="0" baseline="0" dirty="0">
                <a:ln>
                  <a:noFill/>
                </a:ln>
                <a:solidFill>
                  <a:srgbClr val="657B83"/>
                </a:solidFill>
                <a:effectLst/>
                <a:latin typeface="Consolas" panose="020B0609020204030204" pitchFamily="49" charset="0"/>
              </a:rPr>
              <a:t>&amp;</a:t>
            </a:r>
            <a:r>
              <a:rPr kumimoji="0" lang="es-ES" altLang="es-ES" b="0" i="0" u="none" strike="noStrike" cap="none" normalizeH="0" baseline="0" dirty="0">
                <a:ln>
                  <a:noFill/>
                </a:ln>
                <a:solidFill>
                  <a:srgbClr val="CB4B16"/>
                </a:solidFill>
                <a:effectLst/>
                <a:latin typeface="Consolas" panose="020B0609020204030204" pitchFamily="49" charset="0"/>
              </a:rPr>
              <a:t>$cadena</a:t>
            </a:r>
            <a:r>
              <a:rPr kumimoji="0" lang="es-ES" altLang="es-ES" b="0" i="0" u="none" strike="noStrike" cap="none" normalizeH="0" baseline="0" dirty="0">
                <a:ln>
                  <a:noFill/>
                </a:ln>
                <a:solidFill>
                  <a:srgbClr val="586E75"/>
                </a:solidFill>
                <a:effectLst/>
                <a:latin typeface="Consolas" panose="020B0609020204030204" pitchFamily="49" charset="0"/>
              </a:rPr>
              <a:t>)</a:t>
            </a:r>
            <a:r>
              <a:rPr kumimoji="0" lang="es-ES" altLang="es-ES" b="0" i="0" u="none" strike="noStrike" cap="none" normalizeH="0" baseline="0" dirty="0">
                <a:ln>
                  <a:noFill/>
                </a:ln>
                <a:solidFill>
                  <a:srgbClr val="657B83"/>
                </a:solidFill>
                <a:effectLst/>
                <a:latin typeface="Consolas" panose="020B0609020204030204" pitchFamily="49" charset="0"/>
              </a:rPr>
              <a:t> </a:t>
            </a:r>
            <a:r>
              <a:rPr kumimoji="0" lang="es-ES" altLang="es-ES" b="0" i="0" u="none" strike="noStrike" cap="none" normalizeH="0" baseline="0" dirty="0">
                <a:ln>
                  <a:noFill/>
                </a:ln>
                <a:solidFill>
                  <a:srgbClr val="586E75"/>
                </a:solidFill>
                <a:effectLst/>
                <a:latin typeface="Consolas" panose="020B0609020204030204" pitchFamily="49" charset="0"/>
              </a:rPr>
              <a:t>{</a:t>
            </a:r>
            <a:r>
              <a:rPr kumimoji="0" lang="es-ES" altLang="es-ES"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dirty="0">
                <a:solidFill>
                  <a:srgbClr val="657B83"/>
                </a:solidFill>
                <a:latin typeface="Consolas" panose="020B0609020204030204" pitchFamily="49" charset="0"/>
              </a:rPr>
              <a:t>  </a:t>
            </a:r>
            <a:r>
              <a:rPr kumimoji="0" lang="es-ES" altLang="es-ES" b="0" i="0" u="none" strike="noStrike" cap="none" normalizeH="0" baseline="0" dirty="0">
                <a:ln>
                  <a:noFill/>
                </a:ln>
                <a:solidFill>
                  <a:srgbClr val="CB4B16"/>
                </a:solidFill>
                <a:effectLst/>
                <a:latin typeface="Consolas" panose="020B0609020204030204" pitchFamily="49" charset="0"/>
              </a:rPr>
              <a:t>$cadena</a:t>
            </a:r>
            <a:r>
              <a:rPr kumimoji="0" lang="es-ES" altLang="es-ES" b="0" i="0" u="none" strike="noStrike" cap="none" normalizeH="0" baseline="0" dirty="0">
                <a:ln>
                  <a:noFill/>
                </a:ln>
                <a:solidFill>
                  <a:srgbClr val="657B83"/>
                </a:solidFill>
                <a:effectLst/>
                <a:latin typeface="Consolas" panose="020B0609020204030204" pitchFamily="49" charset="0"/>
              </a:rPr>
              <a:t> = </a:t>
            </a:r>
            <a:r>
              <a:rPr kumimoji="0" lang="es-ES" altLang="es-ES" b="0" i="0" u="none" strike="noStrike" cap="none" normalizeH="0" baseline="0" dirty="0">
                <a:ln>
                  <a:noFill/>
                </a:ln>
                <a:solidFill>
                  <a:srgbClr val="2AA198"/>
                </a:solidFill>
                <a:effectLst/>
                <a:latin typeface="Consolas" panose="020B0609020204030204" pitchFamily="49" charset="0"/>
              </a:rPr>
              <a:t>'Si cambia’</a:t>
            </a:r>
            <a:r>
              <a:rPr kumimoji="0" lang="es-ES" altLang="es-ES" b="0" i="0" u="none" strike="noStrike" cap="none" normalizeH="0" baseline="0" dirty="0">
                <a:ln>
                  <a:noFill/>
                </a:ln>
                <a:solidFill>
                  <a:srgbClr val="586E75"/>
                </a:solidFill>
                <a:effectLst/>
                <a:latin typeface="Consolas" panose="020B0609020204030204" pitchFamily="49" charset="0"/>
              </a:rPr>
              <a:t>;</a:t>
            </a:r>
            <a:r>
              <a:rPr kumimoji="0" lang="es-ES" altLang="es-ES"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b="0" i="0" u="none" strike="noStrike" cap="none" normalizeH="0" baseline="0" dirty="0">
                <a:ln>
                  <a:noFill/>
                </a:ln>
                <a:solidFill>
                  <a:srgbClr val="586E75"/>
                </a:solidFill>
                <a:effectLst/>
                <a:latin typeface="Consolas" panose="020B0609020204030204" pitchFamily="49" charset="0"/>
              </a:rPr>
              <a:t>}</a:t>
            </a:r>
            <a:r>
              <a:rPr kumimoji="0" lang="es-ES" altLang="es-ES"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s-ES" altLang="es-ES" dirty="0">
              <a:solidFill>
                <a:srgbClr val="657B8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b="0" i="0" u="none" strike="noStrike" cap="none" normalizeH="0" baseline="0" dirty="0">
                <a:ln>
                  <a:noFill/>
                </a:ln>
                <a:solidFill>
                  <a:srgbClr val="CB4B16"/>
                </a:solidFill>
                <a:effectLst/>
                <a:latin typeface="Consolas" panose="020B0609020204030204" pitchFamily="49" charset="0"/>
              </a:rPr>
              <a:t>$</a:t>
            </a:r>
            <a:r>
              <a:rPr kumimoji="0" lang="es-ES" altLang="es-ES" b="0" i="0" u="none" strike="noStrike" cap="none" normalizeH="0" baseline="0" dirty="0" err="1">
                <a:ln>
                  <a:noFill/>
                </a:ln>
                <a:solidFill>
                  <a:srgbClr val="CB4B16"/>
                </a:solidFill>
                <a:effectLst/>
                <a:latin typeface="Consolas" panose="020B0609020204030204" pitchFamily="49" charset="0"/>
              </a:rPr>
              <a:t>str</a:t>
            </a:r>
            <a:r>
              <a:rPr kumimoji="0" lang="es-ES" altLang="es-ES" b="0" i="0" u="none" strike="noStrike" cap="none" normalizeH="0" baseline="0" dirty="0">
                <a:ln>
                  <a:noFill/>
                </a:ln>
                <a:solidFill>
                  <a:srgbClr val="657B83"/>
                </a:solidFill>
                <a:effectLst/>
                <a:latin typeface="Consolas" panose="020B0609020204030204" pitchFamily="49" charset="0"/>
              </a:rPr>
              <a:t> = </a:t>
            </a:r>
            <a:r>
              <a:rPr kumimoji="0" lang="es-ES" altLang="es-ES" b="0" i="0" u="none" strike="noStrike" cap="none" normalizeH="0" baseline="0" dirty="0">
                <a:ln>
                  <a:noFill/>
                </a:ln>
                <a:solidFill>
                  <a:srgbClr val="2AA198"/>
                </a:solidFill>
                <a:effectLst/>
                <a:latin typeface="Consolas" panose="020B0609020204030204" pitchFamily="49" charset="0"/>
              </a:rPr>
              <a:t>'Esto es una cadena’</a:t>
            </a:r>
            <a:r>
              <a:rPr kumimoji="0" lang="es-ES" altLang="es-ES" b="0" i="0" u="none" strike="noStrike" cap="none" normalizeH="0" baseline="0" dirty="0">
                <a:ln>
                  <a:noFill/>
                </a:ln>
                <a:solidFill>
                  <a:srgbClr val="586E75"/>
                </a:solidFill>
                <a:effectLst/>
                <a:latin typeface="Consolas" panose="020B0609020204030204" pitchFamily="49" charset="0"/>
              </a:rPr>
              <a:t>;</a:t>
            </a:r>
            <a:r>
              <a:rPr kumimoji="0" lang="es-ES" altLang="es-ES"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b="0" i="0" u="none" strike="noStrike" cap="none" normalizeH="0" baseline="0" dirty="0" err="1">
                <a:ln>
                  <a:noFill/>
                </a:ln>
                <a:solidFill>
                  <a:srgbClr val="657B83"/>
                </a:solidFill>
                <a:effectLst/>
                <a:latin typeface="Consolas" panose="020B0609020204030204" pitchFamily="49" charset="0"/>
              </a:rPr>
              <a:t>porreferencia</a:t>
            </a:r>
            <a:r>
              <a:rPr kumimoji="0" lang="es-ES" altLang="es-ES" b="0" i="0" u="none" strike="noStrike" cap="none" normalizeH="0" baseline="0" dirty="0">
                <a:ln>
                  <a:noFill/>
                </a:ln>
                <a:solidFill>
                  <a:srgbClr val="657B83"/>
                </a:solidFill>
                <a:effectLst/>
                <a:latin typeface="Consolas" panose="020B0609020204030204" pitchFamily="49" charset="0"/>
              </a:rPr>
              <a:t> </a:t>
            </a:r>
            <a:r>
              <a:rPr kumimoji="0" lang="es-ES" altLang="es-ES" b="0" i="0" u="none" strike="noStrike" cap="none" normalizeH="0" baseline="0" dirty="0">
                <a:ln>
                  <a:noFill/>
                </a:ln>
                <a:solidFill>
                  <a:srgbClr val="586E75"/>
                </a:solidFill>
                <a:effectLst/>
                <a:latin typeface="Consolas" panose="020B0609020204030204" pitchFamily="49" charset="0"/>
              </a:rPr>
              <a:t>(</a:t>
            </a:r>
            <a:r>
              <a:rPr kumimoji="0" lang="es-ES" altLang="es-ES" b="0" i="0" u="none" strike="noStrike" cap="none" normalizeH="0" baseline="0" dirty="0">
                <a:ln>
                  <a:noFill/>
                </a:ln>
                <a:solidFill>
                  <a:srgbClr val="CB4B16"/>
                </a:solidFill>
                <a:effectLst/>
                <a:latin typeface="Consolas" panose="020B0609020204030204" pitchFamily="49" charset="0"/>
              </a:rPr>
              <a:t>$</a:t>
            </a:r>
            <a:r>
              <a:rPr kumimoji="0" lang="es-ES" altLang="es-ES" b="0" i="0" u="none" strike="noStrike" cap="none" normalizeH="0" baseline="0" dirty="0" err="1">
                <a:ln>
                  <a:noFill/>
                </a:ln>
                <a:solidFill>
                  <a:srgbClr val="CB4B16"/>
                </a:solidFill>
                <a:effectLst/>
                <a:latin typeface="Consolas" panose="020B0609020204030204" pitchFamily="49" charset="0"/>
              </a:rPr>
              <a:t>str</a:t>
            </a:r>
            <a:r>
              <a:rPr kumimoji="0" lang="es-ES" altLang="es-ES" b="0" i="0" u="none" strike="noStrike" cap="none" normalizeH="0" baseline="0" dirty="0">
                <a:ln>
                  <a:noFill/>
                </a:ln>
                <a:solidFill>
                  <a:srgbClr val="586E75"/>
                </a:solidFill>
                <a:effectLst/>
                <a:latin typeface="Consolas" panose="020B0609020204030204" pitchFamily="49" charset="0"/>
              </a:rPr>
              <a:t>);</a:t>
            </a:r>
            <a:r>
              <a:rPr kumimoji="0" lang="es-ES" altLang="es-ES"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b="0" i="0" u="none" strike="noStrike" cap="none" normalizeH="0" baseline="0" dirty="0">
                <a:ln>
                  <a:noFill/>
                </a:ln>
                <a:solidFill>
                  <a:srgbClr val="859900"/>
                </a:solidFill>
                <a:effectLst/>
                <a:latin typeface="Consolas" panose="020B0609020204030204" pitchFamily="49" charset="0"/>
              </a:rPr>
              <a:t>echo</a:t>
            </a:r>
            <a:r>
              <a:rPr kumimoji="0" lang="es-ES" altLang="es-ES" b="0" i="0" u="none" strike="noStrike" cap="none" normalizeH="0" baseline="0" dirty="0">
                <a:ln>
                  <a:noFill/>
                </a:ln>
                <a:solidFill>
                  <a:srgbClr val="657B83"/>
                </a:solidFill>
                <a:effectLst/>
                <a:latin typeface="Consolas" panose="020B0609020204030204" pitchFamily="49" charset="0"/>
              </a:rPr>
              <a:t> </a:t>
            </a:r>
            <a:r>
              <a:rPr kumimoji="0" lang="es-ES" altLang="es-ES" b="0" i="0" u="none" strike="noStrike" cap="none" normalizeH="0" baseline="0" dirty="0">
                <a:ln>
                  <a:noFill/>
                </a:ln>
                <a:solidFill>
                  <a:srgbClr val="CB4B16"/>
                </a:solidFill>
                <a:effectLst/>
                <a:latin typeface="Consolas" panose="020B0609020204030204" pitchFamily="49" charset="0"/>
              </a:rPr>
              <a:t>$</a:t>
            </a:r>
            <a:r>
              <a:rPr kumimoji="0" lang="es-ES" altLang="es-ES" b="0" i="0" u="none" strike="noStrike" cap="none" normalizeH="0" baseline="0" dirty="0" err="1">
                <a:ln>
                  <a:noFill/>
                </a:ln>
                <a:solidFill>
                  <a:srgbClr val="CB4B16"/>
                </a:solidFill>
                <a:effectLst/>
                <a:latin typeface="Consolas" panose="020B0609020204030204" pitchFamily="49" charset="0"/>
              </a:rPr>
              <a:t>str</a:t>
            </a:r>
            <a:r>
              <a:rPr kumimoji="0" lang="es-ES" altLang="es-ES" b="0" i="0" u="none" strike="noStrike" cap="none" normalizeH="0" baseline="0" dirty="0">
                <a:ln>
                  <a:noFill/>
                </a:ln>
                <a:solidFill>
                  <a:srgbClr val="586E75"/>
                </a:solidFill>
                <a:effectLst/>
                <a:latin typeface="Consolas" panose="020B0609020204030204" pitchFamily="49" charset="0"/>
              </a:rPr>
              <a:t>;</a:t>
            </a:r>
            <a:r>
              <a:rPr kumimoji="0" lang="es-ES" altLang="es-ES" b="0" i="0" u="none" strike="noStrike" cap="none" normalizeH="0" baseline="0" dirty="0">
                <a:ln>
                  <a:noFill/>
                </a:ln>
                <a:solidFill>
                  <a:srgbClr val="657B83"/>
                </a:solidFill>
                <a:effectLst/>
                <a:latin typeface="Consolas" panose="020B0609020204030204" pitchFamily="49" charset="0"/>
              </a:rPr>
              <a:t> </a:t>
            </a:r>
            <a:r>
              <a:rPr kumimoji="0" lang="es-ES" altLang="es-ES" b="0" i="0" u="none" strike="noStrike" cap="none" normalizeH="0" baseline="0" dirty="0">
                <a:ln>
                  <a:noFill/>
                </a:ln>
                <a:solidFill>
                  <a:srgbClr val="93A1A1"/>
                </a:solidFill>
                <a:effectLst/>
                <a:latin typeface="Consolas" panose="020B0609020204030204" pitchFamily="49" charset="0"/>
              </a:rPr>
              <a:t>// Imprime 'Si cambia'</a:t>
            </a:r>
            <a:r>
              <a:rPr kumimoji="0" lang="es-ES" altLang="es-ES" b="0" i="0" u="none" strike="noStrike" cap="none" normalizeH="0" baseline="0" dirty="0">
                <a:ln>
                  <a:noFill/>
                </a:ln>
                <a:solidFill>
                  <a:schemeClr val="tx1"/>
                </a:solidFill>
                <a:effectLst/>
              </a:rPr>
              <a:t> </a:t>
            </a:r>
            <a:endParaRPr kumimoji="0" lang="es-ES" altLang="es-E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19282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A7FA55-7582-2C1C-C48D-B282B61A631C}"/>
              </a:ext>
            </a:extLst>
          </p:cNvPr>
          <p:cNvSpPr>
            <a:spLocks noGrp="1"/>
          </p:cNvSpPr>
          <p:nvPr>
            <p:ph type="title"/>
          </p:nvPr>
        </p:nvSpPr>
        <p:spPr>
          <a:xfrm>
            <a:off x="611560" y="123478"/>
            <a:ext cx="6462600" cy="857400"/>
          </a:xfrm>
        </p:spPr>
        <p:txBody>
          <a:bodyPr/>
          <a:lstStyle/>
          <a:p>
            <a:pPr algn="l"/>
            <a:r>
              <a:rPr lang="es-ES" b="0" i="0" dirty="0">
                <a:solidFill>
                  <a:srgbClr val="000000"/>
                </a:solidFill>
                <a:effectLst/>
                <a:latin typeface="Roboto" panose="02000000000000000000" pitchFamily="2" charset="0"/>
              </a:rPr>
              <a:t>Parámetros por defecto</a:t>
            </a:r>
          </a:p>
        </p:txBody>
      </p:sp>
      <p:sp>
        <p:nvSpPr>
          <p:cNvPr id="3" name="Marcador de texto 2">
            <a:extLst>
              <a:ext uri="{FF2B5EF4-FFF2-40B4-BE49-F238E27FC236}">
                <a16:creationId xmlns:a16="http://schemas.microsoft.com/office/drawing/2014/main" id="{3270DFA4-F402-F1B4-05EB-690843FB1E28}"/>
              </a:ext>
            </a:extLst>
          </p:cNvPr>
          <p:cNvSpPr>
            <a:spLocks noGrp="1"/>
          </p:cNvSpPr>
          <p:nvPr>
            <p:ph type="body" idx="1"/>
          </p:nvPr>
        </p:nvSpPr>
        <p:spPr>
          <a:xfrm>
            <a:off x="0" y="1043330"/>
            <a:ext cx="9036496" cy="3552300"/>
          </a:xfrm>
        </p:spPr>
        <p:txBody>
          <a:bodyPr/>
          <a:lstStyle/>
          <a:p>
            <a:r>
              <a:rPr lang="es-ES" sz="1600" dirty="0"/>
              <a:t>Podemos definir valores por defecto para los parámetros. Los valores por defecto sirven para que los parámetros contengan un dato predefinido, con el que se inicializarán si no se le pasa ningún valor en la llamada de la función. Los valores por defecto se definen asignando un dato al parámetro al declararlo en la función.</a:t>
            </a:r>
          </a:p>
          <a:p>
            <a:endParaRPr lang="es-ES" sz="1600" dirty="0"/>
          </a:p>
          <a:p>
            <a:endParaRPr lang="es-ES" sz="1600" dirty="0"/>
          </a:p>
          <a:p>
            <a:endParaRPr lang="es-ES" sz="1600" dirty="0"/>
          </a:p>
          <a:p>
            <a:r>
              <a:rPr lang="es-ES" sz="1600" dirty="0"/>
              <a:t>Para la definición de función anterior, $parametro1 tiene como valor por defecto "pepe", mientras que $parametro2 tiene 3 como valor por defecto.</a:t>
            </a:r>
          </a:p>
          <a:p>
            <a:r>
              <a:rPr lang="es-ES" sz="1600" dirty="0"/>
              <a:t>Si llamamos a la función sin indicar valores a los parámetros, estos tomarán los valores asignados por defecto:</a:t>
            </a:r>
          </a:p>
        </p:txBody>
      </p:sp>
      <p:sp>
        <p:nvSpPr>
          <p:cNvPr id="4" name="Marcador de número de diapositiva 3">
            <a:extLst>
              <a:ext uri="{FF2B5EF4-FFF2-40B4-BE49-F238E27FC236}">
                <a16:creationId xmlns:a16="http://schemas.microsoft.com/office/drawing/2014/main" id="{FF819A9C-D931-2EBD-8764-C1AC2A6C8298}"/>
              </a:ext>
            </a:extLst>
          </p:cNvPr>
          <p:cNvSpPr>
            <a:spLocks noGrp="1"/>
          </p:cNvSpPr>
          <p:nvPr>
            <p:ph type="sldNum" idx="10"/>
          </p:nvPr>
        </p:nvSpPr>
        <p:spPr/>
        <p:txBody>
          <a:bodyPr/>
          <a:lstStyle/>
          <a:p>
            <a:fld id="{00000000-1234-1234-1234-123412341234}" type="slidenum">
              <a:rPr lang="es-ES" smtClean="0"/>
              <a:pPr/>
              <a:t>21</a:t>
            </a:fld>
            <a:endParaRPr lang="es-ES" dirty="0"/>
          </a:p>
        </p:txBody>
      </p:sp>
      <p:sp>
        <p:nvSpPr>
          <p:cNvPr id="6" name="Rectangle 2">
            <a:extLst>
              <a:ext uri="{FF2B5EF4-FFF2-40B4-BE49-F238E27FC236}">
                <a16:creationId xmlns:a16="http://schemas.microsoft.com/office/drawing/2014/main" id="{303B652F-D373-B978-EFAE-8BB1AE7A4F2E}"/>
              </a:ext>
            </a:extLst>
          </p:cNvPr>
          <p:cNvSpPr>
            <a:spLocks noChangeArrowheads="1"/>
          </p:cNvSpPr>
          <p:nvPr/>
        </p:nvSpPr>
        <p:spPr bwMode="auto">
          <a:xfrm>
            <a:off x="625844" y="2399292"/>
            <a:ext cx="4896544" cy="344916"/>
          </a:xfrm>
          <a:prstGeom prst="rect">
            <a:avLst/>
          </a:prstGeom>
          <a:solidFill>
            <a:srgbClr val="FDF6E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err="1">
                <a:ln>
                  <a:noFill/>
                </a:ln>
                <a:solidFill>
                  <a:srgbClr val="859900"/>
                </a:solidFill>
                <a:effectLst/>
                <a:latin typeface="Consolas" panose="020B0609020204030204" pitchFamily="49" charset="0"/>
              </a:rPr>
              <a:t>function</a:t>
            </a:r>
            <a:r>
              <a:rPr kumimoji="0" lang="es-ES" altLang="es-ES" sz="1200" b="0" i="0" u="none" strike="noStrike" cap="none" normalizeH="0" baseline="0" dirty="0">
                <a:ln>
                  <a:noFill/>
                </a:ln>
                <a:solidFill>
                  <a:srgbClr val="657B83"/>
                </a:solidFill>
                <a:effectLst/>
                <a:latin typeface="Consolas" panose="020B0609020204030204" pitchFamily="49" charset="0"/>
              </a:rPr>
              <a:t> </a:t>
            </a:r>
            <a:r>
              <a:rPr kumimoji="0" lang="es-ES" altLang="es-ES" sz="1200" b="0" i="0" u="none" strike="noStrike" cap="none" normalizeH="0" baseline="0" dirty="0" err="1">
                <a:ln>
                  <a:noFill/>
                </a:ln>
                <a:solidFill>
                  <a:srgbClr val="657B83"/>
                </a:solidFill>
                <a:effectLst/>
                <a:latin typeface="Consolas" panose="020B0609020204030204" pitchFamily="49" charset="0"/>
              </a:rPr>
              <a:t>pordefecto</a:t>
            </a:r>
            <a:r>
              <a:rPr kumimoji="0" lang="es-ES" altLang="es-ES" sz="1200" b="0" i="0" u="none" strike="noStrike" cap="none" normalizeH="0" baseline="0" dirty="0">
                <a:ln>
                  <a:noFill/>
                </a:ln>
                <a:solidFill>
                  <a:srgbClr val="657B83"/>
                </a:solidFill>
                <a:effectLst/>
                <a:latin typeface="Consolas" panose="020B0609020204030204" pitchFamily="49" charset="0"/>
              </a:rPr>
              <a:t> </a:t>
            </a:r>
            <a:r>
              <a:rPr kumimoji="0" lang="es-ES" altLang="es-ES" sz="1200" b="0" i="0" u="none" strike="noStrike" cap="none" normalizeH="0" baseline="0" dirty="0">
                <a:ln>
                  <a:noFill/>
                </a:ln>
                <a:solidFill>
                  <a:srgbClr val="586E75"/>
                </a:solidFill>
                <a:effectLst/>
                <a:latin typeface="Consolas" panose="020B0609020204030204" pitchFamily="49" charset="0"/>
              </a:rPr>
              <a:t>(</a:t>
            </a:r>
            <a:r>
              <a:rPr kumimoji="0" lang="es-ES" altLang="es-ES" sz="1200" b="0" i="0" u="none" strike="noStrike" cap="none" normalizeH="0" baseline="0" dirty="0">
                <a:ln>
                  <a:noFill/>
                </a:ln>
                <a:solidFill>
                  <a:srgbClr val="CB4B16"/>
                </a:solidFill>
                <a:effectLst/>
                <a:latin typeface="Consolas" panose="020B0609020204030204" pitchFamily="49" charset="0"/>
              </a:rPr>
              <a:t>$parametro1</a:t>
            </a:r>
            <a:r>
              <a:rPr kumimoji="0" lang="es-ES" altLang="es-ES" sz="1200" b="0" i="0" u="none" strike="noStrike" cap="none" normalizeH="0" baseline="0" dirty="0">
                <a:ln>
                  <a:noFill/>
                </a:ln>
                <a:solidFill>
                  <a:srgbClr val="657B83"/>
                </a:solidFill>
                <a:effectLst/>
                <a:latin typeface="Consolas" panose="020B0609020204030204" pitchFamily="49" charset="0"/>
              </a:rPr>
              <a:t>=</a:t>
            </a:r>
            <a:r>
              <a:rPr kumimoji="0" lang="es-ES" altLang="es-ES" sz="1200" b="0" i="0" u="none" strike="noStrike" cap="none" normalizeH="0" baseline="0" dirty="0">
                <a:ln>
                  <a:noFill/>
                </a:ln>
                <a:solidFill>
                  <a:srgbClr val="2AA198"/>
                </a:solidFill>
                <a:effectLst/>
                <a:latin typeface="Consolas" panose="020B0609020204030204" pitchFamily="49" charset="0"/>
              </a:rPr>
              <a:t>"pepe"</a:t>
            </a:r>
            <a:r>
              <a:rPr kumimoji="0" lang="es-ES" altLang="es-ES" sz="1200" b="0" i="0" u="none" strike="noStrike" cap="none" normalizeH="0" baseline="0" dirty="0">
                <a:ln>
                  <a:noFill/>
                </a:ln>
                <a:solidFill>
                  <a:srgbClr val="586E75"/>
                </a:solidFill>
                <a:effectLst/>
                <a:latin typeface="Consolas" panose="020B0609020204030204" pitchFamily="49" charset="0"/>
              </a:rPr>
              <a:t>;</a:t>
            </a:r>
            <a:r>
              <a:rPr kumimoji="0" lang="es-ES" altLang="es-ES" sz="1200" b="0" i="0" u="none" strike="noStrike" cap="none" normalizeH="0" baseline="0" dirty="0">
                <a:ln>
                  <a:noFill/>
                </a:ln>
                <a:solidFill>
                  <a:srgbClr val="CB4B16"/>
                </a:solidFill>
                <a:effectLst/>
                <a:latin typeface="Consolas" panose="020B0609020204030204" pitchFamily="49" charset="0"/>
              </a:rPr>
              <a:t>$parametro2</a:t>
            </a:r>
            <a:r>
              <a:rPr kumimoji="0" lang="es-ES" altLang="es-ES" sz="1200" b="0" i="0" u="none" strike="noStrike" cap="none" normalizeH="0" baseline="0" dirty="0">
                <a:ln>
                  <a:noFill/>
                </a:ln>
                <a:solidFill>
                  <a:srgbClr val="657B83"/>
                </a:solidFill>
                <a:effectLst/>
                <a:latin typeface="Consolas" panose="020B0609020204030204" pitchFamily="49" charset="0"/>
              </a:rPr>
              <a:t>=</a:t>
            </a:r>
            <a:r>
              <a:rPr kumimoji="0" lang="es-ES" altLang="es-ES" sz="1200" b="0" i="0" u="none" strike="noStrike" cap="none" normalizeH="0" baseline="0" dirty="0">
                <a:ln>
                  <a:noFill/>
                </a:ln>
                <a:solidFill>
                  <a:srgbClr val="268BD2"/>
                </a:solidFill>
                <a:effectLst/>
                <a:latin typeface="Consolas" panose="020B0609020204030204" pitchFamily="49" charset="0"/>
              </a:rPr>
              <a:t>3</a:t>
            </a:r>
            <a:r>
              <a:rPr kumimoji="0" lang="es-ES" altLang="es-ES" sz="1200" b="0" i="0" u="none" strike="noStrike" cap="none" normalizeH="0" baseline="0" dirty="0">
                <a:ln>
                  <a:noFill/>
                </a:ln>
                <a:solidFill>
                  <a:srgbClr val="586E75"/>
                </a:solidFill>
                <a:effectLst/>
                <a:latin typeface="Consolas" panose="020B0609020204030204" pitchFamily="49" charset="0"/>
              </a:rPr>
              <a:t>)</a:t>
            </a:r>
            <a:r>
              <a:rPr kumimoji="0" lang="es-ES" altLang="es-ES" sz="1200" b="0" i="0" u="none" strike="noStrike" cap="none" normalizeH="0" baseline="0" dirty="0">
                <a:ln>
                  <a:noFill/>
                </a:ln>
                <a:solidFill>
                  <a:schemeClr val="tx1"/>
                </a:solidFill>
                <a:effectLst/>
              </a:rPr>
              <a:t> </a:t>
            </a:r>
            <a:endParaRPr kumimoji="0" lang="es-ES" altLang="es-ES" sz="1200" b="0" i="0" u="none" strike="noStrike" cap="none" normalizeH="0" baseline="0" dirty="0">
              <a:ln>
                <a:noFill/>
              </a:ln>
              <a:solidFill>
                <a:schemeClr val="tx1"/>
              </a:solidFill>
              <a:effectLst/>
              <a:latin typeface="Arial" panose="020B0604020202020204" pitchFamily="34" charset="0"/>
            </a:endParaRPr>
          </a:p>
        </p:txBody>
      </p:sp>
      <p:sp>
        <p:nvSpPr>
          <p:cNvPr id="8" name="Rectangle 4">
            <a:extLst>
              <a:ext uri="{FF2B5EF4-FFF2-40B4-BE49-F238E27FC236}">
                <a16:creationId xmlns:a16="http://schemas.microsoft.com/office/drawing/2014/main" id="{510BBB72-F4F4-BC42-0BFA-4281201AD73E}"/>
              </a:ext>
            </a:extLst>
          </p:cNvPr>
          <p:cNvSpPr>
            <a:spLocks noChangeArrowheads="1"/>
          </p:cNvSpPr>
          <p:nvPr/>
        </p:nvSpPr>
        <p:spPr bwMode="auto">
          <a:xfrm>
            <a:off x="2987824" y="4148563"/>
            <a:ext cx="5227514" cy="344916"/>
          </a:xfrm>
          <a:prstGeom prst="rect">
            <a:avLst/>
          </a:prstGeom>
          <a:solidFill>
            <a:srgbClr val="FDF6E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a:ln>
                  <a:noFill/>
                </a:ln>
                <a:solidFill>
                  <a:srgbClr val="657B83"/>
                </a:solidFill>
                <a:effectLst/>
                <a:latin typeface="Consolas" panose="020B0609020204030204" pitchFamily="49" charset="0"/>
              </a:rPr>
              <a:t>pordefecto </a:t>
            </a:r>
            <a:r>
              <a:rPr kumimoji="0" lang="es-ES" altLang="es-ES" sz="1200" b="0" i="0" u="none" strike="noStrike" cap="none" normalizeH="0" baseline="0">
                <a:ln>
                  <a:noFill/>
                </a:ln>
                <a:solidFill>
                  <a:srgbClr val="586E75"/>
                </a:solidFill>
                <a:effectLst/>
                <a:latin typeface="Consolas" panose="020B0609020204030204" pitchFamily="49" charset="0"/>
              </a:rPr>
              <a:t>()</a:t>
            </a:r>
            <a:r>
              <a:rPr kumimoji="0" lang="es-ES" altLang="es-ES" sz="1200" b="0" i="0" u="none" strike="noStrike" cap="none" normalizeH="0" baseline="0">
                <a:ln>
                  <a:noFill/>
                </a:ln>
                <a:solidFill>
                  <a:srgbClr val="657B83"/>
                </a:solidFill>
                <a:effectLst/>
                <a:latin typeface="Consolas" panose="020B0609020204030204" pitchFamily="49" charset="0"/>
              </a:rPr>
              <a:t> </a:t>
            </a:r>
            <a:r>
              <a:rPr kumimoji="0" lang="es-ES" altLang="es-ES" sz="1200" b="0" i="0" u="none" strike="noStrike" cap="none" normalizeH="0" baseline="0">
                <a:ln>
                  <a:noFill/>
                </a:ln>
                <a:solidFill>
                  <a:srgbClr val="93A1A1"/>
                </a:solidFill>
                <a:effectLst/>
                <a:latin typeface="Consolas" panose="020B0609020204030204" pitchFamily="49" charset="0"/>
              </a:rPr>
              <a:t>// $parametro1 vale "pepe" y $parametro2 vale 3</a:t>
            </a:r>
            <a:r>
              <a:rPr kumimoji="0" lang="es-ES" altLang="es-ES" sz="1200" b="0" i="0" u="none" strike="noStrike" cap="none" normalizeH="0" baseline="0">
                <a:ln>
                  <a:noFill/>
                </a:ln>
                <a:solidFill>
                  <a:schemeClr val="tx1"/>
                </a:solidFill>
                <a:effectLst/>
              </a:rPr>
              <a:t> </a:t>
            </a:r>
            <a:endParaRPr kumimoji="0" lang="es-ES" altLang="es-ES" sz="12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75673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A7FA55-7582-2C1C-C48D-B282B61A631C}"/>
              </a:ext>
            </a:extLst>
          </p:cNvPr>
          <p:cNvSpPr>
            <a:spLocks noGrp="1"/>
          </p:cNvSpPr>
          <p:nvPr>
            <p:ph type="title"/>
          </p:nvPr>
        </p:nvSpPr>
        <p:spPr/>
        <p:txBody>
          <a:bodyPr/>
          <a:lstStyle/>
          <a:p>
            <a:r>
              <a:rPr lang="es-ES" b="0" i="0" dirty="0">
                <a:solidFill>
                  <a:srgbClr val="000000"/>
                </a:solidFill>
                <a:effectLst/>
                <a:latin typeface="Roboto" panose="02000000000000000000" pitchFamily="2" charset="0"/>
              </a:rPr>
              <a:t>Parámetros por defecto</a:t>
            </a:r>
            <a:endParaRPr lang="es-ES" dirty="0"/>
          </a:p>
        </p:txBody>
      </p:sp>
      <p:sp>
        <p:nvSpPr>
          <p:cNvPr id="3" name="Marcador de texto 2">
            <a:extLst>
              <a:ext uri="{FF2B5EF4-FFF2-40B4-BE49-F238E27FC236}">
                <a16:creationId xmlns:a16="http://schemas.microsoft.com/office/drawing/2014/main" id="{3270DFA4-F402-F1B4-05EB-690843FB1E28}"/>
              </a:ext>
            </a:extLst>
          </p:cNvPr>
          <p:cNvSpPr>
            <a:spLocks noGrp="1"/>
          </p:cNvSpPr>
          <p:nvPr>
            <p:ph type="body" idx="1"/>
          </p:nvPr>
        </p:nvSpPr>
        <p:spPr>
          <a:xfrm>
            <a:off x="107504" y="1215788"/>
            <a:ext cx="8928992" cy="3552300"/>
          </a:xfrm>
        </p:spPr>
        <p:txBody>
          <a:bodyPr/>
          <a:lstStyle/>
          <a:p>
            <a:r>
              <a:rPr lang="es-ES" sz="1500" dirty="0"/>
              <a:t>Si llamamos a la función indicando un valor, este será tenido en cuenta para el primer parámetro.</a:t>
            </a:r>
          </a:p>
        </p:txBody>
      </p:sp>
      <p:sp>
        <p:nvSpPr>
          <p:cNvPr id="4" name="Marcador de número de diapositiva 3">
            <a:extLst>
              <a:ext uri="{FF2B5EF4-FFF2-40B4-BE49-F238E27FC236}">
                <a16:creationId xmlns:a16="http://schemas.microsoft.com/office/drawing/2014/main" id="{FF819A9C-D931-2EBD-8764-C1AC2A6C8298}"/>
              </a:ext>
            </a:extLst>
          </p:cNvPr>
          <p:cNvSpPr>
            <a:spLocks noGrp="1"/>
          </p:cNvSpPr>
          <p:nvPr>
            <p:ph type="sldNum" idx="10"/>
          </p:nvPr>
        </p:nvSpPr>
        <p:spPr/>
        <p:txBody>
          <a:bodyPr/>
          <a:lstStyle/>
          <a:p>
            <a:fld id="{00000000-1234-1234-1234-123412341234}" type="slidenum">
              <a:rPr lang="es-ES" smtClean="0"/>
              <a:pPr/>
              <a:t>22</a:t>
            </a:fld>
            <a:endParaRPr lang="es-ES" dirty="0"/>
          </a:p>
        </p:txBody>
      </p:sp>
      <p:sp>
        <p:nvSpPr>
          <p:cNvPr id="6" name="Rectangle 2">
            <a:extLst>
              <a:ext uri="{FF2B5EF4-FFF2-40B4-BE49-F238E27FC236}">
                <a16:creationId xmlns:a16="http://schemas.microsoft.com/office/drawing/2014/main" id="{7B473967-E33A-C954-E891-4EA9C6C31501}"/>
              </a:ext>
            </a:extLst>
          </p:cNvPr>
          <p:cNvSpPr>
            <a:spLocks noChangeArrowheads="1"/>
          </p:cNvSpPr>
          <p:nvPr/>
        </p:nvSpPr>
        <p:spPr bwMode="auto">
          <a:xfrm>
            <a:off x="1043608" y="2089268"/>
            <a:ext cx="6192688" cy="360305"/>
          </a:xfrm>
          <a:prstGeom prst="rect">
            <a:avLst/>
          </a:prstGeom>
          <a:solidFill>
            <a:srgbClr val="FDF6E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300" b="0" i="0" u="none" strike="noStrike" cap="none" normalizeH="0" baseline="0">
                <a:ln>
                  <a:noFill/>
                </a:ln>
                <a:solidFill>
                  <a:srgbClr val="657B83"/>
                </a:solidFill>
                <a:effectLst/>
                <a:latin typeface="Consolas" panose="020B0609020204030204" pitchFamily="49" charset="0"/>
              </a:rPr>
              <a:t>pordefecto </a:t>
            </a:r>
            <a:r>
              <a:rPr kumimoji="0" lang="es-ES" altLang="es-ES" sz="1300" b="0" i="0" u="none" strike="noStrike" cap="none" normalizeH="0" baseline="0">
                <a:ln>
                  <a:noFill/>
                </a:ln>
                <a:solidFill>
                  <a:srgbClr val="586E75"/>
                </a:solidFill>
                <a:effectLst/>
                <a:latin typeface="Consolas" panose="020B0609020204030204" pitchFamily="49" charset="0"/>
              </a:rPr>
              <a:t>(</a:t>
            </a:r>
            <a:r>
              <a:rPr kumimoji="0" lang="es-ES" altLang="es-ES" sz="1300" b="0" i="0" u="none" strike="noStrike" cap="none" normalizeH="0" baseline="0">
                <a:ln>
                  <a:noFill/>
                </a:ln>
                <a:solidFill>
                  <a:srgbClr val="2AA198"/>
                </a:solidFill>
                <a:effectLst/>
                <a:latin typeface="Consolas" panose="020B0609020204030204" pitchFamily="49" charset="0"/>
              </a:rPr>
              <a:t>"hola"</a:t>
            </a:r>
            <a:r>
              <a:rPr kumimoji="0" lang="es-ES" altLang="es-ES" sz="1300" b="0" i="0" u="none" strike="noStrike" cap="none" normalizeH="0" baseline="0">
                <a:ln>
                  <a:noFill/>
                </a:ln>
                <a:solidFill>
                  <a:srgbClr val="586E75"/>
                </a:solidFill>
                <a:effectLst/>
                <a:latin typeface="Consolas" panose="020B0609020204030204" pitchFamily="49" charset="0"/>
              </a:rPr>
              <a:t>)</a:t>
            </a:r>
            <a:r>
              <a:rPr kumimoji="0" lang="es-ES" altLang="es-ES" sz="1300" b="0" i="0" u="none" strike="noStrike" cap="none" normalizeH="0" baseline="0">
                <a:ln>
                  <a:noFill/>
                </a:ln>
                <a:solidFill>
                  <a:srgbClr val="657B83"/>
                </a:solidFill>
                <a:effectLst/>
                <a:latin typeface="Consolas" panose="020B0609020204030204" pitchFamily="49" charset="0"/>
              </a:rPr>
              <a:t> </a:t>
            </a:r>
            <a:r>
              <a:rPr kumimoji="0" lang="es-ES" altLang="es-ES" sz="1300" b="0" i="0" u="none" strike="noStrike" cap="none" normalizeH="0" baseline="0">
                <a:ln>
                  <a:noFill/>
                </a:ln>
                <a:solidFill>
                  <a:srgbClr val="93A1A1"/>
                </a:solidFill>
                <a:effectLst/>
                <a:latin typeface="Consolas" panose="020B0609020204030204" pitchFamily="49" charset="0"/>
              </a:rPr>
              <a:t>// $parametro1 vale "hola" y $parametro2 vale 3</a:t>
            </a:r>
            <a:r>
              <a:rPr kumimoji="0" lang="es-ES" altLang="es-ES" sz="1300" b="0" i="0" u="none" strike="noStrike" cap="none" normalizeH="0" baseline="0">
                <a:ln>
                  <a:noFill/>
                </a:ln>
                <a:solidFill>
                  <a:schemeClr val="tx1"/>
                </a:solidFill>
                <a:effectLst/>
              </a:rPr>
              <a:t> </a:t>
            </a:r>
            <a:endParaRPr kumimoji="0" lang="es-ES" altLang="es-ES" sz="1300" b="0" i="0" u="none" strike="noStrike" cap="none" normalizeH="0" baseline="0">
              <a:ln>
                <a:noFill/>
              </a:ln>
              <a:solidFill>
                <a:schemeClr val="tx1"/>
              </a:solidFill>
              <a:effectLst/>
              <a:latin typeface="Arial" panose="020B0604020202020204" pitchFamily="34" charset="0"/>
            </a:endParaRPr>
          </a:p>
        </p:txBody>
      </p:sp>
      <p:sp>
        <p:nvSpPr>
          <p:cNvPr id="8" name="CuadroTexto 7">
            <a:extLst>
              <a:ext uri="{FF2B5EF4-FFF2-40B4-BE49-F238E27FC236}">
                <a16:creationId xmlns:a16="http://schemas.microsoft.com/office/drawing/2014/main" id="{FD0A2473-63C1-8D06-5792-B426F34E1886}"/>
              </a:ext>
            </a:extLst>
          </p:cNvPr>
          <p:cNvSpPr txBox="1"/>
          <p:nvPr/>
        </p:nvSpPr>
        <p:spPr>
          <a:xfrm>
            <a:off x="755576" y="3116425"/>
            <a:ext cx="7704856" cy="784830"/>
          </a:xfrm>
          <a:prstGeom prst="rect">
            <a:avLst/>
          </a:prstGeom>
          <a:noFill/>
        </p:spPr>
        <p:txBody>
          <a:bodyPr wrap="square">
            <a:spAutoFit/>
          </a:bodyPr>
          <a:lstStyle/>
          <a:p>
            <a:r>
              <a:rPr lang="es-ES" sz="1500" dirty="0">
                <a:solidFill>
                  <a:schemeClr val="dk1"/>
                </a:solidFill>
                <a:latin typeface="Lato"/>
                <a:ea typeface="Lato"/>
                <a:cs typeface="Lato"/>
                <a:sym typeface="Lato"/>
              </a:rPr>
              <a:t>Ten en cuenta que, en el caso que quieras usar parámetros con valores por defecto, estás obligado a que éstos se declaren al final en la lista de parámetros de la cabecera de la función.</a:t>
            </a:r>
          </a:p>
        </p:txBody>
      </p:sp>
    </p:spTree>
    <p:extLst>
      <p:ext uri="{BB962C8B-B14F-4D97-AF65-F5344CB8AC3E}">
        <p14:creationId xmlns:p14="http://schemas.microsoft.com/office/powerpoint/2010/main" val="21445703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solidFill>
                  <a:schemeClr val="accent2"/>
                </a:solidFill>
              </a:rPr>
              <a:t>3.</a:t>
            </a:r>
            <a:endParaRPr sz="7200" dirty="0">
              <a:solidFill>
                <a:schemeClr val="accent2"/>
              </a:solidFill>
            </a:endParaRPr>
          </a:p>
        </p:txBody>
      </p:sp>
      <p:sp>
        <p:nvSpPr>
          <p:cNvPr id="3" name="Subtítulo 2">
            <a:extLst>
              <a:ext uri="{FF2B5EF4-FFF2-40B4-BE49-F238E27FC236}">
                <a16:creationId xmlns:a16="http://schemas.microsoft.com/office/drawing/2014/main" id="{39EF6ABD-C778-4438-A8AE-7173C4644250}"/>
              </a:ext>
            </a:extLst>
          </p:cNvPr>
          <p:cNvSpPr>
            <a:spLocks noGrp="1"/>
          </p:cNvSpPr>
          <p:nvPr>
            <p:ph type="subTitle" idx="1"/>
          </p:nvPr>
        </p:nvSpPr>
        <p:spPr/>
        <p:txBody>
          <a:bodyPr/>
          <a:lstStyle/>
          <a:p>
            <a:r>
              <a:rPr lang="es-ES" dirty="0"/>
              <a:t>Retorno de valores en funciones PHP</a:t>
            </a:r>
          </a:p>
        </p:txBody>
      </p:sp>
    </p:spTree>
    <p:extLst>
      <p:ext uri="{BB962C8B-B14F-4D97-AF65-F5344CB8AC3E}">
        <p14:creationId xmlns:p14="http://schemas.microsoft.com/office/powerpoint/2010/main" val="35647853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A7FA55-7582-2C1C-C48D-B282B61A631C}"/>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3270DFA4-F402-F1B4-05EB-690843FB1E28}"/>
              </a:ext>
            </a:extLst>
          </p:cNvPr>
          <p:cNvSpPr>
            <a:spLocks noGrp="1"/>
          </p:cNvSpPr>
          <p:nvPr>
            <p:ph type="body" idx="1"/>
          </p:nvPr>
        </p:nvSpPr>
        <p:spPr/>
        <p:txBody>
          <a:bodyPr/>
          <a:lstStyle/>
          <a:p>
            <a:r>
              <a:rPr lang="es-ES" sz="1600" dirty="0"/>
              <a:t>Algo que querrás hacer en PHP, y en la programación en general, es crear funciones que, una vez ejecutadas, nos entreguen un valor como resultado. Es algo muy habitual y que implica varias cuestiones que vamos a abordar en el presente artículo.</a:t>
            </a:r>
          </a:p>
          <a:p>
            <a:endParaRPr lang="es-ES" sz="1600" dirty="0"/>
          </a:p>
          <a:p>
            <a:r>
              <a:rPr lang="es-ES" sz="1600" dirty="0"/>
              <a:t>Las funciones pueden, o no, retornar valores. Es decir, no es obligado que las funciones retornen valor alguno, solo se trata de una posibilidad, que encontrarás de mucha utilidad en el desarrollo en general. De hecho, nuestros anteriores ejemplos de funciones no habían retornado ningún valor y ya habíamos visto que realizaban tareas bastante útiles.</a:t>
            </a:r>
          </a:p>
        </p:txBody>
      </p:sp>
      <p:sp>
        <p:nvSpPr>
          <p:cNvPr id="4" name="Marcador de número de diapositiva 3">
            <a:extLst>
              <a:ext uri="{FF2B5EF4-FFF2-40B4-BE49-F238E27FC236}">
                <a16:creationId xmlns:a16="http://schemas.microsoft.com/office/drawing/2014/main" id="{FF819A9C-D931-2EBD-8764-C1AC2A6C8298}"/>
              </a:ext>
            </a:extLst>
          </p:cNvPr>
          <p:cNvSpPr>
            <a:spLocks noGrp="1"/>
          </p:cNvSpPr>
          <p:nvPr>
            <p:ph type="sldNum" idx="10"/>
          </p:nvPr>
        </p:nvSpPr>
        <p:spPr/>
        <p:txBody>
          <a:bodyPr/>
          <a:lstStyle/>
          <a:p>
            <a:fld id="{00000000-1234-1234-1234-123412341234}" type="slidenum">
              <a:rPr lang="es-ES" smtClean="0"/>
              <a:pPr/>
              <a:t>24</a:t>
            </a:fld>
            <a:endParaRPr lang="es-ES" dirty="0"/>
          </a:p>
        </p:txBody>
      </p:sp>
    </p:spTree>
    <p:extLst>
      <p:ext uri="{BB962C8B-B14F-4D97-AF65-F5344CB8AC3E}">
        <p14:creationId xmlns:p14="http://schemas.microsoft.com/office/powerpoint/2010/main" val="14136714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A7FA55-7582-2C1C-C48D-B282B61A631C}"/>
              </a:ext>
            </a:extLst>
          </p:cNvPr>
          <p:cNvSpPr>
            <a:spLocks noGrp="1"/>
          </p:cNvSpPr>
          <p:nvPr>
            <p:ph type="title"/>
          </p:nvPr>
        </p:nvSpPr>
        <p:spPr/>
        <p:txBody>
          <a:bodyPr/>
          <a:lstStyle/>
          <a:p>
            <a:r>
              <a:rPr lang="es-ES" b="0" i="0" dirty="0">
                <a:solidFill>
                  <a:srgbClr val="000000"/>
                </a:solidFill>
                <a:effectLst/>
                <a:latin typeface="Roboto" panose="02000000000000000000" pitchFamily="2" charset="0"/>
              </a:rPr>
              <a:t>Palabra "</a:t>
            </a:r>
            <a:r>
              <a:rPr lang="es-ES" b="0" i="0" dirty="0" err="1">
                <a:solidFill>
                  <a:srgbClr val="000000"/>
                </a:solidFill>
                <a:effectLst/>
                <a:latin typeface="Roboto" panose="02000000000000000000" pitchFamily="2" charset="0"/>
              </a:rPr>
              <a:t>return</a:t>
            </a:r>
            <a:r>
              <a:rPr lang="es-ES" b="0" i="0" dirty="0">
                <a:solidFill>
                  <a:srgbClr val="000000"/>
                </a:solidFill>
                <a:effectLst/>
                <a:latin typeface="Roboto" panose="02000000000000000000" pitchFamily="2" charset="0"/>
              </a:rPr>
              <a:t>"</a:t>
            </a:r>
            <a:endParaRPr lang="es-ES" dirty="0"/>
          </a:p>
        </p:txBody>
      </p:sp>
      <p:sp>
        <p:nvSpPr>
          <p:cNvPr id="3" name="Marcador de texto 2">
            <a:extLst>
              <a:ext uri="{FF2B5EF4-FFF2-40B4-BE49-F238E27FC236}">
                <a16:creationId xmlns:a16="http://schemas.microsoft.com/office/drawing/2014/main" id="{3270DFA4-F402-F1B4-05EB-690843FB1E28}"/>
              </a:ext>
            </a:extLst>
          </p:cNvPr>
          <p:cNvSpPr>
            <a:spLocks noGrp="1"/>
          </p:cNvSpPr>
          <p:nvPr>
            <p:ph type="body" idx="1"/>
          </p:nvPr>
        </p:nvSpPr>
        <p:spPr>
          <a:xfrm>
            <a:off x="893700" y="1373588"/>
            <a:ext cx="7638740" cy="3552300"/>
          </a:xfrm>
        </p:spPr>
        <p:txBody>
          <a:bodyPr/>
          <a:lstStyle/>
          <a:p>
            <a:r>
              <a:rPr lang="es-ES" sz="1800" dirty="0"/>
              <a:t>Para retornar valores en funciones se utiliza la palabra "</a:t>
            </a:r>
            <a:r>
              <a:rPr lang="es-ES" sz="1800" dirty="0" err="1"/>
              <a:t>return</a:t>
            </a:r>
            <a:r>
              <a:rPr lang="es-ES" sz="1800" dirty="0"/>
              <a:t>", indicando a continuación el dato o variable que tienen que retornar.</a:t>
            </a:r>
          </a:p>
          <a:p>
            <a:endParaRPr lang="es-ES" sz="1800" dirty="0"/>
          </a:p>
          <a:p>
            <a:endParaRPr lang="es-ES" sz="1800" dirty="0"/>
          </a:p>
          <a:p>
            <a:endParaRPr lang="es-ES" sz="1800" dirty="0"/>
          </a:p>
          <a:p>
            <a:r>
              <a:rPr lang="es-ES" sz="1800" dirty="0"/>
              <a:t>La anterior función realiza una operación de suma entre dos valores enviados por parámetro. Para invocarla debemos enviarle los dos valores que debe sumar. Cuando se ejecute la función recibiremos un valor como devolución y podremos hacer cualquier cosa con él.</a:t>
            </a:r>
          </a:p>
        </p:txBody>
      </p:sp>
      <p:sp>
        <p:nvSpPr>
          <p:cNvPr id="4" name="Marcador de número de diapositiva 3">
            <a:extLst>
              <a:ext uri="{FF2B5EF4-FFF2-40B4-BE49-F238E27FC236}">
                <a16:creationId xmlns:a16="http://schemas.microsoft.com/office/drawing/2014/main" id="{FF819A9C-D931-2EBD-8764-C1AC2A6C8298}"/>
              </a:ext>
            </a:extLst>
          </p:cNvPr>
          <p:cNvSpPr>
            <a:spLocks noGrp="1"/>
          </p:cNvSpPr>
          <p:nvPr>
            <p:ph type="sldNum" idx="10"/>
          </p:nvPr>
        </p:nvSpPr>
        <p:spPr/>
        <p:txBody>
          <a:bodyPr/>
          <a:lstStyle/>
          <a:p>
            <a:fld id="{00000000-1234-1234-1234-123412341234}" type="slidenum">
              <a:rPr lang="es-ES" smtClean="0"/>
              <a:pPr/>
              <a:t>25</a:t>
            </a:fld>
            <a:endParaRPr lang="es-ES" dirty="0"/>
          </a:p>
        </p:txBody>
      </p:sp>
      <p:sp>
        <p:nvSpPr>
          <p:cNvPr id="5" name="Rectangle 1">
            <a:extLst>
              <a:ext uri="{FF2B5EF4-FFF2-40B4-BE49-F238E27FC236}">
                <a16:creationId xmlns:a16="http://schemas.microsoft.com/office/drawing/2014/main" id="{71270A21-9CAE-9DAC-28A7-ED2199B57F87}"/>
              </a:ext>
            </a:extLst>
          </p:cNvPr>
          <p:cNvSpPr>
            <a:spLocks noChangeArrowheads="1"/>
          </p:cNvSpPr>
          <p:nvPr/>
        </p:nvSpPr>
        <p:spPr bwMode="auto">
          <a:xfrm>
            <a:off x="1547664" y="2400668"/>
            <a:ext cx="5688632" cy="714248"/>
          </a:xfrm>
          <a:prstGeom prst="rect">
            <a:avLst/>
          </a:prstGeom>
          <a:solidFill>
            <a:srgbClr val="FDF6E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err="1">
                <a:ln>
                  <a:noFill/>
                </a:ln>
                <a:solidFill>
                  <a:srgbClr val="859900"/>
                </a:solidFill>
                <a:effectLst/>
                <a:latin typeface="Consolas" panose="020B0609020204030204" pitchFamily="49" charset="0"/>
              </a:rPr>
              <a:t>function</a:t>
            </a:r>
            <a:r>
              <a:rPr kumimoji="0" lang="es-ES" altLang="es-ES" sz="1200" b="0" i="0" u="none" strike="noStrike" cap="none" normalizeH="0" baseline="0" dirty="0">
                <a:ln>
                  <a:noFill/>
                </a:ln>
                <a:solidFill>
                  <a:srgbClr val="657B83"/>
                </a:solidFill>
                <a:effectLst/>
                <a:latin typeface="Consolas" panose="020B0609020204030204" pitchFamily="49" charset="0"/>
              </a:rPr>
              <a:t> </a:t>
            </a:r>
            <a:r>
              <a:rPr kumimoji="0" lang="es-ES" altLang="es-ES" sz="1200" b="0" i="0" u="none" strike="noStrike" cap="none" normalizeH="0" baseline="0" dirty="0">
                <a:ln>
                  <a:noFill/>
                </a:ln>
                <a:solidFill>
                  <a:srgbClr val="B58900"/>
                </a:solidFill>
                <a:effectLst/>
                <a:latin typeface="Consolas" panose="020B0609020204030204" pitchFamily="49" charset="0"/>
              </a:rPr>
              <a:t>suma</a:t>
            </a:r>
            <a:r>
              <a:rPr kumimoji="0" lang="es-ES" altLang="es-ES" sz="1200" b="0" i="0" u="none" strike="noStrike" cap="none" normalizeH="0" baseline="0" dirty="0">
                <a:ln>
                  <a:noFill/>
                </a:ln>
                <a:solidFill>
                  <a:srgbClr val="586E75"/>
                </a:solidFill>
                <a:effectLst/>
                <a:latin typeface="Consolas" panose="020B0609020204030204" pitchFamily="49" charset="0"/>
              </a:rPr>
              <a:t>(</a:t>
            </a:r>
            <a:r>
              <a:rPr kumimoji="0" lang="es-ES" altLang="es-ES" sz="1200" b="0" i="0" u="none" strike="noStrike" cap="none" normalizeH="0" baseline="0" dirty="0">
                <a:ln>
                  <a:noFill/>
                </a:ln>
                <a:solidFill>
                  <a:srgbClr val="CB4B16"/>
                </a:solidFill>
                <a:effectLst/>
                <a:latin typeface="Consolas" panose="020B0609020204030204" pitchFamily="49" charset="0"/>
              </a:rPr>
              <a:t>$valor1</a:t>
            </a:r>
            <a:r>
              <a:rPr kumimoji="0" lang="es-ES" altLang="es-ES" sz="1200" b="0" i="0" u="none" strike="noStrike" cap="none" normalizeH="0" baseline="0" dirty="0">
                <a:ln>
                  <a:noFill/>
                </a:ln>
                <a:solidFill>
                  <a:srgbClr val="586E75"/>
                </a:solidFill>
                <a:effectLst/>
                <a:latin typeface="Consolas" panose="020B0609020204030204" pitchFamily="49" charset="0"/>
              </a:rPr>
              <a:t>,</a:t>
            </a:r>
            <a:r>
              <a:rPr kumimoji="0" lang="es-ES" altLang="es-ES" sz="1200" b="0" i="0" u="none" strike="noStrike" cap="none" normalizeH="0" baseline="0" dirty="0">
                <a:ln>
                  <a:noFill/>
                </a:ln>
                <a:solidFill>
                  <a:srgbClr val="657B83"/>
                </a:solidFill>
                <a:effectLst/>
                <a:latin typeface="Consolas" panose="020B0609020204030204" pitchFamily="49" charset="0"/>
              </a:rPr>
              <a:t> </a:t>
            </a:r>
            <a:r>
              <a:rPr kumimoji="0" lang="es-ES" altLang="es-ES" sz="1200" b="0" i="0" u="none" strike="noStrike" cap="none" normalizeH="0" baseline="0" dirty="0">
                <a:ln>
                  <a:noFill/>
                </a:ln>
                <a:solidFill>
                  <a:srgbClr val="CB4B16"/>
                </a:solidFill>
                <a:effectLst/>
                <a:latin typeface="Consolas" panose="020B0609020204030204" pitchFamily="49" charset="0"/>
              </a:rPr>
              <a:t>$valor2</a:t>
            </a:r>
            <a:r>
              <a:rPr kumimoji="0" lang="es-ES" altLang="es-ES" sz="1200" b="0" i="0" u="none" strike="noStrike" cap="none" normalizeH="0" baseline="0" dirty="0">
                <a:ln>
                  <a:noFill/>
                </a:ln>
                <a:solidFill>
                  <a:srgbClr val="586E75"/>
                </a:solidFill>
                <a:effectLst/>
                <a:latin typeface="Consolas" panose="020B0609020204030204" pitchFamily="49" charset="0"/>
              </a:rPr>
              <a:t>)</a:t>
            </a:r>
            <a:r>
              <a:rPr kumimoji="0" lang="es-ES" altLang="es-ES" sz="1200" b="0" i="0" u="none" strike="noStrike" cap="none" normalizeH="0" baseline="0" dirty="0">
                <a:ln>
                  <a:noFill/>
                </a:ln>
                <a:solidFill>
                  <a:srgbClr val="657B83"/>
                </a:solidFill>
                <a:effectLst/>
                <a:latin typeface="Consolas" panose="020B0609020204030204" pitchFamily="49" charset="0"/>
              </a:rPr>
              <a:t> </a:t>
            </a:r>
            <a:r>
              <a:rPr kumimoji="0" lang="es-ES" altLang="es-ES" sz="1200" b="0" i="0" u="none" strike="noStrike" cap="none" normalizeH="0" baseline="0" dirty="0">
                <a:ln>
                  <a:noFill/>
                </a:ln>
                <a:solidFill>
                  <a:srgbClr val="586E75"/>
                </a:solidFill>
                <a:effectLst/>
                <a:latin typeface="Consolas" panose="020B0609020204030204" pitchFamily="49" charset="0"/>
              </a:rPr>
              <a:t>{</a:t>
            </a:r>
            <a:r>
              <a:rPr kumimoji="0" lang="es-ES" altLang="es-ES" sz="12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200" dirty="0">
                <a:solidFill>
                  <a:srgbClr val="657B83"/>
                </a:solidFill>
                <a:latin typeface="Consolas" panose="020B0609020204030204" pitchFamily="49" charset="0"/>
              </a:rPr>
              <a:t>   </a:t>
            </a:r>
            <a:r>
              <a:rPr kumimoji="0" lang="es-ES" altLang="es-ES" sz="1200" b="0" i="0" u="none" strike="noStrike" cap="none" normalizeH="0" baseline="0" dirty="0" err="1">
                <a:ln>
                  <a:noFill/>
                </a:ln>
                <a:solidFill>
                  <a:srgbClr val="859900"/>
                </a:solidFill>
                <a:effectLst/>
                <a:latin typeface="Consolas" panose="020B0609020204030204" pitchFamily="49" charset="0"/>
              </a:rPr>
              <a:t>return</a:t>
            </a:r>
            <a:r>
              <a:rPr kumimoji="0" lang="es-ES" altLang="es-ES" sz="1200" b="0" i="0" u="none" strike="noStrike" cap="none" normalizeH="0" baseline="0" dirty="0">
                <a:ln>
                  <a:noFill/>
                </a:ln>
                <a:solidFill>
                  <a:srgbClr val="657B83"/>
                </a:solidFill>
                <a:effectLst/>
                <a:latin typeface="Consolas" panose="020B0609020204030204" pitchFamily="49" charset="0"/>
              </a:rPr>
              <a:t> </a:t>
            </a:r>
            <a:r>
              <a:rPr kumimoji="0" lang="es-ES" altLang="es-ES" sz="1200" b="0" i="0" u="none" strike="noStrike" cap="none" normalizeH="0" baseline="0" dirty="0">
                <a:ln>
                  <a:noFill/>
                </a:ln>
                <a:solidFill>
                  <a:srgbClr val="CB4B16"/>
                </a:solidFill>
                <a:effectLst/>
                <a:latin typeface="Consolas" panose="020B0609020204030204" pitchFamily="49" charset="0"/>
              </a:rPr>
              <a:t>$valor1</a:t>
            </a:r>
            <a:r>
              <a:rPr kumimoji="0" lang="es-ES" altLang="es-ES" sz="1200" b="0" i="0" u="none" strike="noStrike" cap="none" normalizeH="0" baseline="0" dirty="0">
                <a:ln>
                  <a:noFill/>
                </a:ln>
                <a:solidFill>
                  <a:srgbClr val="657B83"/>
                </a:solidFill>
                <a:effectLst/>
                <a:latin typeface="Consolas" panose="020B0609020204030204" pitchFamily="49" charset="0"/>
              </a:rPr>
              <a:t> + </a:t>
            </a:r>
            <a:r>
              <a:rPr kumimoji="0" lang="es-ES" altLang="es-ES" sz="1200" b="0" i="0" u="none" strike="noStrike" cap="none" normalizeH="0" baseline="0" dirty="0">
                <a:ln>
                  <a:noFill/>
                </a:ln>
                <a:solidFill>
                  <a:srgbClr val="CB4B16"/>
                </a:solidFill>
                <a:effectLst/>
                <a:latin typeface="Consolas" panose="020B0609020204030204" pitchFamily="49" charset="0"/>
              </a:rPr>
              <a:t>$valor2</a:t>
            </a:r>
            <a:r>
              <a:rPr kumimoji="0" lang="es-ES" altLang="es-ES" sz="1200" b="0" i="0" u="none" strike="noStrike" cap="none" normalizeH="0" baseline="0" dirty="0">
                <a:ln>
                  <a:noFill/>
                </a:ln>
                <a:solidFill>
                  <a:srgbClr val="586E75"/>
                </a:solidFill>
                <a:effectLst/>
                <a:latin typeface="Consolas" panose="020B0609020204030204" pitchFamily="49" charset="0"/>
              </a:rPr>
              <a:t>;</a:t>
            </a:r>
            <a:r>
              <a:rPr kumimoji="0" lang="es-ES" altLang="es-ES" sz="12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a:ln>
                  <a:noFill/>
                </a:ln>
                <a:solidFill>
                  <a:srgbClr val="586E75"/>
                </a:solidFill>
                <a:effectLst/>
                <a:latin typeface="Consolas" panose="020B0609020204030204" pitchFamily="49" charset="0"/>
              </a:rPr>
              <a:t>}</a:t>
            </a:r>
            <a:r>
              <a:rPr kumimoji="0" lang="es-ES" altLang="es-ES" sz="1200" b="0" i="0" u="none" strike="noStrike" cap="none" normalizeH="0" baseline="0" dirty="0">
                <a:ln>
                  <a:noFill/>
                </a:ln>
                <a:solidFill>
                  <a:schemeClr val="tx1"/>
                </a:solidFill>
                <a:effectLst/>
              </a:rPr>
              <a:t> </a:t>
            </a:r>
            <a:endParaRPr kumimoji="0" lang="es-ES" altLang="es-E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598015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A7FA55-7582-2C1C-C48D-B282B61A631C}"/>
              </a:ext>
            </a:extLst>
          </p:cNvPr>
          <p:cNvSpPr>
            <a:spLocks noGrp="1"/>
          </p:cNvSpPr>
          <p:nvPr>
            <p:ph type="title"/>
          </p:nvPr>
        </p:nvSpPr>
        <p:spPr/>
        <p:txBody>
          <a:bodyPr/>
          <a:lstStyle/>
          <a:p>
            <a:r>
              <a:rPr lang="es-ES" b="0" i="0" dirty="0">
                <a:solidFill>
                  <a:srgbClr val="000000"/>
                </a:solidFill>
                <a:effectLst/>
                <a:latin typeface="Roboto" panose="02000000000000000000" pitchFamily="2" charset="0"/>
              </a:rPr>
              <a:t>Palabra "</a:t>
            </a:r>
            <a:r>
              <a:rPr lang="es-ES" b="0" i="0" dirty="0" err="1">
                <a:solidFill>
                  <a:srgbClr val="000000"/>
                </a:solidFill>
                <a:effectLst/>
                <a:latin typeface="Roboto" panose="02000000000000000000" pitchFamily="2" charset="0"/>
              </a:rPr>
              <a:t>return</a:t>
            </a:r>
            <a:r>
              <a:rPr lang="es-ES" b="0" i="0" dirty="0">
                <a:solidFill>
                  <a:srgbClr val="000000"/>
                </a:solidFill>
                <a:effectLst/>
                <a:latin typeface="Roboto" panose="02000000000000000000" pitchFamily="2" charset="0"/>
              </a:rPr>
              <a:t>"</a:t>
            </a:r>
            <a:endParaRPr lang="es-ES" dirty="0"/>
          </a:p>
        </p:txBody>
      </p:sp>
      <p:sp>
        <p:nvSpPr>
          <p:cNvPr id="3" name="Marcador de texto 2">
            <a:extLst>
              <a:ext uri="{FF2B5EF4-FFF2-40B4-BE49-F238E27FC236}">
                <a16:creationId xmlns:a16="http://schemas.microsoft.com/office/drawing/2014/main" id="{3270DFA4-F402-F1B4-05EB-690843FB1E28}"/>
              </a:ext>
            </a:extLst>
          </p:cNvPr>
          <p:cNvSpPr>
            <a:spLocks noGrp="1"/>
          </p:cNvSpPr>
          <p:nvPr>
            <p:ph type="body" idx="1"/>
          </p:nvPr>
        </p:nvSpPr>
        <p:spPr>
          <a:xfrm>
            <a:off x="251520" y="1373588"/>
            <a:ext cx="8640960" cy="3552300"/>
          </a:xfrm>
        </p:spPr>
        <p:txBody>
          <a:bodyPr/>
          <a:lstStyle/>
          <a:p>
            <a:r>
              <a:rPr lang="es-ES" sz="1800" dirty="0"/>
              <a:t>Por ejemplo, en el siguiente código estamos invocando a la función suma, enviando dos valores numéricos y almacenando el valor de devolución en una variable llamada "$resultado".</a:t>
            </a:r>
          </a:p>
          <a:p>
            <a:endParaRPr lang="es-ES" sz="1800" dirty="0"/>
          </a:p>
          <a:p>
            <a:endParaRPr lang="es-ES" sz="1800" dirty="0"/>
          </a:p>
          <a:p>
            <a:endParaRPr lang="es-ES" sz="1800" dirty="0"/>
          </a:p>
          <a:p>
            <a:r>
              <a:rPr lang="es-ES" sz="1800" dirty="0"/>
              <a:t>Una función puede perfectamente tener múltiples palabras </a:t>
            </a:r>
            <a:r>
              <a:rPr lang="es-ES" sz="1800" dirty="0" err="1"/>
              <a:t>return</a:t>
            </a:r>
            <a:r>
              <a:rPr lang="es-ES" sz="1800" dirty="0"/>
              <a:t> en su código. Sin embargo, aunque esto ocurra, debemos tener en cuenta que una función sólo podrá devolver un único valor. Entre otras cosas esto ocurrirá porque, cuando se usa el </a:t>
            </a:r>
            <a:r>
              <a:rPr lang="es-ES" sz="1800" dirty="0" err="1"/>
              <a:t>return</a:t>
            </a:r>
            <a:r>
              <a:rPr lang="es-ES" sz="1800" dirty="0"/>
              <a:t>, se termina la ejecución de la función devolviendo el dato indicado.</a:t>
            </a:r>
          </a:p>
          <a:p>
            <a:endParaRPr lang="es-ES" sz="1800" dirty="0"/>
          </a:p>
          <a:p>
            <a:endParaRPr lang="es-ES" sz="1800" dirty="0"/>
          </a:p>
        </p:txBody>
      </p:sp>
      <p:sp>
        <p:nvSpPr>
          <p:cNvPr id="4" name="Marcador de número de diapositiva 3">
            <a:extLst>
              <a:ext uri="{FF2B5EF4-FFF2-40B4-BE49-F238E27FC236}">
                <a16:creationId xmlns:a16="http://schemas.microsoft.com/office/drawing/2014/main" id="{FF819A9C-D931-2EBD-8764-C1AC2A6C8298}"/>
              </a:ext>
            </a:extLst>
          </p:cNvPr>
          <p:cNvSpPr>
            <a:spLocks noGrp="1"/>
          </p:cNvSpPr>
          <p:nvPr>
            <p:ph type="sldNum" idx="10"/>
          </p:nvPr>
        </p:nvSpPr>
        <p:spPr/>
        <p:txBody>
          <a:bodyPr/>
          <a:lstStyle/>
          <a:p>
            <a:fld id="{00000000-1234-1234-1234-123412341234}" type="slidenum">
              <a:rPr lang="es-ES" smtClean="0"/>
              <a:pPr/>
              <a:t>26</a:t>
            </a:fld>
            <a:endParaRPr lang="es-ES" dirty="0"/>
          </a:p>
        </p:txBody>
      </p:sp>
      <p:sp>
        <p:nvSpPr>
          <p:cNvPr id="5" name="Rectangle 1">
            <a:extLst>
              <a:ext uri="{FF2B5EF4-FFF2-40B4-BE49-F238E27FC236}">
                <a16:creationId xmlns:a16="http://schemas.microsoft.com/office/drawing/2014/main" id="{66BD7C62-3943-CFC9-1025-6E392060ECB1}"/>
              </a:ext>
            </a:extLst>
          </p:cNvPr>
          <p:cNvSpPr>
            <a:spLocks noChangeArrowheads="1"/>
          </p:cNvSpPr>
          <p:nvPr/>
        </p:nvSpPr>
        <p:spPr bwMode="auto">
          <a:xfrm>
            <a:off x="1259632" y="2969586"/>
            <a:ext cx="3744416" cy="360305"/>
          </a:xfrm>
          <a:prstGeom prst="rect">
            <a:avLst/>
          </a:prstGeom>
          <a:solidFill>
            <a:srgbClr val="FDF6E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300" b="0" i="0" u="none" strike="noStrike" cap="none" normalizeH="0" baseline="0">
                <a:ln>
                  <a:noFill/>
                </a:ln>
                <a:solidFill>
                  <a:srgbClr val="CB4B16"/>
                </a:solidFill>
                <a:effectLst/>
                <a:latin typeface="Consolas" panose="020B0609020204030204" pitchFamily="49" charset="0"/>
              </a:rPr>
              <a:t>$resultado</a:t>
            </a:r>
            <a:r>
              <a:rPr kumimoji="0" lang="es-ES" altLang="es-ES" sz="1300" b="0" i="0" u="none" strike="noStrike" cap="none" normalizeH="0" baseline="0">
                <a:ln>
                  <a:noFill/>
                </a:ln>
                <a:solidFill>
                  <a:srgbClr val="657B83"/>
                </a:solidFill>
                <a:effectLst/>
                <a:latin typeface="Consolas" panose="020B0609020204030204" pitchFamily="49" charset="0"/>
              </a:rPr>
              <a:t> = </a:t>
            </a:r>
            <a:r>
              <a:rPr kumimoji="0" lang="es-ES" altLang="es-ES" sz="1300" b="0" i="0" u="none" strike="noStrike" cap="none" normalizeH="0" baseline="0">
                <a:ln>
                  <a:noFill/>
                </a:ln>
                <a:solidFill>
                  <a:srgbClr val="B58900"/>
                </a:solidFill>
                <a:effectLst/>
                <a:latin typeface="Consolas" panose="020B0609020204030204" pitchFamily="49" charset="0"/>
              </a:rPr>
              <a:t>suma</a:t>
            </a:r>
            <a:r>
              <a:rPr kumimoji="0" lang="es-ES" altLang="es-ES" sz="1300" b="0" i="0" u="none" strike="noStrike" cap="none" normalizeH="0" baseline="0">
                <a:ln>
                  <a:noFill/>
                </a:ln>
                <a:solidFill>
                  <a:srgbClr val="586E75"/>
                </a:solidFill>
                <a:effectLst/>
                <a:latin typeface="Consolas" panose="020B0609020204030204" pitchFamily="49" charset="0"/>
              </a:rPr>
              <a:t>(</a:t>
            </a:r>
            <a:r>
              <a:rPr kumimoji="0" lang="es-ES" altLang="es-ES" sz="1300" b="0" i="0" u="none" strike="noStrike" cap="none" normalizeH="0" baseline="0">
                <a:ln>
                  <a:noFill/>
                </a:ln>
                <a:solidFill>
                  <a:srgbClr val="268BD2"/>
                </a:solidFill>
                <a:effectLst/>
                <a:latin typeface="Consolas" panose="020B0609020204030204" pitchFamily="49" charset="0"/>
              </a:rPr>
              <a:t>3</a:t>
            </a:r>
            <a:r>
              <a:rPr kumimoji="0" lang="es-ES" altLang="es-ES" sz="1300" b="0" i="0" u="none" strike="noStrike" cap="none" normalizeH="0" baseline="0">
                <a:ln>
                  <a:noFill/>
                </a:ln>
                <a:solidFill>
                  <a:srgbClr val="586E75"/>
                </a:solidFill>
                <a:effectLst/>
                <a:latin typeface="Consolas" panose="020B0609020204030204" pitchFamily="49" charset="0"/>
              </a:rPr>
              <a:t>,</a:t>
            </a:r>
            <a:r>
              <a:rPr kumimoji="0" lang="es-ES" altLang="es-ES" sz="1300" b="0" i="0" u="none" strike="noStrike" cap="none" normalizeH="0" baseline="0">
                <a:ln>
                  <a:noFill/>
                </a:ln>
                <a:solidFill>
                  <a:srgbClr val="657B83"/>
                </a:solidFill>
                <a:effectLst/>
                <a:latin typeface="Consolas" panose="020B0609020204030204" pitchFamily="49" charset="0"/>
              </a:rPr>
              <a:t> </a:t>
            </a:r>
            <a:r>
              <a:rPr kumimoji="0" lang="es-ES" altLang="es-ES" sz="1300" b="0" i="0" u="none" strike="noStrike" cap="none" normalizeH="0" baseline="0">
                <a:ln>
                  <a:noFill/>
                </a:ln>
                <a:solidFill>
                  <a:srgbClr val="268BD2"/>
                </a:solidFill>
                <a:effectLst/>
                <a:latin typeface="Consolas" panose="020B0609020204030204" pitchFamily="49" charset="0"/>
              </a:rPr>
              <a:t>6</a:t>
            </a:r>
            <a:r>
              <a:rPr kumimoji="0" lang="es-ES" altLang="es-ES" sz="1300" b="0" i="0" u="none" strike="noStrike" cap="none" normalizeH="0" baseline="0">
                <a:ln>
                  <a:noFill/>
                </a:ln>
                <a:solidFill>
                  <a:srgbClr val="586E75"/>
                </a:solidFill>
                <a:effectLst/>
                <a:latin typeface="Consolas" panose="020B0609020204030204" pitchFamily="49" charset="0"/>
              </a:rPr>
              <a:t>);</a:t>
            </a:r>
            <a:r>
              <a:rPr kumimoji="0" lang="es-ES" altLang="es-ES" sz="1300" b="0" i="0" u="none" strike="noStrike" cap="none" normalizeH="0" baseline="0">
                <a:ln>
                  <a:noFill/>
                </a:ln>
                <a:solidFill>
                  <a:schemeClr val="tx1"/>
                </a:solidFill>
                <a:effectLst/>
              </a:rPr>
              <a:t> </a:t>
            </a:r>
            <a:endParaRPr kumimoji="0" lang="es-ES" altLang="es-ES" sz="13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259528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A7FA55-7582-2C1C-C48D-B282B61A631C}"/>
              </a:ext>
            </a:extLst>
          </p:cNvPr>
          <p:cNvSpPr>
            <a:spLocks noGrp="1"/>
          </p:cNvSpPr>
          <p:nvPr>
            <p:ph type="title"/>
          </p:nvPr>
        </p:nvSpPr>
        <p:spPr/>
        <p:txBody>
          <a:bodyPr/>
          <a:lstStyle/>
          <a:p>
            <a:r>
              <a:rPr lang="es-ES" b="0" i="0" dirty="0">
                <a:solidFill>
                  <a:srgbClr val="000000"/>
                </a:solidFill>
                <a:effectLst/>
                <a:latin typeface="Roboto" panose="02000000000000000000" pitchFamily="2" charset="0"/>
              </a:rPr>
              <a:t>Palabra "</a:t>
            </a:r>
            <a:r>
              <a:rPr lang="es-ES" b="0" i="0" dirty="0" err="1">
                <a:solidFill>
                  <a:srgbClr val="000000"/>
                </a:solidFill>
                <a:effectLst/>
                <a:latin typeface="Roboto" panose="02000000000000000000" pitchFamily="2" charset="0"/>
              </a:rPr>
              <a:t>return</a:t>
            </a:r>
            <a:r>
              <a:rPr lang="es-ES" b="0" i="0" dirty="0">
                <a:solidFill>
                  <a:srgbClr val="000000"/>
                </a:solidFill>
                <a:effectLst/>
                <a:latin typeface="Roboto" panose="02000000000000000000" pitchFamily="2" charset="0"/>
              </a:rPr>
              <a:t>"</a:t>
            </a:r>
            <a:endParaRPr lang="es-ES" dirty="0"/>
          </a:p>
        </p:txBody>
      </p:sp>
      <p:sp>
        <p:nvSpPr>
          <p:cNvPr id="3" name="Marcador de texto 2">
            <a:extLst>
              <a:ext uri="{FF2B5EF4-FFF2-40B4-BE49-F238E27FC236}">
                <a16:creationId xmlns:a16="http://schemas.microsoft.com/office/drawing/2014/main" id="{3270DFA4-F402-F1B4-05EB-690843FB1E28}"/>
              </a:ext>
            </a:extLst>
          </p:cNvPr>
          <p:cNvSpPr>
            <a:spLocks noGrp="1"/>
          </p:cNvSpPr>
          <p:nvPr>
            <p:ph type="body" idx="1"/>
          </p:nvPr>
        </p:nvSpPr>
        <p:spPr/>
        <p:txBody>
          <a:bodyPr/>
          <a:lstStyle/>
          <a:p>
            <a:r>
              <a:rPr lang="es-ES" dirty="0"/>
              <a:t>Otro ejemplo:</a:t>
            </a:r>
          </a:p>
        </p:txBody>
      </p:sp>
      <p:sp>
        <p:nvSpPr>
          <p:cNvPr id="4" name="Marcador de número de diapositiva 3">
            <a:extLst>
              <a:ext uri="{FF2B5EF4-FFF2-40B4-BE49-F238E27FC236}">
                <a16:creationId xmlns:a16="http://schemas.microsoft.com/office/drawing/2014/main" id="{FF819A9C-D931-2EBD-8764-C1AC2A6C8298}"/>
              </a:ext>
            </a:extLst>
          </p:cNvPr>
          <p:cNvSpPr>
            <a:spLocks noGrp="1"/>
          </p:cNvSpPr>
          <p:nvPr>
            <p:ph type="sldNum" idx="10"/>
          </p:nvPr>
        </p:nvSpPr>
        <p:spPr/>
        <p:txBody>
          <a:bodyPr/>
          <a:lstStyle/>
          <a:p>
            <a:fld id="{00000000-1234-1234-1234-123412341234}" type="slidenum">
              <a:rPr lang="es-ES" smtClean="0"/>
              <a:pPr/>
              <a:t>27</a:t>
            </a:fld>
            <a:endParaRPr lang="es-ES" dirty="0"/>
          </a:p>
        </p:txBody>
      </p:sp>
      <p:sp>
        <p:nvSpPr>
          <p:cNvPr id="5" name="Rectangle 1">
            <a:extLst>
              <a:ext uri="{FF2B5EF4-FFF2-40B4-BE49-F238E27FC236}">
                <a16:creationId xmlns:a16="http://schemas.microsoft.com/office/drawing/2014/main" id="{4CC4E51A-FCCD-946F-BC02-507D6F6F8869}"/>
              </a:ext>
            </a:extLst>
          </p:cNvPr>
          <p:cNvSpPr>
            <a:spLocks noChangeArrowheads="1"/>
          </p:cNvSpPr>
          <p:nvPr/>
        </p:nvSpPr>
        <p:spPr bwMode="auto">
          <a:xfrm>
            <a:off x="1115616" y="2100291"/>
            <a:ext cx="5544616" cy="1452911"/>
          </a:xfrm>
          <a:prstGeom prst="rect">
            <a:avLst/>
          </a:prstGeom>
          <a:solidFill>
            <a:srgbClr val="FDF6E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err="1">
                <a:ln>
                  <a:noFill/>
                </a:ln>
                <a:solidFill>
                  <a:srgbClr val="859900"/>
                </a:solidFill>
                <a:effectLst/>
                <a:latin typeface="Consolas" panose="020B0609020204030204" pitchFamily="49" charset="0"/>
              </a:rPr>
              <a:t>function</a:t>
            </a:r>
            <a:r>
              <a:rPr kumimoji="0" lang="es-ES" altLang="es-ES" sz="1200" b="0" i="0" u="none" strike="noStrike" cap="none" normalizeH="0" baseline="0" dirty="0">
                <a:ln>
                  <a:noFill/>
                </a:ln>
                <a:solidFill>
                  <a:srgbClr val="657B83"/>
                </a:solidFill>
                <a:effectLst/>
                <a:latin typeface="Consolas" panose="020B0609020204030204" pitchFamily="49" charset="0"/>
              </a:rPr>
              <a:t> </a:t>
            </a:r>
            <a:r>
              <a:rPr kumimoji="0" lang="es-ES" altLang="es-ES" sz="1200" b="0" i="0" u="none" strike="noStrike" cap="none" normalizeH="0" baseline="0" dirty="0" err="1">
                <a:ln>
                  <a:noFill/>
                </a:ln>
                <a:solidFill>
                  <a:srgbClr val="B58900"/>
                </a:solidFill>
                <a:effectLst/>
                <a:latin typeface="Consolas" panose="020B0609020204030204" pitchFamily="49" charset="0"/>
              </a:rPr>
              <a:t>division</a:t>
            </a:r>
            <a:r>
              <a:rPr kumimoji="0" lang="es-ES" altLang="es-ES" sz="1200" b="0" i="0" u="none" strike="noStrike" cap="none" normalizeH="0" baseline="0" dirty="0">
                <a:ln>
                  <a:noFill/>
                </a:ln>
                <a:solidFill>
                  <a:srgbClr val="586E75"/>
                </a:solidFill>
                <a:effectLst/>
                <a:latin typeface="Consolas" panose="020B0609020204030204" pitchFamily="49" charset="0"/>
              </a:rPr>
              <a:t>(</a:t>
            </a:r>
            <a:r>
              <a:rPr kumimoji="0" lang="es-ES" altLang="es-ES" sz="1200" b="0" i="0" u="none" strike="noStrike" cap="none" normalizeH="0" baseline="0" dirty="0">
                <a:ln>
                  <a:noFill/>
                </a:ln>
                <a:solidFill>
                  <a:srgbClr val="CB4B16"/>
                </a:solidFill>
                <a:effectLst/>
                <a:latin typeface="Consolas" panose="020B0609020204030204" pitchFamily="49" charset="0"/>
              </a:rPr>
              <a:t>$valor1</a:t>
            </a:r>
            <a:r>
              <a:rPr kumimoji="0" lang="es-ES" altLang="es-ES" sz="1200" b="0" i="0" u="none" strike="noStrike" cap="none" normalizeH="0" baseline="0" dirty="0">
                <a:ln>
                  <a:noFill/>
                </a:ln>
                <a:solidFill>
                  <a:srgbClr val="586E75"/>
                </a:solidFill>
                <a:effectLst/>
                <a:latin typeface="Consolas" panose="020B0609020204030204" pitchFamily="49" charset="0"/>
              </a:rPr>
              <a:t>,</a:t>
            </a:r>
            <a:r>
              <a:rPr kumimoji="0" lang="es-ES" altLang="es-ES" sz="1200" b="0" i="0" u="none" strike="noStrike" cap="none" normalizeH="0" baseline="0" dirty="0">
                <a:ln>
                  <a:noFill/>
                </a:ln>
                <a:solidFill>
                  <a:srgbClr val="657B83"/>
                </a:solidFill>
                <a:effectLst/>
                <a:latin typeface="Consolas" panose="020B0609020204030204" pitchFamily="49" charset="0"/>
              </a:rPr>
              <a:t> </a:t>
            </a:r>
            <a:r>
              <a:rPr kumimoji="0" lang="es-ES" altLang="es-ES" sz="1200" b="0" i="0" u="none" strike="noStrike" cap="none" normalizeH="0" baseline="0" dirty="0">
                <a:ln>
                  <a:noFill/>
                </a:ln>
                <a:solidFill>
                  <a:srgbClr val="CB4B16"/>
                </a:solidFill>
                <a:effectLst/>
                <a:latin typeface="Consolas" panose="020B0609020204030204" pitchFamily="49" charset="0"/>
              </a:rPr>
              <a:t>$valor2</a:t>
            </a:r>
            <a:r>
              <a:rPr kumimoji="0" lang="es-ES" altLang="es-ES" sz="1200" b="0" i="0" u="none" strike="noStrike" cap="none" normalizeH="0" baseline="0" dirty="0">
                <a:ln>
                  <a:noFill/>
                </a:ln>
                <a:solidFill>
                  <a:srgbClr val="586E75"/>
                </a:solidFill>
                <a:effectLst/>
                <a:latin typeface="Consolas" panose="020B0609020204030204" pitchFamily="49" charset="0"/>
              </a:rPr>
              <a:t>)</a:t>
            </a:r>
            <a:r>
              <a:rPr kumimoji="0" lang="es-ES" altLang="es-ES" sz="1200" b="0" i="0" u="none" strike="noStrike" cap="none" normalizeH="0" baseline="0" dirty="0">
                <a:ln>
                  <a:noFill/>
                </a:ln>
                <a:solidFill>
                  <a:srgbClr val="657B83"/>
                </a:solidFill>
                <a:effectLst/>
                <a:latin typeface="Consolas" panose="020B0609020204030204" pitchFamily="49" charset="0"/>
              </a:rPr>
              <a:t> </a:t>
            </a:r>
            <a:r>
              <a:rPr kumimoji="0" lang="es-ES" altLang="es-ES" sz="1200" b="0" i="0" u="none" strike="noStrike" cap="none" normalizeH="0" baseline="0" dirty="0">
                <a:ln>
                  <a:noFill/>
                </a:ln>
                <a:solidFill>
                  <a:srgbClr val="586E75"/>
                </a:solidFill>
                <a:effectLst/>
                <a:latin typeface="Consolas" panose="020B0609020204030204" pitchFamily="49" charset="0"/>
              </a:rPr>
              <a:t>{</a:t>
            </a:r>
            <a:r>
              <a:rPr kumimoji="0" lang="es-ES" altLang="es-ES" sz="12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200" dirty="0">
                <a:solidFill>
                  <a:srgbClr val="657B83"/>
                </a:solidFill>
                <a:latin typeface="Consolas" panose="020B0609020204030204" pitchFamily="49" charset="0"/>
              </a:rPr>
              <a:t>   </a:t>
            </a:r>
            <a:r>
              <a:rPr kumimoji="0" lang="es-ES" altLang="es-ES" sz="1200" b="0" i="0" u="none" strike="noStrike" cap="none" normalizeH="0" baseline="0" dirty="0" err="1">
                <a:ln>
                  <a:noFill/>
                </a:ln>
                <a:solidFill>
                  <a:srgbClr val="859900"/>
                </a:solidFill>
                <a:effectLst/>
                <a:latin typeface="Consolas" panose="020B0609020204030204" pitchFamily="49" charset="0"/>
              </a:rPr>
              <a:t>if</a:t>
            </a:r>
            <a:r>
              <a:rPr kumimoji="0" lang="es-ES" altLang="es-ES" sz="1200" b="0" i="0" u="none" strike="noStrike" cap="none" normalizeH="0" baseline="0" dirty="0">
                <a:ln>
                  <a:noFill/>
                </a:ln>
                <a:solidFill>
                  <a:srgbClr val="586E75"/>
                </a:solidFill>
                <a:effectLst/>
                <a:latin typeface="Consolas" panose="020B0609020204030204" pitchFamily="49" charset="0"/>
              </a:rPr>
              <a:t>(</a:t>
            </a:r>
            <a:r>
              <a:rPr kumimoji="0" lang="es-ES" altLang="es-ES" sz="1200" b="0" i="0" u="none" strike="noStrike" cap="none" normalizeH="0" baseline="0" dirty="0">
                <a:ln>
                  <a:noFill/>
                </a:ln>
                <a:solidFill>
                  <a:srgbClr val="CB4B16"/>
                </a:solidFill>
                <a:effectLst/>
                <a:latin typeface="Consolas" panose="020B0609020204030204" pitchFamily="49" charset="0"/>
              </a:rPr>
              <a:t>$valor2</a:t>
            </a:r>
            <a:r>
              <a:rPr kumimoji="0" lang="es-ES" altLang="es-ES" sz="1200" b="0" i="0" u="none" strike="noStrike" cap="none" normalizeH="0" baseline="0" dirty="0">
                <a:ln>
                  <a:noFill/>
                </a:ln>
                <a:solidFill>
                  <a:srgbClr val="657B83"/>
                </a:solidFill>
                <a:effectLst/>
                <a:latin typeface="Consolas" panose="020B0609020204030204" pitchFamily="49" charset="0"/>
              </a:rPr>
              <a:t> == </a:t>
            </a:r>
            <a:r>
              <a:rPr kumimoji="0" lang="es-ES" altLang="es-ES" sz="1200" b="0" i="0" u="none" strike="noStrike" cap="none" normalizeH="0" baseline="0" dirty="0">
                <a:ln>
                  <a:noFill/>
                </a:ln>
                <a:solidFill>
                  <a:srgbClr val="268BD2"/>
                </a:solidFill>
                <a:effectLst/>
                <a:latin typeface="Consolas" panose="020B0609020204030204" pitchFamily="49" charset="0"/>
              </a:rPr>
              <a:t>0</a:t>
            </a:r>
            <a:r>
              <a:rPr kumimoji="0" lang="es-ES" altLang="es-ES" sz="1200" b="0" i="0" u="none" strike="noStrike" cap="none" normalizeH="0" baseline="0" dirty="0">
                <a:ln>
                  <a:noFill/>
                </a:ln>
                <a:solidFill>
                  <a:srgbClr val="586E75"/>
                </a:solidFill>
                <a:effectLst/>
                <a:latin typeface="Consolas" panose="020B0609020204030204" pitchFamily="49" charset="0"/>
              </a:rPr>
              <a:t>)</a:t>
            </a:r>
            <a:r>
              <a:rPr kumimoji="0" lang="es-ES" altLang="es-ES" sz="1200" b="0" i="0" u="none" strike="noStrike" cap="none" normalizeH="0" baseline="0" dirty="0">
                <a:ln>
                  <a:noFill/>
                </a:ln>
                <a:solidFill>
                  <a:srgbClr val="657B83"/>
                </a:solidFill>
                <a:effectLst/>
                <a:latin typeface="Consolas" panose="020B0609020204030204" pitchFamily="49" charset="0"/>
              </a:rPr>
              <a:t> </a:t>
            </a:r>
            <a:r>
              <a:rPr kumimoji="0" lang="es-ES" altLang="es-ES" sz="1200" b="0" i="0" u="none" strike="noStrike" cap="none" normalizeH="0" baseline="0" dirty="0">
                <a:ln>
                  <a:noFill/>
                </a:ln>
                <a:solidFill>
                  <a:srgbClr val="586E75"/>
                </a:solidFill>
                <a:effectLst/>
                <a:latin typeface="Consolas" panose="020B0609020204030204" pitchFamily="49" charset="0"/>
              </a:rPr>
              <a:t>{</a:t>
            </a:r>
            <a:r>
              <a:rPr kumimoji="0" lang="es-ES" altLang="es-ES" sz="12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200" dirty="0">
                <a:solidFill>
                  <a:srgbClr val="657B83"/>
                </a:solidFill>
                <a:latin typeface="Consolas" panose="020B0609020204030204" pitchFamily="49" charset="0"/>
              </a:rPr>
              <a:t>       </a:t>
            </a:r>
            <a:r>
              <a:rPr kumimoji="0" lang="es-ES" altLang="es-ES" sz="1200" b="0" i="0" u="none" strike="noStrike" cap="none" normalizeH="0" baseline="0" dirty="0" err="1">
                <a:ln>
                  <a:noFill/>
                </a:ln>
                <a:solidFill>
                  <a:srgbClr val="859900"/>
                </a:solidFill>
                <a:effectLst/>
                <a:latin typeface="Consolas" panose="020B0609020204030204" pitchFamily="49" charset="0"/>
              </a:rPr>
              <a:t>return</a:t>
            </a:r>
            <a:r>
              <a:rPr kumimoji="0" lang="es-ES" altLang="es-ES" sz="1200" b="0" i="0" u="none" strike="noStrike" cap="none" normalizeH="0" baseline="0" dirty="0">
                <a:ln>
                  <a:noFill/>
                </a:ln>
                <a:solidFill>
                  <a:srgbClr val="657B83"/>
                </a:solidFill>
                <a:effectLst/>
                <a:latin typeface="Consolas" panose="020B0609020204030204" pitchFamily="49" charset="0"/>
              </a:rPr>
              <a:t> </a:t>
            </a:r>
            <a:r>
              <a:rPr kumimoji="0" lang="es-ES" altLang="es-ES" sz="1200" b="0" i="0" u="none" strike="noStrike" cap="none" normalizeH="0" baseline="0" dirty="0">
                <a:ln>
                  <a:noFill/>
                </a:ln>
                <a:solidFill>
                  <a:srgbClr val="2AA198"/>
                </a:solidFill>
                <a:effectLst/>
                <a:latin typeface="Consolas" panose="020B0609020204030204" pitchFamily="49" charset="0"/>
              </a:rPr>
              <a:t>'No puedo dividir por cero!!’</a:t>
            </a:r>
            <a:r>
              <a:rPr kumimoji="0" lang="es-ES" altLang="es-ES" sz="1200" b="0" i="0" u="none" strike="noStrike" cap="none" normalizeH="0" baseline="0" dirty="0">
                <a:ln>
                  <a:noFill/>
                </a:ln>
                <a:solidFill>
                  <a:srgbClr val="586E75"/>
                </a:solidFill>
                <a:effectLst/>
                <a:latin typeface="Consolas" panose="020B0609020204030204" pitchFamily="49" charset="0"/>
              </a:rPr>
              <a:t>;</a:t>
            </a:r>
            <a:r>
              <a:rPr kumimoji="0" lang="es-ES" altLang="es-ES" sz="12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200" dirty="0">
                <a:solidFill>
                  <a:srgbClr val="657B83"/>
                </a:solidFill>
                <a:latin typeface="Consolas" panose="020B0609020204030204" pitchFamily="49" charset="0"/>
              </a:rPr>
              <a:t>   </a:t>
            </a:r>
            <a:r>
              <a:rPr kumimoji="0" lang="es-ES" altLang="es-ES" sz="1200" b="0" i="0" u="none" strike="noStrike" cap="none" normalizeH="0" baseline="0" dirty="0">
                <a:ln>
                  <a:noFill/>
                </a:ln>
                <a:solidFill>
                  <a:srgbClr val="586E75"/>
                </a:solidFill>
                <a:effectLst/>
                <a:latin typeface="Consolas" panose="020B0609020204030204" pitchFamily="49" charset="0"/>
              </a:rPr>
              <a:t>}</a:t>
            </a:r>
            <a:r>
              <a:rPr kumimoji="0" lang="es-ES" altLang="es-ES" sz="1200" b="0" i="0" u="none" strike="noStrike" cap="none" normalizeH="0" baseline="0" dirty="0">
                <a:ln>
                  <a:noFill/>
                </a:ln>
                <a:solidFill>
                  <a:srgbClr val="657B83"/>
                </a:solidFill>
                <a:effectLst/>
                <a:latin typeface="Consolas" panose="020B0609020204030204" pitchFamily="49" charset="0"/>
              </a:rPr>
              <a:t> </a:t>
            </a:r>
            <a:r>
              <a:rPr kumimoji="0" lang="es-ES" altLang="es-ES" sz="1200" b="0" i="0" u="none" strike="noStrike" cap="none" normalizeH="0" baseline="0" dirty="0" err="1">
                <a:ln>
                  <a:noFill/>
                </a:ln>
                <a:solidFill>
                  <a:srgbClr val="859900"/>
                </a:solidFill>
                <a:effectLst/>
                <a:latin typeface="Consolas" panose="020B0609020204030204" pitchFamily="49" charset="0"/>
              </a:rPr>
              <a:t>else</a:t>
            </a:r>
            <a:r>
              <a:rPr kumimoji="0" lang="es-ES" altLang="es-ES" sz="1200" b="0" i="0" u="none" strike="noStrike" cap="none" normalizeH="0" baseline="0" dirty="0">
                <a:ln>
                  <a:noFill/>
                </a:ln>
                <a:solidFill>
                  <a:srgbClr val="657B83"/>
                </a:solidFill>
                <a:effectLst/>
                <a:latin typeface="Consolas" panose="020B0609020204030204" pitchFamily="49" charset="0"/>
              </a:rPr>
              <a:t> </a:t>
            </a:r>
            <a:r>
              <a:rPr kumimoji="0" lang="es-ES" altLang="es-ES" sz="1200" b="0" i="0" u="none" strike="noStrike" cap="none" normalizeH="0" baseline="0" dirty="0">
                <a:ln>
                  <a:noFill/>
                </a:ln>
                <a:solidFill>
                  <a:srgbClr val="586E75"/>
                </a:solidFill>
                <a:effectLst/>
                <a:latin typeface="Consolas" panose="020B0609020204030204" pitchFamily="49" charset="0"/>
              </a:rPr>
              <a:t>{</a:t>
            </a:r>
            <a:r>
              <a:rPr kumimoji="0" lang="es-ES" altLang="es-ES" sz="12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200" dirty="0">
                <a:solidFill>
                  <a:srgbClr val="657B83"/>
                </a:solidFill>
                <a:latin typeface="Consolas" panose="020B0609020204030204" pitchFamily="49" charset="0"/>
              </a:rPr>
              <a:t>       </a:t>
            </a:r>
            <a:r>
              <a:rPr kumimoji="0" lang="es-ES" altLang="es-ES" sz="1200" b="0" i="0" u="none" strike="noStrike" cap="none" normalizeH="0" baseline="0" dirty="0" err="1">
                <a:ln>
                  <a:noFill/>
                </a:ln>
                <a:solidFill>
                  <a:srgbClr val="859900"/>
                </a:solidFill>
                <a:effectLst/>
                <a:latin typeface="Consolas" panose="020B0609020204030204" pitchFamily="49" charset="0"/>
              </a:rPr>
              <a:t>return</a:t>
            </a:r>
            <a:r>
              <a:rPr kumimoji="0" lang="es-ES" altLang="es-ES" sz="1200" b="0" i="0" u="none" strike="noStrike" cap="none" normalizeH="0" baseline="0" dirty="0">
                <a:ln>
                  <a:noFill/>
                </a:ln>
                <a:solidFill>
                  <a:srgbClr val="657B83"/>
                </a:solidFill>
                <a:effectLst/>
                <a:latin typeface="Consolas" panose="020B0609020204030204" pitchFamily="49" charset="0"/>
              </a:rPr>
              <a:t> </a:t>
            </a:r>
            <a:r>
              <a:rPr kumimoji="0" lang="es-ES" altLang="es-ES" sz="1200" b="0" i="0" u="none" strike="noStrike" cap="none" normalizeH="0" baseline="0" dirty="0">
                <a:ln>
                  <a:noFill/>
                </a:ln>
                <a:solidFill>
                  <a:srgbClr val="CB4B16"/>
                </a:solidFill>
                <a:effectLst/>
                <a:latin typeface="Consolas" panose="020B0609020204030204" pitchFamily="49" charset="0"/>
              </a:rPr>
              <a:t>$valor1</a:t>
            </a:r>
            <a:r>
              <a:rPr kumimoji="0" lang="es-ES" altLang="es-ES" sz="1200" b="0" i="0" u="none" strike="noStrike" cap="none" normalizeH="0" baseline="0" dirty="0">
                <a:ln>
                  <a:noFill/>
                </a:ln>
                <a:solidFill>
                  <a:srgbClr val="657B83"/>
                </a:solidFill>
                <a:effectLst/>
                <a:latin typeface="Consolas" panose="020B0609020204030204" pitchFamily="49" charset="0"/>
              </a:rPr>
              <a:t> / </a:t>
            </a:r>
            <a:r>
              <a:rPr kumimoji="0" lang="es-ES" altLang="es-ES" sz="1200" b="0" i="0" u="none" strike="noStrike" cap="none" normalizeH="0" baseline="0" dirty="0">
                <a:ln>
                  <a:noFill/>
                </a:ln>
                <a:solidFill>
                  <a:srgbClr val="CB4B16"/>
                </a:solidFill>
                <a:effectLst/>
                <a:latin typeface="Consolas" panose="020B0609020204030204" pitchFamily="49" charset="0"/>
              </a:rPr>
              <a:t>$valor2</a:t>
            </a:r>
            <a:r>
              <a:rPr kumimoji="0" lang="es-ES" altLang="es-ES" sz="1200" b="0" i="0" u="none" strike="noStrike" cap="none" normalizeH="0" baseline="0" dirty="0">
                <a:ln>
                  <a:noFill/>
                </a:ln>
                <a:solidFill>
                  <a:srgbClr val="586E75"/>
                </a:solidFill>
                <a:effectLst/>
                <a:latin typeface="Consolas" panose="020B0609020204030204" pitchFamily="49" charset="0"/>
              </a:rPr>
              <a:t>;</a:t>
            </a:r>
            <a:r>
              <a:rPr kumimoji="0" lang="es-ES" altLang="es-ES" sz="12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200" dirty="0">
                <a:solidFill>
                  <a:srgbClr val="657B83"/>
                </a:solidFill>
                <a:latin typeface="Consolas" panose="020B0609020204030204" pitchFamily="49" charset="0"/>
              </a:rPr>
              <a:t>   </a:t>
            </a:r>
            <a:r>
              <a:rPr kumimoji="0" lang="es-ES" altLang="es-ES" sz="1200" b="0" i="0" u="none" strike="noStrike" cap="none" normalizeH="0" baseline="0" dirty="0">
                <a:ln>
                  <a:noFill/>
                </a:ln>
                <a:solidFill>
                  <a:srgbClr val="586E75"/>
                </a:solidFill>
                <a:effectLst/>
                <a:latin typeface="Consolas" panose="020B0609020204030204" pitchFamily="49" charset="0"/>
              </a:rPr>
              <a:t>}</a:t>
            </a:r>
            <a:r>
              <a:rPr kumimoji="0" lang="es-ES" altLang="es-ES" sz="12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a:ln>
                  <a:noFill/>
                </a:ln>
                <a:solidFill>
                  <a:srgbClr val="586E75"/>
                </a:solidFill>
                <a:effectLst/>
                <a:latin typeface="Consolas" panose="020B0609020204030204" pitchFamily="49" charset="0"/>
              </a:rPr>
              <a:t>}</a:t>
            </a:r>
            <a:r>
              <a:rPr kumimoji="0" lang="es-ES" altLang="es-ES" sz="1200" b="0" i="0" u="none" strike="noStrike" cap="none" normalizeH="0" baseline="0" dirty="0">
                <a:ln>
                  <a:noFill/>
                </a:ln>
                <a:solidFill>
                  <a:schemeClr val="tx1"/>
                </a:solidFill>
                <a:effectLst/>
              </a:rPr>
              <a:t> </a:t>
            </a:r>
            <a:endParaRPr kumimoji="0" lang="es-ES" altLang="es-E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089455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A7FA55-7582-2C1C-C48D-B282B61A631C}"/>
              </a:ext>
            </a:extLst>
          </p:cNvPr>
          <p:cNvSpPr>
            <a:spLocks noGrp="1"/>
          </p:cNvSpPr>
          <p:nvPr>
            <p:ph type="title"/>
          </p:nvPr>
        </p:nvSpPr>
        <p:spPr/>
        <p:txBody>
          <a:bodyPr/>
          <a:lstStyle/>
          <a:p>
            <a:r>
              <a:rPr lang="es-ES" b="0" i="0" dirty="0">
                <a:solidFill>
                  <a:srgbClr val="000000"/>
                </a:solidFill>
                <a:effectLst/>
                <a:latin typeface="Roboto" panose="02000000000000000000" pitchFamily="2" charset="0"/>
              </a:rPr>
              <a:t>Palabra "</a:t>
            </a:r>
            <a:r>
              <a:rPr lang="es-ES" b="0" i="0" dirty="0" err="1">
                <a:solidFill>
                  <a:srgbClr val="000000"/>
                </a:solidFill>
                <a:effectLst/>
                <a:latin typeface="Roboto" panose="02000000000000000000" pitchFamily="2" charset="0"/>
              </a:rPr>
              <a:t>return</a:t>
            </a:r>
            <a:r>
              <a:rPr lang="es-ES" b="0" i="0" dirty="0">
                <a:solidFill>
                  <a:srgbClr val="000000"/>
                </a:solidFill>
                <a:effectLst/>
                <a:latin typeface="Roboto" panose="02000000000000000000" pitchFamily="2" charset="0"/>
              </a:rPr>
              <a:t>"</a:t>
            </a:r>
            <a:endParaRPr lang="es-ES" dirty="0"/>
          </a:p>
        </p:txBody>
      </p:sp>
      <p:sp>
        <p:nvSpPr>
          <p:cNvPr id="3" name="Marcador de texto 2">
            <a:extLst>
              <a:ext uri="{FF2B5EF4-FFF2-40B4-BE49-F238E27FC236}">
                <a16:creationId xmlns:a16="http://schemas.microsoft.com/office/drawing/2014/main" id="{3270DFA4-F402-F1B4-05EB-690843FB1E28}"/>
              </a:ext>
            </a:extLst>
          </p:cNvPr>
          <p:cNvSpPr>
            <a:spLocks noGrp="1"/>
          </p:cNvSpPr>
          <p:nvPr>
            <p:ph type="body" idx="1"/>
          </p:nvPr>
        </p:nvSpPr>
        <p:spPr/>
        <p:txBody>
          <a:bodyPr/>
          <a:lstStyle/>
          <a:p>
            <a:r>
              <a:rPr lang="es-ES" dirty="0"/>
              <a:t>Cual es el error</a:t>
            </a:r>
          </a:p>
        </p:txBody>
      </p:sp>
      <p:sp>
        <p:nvSpPr>
          <p:cNvPr id="4" name="Marcador de número de diapositiva 3">
            <a:extLst>
              <a:ext uri="{FF2B5EF4-FFF2-40B4-BE49-F238E27FC236}">
                <a16:creationId xmlns:a16="http://schemas.microsoft.com/office/drawing/2014/main" id="{FF819A9C-D931-2EBD-8764-C1AC2A6C8298}"/>
              </a:ext>
            </a:extLst>
          </p:cNvPr>
          <p:cNvSpPr>
            <a:spLocks noGrp="1"/>
          </p:cNvSpPr>
          <p:nvPr>
            <p:ph type="sldNum" idx="10"/>
          </p:nvPr>
        </p:nvSpPr>
        <p:spPr/>
        <p:txBody>
          <a:bodyPr/>
          <a:lstStyle/>
          <a:p>
            <a:fld id="{00000000-1234-1234-1234-123412341234}" type="slidenum">
              <a:rPr lang="es-ES" smtClean="0"/>
              <a:pPr/>
              <a:t>28</a:t>
            </a:fld>
            <a:endParaRPr lang="es-ES" dirty="0"/>
          </a:p>
        </p:txBody>
      </p:sp>
      <p:sp>
        <p:nvSpPr>
          <p:cNvPr id="5" name="Rectangle 1">
            <a:extLst>
              <a:ext uri="{FF2B5EF4-FFF2-40B4-BE49-F238E27FC236}">
                <a16:creationId xmlns:a16="http://schemas.microsoft.com/office/drawing/2014/main" id="{963F8956-8538-C2A7-41D6-3AE8BF785001}"/>
              </a:ext>
            </a:extLst>
          </p:cNvPr>
          <p:cNvSpPr>
            <a:spLocks noChangeArrowheads="1"/>
          </p:cNvSpPr>
          <p:nvPr/>
        </p:nvSpPr>
        <p:spPr bwMode="auto">
          <a:xfrm>
            <a:off x="971600" y="2355726"/>
            <a:ext cx="6768752" cy="960469"/>
          </a:xfrm>
          <a:prstGeom prst="rect">
            <a:avLst/>
          </a:prstGeom>
          <a:solidFill>
            <a:srgbClr val="FDF6E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300" b="0" i="0" u="none" strike="noStrike" cap="none" normalizeH="0" baseline="0" dirty="0" err="1">
                <a:ln>
                  <a:noFill/>
                </a:ln>
                <a:solidFill>
                  <a:srgbClr val="859900"/>
                </a:solidFill>
                <a:effectLst/>
                <a:latin typeface="Consolas" panose="020B0609020204030204" pitchFamily="49" charset="0"/>
              </a:rPr>
              <a:t>function</a:t>
            </a:r>
            <a:r>
              <a:rPr kumimoji="0" lang="es-ES" altLang="es-ES" sz="1300" b="0" i="0" u="none" strike="noStrike" cap="none" normalizeH="0" baseline="0" dirty="0">
                <a:ln>
                  <a:noFill/>
                </a:ln>
                <a:solidFill>
                  <a:srgbClr val="657B83"/>
                </a:solidFill>
                <a:effectLst/>
                <a:latin typeface="Consolas" panose="020B0609020204030204" pitchFamily="49" charset="0"/>
              </a:rPr>
              <a:t> </a:t>
            </a:r>
            <a:r>
              <a:rPr kumimoji="0" lang="es-ES" altLang="es-ES" sz="1300" b="0" i="0" u="none" strike="noStrike" cap="none" normalizeH="0" baseline="0" dirty="0">
                <a:ln>
                  <a:noFill/>
                </a:ln>
                <a:solidFill>
                  <a:srgbClr val="B58900"/>
                </a:solidFill>
                <a:effectLst/>
                <a:latin typeface="Consolas" panose="020B0609020204030204" pitchFamily="49" charset="0"/>
              </a:rPr>
              <a:t>cuadrado</a:t>
            </a:r>
            <a:r>
              <a:rPr kumimoji="0" lang="es-ES" altLang="es-ES" sz="1300" b="0" i="0" u="none" strike="noStrike" cap="none" normalizeH="0" baseline="0" dirty="0">
                <a:ln>
                  <a:noFill/>
                </a:ln>
                <a:solidFill>
                  <a:srgbClr val="586E75"/>
                </a:solidFill>
                <a:effectLst/>
                <a:latin typeface="Consolas" panose="020B0609020204030204" pitchFamily="49" charset="0"/>
              </a:rPr>
              <a:t>(</a:t>
            </a:r>
            <a:r>
              <a:rPr kumimoji="0" lang="es-ES" altLang="es-ES" sz="1300" b="0" i="0" u="none" strike="noStrike" cap="none" normalizeH="0" baseline="0" dirty="0">
                <a:ln>
                  <a:noFill/>
                </a:ln>
                <a:solidFill>
                  <a:srgbClr val="CB4B16"/>
                </a:solidFill>
                <a:effectLst/>
                <a:latin typeface="Consolas" panose="020B0609020204030204" pitchFamily="49" charset="0"/>
              </a:rPr>
              <a:t>$valor</a:t>
            </a:r>
            <a:r>
              <a:rPr kumimoji="0" lang="es-ES" altLang="es-ES" sz="1300" b="0" i="0" u="none" strike="noStrike" cap="none" normalizeH="0" baseline="0" dirty="0">
                <a:ln>
                  <a:noFill/>
                </a:ln>
                <a:solidFill>
                  <a:srgbClr val="586E75"/>
                </a:solidFill>
                <a:effectLst/>
                <a:latin typeface="Consolas" panose="020B0609020204030204" pitchFamily="49" charset="0"/>
              </a:rPr>
              <a:t>)</a:t>
            </a:r>
            <a:r>
              <a:rPr kumimoji="0" lang="es-ES" altLang="es-ES" sz="1300" b="0" i="0" u="none" strike="noStrike" cap="none" normalizeH="0" baseline="0" dirty="0">
                <a:ln>
                  <a:noFill/>
                </a:ln>
                <a:solidFill>
                  <a:srgbClr val="657B83"/>
                </a:solidFill>
                <a:effectLst/>
                <a:latin typeface="Consolas" panose="020B0609020204030204" pitchFamily="49" charset="0"/>
              </a:rPr>
              <a:t> </a:t>
            </a:r>
            <a:r>
              <a:rPr kumimoji="0" lang="es-ES" altLang="es-ES" sz="1300" b="0" i="0" u="none" strike="noStrike" cap="none" normalizeH="0" baseline="0" dirty="0">
                <a:ln>
                  <a:noFill/>
                </a:ln>
                <a:solidFill>
                  <a:srgbClr val="586E75"/>
                </a:solidFill>
                <a:effectLst/>
                <a:latin typeface="Consolas" panose="020B0609020204030204" pitchFamily="49" charset="0"/>
              </a:rPr>
              <a:t>{</a:t>
            </a:r>
            <a:r>
              <a:rPr kumimoji="0" lang="es-ES" altLang="es-ES" sz="13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300" dirty="0">
                <a:solidFill>
                  <a:srgbClr val="657B83"/>
                </a:solidFill>
                <a:latin typeface="Consolas" panose="020B0609020204030204" pitchFamily="49" charset="0"/>
              </a:rPr>
              <a:t>    </a:t>
            </a:r>
            <a:r>
              <a:rPr kumimoji="0" lang="es-ES" altLang="es-ES" sz="1300" b="0" i="0" u="none" strike="noStrike" cap="none" normalizeH="0" baseline="0" dirty="0" err="1">
                <a:ln>
                  <a:noFill/>
                </a:ln>
                <a:solidFill>
                  <a:srgbClr val="859900"/>
                </a:solidFill>
                <a:effectLst/>
                <a:latin typeface="Consolas" panose="020B0609020204030204" pitchFamily="49" charset="0"/>
              </a:rPr>
              <a:t>return</a:t>
            </a:r>
            <a:r>
              <a:rPr kumimoji="0" lang="es-ES" altLang="es-ES" sz="1300" b="0" i="0" u="none" strike="noStrike" cap="none" normalizeH="0" baseline="0" dirty="0">
                <a:ln>
                  <a:noFill/>
                </a:ln>
                <a:solidFill>
                  <a:srgbClr val="657B83"/>
                </a:solidFill>
                <a:effectLst/>
                <a:latin typeface="Consolas" panose="020B0609020204030204" pitchFamily="49" charset="0"/>
              </a:rPr>
              <a:t> </a:t>
            </a:r>
            <a:r>
              <a:rPr kumimoji="0" lang="es-ES" altLang="es-ES" sz="1300" b="0" i="0" u="none" strike="noStrike" cap="none" normalizeH="0" baseline="0" dirty="0">
                <a:ln>
                  <a:noFill/>
                </a:ln>
                <a:solidFill>
                  <a:srgbClr val="CB4B16"/>
                </a:solidFill>
                <a:effectLst/>
                <a:latin typeface="Consolas" panose="020B0609020204030204" pitchFamily="49" charset="0"/>
              </a:rPr>
              <a:t>$valor</a:t>
            </a:r>
            <a:r>
              <a:rPr kumimoji="0" lang="es-ES" altLang="es-ES" sz="1300" b="0" i="0" u="none" strike="noStrike" cap="none" normalizeH="0" baseline="0" dirty="0">
                <a:ln>
                  <a:noFill/>
                </a:ln>
                <a:solidFill>
                  <a:srgbClr val="657B83"/>
                </a:solidFill>
                <a:effectLst/>
                <a:latin typeface="Consolas" panose="020B0609020204030204" pitchFamily="49" charset="0"/>
              </a:rPr>
              <a:t> * </a:t>
            </a:r>
            <a:r>
              <a:rPr kumimoji="0" lang="es-ES" altLang="es-ES" sz="1300" b="0" i="0" u="none" strike="noStrike" cap="none" normalizeH="0" baseline="0" dirty="0">
                <a:ln>
                  <a:noFill/>
                </a:ln>
                <a:solidFill>
                  <a:srgbClr val="CB4B16"/>
                </a:solidFill>
                <a:effectLst/>
                <a:latin typeface="Consolas" panose="020B0609020204030204" pitchFamily="49" charset="0"/>
              </a:rPr>
              <a:t>$valor</a:t>
            </a:r>
            <a:r>
              <a:rPr kumimoji="0" lang="es-ES" altLang="es-ES" sz="1300" b="0" i="0" u="none" strike="noStrike" cap="none" normalizeH="0" baseline="0" dirty="0">
                <a:ln>
                  <a:noFill/>
                </a:ln>
                <a:solidFill>
                  <a:srgbClr val="586E75"/>
                </a:solidFill>
                <a:effectLst/>
                <a:latin typeface="Consolas" panose="020B0609020204030204" pitchFamily="49" charset="0"/>
              </a:rPr>
              <a:t>;</a:t>
            </a:r>
            <a:r>
              <a:rPr kumimoji="0" lang="es-ES" altLang="es-ES" sz="13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300" dirty="0">
                <a:solidFill>
                  <a:srgbClr val="657B83"/>
                </a:solidFill>
                <a:latin typeface="Consolas" panose="020B0609020204030204" pitchFamily="49" charset="0"/>
              </a:rPr>
              <a:t>    </a:t>
            </a:r>
            <a:r>
              <a:rPr kumimoji="0" lang="es-ES" altLang="es-ES" sz="1300" b="0" i="0" u="none" strike="noStrike" cap="none" normalizeH="0" baseline="0" dirty="0">
                <a:ln>
                  <a:noFill/>
                </a:ln>
                <a:solidFill>
                  <a:srgbClr val="859900"/>
                </a:solidFill>
                <a:effectLst/>
                <a:latin typeface="Consolas" panose="020B0609020204030204" pitchFamily="49" charset="0"/>
              </a:rPr>
              <a:t>echo</a:t>
            </a:r>
            <a:r>
              <a:rPr kumimoji="0" lang="es-ES" altLang="es-ES" sz="1300" b="0" i="0" u="none" strike="noStrike" cap="none" normalizeH="0" baseline="0" dirty="0">
                <a:ln>
                  <a:noFill/>
                </a:ln>
                <a:solidFill>
                  <a:srgbClr val="657B83"/>
                </a:solidFill>
                <a:effectLst/>
                <a:latin typeface="Consolas" panose="020B0609020204030204" pitchFamily="49" charset="0"/>
              </a:rPr>
              <a:t> </a:t>
            </a:r>
            <a:r>
              <a:rPr kumimoji="0" lang="es-ES" altLang="es-ES" sz="1300" b="0" i="0" u="none" strike="noStrike" cap="none" normalizeH="0" baseline="0" dirty="0">
                <a:ln>
                  <a:noFill/>
                </a:ln>
                <a:solidFill>
                  <a:srgbClr val="2AA198"/>
                </a:solidFill>
                <a:effectLst/>
                <a:latin typeface="Consolas" panose="020B0609020204030204" pitchFamily="49" charset="0"/>
              </a:rPr>
              <a:t>'Esto nunca se ejecutará!!’</a:t>
            </a:r>
            <a:r>
              <a:rPr kumimoji="0" lang="es-ES" altLang="es-ES" sz="1300" b="0" i="0" u="none" strike="noStrike" cap="none" normalizeH="0" baseline="0" dirty="0">
                <a:ln>
                  <a:noFill/>
                </a:ln>
                <a:solidFill>
                  <a:srgbClr val="586E75"/>
                </a:solidFill>
                <a:effectLst/>
                <a:latin typeface="Consolas" panose="020B0609020204030204" pitchFamily="49" charset="0"/>
              </a:rPr>
              <a:t>;</a:t>
            </a:r>
            <a:r>
              <a:rPr kumimoji="0" lang="es-ES" altLang="es-ES" sz="13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300" b="0" i="0" u="none" strike="noStrike" cap="none" normalizeH="0" baseline="0" dirty="0">
                <a:ln>
                  <a:noFill/>
                </a:ln>
                <a:solidFill>
                  <a:srgbClr val="586E75"/>
                </a:solidFill>
                <a:effectLst/>
                <a:latin typeface="Consolas" panose="020B0609020204030204" pitchFamily="49" charset="0"/>
              </a:rPr>
              <a:t>}</a:t>
            </a:r>
            <a:r>
              <a:rPr kumimoji="0" lang="es-ES" altLang="es-ES" sz="1300" b="0" i="0" u="none" strike="noStrike" cap="none" normalizeH="0" baseline="0" dirty="0">
                <a:ln>
                  <a:noFill/>
                </a:ln>
                <a:solidFill>
                  <a:schemeClr val="tx1"/>
                </a:solidFill>
                <a:effectLst/>
              </a:rPr>
              <a:t> </a:t>
            </a:r>
            <a:endParaRPr kumimoji="0" lang="es-ES" altLang="es-ES" sz="1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932115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A7FA55-7582-2C1C-C48D-B282B61A631C}"/>
              </a:ext>
            </a:extLst>
          </p:cNvPr>
          <p:cNvSpPr>
            <a:spLocks noGrp="1"/>
          </p:cNvSpPr>
          <p:nvPr>
            <p:ph type="title"/>
          </p:nvPr>
        </p:nvSpPr>
        <p:spPr/>
        <p:txBody>
          <a:bodyPr/>
          <a:lstStyle/>
          <a:p>
            <a:r>
              <a:rPr lang="es-ES" b="0" i="0" dirty="0">
                <a:solidFill>
                  <a:srgbClr val="000000"/>
                </a:solidFill>
                <a:effectLst/>
                <a:latin typeface="Roboto" panose="02000000000000000000" pitchFamily="2" charset="0"/>
              </a:rPr>
              <a:t>Ejemplo de función IVA</a:t>
            </a:r>
            <a:endParaRPr lang="es-ES" dirty="0"/>
          </a:p>
        </p:txBody>
      </p:sp>
      <p:sp>
        <p:nvSpPr>
          <p:cNvPr id="3" name="Marcador de texto 2">
            <a:extLst>
              <a:ext uri="{FF2B5EF4-FFF2-40B4-BE49-F238E27FC236}">
                <a16:creationId xmlns:a16="http://schemas.microsoft.com/office/drawing/2014/main" id="{3270DFA4-F402-F1B4-05EB-690843FB1E28}"/>
              </a:ext>
            </a:extLst>
          </p:cNvPr>
          <p:cNvSpPr>
            <a:spLocks noGrp="1"/>
          </p:cNvSpPr>
          <p:nvPr>
            <p:ph type="body" idx="1"/>
          </p:nvPr>
        </p:nvSpPr>
        <p:spPr>
          <a:xfrm>
            <a:off x="893700" y="1373588"/>
            <a:ext cx="7422716" cy="3552300"/>
          </a:xfrm>
        </p:spPr>
        <p:txBody>
          <a:bodyPr/>
          <a:lstStyle/>
          <a:p>
            <a:r>
              <a:rPr lang="es-ES" dirty="0"/>
              <a:t>Se trata de hacer una función que calcula el IVA y que recibe dos parámetros. </a:t>
            </a:r>
          </a:p>
          <a:p>
            <a:endParaRPr lang="es-ES" dirty="0"/>
          </a:p>
          <a:p>
            <a:r>
              <a:rPr lang="es-ES" dirty="0"/>
              <a:t>Uno el valor sobre el que se calcula y el otro el porcentaje a aplicar. </a:t>
            </a:r>
          </a:p>
          <a:p>
            <a:endParaRPr lang="es-ES" dirty="0"/>
          </a:p>
          <a:p>
            <a:r>
              <a:rPr lang="es-ES" dirty="0"/>
              <a:t>Si no se indica el porcentaje de IVA se entiende que es el 21%.</a:t>
            </a:r>
          </a:p>
        </p:txBody>
      </p:sp>
      <p:sp>
        <p:nvSpPr>
          <p:cNvPr id="4" name="Marcador de número de diapositiva 3">
            <a:extLst>
              <a:ext uri="{FF2B5EF4-FFF2-40B4-BE49-F238E27FC236}">
                <a16:creationId xmlns:a16="http://schemas.microsoft.com/office/drawing/2014/main" id="{FF819A9C-D931-2EBD-8764-C1AC2A6C8298}"/>
              </a:ext>
            </a:extLst>
          </p:cNvPr>
          <p:cNvSpPr>
            <a:spLocks noGrp="1"/>
          </p:cNvSpPr>
          <p:nvPr>
            <p:ph type="sldNum" idx="10"/>
          </p:nvPr>
        </p:nvSpPr>
        <p:spPr/>
        <p:txBody>
          <a:bodyPr/>
          <a:lstStyle/>
          <a:p>
            <a:fld id="{00000000-1234-1234-1234-123412341234}" type="slidenum">
              <a:rPr lang="es-ES" smtClean="0"/>
              <a:pPr/>
              <a:t>29</a:t>
            </a:fld>
            <a:endParaRPr lang="es-ES" dirty="0"/>
          </a:p>
        </p:txBody>
      </p:sp>
    </p:spTree>
    <p:extLst>
      <p:ext uri="{BB962C8B-B14F-4D97-AF65-F5344CB8AC3E}">
        <p14:creationId xmlns:p14="http://schemas.microsoft.com/office/powerpoint/2010/main" val="2128597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7100C31C-9A77-D374-A099-85DC6520A305}"/>
              </a:ext>
            </a:extLst>
          </p:cNvPr>
          <p:cNvSpPr txBox="1"/>
          <p:nvPr/>
        </p:nvSpPr>
        <p:spPr>
          <a:xfrm>
            <a:off x="107504" y="843558"/>
            <a:ext cx="8640960" cy="2862322"/>
          </a:xfrm>
          <a:prstGeom prst="rect">
            <a:avLst/>
          </a:prstGeom>
          <a:noFill/>
        </p:spPr>
        <p:txBody>
          <a:bodyPr wrap="square">
            <a:spAutoFit/>
          </a:bodyPr>
          <a:lstStyle/>
          <a:p>
            <a:r>
              <a:rPr lang="es-ES" sz="1800" dirty="0">
                <a:solidFill>
                  <a:schemeClr val="bg2">
                    <a:lumMod val="50000"/>
                  </a:schemeClr>
                </a:solidFill>
                <a:latin typeface="Calibri" panose="020F0502020204030204" pitchFamily="34" charset="0"/>
                <a:cs typeface="Calibri" panose="020F0502020204030204" pitchFamily="34" charset="0"/>
              </a:rPr>
              <a:t>Las funciones pueden servir para realizar tareas sencillas o complejas y como programadores es uno de las primeras herramientas que debemos de conocer para poder estructurar el código de un programa.</a:t>
            </a:r>
          </a:p>
          <a:p>
            <a:endParaRPr lang="es-ES" sz="1800" dirty="0">
              <a:solidFill>
                <a:schemeClr val="bg2">
                  <a:lumMod val="50000"/>
                </a:schemeClr>
              </a:solidFill>
              <a:latin typeface="Calibri" panose="020F0502020204030204" pitchFamily="34" charset="0"/>
              <a:cs typeface="Calibri" panose="020F0502020204030204" pitchFamily="34" charset="0"/>
            </a:endParaRPr>
          </a:p>
          <a:p>
            <a:r>
              <a:rPr lang="es-ES" sz="1800" dirty="0">
                <a:solidFill>
                  <a:schemeClr val="bg2">
                    <a:lumMod val="50000"/>
                  </a:schemeClr>
                </a:solidFill>
                <a:latin typeface="Calibri" panose="020F0502020204030204" pitchFamily="34" charset="0"/>
                <a:cs typeface="Calibri" panose="020F0502020204030204" pitchFamily="34" charset="0"/>
              </a:rPr>
              <a:t>PHP basa su eficacia principalmente en su enorme biblioteca de funciones. Una gran librería que crece constantemente, a medida que nuevas versiones van surgiendo y se van incorporando nuevas áreas de trabajo dentro del lenguaje. Las funciones de PHP nos permiten realizar de una manera sencilla tareas habituales y a la hora de desarrollar una aplicación, pero además nosotros podemos hacer nuevas funciones para resolver todo tipo de tareas más específicas de nuestra aplicación.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A7FA55-7582-2C1C-C48D-B282B61A631C}"/>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3270DFA4-F402-F1B4-05EB-690843FB1E28}"/>
              </a:ext>
            </a:extLst>
          </p:cNvPr>
          <p:cNvSpPr>
            <a:spLocks noGrp="1"/>
          </p:cNvSpPr>
          <p:nvPr>
            <p:ph type="body" idx="1"/>
          </p:nvPr>
        </p:nvSpPr>
        <p:spPr/>
        <p:txBody>
          <a:bodyPr/>
          <a:lstStyle/>
          <a:p>
            <a:endParaRPr lang="es-ES"/>
          </a:p>
        </p:txBody>
      </p:sp>
      <p:sp>
        <p:nvSpPr>
          <p:cNvPr id="4" name="Marcador de número de diapositiva 3">
            <a:extLst>
              <a:ext uri="{FF2B5EF4-FFF2-40B4-BE49-F238E27FC236}">
                <a16:creationId xmlns:a16="http://schemas.microsoft.com/office/drawing/2014/main" id="{FF819A9C-D931-2EBD-8764-C1AC2A6C8298}"/>
              </a:ext>
            </a:extLst>
          </p:cNvPr>
          <p:cNvSpPr>
            <a:spLocks noGrp="1"/>
          </p:cNvSpPr>
          <p:nvPr>
            <p:ph type="sldNum" idx="10"/>
          </p:nvPr>
        </p:nvSpPr>
        <p:spPr/>
        <p:txBody>
          <a:bodyPr/>
          <a:lstStyle/>
          <a:p>
            <a:fld id="{00000000-1234-1234-1234-123412341234}" type="slidenum">
              <a:rPr lang="es-ES" smtClean="0"/>
              <a:pPr/>
              <a:t>30</a:t>
            </a:fld>
            <a:endParaRPr lang="es-ES" dirty="0"/>
          </a:p>
        </p:txBody>
      </p:sp>
      <p:sp>
        <p:nvSpPr>
          <p:cNvPr id="5" name="Rectangle 1">
            <a:extLst>
              <a:ext uri="{FF2B5EF4-FFF2-40B4-BE49-F238E27FC236}">
                <a16:creationId xmlns:a16="http://schemas.microsoft.com/office/drawing/2014/main" id="{251EFCB4-1980-AA0D-090F-F5B0BBA546BD}"/>
              </a:ext>
            </a:extLst>
          </p:cNvPr>
          <p:cNvSpPr>
            <a:spLocks noChangeArrowheads="1"/>
          </p:cNvSpPr>
          <p:nvPr/>
        </p:nvSpPr>
        <p:spPr bwMode="auto">
          <a:xfrm>
            <a:off x="611560" y="555526"/>
            <a:ext cx="7200800" cy="3361126"/>
          </a:xfrm>
          <a:prstGeom prst="rect">
            <a:avLst/>
          </a:prstGeom>
          <a:solidFill>
            <a:srgbClr val="FDF6E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300" b="0" i="0" u="none" strike="noStrike" cap="none" normalizeH="0" baseline="0" dirty="0">
                <a:ln>
                  <a:noFill/>
                </a:ln>
                <a:solidFill>
                  <a:srgbClr val="586E75"/>
                </a:solidFill>
                <a:effectLst/>
                <a:latin typeface="Consolas" panose="020B0609020204030204" pitchFamily="49" charset="0"/>
              </a:rPr>
              <a:t>&lt;</a:t>
            </a:r>
            <a:r>
              <a:rPr kumimoji="0" lang="es-ES" altLang="es-ES" sz="1300" b="0" i="0" u="none" strike="noStrike" cap="none" normalizeH="0" baseline="0" dirty="0" err="1">
                <a:ln>
                  <a:noFill/>
                </a:ln>
                <a:solidFill>
                  <a:srgbClr val="268BD2"/>
                </a:solidFill>
                <a:effectLst/>
                <a:latin typeface="Consolas" panose="020B0609020204030204" pitchFamily="49" charset="0"/>
              </a:rPr>
              <a:t>html</a:t>
            </a:r>
            <a:r>
              <a:rPr kumimoji="0" lang="es-ES" altLang="es-ES" sz="1300" b="0" i="0" u="none" strike="noStrike" cap="none" normalizeH="0" baseline="0" dirty="0">
                <a:ln>
                  <a:noFill/>
                </a:ln>
                <a:solidFill>
                  <a:srgbClr val="586E75"/>
                </a:solidFill>
                <a:effectLst/>
                <a:latin typeface="Consolas" panose="020B0609020204030204" pitchFamily="49" charset="0"/>
              </a:rPr>
              <a:t>&gt;</a:t>
            </a:r>
            <a:r>
              <a:rPr kumimoji="0" lang="es-ES" altLang="es-ES" sz="13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300" b="0" i="0" u="none" strike="noStrike" cap="none" normalizeH="0" baseline="0" dirty="0">
                <a:ln>
                  <a:noFill/>
                </a:ln>
                <a:solidFill>
                  <a:srgbClr val="586E75"/>
                </a:solidFill>
                <a:effectLst/>
                <a:latin typeface="Consolas" panose="020B0609020204030204" pitchFamily="49" charset="0"/>
              </a:rPr>
              <a:t>&lt;</a:t>
            </a:r>
            <a:r>
              <a:rPr kumimoji="0" lang="es-ES" altLang="es-ES" sz="1300" b="0" i="0" u="none" strike="noStrike" cap="none" normalizeH="0" baseline="0" dirty="0">
                <a:ln>
                  <a:noFill/>
                </a:ln>
                <a:solidFill>
                  <a:srgbClr val="268BD2"/>
                </a:solidFill>
                <a:effectLst/>
                <a:latin typeface="Consolas" panose="020B0609020204030204" pitchFamily="49" charset="0"/>
              </a:rPr>
              <a:t>head</a:t>
            </a:r>
            <a:r>
              <a:rPr kumimoji="0" lang="es-ES" altLang="es-ES" sz="1300" b="0" i="0" u="none" strike="noStrike" cap="none" normalizeH="0" baseline="0" dirty="0">
                <a:ln>
                  <a:noFill/>
                </a:ln>
                <a:solidFill>
                  <a:srgbClr val="586E75"/>
                </a:solidFill>
                <a:effectLst/>
                <a:latin typeface="Consolas" panose="020B0609020204030204" pitchFamily="49" charset="0"/>
              </a:rPr>
              <a:t>&gt;</a:t>
            </a:r>
            <a:r>
              <a:rPr kumimoji="0" lang="es-ES" altLang="es-ES" sz="13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300" dirty="0">
                <a:solidFill>
                  <a:srgbClr val="657B83"/>
                </a:solidFill>
                <a:latin typeface="Consolas" panose="020B0609020204030204" pitchFamily="49" charset="0"/>
              </a:rPr>
              <a:t>    </a:t>
            </a:r>
            <a:r>
              <a:rPr kumimoji="0" lang="es-ES" altLang="es-ES" sz="1300" b="0" i="0" u="none" strike="noStrike" cap="none" normalizeH="0" baseline="0" dirty="0">
                <a:ln>
                  <a:noFill/>
                </a:ln>
                <a:solidFill>
                  <a:srgbClr val="586E75"/>
                </a:solidFill>
                <a:effectLst/>
                <a:latin typeface="Consolas" panose="020B0609020204030204" pitchFamily="49" charset="0"/>
              </a:rPr>
              <a:t>&lt;</a:t>
            </a:r>
            <a:r>
              <a:rPr kumimoji="0" lang="es-ES" altLang="es-ES" sz="1300" b="0" i="0" u="none" strike="noStrike" cap="none" normalizeH="0" baseline="0" dirty="0" err="1">
                <a:ln>
                  <a:noFill/>
                </a:ln>
                <a:solidFill>
                  <a:srgbClr val="268BD2"/>
                </a:solidFill>
                <a:effectLst/>
                <a:latin typeface="Consolas" panose="020B0609020204030204" pitchFamily="49" charset="0"/>
              </a:rPr>
              <a:t>title</a:t>
            </a:r>
            <a:r>
              <a:rPr kumimoji="0" lang="es-ES" altLang="es-ES" sz="1300" b="0" i="0" u="none" strike="noStrike" cap="none" normalizeH="0" baseline="0" dirty="0">
                <a:ln>
                  <a:noFill/>
                </a:ln>
                <a:solidFill>
                  <a:srgbClr val="586E75"/>
                </a:solidFill>
                <a:effectLst/>
                <a:latin typeface="Consolas" panose="020B0609020204030204" pitchFamily="49" charset="0"/>
              </a:rPr>
              <a:t>&gt;</a:t>
            </a:r>
            <a:r>
              <a:rPr kumimoji="0" lang="es-ES" altLang="es-ES" sz="1300" b="0" i="0" u="none" strike="noStrike" cap="none" normalizeH="0" baseline="0" dirty="0">
                <a:ln>
                  <a:noFill/>
                </a:ln>
                <a:solidFill>
                  <a:srgbClr val="657B83"/>
                </a:solidFill>
                <a:effectLst/>
                <a:latin typeface="Consolas" panose="020B0609020204030204" pitchFamily="49" charset="0"/>
              </a:rPr>
              <a:t>ejemplo IVA</a:t>
            </a:r>
            <a:r>
              <a:rPr kumimoji="0" lang="es-ES" altLang="es-ES" sz="1300" b="0" i="0" u="none" strike="noStrike" cap="none" normalizeH="0" baseline="0" dirty="0">
                <a:ln>
                  <a:noFill/>
                </a:ln>
                <a:solidFill>
                  <a:srgbClr val="586E75"/>
                </a:solidFill>
                <a:effectLst/>
                <a:latin typeface="Consolas" panose="020B0609020204030204" pitchFamily="49" charset="0"/>
              </a:rPr>
              <a:t>&lt;/</a:t>
            </a:r>
            <a:r>
              <a:rPr kumimoji="0" lang="es-ES" altLang="es-ES" sz="1300" b="0" i="0" u="none" strike="noStrike" cap="none" normalizeH="0" baseline="0" dirty="0" err="1">
                <a:ln>
                  <a:noFill/>
                </a:ln>
                <a:solidFill>
                  <a:srgbClr val="268BD2"/>
                </a:solidFill>
                <a:effectLst/>
                <a:latin typeface="Consolas" panose="020B0609020204030204" pitchFamily="49" charset="0"/>
              </a:rPr>
              <a:t>title</a:t>
            </a:r>
            <a:r>
              <a:rPr kumimoji="0" lang="es-ES" altLang="es-ES" sz="1300" b="0" i="0" u="none" strike="noStrike" cap="none" normalizeH="0" baseline="0" dirty="0">
                <a:ln>
                  <a:noFill/>
                </a:ln>
                <a:solidFill>
                  <a:srgbClr val="586E75"/>
                </a:solidFill>
                <a:effectLst/>
                <a:latin typeface="Consolas" panose="020B0609020204030204" pitchFamily="49" charset="0"/>
              </a:rPr>
              <a:t>&gt;</a:t>
            </a:r>
            <a:r>
              <a:rPr kumimoji="0" lang="es-ES" altLang="es-ES" sz="13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300" dirty="0">
                <a:solidFill>
                  <a:srgbClr val="657B83"/>
                </a:solidFill>
                <a:latin typeface="Consolas" panose="020B0609020204030204" pitchFamily="49" charset="0"/>
              </a:rPr>
              <a:t>    </a:t>
            </a:r>
            <a:r>
              <a:rPr kumimoji="0" lang="es-ES" altLang="es-ES" sz="1300" b="0" i="0" u="none" strike="noStrike" cap="none" normalizeH="0" baseline="0" dirty="0">
                <a:ln>
                  <a:noFill/>
                </a:ln>
                <a:solidFill>
                  <a:srgbClr val="586E75"/>
                </a:solidFill>
                <a:effectLst/>
                <a:latin typeface="Consolas" panose="020B0609020204030204" pitchFamily="49" charset="0"/>
              </a:rPr>
              <a:t>&lt;/</a:t>
            </a:r>
            <a:r>
              <a:rPr kumimoji="0" lang="es-ES" altLang="es-ES" sz="1300" b="0" i="0" u="none" strike="noStrike" cap="none" normalizeH="0" baseline="0" dirty="0">
                <a:ln>
                  <a:noFill/>
                </a:ln>
                <a:solidFill>
                  <a:srgbClr val="268BD2"/>
                </a:solidFill>
                <a:effectLst/>
                <a:latin typeface="Consolas" panose="020B0609020204030204" pitchFamily="49" charset="0"/>
              </a:rPr>
              <a:t>head</a:t>
            </a:r>
            <a:r>
              <a:rPr kumimoji="0" lang="es-ES" altLang="es-ES" sz="1300" b="0" i="0" u="none" strike="noStrike" cap="none" normalizeH="0" baseline="0" dirty="0">
                <a:ln>
                  <a:noFill/>
                </a:ln>
                <a:solidFill>
                  <a:srgbClr val="586E75"/>
                </a:solidFill>
                <a:effectLst/>
                <a:latin typeface="Consolas" panose="020B0609020204030204" pitchFamily="49" charset="0"/>
              </a:rPr>
              <a:t>&gt;</a:t>
            </a:r>
            <a:r>
              <a:rPr kumimoji="0" lang="es-ES" altLang="es-ES" sz="13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300" b="0" i="0" u="none" strike="noStrike" cap="none" normalizeH="0" baseline="0" dirty="0">
                <a:ln>
                  <a:noFill/>
                </a:ln>
                <a:solidFill>
                  <a:srgbClr val="586E75"/>
                </a:solidFill>
                <a:effectLst/>
                <a:latin typeface="Consolas" panose="020B0609020204030204" pitchFamily="49" charset="0"/>
              </a:rPr>
              <a:t>&lt;</a:t>
            </a:r>
            <a:r>
              <a:rPr kumimoji="0" lang="es-ES" altLang="es-ES" sz="1300" b="0" i="0" u="none" strike="noStrike" cap="none" normalizeH="0" baseline="0" dirty="0" err="1">
                <a:ln>
                  <a:noFill/>
                </a:ln>
                <a:solidFill>
                  <a:srgbClr val="268BD2"/>
                </a:solidFill>
                <a:effectLst/>
                <a:latin typeface="Consolas" panose="020B0609020204030204" pitchFamily="49" charset="0"/>
              </a:rPr>
              <a:t>body</a:t>
            </a:r>
            <a:r>
              <a:rPr kumimoji="0" lang="es-ES" altLang="es-ES" sz="1300" b="0" i="0" u="none" strike="noStrike" cap="none" normalizeH="0" baseline="0" dirty="0">
                <a:ln>
                  <a:noFill/>
                </a:ln>
                <a:solidFill>
                  <a:srgbClr val="586E75"/>
                </a:solidFill>
                <a:effectLst/>
                <a:latin typeface="Consolas" panose="020B0609020204030204" pitchFamily="49" charset="0"/>
              </a:rPr>
              <a:t>&gt;</a:t>
            </a:r>
            <a:r>
              <a:rPr kumimoji="0" lang="es-ES" altLang="es-ES" sz="13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s-ES" altLang="es-ES" sz="1300" dirty="0">
              <a:solidFill>
                <a:srgbClr val="657B8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300" b="1" i="0" u="none" strike="noStrike" cap="none" normalizeH="0" baseline="0" dirty="0">
                <a:ln>
                  <a:noFill/>
                </a:ln>
                <a:solidFill>
                  <a:srgbClr val="CB4B16"/>
                </a:solidFill>
                <a:effectLst/>
                <a:latin typeface="Consolas" panose="020B0609020204030204" pitchFamily="49" charset="0"/>
              </a:rPr>
              <a:t>&lt;?</a:t>
            </a:r>
            <a:r>
              <a:rPr kumimoji="0" lang="es-ES" altLang="es-ES" sz="13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300" dirty="0">
                <a:solidFill>
                  <a:srgbClr val="657B83"/>
                </a:solidFill>
                <a:latin typeface="Consolas" panose="020B0609020204030204" pitchFamily="49" charset="0"/>
              </a:rPr>
              <a:t>    </a:t>
            </a:r>
            <a:r>
              <a:rPr kumimoji="0" lang="es-ES" altLang="es-ES" sz="1300" b="0" i="0" u="none" strike="noStrike" cap="none" normalizeH="0" baseline="0" dirty="0" err="1">
                <a:ln>
                  <a:noFill/>
                </a:ln>
                <a:solidFill>
                  <a:srgbClr val="859900"/>
                </a:solidFill>
                <a:effectLst/>
                <a:latin typeface="Consolas" panose="020B0609020204030204" pitchFamily="49" charset="0"/>
              </a:rPr>
              <a:t>function</a:t>
            </a:r>
            <a:r>
              <a:rPr kumimoji="0" lang="es-ES" altLang="es-ES" sz="1300" b="0" i="0" u="none" strike="noStrike" cap="none" normalizeH="0" baseline="0" dirty="0">
                <a:ln>
                  <a:noFill/>
                </a:ln>
                <a:solidFill>
                  <a:srgbClr val="657B83"/>
                </a:solidFill>
                <a:effectLst/>
                <a:latin typeface="Consolas" panose="020B0609020204030204" pitchFamily="49" charset="0"/>
              </a:rPr>
              <a:t> </a:t>
            </a:r>
            <a:r>
              <a:rPr kumimoji="0" lang="es-ES" altLang="es-ES" sz="1300" b="0" i="0" u="none" strike="noStrike" cap="none" normalizeH="0" baseline="0" dirty="0" err="1">
                <a:ln>
                  <a:noFill/>
                </a:ln>
                <a:solidFill>
                  <a:srgbClr val="B58900"/>
                </a:solidFill>
                <a:effectLst/>
                <a:latin typeface="Consolas" panose="020B0609020204030204" pitchFamily="49" charset="0"/>
              </a:rPr>
              <a:t>iva</a:t>
            </a:r>
            <a:r>
              <a:rPr kumimoji="0" lang="es-ES" altLang="es-ES" sz="1300" b="0" i="0" u="none" strike="noStrike" cap="none" normalizeH="0" baseline="0" dirty="0">
                <a:ln>
                  <a:noFill/>
                </a:ln>
                <a:solidFill>
                  <a:srgbClr val="586E75"/>
                </a:solidFill>
                <a:effectLst/>
                <a:latin typeface="Consolas" panose="020B0609020204030204" pitchFamily="49" charset="0"/>
              </a:rPr>
              <a:t>(</a:t>
            </a:r>
            <a:r>
              <a:rPr kumimoji="0" lang="es-ES" altLang="es-ES" sz="1300" b="0" i="0" u="none" strike="noStrike" cap="none" normalizeH="0" baseline="0" dirty="0">
                <a:ln>
                  <a:noFill/>
                </a:ln>
                <a:solidFill>
                  <a:srgbClr val="CB4B16"/>
                </a:solidFill>
                <a:effectLst/>
                <a:latin typeface="Consolas" panose="020B0609020204030204" pitchFamily="49" charset="0"/>
              </a:rPr>
              <a:t>$</a:t>
            </a:r>
            <a:r>
              <a:rPr kumimoji="0" lang="es-ES" altLang="es-ES" sz="1300" b="0" i="0" u="none" strike="noStrike" cap="none" normalizeH="0" baseline="0" dirty="0" err="1">
                <a:ln>
                  <a:noFill/>
                </a:ln>
                <a:solidFill>
                  <a:srgbClr val="CB4B16"/>
                </a:solidFill>
                <a:effectLst/>
                <a:latin typeface="Consolas" panose="020B0609020204030204" pitchFamily="49" charset="0"/>
              </a:rPr>
              <a:t>base</a:t>
            </a:r>
            <a:r>
              <a:rPr kumimoji="0" lang="es-ES" altLang="es-ES" sz="1300" b="0" i="0" u="none" strike="noStrike" cap="none" normalizeH="0" baseline="0" dirty="0" err="1">
                <a:ln>
                  <a:noFill/>
                </a:ln>
                <a:solidFill>
                  <a:srgbClr val="586E75"/>
                </a:solidFill>
                <a:effectLst/>
                <a:latin typeface="Consolas" panose="020B0609020204030204" pitchFamily="49" charset="0"/>
              </a:rPr>
              <a:t>,</a:t>
            </a:r>
            <a:r>
              <a:rPr kumimoji="0" lang="es-ES" altLang="es-ES" sz="1300" b="0" i="0" u="none" strike="noStrike" cap="none" normalizeH="0" baseline="0" dirty="0" err="1">
                <a:ln>
                  <a:noFill/>
                </a:ln>
                <a:solidFill>
                  <a:srgbClr val="CB4B16"/>
                </a:solidFill>
                <a:effectLst/>
                <a:latin typeface="Consolas" panose="020B0609020204030204" pitchFamily="49" charset="0"/>
              </a:rPr>
              <a:t>$porcentaje</a:t>
            </a:r>
            <a:r>
              <a:rPr kumimoji="0" lang="es-ES" altLang="es-ES" sz="1300" b="0" i="0" u="none" strike="noStrike" cap="none" normalizeH="0" baseline="0" dirty="0">
                <a:ln>
                  <a:noFill/>
                </a:ln>
                <a:solidFill>
                  <a:srgbClr val="657B83"/>
                </a:solidFill>
                <a:effectLst/>
                <a:latin typeface="Consolas" panose="020B0609020204030204" pitchFamily="49" charset="0"/>
              </a:rPr>
              <a:t>=</a:t>
            </a:r>
            <a:r>
              <a:rPr kumimoji="0" lang="es-ES" altLang="es-ES" sz="1300" b="0" i="0" u="none" strike="noStrike" cap="none" normalizeH="0" baseline="0" dirty="0">
                <a:ln>
                  <a:noFill/>
                </a:ln>
                <a:solidFill>
                  <a:srgbClr val="268BD2"/>
                </a:solidFill>
                <a:effectLst/>
                <a:latin typeface="Consolas" panose="020B0609020204030204" pitchFamily="49" charset="0"/>
              </a:rPr>
              <a:t>21</a:t>
            </a:r>
            <a:r>
              <a:rPr kumimoji="0" lang="es-ES" altLang="es-ES" sz="1300" b="0" i="0" u="none" strike="noStrike" cap="none" normalizeH="0" baseline="0" dirty="0">
                <a:ln>
                  <a:noFill/>
                </a:ln>
                <a:solidFill>
                  <a:srgbClr val="586E75"/>
                </a:solidFill>
                <a:effectLst/>
                <a:latin typeface="Consolas" panose="020B0609020204030204" pitchFamily="49" charset="0"/>
              </a:rPr>
              <a:t>){</a:t>
            </a:r>
            <a:r>
              <a:rPr kumimoji="0" lang="es-ES" altLang="es-ES" sz="13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300" dirty="0">
                <a:solidFill>
                  <a:srgbClr val="657B83"/>
                </a:solidFill>
                <a:latin typeface="Consolas" panose="020B0609020204030204" pitchFamily="49" charset="0"/>
              </a:rPr>
              <a:t>       </a:t>
            </a:r>
            <a:r>
              <a:rPr kumimoji="0" lang="es-ES" altLang="es-ES" sz="1300" b="0" i="0" u="none" strike="noStrike" cap="none" normalizeH="0" baseline="0" dirty="0" err="1">
                <a:ln>
                  <a:noFill/>
                </a:ln>
                <a:solidFill>
                  <a:srgbClr val="859900"/>
                </a:solidFill>
                <a:effectLst/>
                <a:latin typeface="Consolas" panose="020B0609020204030204" pitchFamily="49" charset="0"/>
              </a:rPr>
              <a:t>return</a:t>
            </a:r>
            <a:r>
              <a:rPr kumimoji="0" lang="es-ES" altLang="es-ES" sz="1300" b="0" i="0" u="none" strike="noStrike" cap="none" normalizeH="0" baseline="0" dirty="0">
                <a:ln>
                  <a:noFill/>
                </a:ln>
                <a:solidFill>
                  <a:srgbClr val="657B83"/>
                </a:solidFill>
                <a:effectLst/>
                <a:latin typeface="Consolas" panose="020B0609020204030204" pitchFamily="49" charset="0"/>
              </a:rPr>
              <a:t> </a:t>
            </a:r>
            <a:r>
              <a:rPr kumimoji="0" lang="es-ES" altLang="es-ES" sz="1300" b="0" i="0" u="none" strike="noStrike" cap="none" normalizeH="0" baseline="0" dirty="0">
                <a:ln>
                  <a:noFill/>
                </a:ln>
                <a:solidFill>
                  <a:srgbClr val="CB4B16"/>
                </a:solidFill>
                <a:effectLst/>
                <a:latin typeface="Consolas" panose="020B0609020204030204" pitchFamily="49" charset="0"/>
              </a:rPr>
              <a:t>$base</a:t>
            </a:r>
            <a:r>
              <a:rPr kumimoji="0" lang="es-ES" altLang="es-ES" sz="1300" b="0" i="0" u="none" strike="noStrike" cap="none" normalizeH="0" baseline="0" dirty="0">
                <a:ln>
                  <a:noFill/>
                </a:ln>
                <a:solidFill>
                  <a:srgbClr val="657B83"/>
                </a:solidFill>
                <a:effectLst/>
                <a:latin typeface="Consolas" panose="020B0609020204030204" pitchFamily="49" charset="0"/>
              </a:rPr>
              <a:t> * </a:t>
            </a:r>
            <a:r>
              <a:rPr kumimoji="0" lang="es-ES" altLang="es-ES" sz="1300" b="0" i="0" u="none" strike="noStrike" cap="none" normalizeH="0" baseline="0" dirty="0">
                <a:ln>
                  <a:noFill/>
                </a:ln>
                <a:solidFill>
                  <a:srgbClr val="CB4B16"/>
                </a:solidFill>
                <a:effectLst/>
                <a:latin typeface="Consolas" panose="020B0609020204030204" pitchFamily="49" charset="0"/>
              </a:rPr>
              <a:t>$porcentaje</a:t>
            </a:r>
            <a:r>
              <a:rPr kumimoji="0" lang="es-ES" altLang="es-ES" sz="1300" b="0" i="0" u="none" strike="noStrike" cap="none" normalizeH="0" baseline="0" dirty="0">
                <a:ln>
                  <a:noFill/>
                </a:ln>
                <a:solidFill>
                  <a:srgbClr val="657B83"/>
                </a:solidFill>
                <a:effectLst/>
                <a:latin typeface="Consolas" panose="020B0609020204030204" pitchFamily="49" charset="0"/>
              </a:rPr>
              <a:t> /</a:t>
            </a:r>
            <a:r>
              <a:rPr kumimoji="0" lang="es-ES" altLang="es-ES" sz="1300" b="0" i="0" u="none" strike="noStrike" cap="none" normalizeH="0" baseline="0" dirty="0">
                <a:ln>
                  <a:noFill/>
                </a:ln>
                <a:solidFill>
                  <a:srgbClr val="268BD2"/>
                </a:solidFill>
                <a:effectLst/>
                <a:latin typeface="Consolas" panose="020B0609020204030204" pitchFamily="49" charset="0"/>
              </a:rPr>
              <a:t>100</a:t>
            </a:r>
            <a:r>
              <a:rPr kumimoji="0" lang="es-ES" altLang="es-ES" sz="1300" b="0" i="0" u="none" strike="noStrike" cap="none" normalizeH="0" baseline="0" dirty="0">
                <a:ln>
                  <a:noFill/>
                </a:ln>
                <a:solidFill>
                  <a:srgbClr val="586E75"/>
                </a:solidFill>
                <a:effectLst/>
                <a:latin typeface="Consolas" panose="020B0609020204030204" pitchFamily="49" charset="0"/>
              </a:rPr>
              <a:t>;</a:t>
            </a:r>
            <a:r>
              <a:rPr kumimoji="0" lang="es-ES" altLang="es-ES" sz="13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300" dirty="0">
                <a:solidFill>
                  <a:srgbClr val="657B83"/>
                </a:solidFill>
                <a:latin typeface="Consolas" panose="020B0609020204030204" pitchFamily="49" charset="0"/>
              </a:rPr>
              <a:t>    </a:t>
            </a:r>
            <a:r>
              <a:rPr kumimoji="0" lang="es-ES" altLang="es-ES" sz="1300" b="0" i="0" u="none" strike="noStrike" cap="none" normalizeH="0" baseline="0" dirty="0">
                <a:ln>
                  <a:noFill/>
                </a:ln>
                <a:solidFill>
                  <a:srgbClr val="586E75"/>
                </a:solidFill>
                <a:effectLst/>
                <a:latin typeface="Consolas" panose="020B0609020204030204" pitchFamily="49" charset="0"/>
              </a:rPr>
              <a:t>}</a:t>
            </a:r>
            <a:r>
              <a:rPr kumimoji="0" lang="es-ES" altLang="es-ES" sz="13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300" dirty="0">
                <a:solidFill>
                  <a:srgbClr val="657B83"/>
                </a:solidFill>
                <a:latin typeface="Consolas" panose="020B0609020204030204" pitchFamily="49" charset="0"/>
              </a:rPr>
              <a:t>    </a:t>
            </a:r>
            <a:r>
              <a:rPr kumimoji="0" lang="es-ES" altLang="es-ES" sz="1300" b="0" i="0" u="none" strike="noStrike" cap="none" normalizeH="0" baseline="0" dirty="0">
                <a:ln>
                  <a:noFill/>
                </a:ln>
                <a:solidFill>
                  <a:srgbClr val="859900"/>
                </a:solidFill>
                <a:effectLst/>
                <a:latin typeface="Consolas" panose="020B0609020204030204" pitchFamily="49" charset="0"/>
              </a:rPr>
              <a:t>echo</a:t>
            </a:r>
            <a:r>
              <a:rPr kumimoji="0" lang="es-ES" altLang="es-ES" sz="1300" b="0" i="0" u="none" strike="noStrike" cap="none" normalizeH="0" baseline="0" dirty="0">
                <a:ln>
                  <a:noFill/>
                </a:ln>
                <a:solidFill>
                  <a:srgbClr val="657B83"/>
                </a:solidFill>
                <a:effectLst/>
                <a:latin typeface="Consolas" panose="020B0609020204030204" pitchFamily="49" charset="0"/>
              </a:rPr>
              <a:t> </a:t>
            </a:r>
            <a:r>
              <a:rPr kumimoji="0" lang="es-ES" altLang="es-ES" sz="1300" b="0" i="0" u="none" strike="noStrike" cap="none" normalizeH="0" baseline="0" dirty="0" err="1">
                <a:ln>
                  <a:noFill/>
                </a:ln>
                <a:solidFill>
                  <a:srgbClr val="B58900"/>
                </a:solidFill>
                <a:effectLst/>
                <a:latin typeface="Consolas" panose="020B0609020204030204" pitchFamily="49" charset="0"/>
              </a:rPr>
              <a:t>iva</a:t>
            </a:r>
            <a:r>
              <a:rPr kumimoji="0" lang="es-ES" altLang="es-ES" sz="1300" b="0" i="0" u="none" strike="noStrike" cap="none" normalizeH="0" baseline="0" dirty="0">
                <a:ln>
                  <a:noFill/>
                </a:ln>
                <a:solidFill>
                  <a:srgbClr val="586E75"/>
                </a:solidFill>
                <a:effectLst/>
                <a:latin typeface="Consolas" panose="020B0609020204030204" pitchFamily="49" charset="0"/>
              </a:rPr>
              <a:t>(</a:t>
            </a:r>
            <a:r>
              <a:rPr kumimoji="0" lang="es-ES" altLang="es-ES" sz="1300" b="0" i="0" u="none" strike="noStrike" cap="none" normalizeH="0" baseline="0" dirty="0">
                <a:ln>
                  <a:noFill/>
                </a:ln>
                <a:solidFill>
                  <a:srgbClr val="268BD2"/>
                </a:solidFill>
                <a:effectLst/>
                <a:latin typeface="Consolas" panose="020B0609020204030204" pitchFamily="49" charset="0"/>
              </a:rPr>
              <a:t>1000</a:t>
            </a:r>
            <a:r>
              <a:rPr kumimoji="0" lang="es-ES" altLang="es-ES" sz="1300" b="0" i="0" u="none" strike="noStrike" cap="none" normalizeH="0" baseline="0" dirty="0">
                <a:ln>
                  <a:noFill/>
                </a:ln>
                <a:solidFill>
                  <a:srgbClr val="586E75"/>
                </a:solidFill>
                <a:effectLst/>
                <a:latin typeface="Consolas" panose="020B0609020204030204" pitchFamily="49" charset="0"/>
              </a:rPr>
              <a:t>)</a:t>
            </a:r>
            <a:r>
              <a:rPr kumimoji="0" lang="es-ES" altLang="es-ES" sz="1300" b="0" i="0" u="none" strike="noStrike" cap="none" normalizeH="0" baseline="0" dirty="0">
                <a:ln>
                  <a:noFill/>
                </a:ln>
                <a:solidFill>
                  <a:srgbClr val="657B83"/>
                </a:solidFill>
                <a:effectLst/>
                <a:latin typeface="Consolas" panose="020B0609020204030204" pitchFamily="49" charset="0"/>
              </a:rPr>
              <a:t> </a:t>
            </a:r>
            <a:r>
              <a:rPr kumimoji="0" lang="es-ES" altLang="es-ES" sz="1300" b="0" i="0" u="none" strike="noStrike" cap="none" normalizeH="0" baseline="0" dirty="0">
                <a:ln>
                  <a:noFill/>
                </a:ln>
                <a:solidFill>
                  <a:srgbClr val="586E75"/>
                </a:solidFill>
                <a:effectLst/>
                <a:latin typeface="Consolas" panose="020B0609020204030204" pitchFamily="49" charset="0"/>
              </a:rPr>
              <a:t>.</a:t>
            </a:r>
            <a:r>
              <a:rPr kumimoji="0" lang="es-ES" altLang="es-ES" sz="1300" b="0" i="0" u="none" strike="noStrike" cap="none" normalizeH="0" baseline="0" dirty="0">
                <a:ln>
                  <a:noFill/>
                </a:ln>
                <a:solidFill>
                  <a:srgbClr val="657B83"/>
                </a:solidFill>
                <a:effectLst/>
                <a:latin typeface="Consolas" panose="020B0609020204030204" pitchFamily="49" charset="0"/>
              </a:rPr>
              <a:t> </a:t>
            </a:r>
            <a:r>
              <a:rPr kumimoji="0" lang="es-ES" altLang="es-ES" sz="1300" b="0" i="0" u="none" strike="noStrike" cap="none" normalizeH="0" baseline="0" dirty="0">
                <a:ln>
                  <a:noFill/>
                </a:ln>
                <a:solidFill>
                  <a:srgbClr val="2AA198"/>
                </a:solidFill>
                <a:effectLst/>
                <a:latin typeface="Consolas" panose="020B0609020204030204" pitchFamily="49" charset="0"/>
              </a:rPr>
              <a:t>"&lt;</a:t>
            </a:r>
            <a:r>
              <a:rPr kumimoji="0" lang="es-ES" altLang="es-ES" sz="1300" b="0" i="0" u="none" strike="noStrike" cap="none" normalizeH="0" baseline="0" dirty="0" err="1">
                <a:ln>
                  <a:noFill/>
                </a:ln>
                <a:solidFill>
                  <a:srgbClr val="2AA198"/>
                </a:solidFill>
                <a:effectLst/>
                <a:latin typeface="Consolas" panose="020B0609020204030204" pitchFamily="49" charset="0"/>
              </a:rPr>
              <a:t>br</a:t>
            </a:r>
            <a:r>
              <a:rPr kumimoji="0" lang="es-ES" altLang="es-ES" sz="1300" b="0" i="0" u="none" strike="noStrike" cap="none" normalizeH="0" baseline="0" dirty="0">
                <a:ln>
                  <a:noFill/>
                </a:ln>
                <a:solidFill>
                  <a:srgbClr val="2AA198"/>
                </a:solidFill>
                <a:effectLst/>
                <a:latin typeface="Consolas" panose="020B0609020204030204" pitchFamily="49" charset="0"/>
              </a:rPr>
              <a:t>&gt;"</a:t>
            </a:r>
            <a:r>
              <a:rPr kumimoji="0" lang="es-ES" altLang="es-ES" sz="1300" b="0" i="0" u="none" strike="noStrike" cap="none" normalizeH="0" baseline="0" dirty="0">
                <a:ln>
                  <a:noFill/>
                </a:ln>
                <a:solidFill>
                  <a:srgbClr val="586E75"/>
                </a:solidFill>
                <a:effectLst/>
                <a:latin typeface="Consolas" panose="020B0609020204030204" pitchFamily="49" charset="0"/>
              </a:rPr>
              <a:t>;</a:t>
            </a:r>
            <a:r>
              <a:rPr kumimoji="0" lang="es-ES" altLang="es-ES" sz="13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300" dirty="0">
                <a:solidFill>
                  <a:srgbClr val="657B83"/>
                </a:solidFill>
                <a:latin typeface="Consolas" panose="020B0609020204030204" pitchFamily="49" charset="0"/>
              </a:rPr>
              <a:t>    </a:t>
            </a:r>
            <a:r>
              <a:rPr kumimoji="0" lang="es-ES" altLang="es-ES" sz="1300" b="0" i="0" u="none" strike="noStrike" cap="none" normalizeH="0" baseline="0" dirty="0">
                <a:ln>
                  <a:noFill/>
                </a:ln>
                <a:solidFill>
                  <a:srgbClr val="859900"/>
                </a:solidFill>
                <a:effectLst/>
                <a:latin typeface="Consolas" panose="020B0609020204030204" pitchFamily="49" charset="0"/>
              </a:rPr>
              <a:t>echo</a:t>
            </a:r>
            <a:r>
              <a:rPr kumimoji="0" lang="es-ES" altLang="es-ES" sz="1300" b="0" i="0" u="none" strike="noStrike" cap="none" normalizeH="0" baseline="0" dirty="0">
                <a:ln>
                  <a:noFill/>
                </a:ln>
                <a:solidFill>
                  <a:srgbClr val="657B83"/>
                </a:solidFill>
                <a:effectLst/>
                <a:latin typeface="Consolas" panose="020B0609020204030204" pitchFamily="49" charset="0"/>
              </a:rPr>
              <a:t> </a:t>
            </a:r>
            <a:r>
              <a:rPr kumimoji="0" lang="es-ES" altLang="es-ES" sz="1300" b="0" i="0" u="none" strike="noStrike" cap="none" normalizeH="0" baseline="0" dirty="0" err="1">
                <a:ln>
                  <a:noFill/>
                </a:ln>
                <a:solidFill>
                  <a:srgbClr val="B58900"/>
                </a:solidFill>
                <a:effectLst/>
                <a:latin typeface="Consolas" panose="020B0609020204030204" pitchFamily="49" charset="0"/>
              </a:rPr>
              <a:t>iva</a:t>
            </a:r>
            <a:r>
              <a:rPr kumimoji="0" lang="es-ES" altLang="es-ES" sz="1300" b="0" i="0" u="none" strike="noStrike" cap="none" normalizeH="0" baseline="0" dirty="0">
                <a:ln>
                  <a:noFill/>
                </a:ln>
                <a:solidFill>
                  <a:srgbClr val="586E75"/>
                </a:solidFill>
                <a:effectLst/>
                <a:latin typeface="Consolas" panose="020B0609020204030204" pitchFamily="49" charset="0"/>
              </a:rPr>
              <a:t>(</a:t>
            </a:r>
            <a:r>
              <a:rPr kumimoji="0" lang="es-ES" altLang="es-ES" sz="1300" b="0" i="0" u="none" strike="noStrike" cap="none" normalizeH="0" baseline="0" dirty="0">
                <a:ln>
                  <a:noFill/>
                </a:ln>
                <a:solidFill>
                  <a:srgbClr val="268BD2"/>
                </a:solidFill>
                <a:effectLst/>
                <a:latin typeface="Consolas" panose="020B0609020204030204" pitchFamily="49" charset="0"/>
              </a:rPr>
              <a:t>1000</a:t>
            </a:r>
            <a:r>
              <a:rPr kumimoji="0" lang="es-ES" altLang="es-ES" sz="1300" b="0" i="0" u="none" strike="noStrike" cap="none" normalizeH="0" baseline="0" dirty="0">
                <a:ln>
                  <a:noFill/>
                </a:ln>
                <a:solidFill>
                  <a:srgbClr val="586E75"/>
                </a:solidFill>
                <a:effectLst/>
                <a:latin typeface="Consolas" panose="020B0609020204030204" pitchFamily="49" charset="0"/>
              </a:rPr>
              <a:t>,</a:t>
            </a:r>
            <a:r>
              <a:rPr kumimoji="0" lang="es-ES" altLang="es-ES" sz="1300" b="0" i="0" u="none" strike="noStrike" cap="none" normalizeH="0" baseline="0" dirty="0">
                <a:ln>
                  <a:noFill/>
                </a:ln>
                <a:solidFill>
                  <a:srgbClr val="268BD2"/>
                </a:solidFill>
                <a:effectLst/>
                <a:latin typeface="Consolas" panose="020B0609020204030204" pitchFamily="49" charset="0"/>
              </a:rPr>
              <a:t>7</a:t>
            </a:r>
            <a:r>
              <a:rPr kumimoji="0" lang="es-ES" altLang="es-ES" sz="1300" b="0" i="0" u="none" strike="noStrike" cap="none" normalizeH="0" baseline="0" dirty="0">
                <a:ln>
                  <a:noFill/>
                </a:ln>
                <a:solidFill>
                  <a:srgbClr val="586E75"/>
                </a:solidFill>
                <a:effectLst/>
                <a:latin typeface="Consolas" panose="020B0609020204030204" pitchFamily="49" charset="0"/>
              </a:rPr>
              <a:t>)</a:t>
            </a:r>
            <a:r>
              <a:rPr kumimoji="0" lang="es-ES" altLang="es-ES" sz="1300" b="0" i="0" u="none" strike="noStrike" cap="none" normalizeH="0" baseline="0" dirty="0">
                <a:ln>
                  <a:noFill/>
                </a:ln>
                <a:solidFill>
                  <a:srgbClr val="657B83"/>
                </a:solidFill>
                <a:effectLst/>
                <a:latin typeface="Consolas" panose="020B0609020204030204" pitchFamily="49" charset="0"/>
              </a:rPr>
              <a:t> </a:t>
            </a:r>
            <a:r>
              <a:rPr kumimoji="0" lang="es-ES" altLang="es-ES" sz="1300" b="0" i="0" u="none" strike="noStrike" cap="none" normalizeH="0" baseline="0" dirty="0">
                <a:ln>
                  <a:noFill/>
                </a:ln>
                <a:solidFill>
                  <a:srgbClr val="586E75"/>
                </a:solidFill>
                <a:effectLst/>
                <a:latin typeface="Consolas" panose="020B0609020204030204" pitchFamily="49" charset="0"/>
              </a:rPr>
              <a:t>.</a:t>
            </a:r>
            <a:r>
              <a:rPr kumimoji="0" lang="es-ES" altLang="es-ES" sz="1300" b="0" i="0" u="none" strike="noStrike" cap="none" normalizeH="0" baseline="0" dirty="0">
                <a:ln>
                  <a:noFill/>
                </a:ln>
                <a:solidFill>
                  <a:srgbClr val="657B83"/>
                </a:solidFill>
                <a:effectLst/>
                <a:latin typeface="Consolas" panose="020B0609020204030204" pitchFamily="49" charset="0"/>
              </a:rPr>
              <a:t> </a:t>
            </a:r>
            <a:r>
              <a:rPr kumimoji="0" lang="es-ES" altLang="es-ES" sz="1300" b="0" i="0" u="none" strike="noStrike" cap="none" normalizeH="0" baseline="0" dirty="0">
                <a:ln>
                  <a:noFill/>
                </a:ln>
                <a:solidFill>
                  <a:srgbClr val="2AA198"/>
                </a:solidFill>
                <a:effectLst/>
                <a:latin typeface="Consolas" panose="020B0609020204030204" pitchFamily="49" charset="0"/>
              </a:rPr>
              <a:t>"&lt;</a:t>
            </a:r>
            <a:r>
              <a:rPr kumimoji="0" lang="es-ES" altLang="es-ES" sz="1300" b="0" i="0" u="none" strike="noStrike" cap="none" normalizeH="0" baseline="0" dirty="0" err="1">
                <a:ln>
                  <a:noFill/>
                </a:ln>
                <a:solidFill>
                  <a:srgbClr val="2AA198"/>
                </a:solidFill>
                <a:effectLst/>
                <a:latin typeface="Consolas" panose="020B0609020204030204" pitchFamily="49" charset="0"/>
              </a:rPr>
              <a:t>br</a:t>
            </a:r>
            <a:r>
              <a:rPr kumimoji="0" lang="es-ES" altLang="es-ES" sz="1300" b="0" i="0" u="none" strike="noStrike" cap="none" normalizeH="0" baseline="0" dirty="0">
                <a:ln>
                  <a:noFill/>
                </a:ln>
                <a:solidFill>
                  <a:srgbClr val="2AA198"/>
                </a:solidFill>
                <a:effectLst/>
                <a:latin typeface="Consolas" panose="020B0609020204030204" pitchFamily="49" charset="0"/>
              </a:rPr>
              <a:t>&gt;"</a:t>
            </a:r>
            <a:r>
              <a:rPr kumimoji="0" lang="es-ES" altLang="es-ES" sz="1300" b="0" i="0" u="none" strike="noStrike" cap="none" normalizeH="0" baseline="0" dirty="0">
                <a:ln>
                  <a:noFill/>
                </a:ln>
                <a:solidFill>
                  <a:srgbClr val="586E75"/>
                </a:solidFill>
                <a:effectLst/>
                <a:latin typeface="Consolas" panose="020B0609020204030204" pitchFamily="49" charset="0"/>
              </a:rPr>
              <a:t>;</a:t>
            </a:r>
            <a:r>
              <a:rPr kumimoji="0" lang="es-ES" altLang="es-ES" sz="13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300" dirty="0">
                <a:solidFill>
                  <a:srgbClr val="657B83"/>
                </a:solidFill>
                <a:latin typeface="Consolas" panose="020B0609020204030204" pitchFamily="49" charset="0"/>
              </a:rPr>
              <a:t>    </a:t>
            </a:r>
            <a:r>
              <a:rPr kumimoji="0" lang="es-ES" altLang="es-ES" sz="1300" b="0" i="0" u="none" strike="noStrike" cap="none" normalizeH="0" baseline="0" dirty="0">
                <a:ln>
                  <a:noFill/>
                </a:ln>
                <a:solidFill>
                  <a:srgbClr val="859900"/>
                </a:solidFill>
                <a:effectLst/>
                <a:latin typeface="Consolas" panose="020B0609020204030204" pitchFamily="49" charset="0"/>
              </a:rPr>
              <a:t>echo</a:t>
            </a:r>
            <a:r>
              <a:rPr kumimoji="0" lang="es-ES" altLang="es-ES" sz="1300" b="0" i="0" u="none" strike="noStrike" cap="none" normalizeH="0" baseline="0" dirty="0">
                <a:ln>
                  <a:noFill/>
                </a:ln>
                <a:solidFill>
                  <a:srgbClr val="657B83"/>
                </a:solidFill>
                <a:effectLst/>
                <a:latin typeface="Consolas" panose="020B0609020204030204" pitchFamily="49" charset="0"/>
              </a:rPr>
              <a:t> </a:t>
            </a:r>
            <a:r>
              <a:rPr kumimoji="0" lang="es-ES" altLang="es-ES" sz="1300" b="0" i="0" u="none" strike="noStrike" cap="none" normalizeH="0" baseline="0" dirty="0" err="1">
                <a:ln>
                  <a:noFill/>
                </a:ln>
                <a:solidFill>
                  <a:srgbClr val="B58900"/>
                </a:solidFill>
                <a:effectLst/>
                <a:latin typeface="Consolas" panose="020B0609020204030204" pitchFamily="49" charset="0"/>
              </a:rPr>
              <a:t>iva</a:t>
            </a:r>
            <a:r>
              <a:rPr kumimoji="0" lang="es-ES" altLang="es-ES" sz="1300" b="0" i="0" u="none" strike="noStrike" cap="none" normalizeH="0" baseline="0" dirty="0">
                <a:ln>
                  <a:noFill/>
                </a:ln>
                <a:solidFill>
                  <a:srgbClr val="586E75"/>
                </a:solidFill>
                <a:effectLst/>
                <a:latin typeface="Consolas" panose="020B0609020204030204" pitchFamily="49" charset="0"/>
              </a:rPr>
              <a:t>(</a:t>
            </a:r>
            <a:r>
              <a:rPr kumimoji="0" lang="es-ES" altLang="es-ES" sz="1300" b="0" i="0" u="none" strike="noStrike" cap="none" normalizeH="0" baseline="0" dirty="0">
                <a:ln>
                  <a:noFill/>
                </a:ln>
                <a:solidFill>
                  <a:srgbClr val="268BD2"/>
                </a:solidFill>
                <a:effectLst/>
                <a:latin typeface="Consolas" panose="020B0609020204030204" pitchFamily="49" charset="0"/>
              </a:rPr>
              <a:t>10</a:t>
            </a:r>
            <a:r>
              <a:rPr kumimoji="0" lang="es-ES" altLang="es-ES" sz="1300" b="0" i="0" u="none" strike="noStrike" cap="none" normalizeH="0" baseline="0" dirty="0">
                <a:ln>
                  <a:noFill/>
                </a:ln>
                <a:solidFill>
                  <a:srgbClr val="586E75"/>
                </a:solidFill>
                <a:effectLst/>
                <a:latin typeface="Consolas" panose="020B0609020204030204" pitchFamily="49" charset="0"/>
              </a:rPr>
              <a:t>,</a:t>
            </a:r>
            <a:r>
              <a:rPr kumimoji="0" lang="es-ES" altLang="es-ES" sz="1300" b="0" i="0" u="none" strike="noStrike" cap="none" normalizeH="0" baseline="0" dirty="0">
                <a:ln>
                  <a:noFill/>
                </a:ln>
                <a:solidFill>
                  <a:srgbClr val="268BD2"/>
                </a:solidFill>
                <a:effectLst/>
                <a:latin typeface="Consolas" panose="020B0609020204030204" pitchFamily="49" charset="0"/>
              </a:rPr>
              <a:t>0</a:t>
            </a:r>
            <a:r>
              <a:rPr kumimoji="0" lang="es-ES" altLang="es-ES" sz="1300" b="0" i="0" u="none" strike="noStrike" cap="none" normalizeH="0" baseline="0" dirty="0">
                <a:ln>
                  <a:noFill/>
                </a:ln>
                <a:solidFill>
                  <a:srgbClr val="586E75"/>
                </a:solidFill>
                <a:effectLst/>
                <a:latin typeface="Consolas" panose="020B0609020204030204" pitchFamily="49" charset="0"/>
              </a:rPr>
              <a:t>)</a:t>
            </a:r>
            <a:r>
              <a:rPr kumimoji="0" lang="es-ES" altLang="es-ES" sz="1300" b="0" i="0" u="none" strike="noStrike" cap="none" normalizeH="0" baseline="0" dirty="0">
                <a:ln>
                  <a:noFill/>
                </a:ln>
                <a:solidFill>
                  <a:srgbClr val="657B83"/>
                </a:solidFill>
                <a:effectLst/>
                <a:latin typeface="Consolas" panose="020B0609020204030204" pitchFamily="49" charset="0"/>
              </a:rPr>
              <a:t> </a:t>
            </a:r>
            <a:r>
              <a:rPr kumimoji="0" lang="es-ES" altLang="es-ES" sz="1300" b="0" i="0" u="none" strike="noStrike" cap="none" normalizeH="0" baseline="0" dirty="0">
                <a:ln>
                  <a:noFill/>
                </a:ln>
                <a:solidFill>
                  <a:srgbClr val="586E75"/>
                </a:solidFill>
                <a:effectLst/>
                <a:latin typeface="Consolas" panose="020B0609020204030204" pitchFamily="49" charset="0"/>
              </a:rPr>
              <a:t>.</a:t>
            </a:r>
            <a:r>
              <a:rPr kumimoji="0" lang="es-ES" altLang="es-ES" sz="1300" b="0" i="0" u="none" strike="noStrike" cap="none" normalizeH="0" baseline="0" dirty="0">
                <a:ln>
                  <a:noFill/>
                </a:ln>
                <a:solidFill>
                  <a:srgbClr val="657B83"/>
                </a:solidFill>
                <a:effectLst/>
                <a:latin typeface="Consolas" panose="020B0609020204030204" pitchFamily="49" charset="0"/>
              </a:rPr>
              <a:t> </a:t>
            </a:r>
            <a:r>
              <a:rPr kumimoji="0" lang="es-ES" altLang="es-ES" sz="1300" b="0" i="0" u="none" strike="noStrike" cap="none" normalizeH="0" baseline="0" dirty="0">
                <a:ln>
                  <a:noFill/>
                </a:ln>
                <a:solidFill>
                  <a:srgbClr val="2AA198"/>
                </a:solidFill>
                <a:effectLst/>
                <a:latin typeface="Consolas" panose="020B0609020204030204" pitchFamily="49" charset="0"/>
              </a:rPr>
              <a:t>"&lt;</a:t>
            </a:r>
            <a:r>
              <a:rPr kumimoji="0" lang="es-ES" altLang="es-ES" sz="1300" b="0" i="0" u="none" strike="noStrike" cap="none" normalizeH="0" baseline="0" dirty="0" err="1">
                <a:ln>
                  <a:noFill/>
                </a:ln>
                <a:solidFill>
                  <a:srgbClr val="2AA198"/>
                </a:solidFill>
                <a:effectLst/>
                <a:latin typeface="Consolas" panose="020B0609020204030204" pitchFamily="49" charset="0"/>
              </a:rPr>
              <a:t>br</a:t>
            </a:r>
            <a:r>
              <a:rPr kumimoji="0" lang="es-ES" altLang="es-ES" sz="1300" b="0" i="0" u="none" strike="noStrike" cap="none" normalizeH="0" baseline="0" dirty="0">
                <a:ln>
                  <a:noFill/>
                </a:ln>
                <a:solidFill>
                  <a:srgbClr val="2AA198"/>
                </a:solidFill>
                <a:effectLst/>
                <a:latin typeface="Consolas" panose="020B0609020204030204" pitchFamily="49" charset="0"/>
              </a:rPr>
              <a:t>&gt;"</a:t>
            </a:r>
            <a:r>
              <a:rPr kumimoji="0" lang="es-ES" altLang="es-ES" sz="1300" b="0" i="0" u="none" strike="noStrike" cap="none" normalizeH="0" baseline="0" dirty="0">
                <a:ln>
                  <a:noFill/>
                </a:ln>
                <a:solidFill>
                  <a:srgbClr val="586E75"/>
                </a:solidFill>
                <a:effectLst/>
                <a:latin typeface="Consolas" panose="020B0609020204030204" pitchFamily="49" charset="0"/>
              </a:rPr>
              <a:t>;</a:t>
            </a:r>
            <a:r>
              <a:rPr kumimoji="0" lang="es-ES" altLang="es-ES" sz="13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300" b="1" i="0" u="none" strike="noStrike" cap="none" normalizeH="0" baseline="0" dirty="0">
                <a:ln>
                  <a:noFill/>
                </a:ln>
                <a:solidFill>
                  <a:srgbClr val="CB4B16"/>
                </a:solidFill>
                <a:effectLst/>
                <a:latin typeface="Consolas" panose="020B0609020204030204" pitchFamily="49" charset="0"/>
              </a:rPr>
              <a:t>?&gt;</a:t>
            </a:r>
            <a:r>
              <a:rPr kumimoji="0" lang="es-ES" altLang="es-ES" sz="13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300" b="0" i="0" u="none" strike="noStrike" cap="none" normalizeH="0" baseline="0" dirty="0">
                <a:ln>
                  <a:noFill/>
                </a:ln>
                <a:solidFill>
                  <a:srgbClr val="586E75"/>
                </a:solidFill>
                <a:effectLst/>
                <a:latin typeface="Consolas" panose="020B0609020204030204" pitchFamily="49" charset="0"/>
              </a:rPr>
              <a:t>&lt;/</a:t>
            </a:r>
            <a:r>
              <a:rPr kumimoji="0" lang="es-ES" altLang="es-ES" sz="1300" b="0" i="0" u="none" strike="noStrike" cap="none" normalizeH="0" baseline="0" dirty="0" err="1">
                <a:ln>
                  <a:noFill/>
                </a:ln>
                <a:solidFill>
                  <a:srgbClr val="268BD2"/>
                </a:solidFill>
                <a:effectLst/>
                <a:latin typeface="Consolas" panose="020B0609020204030204" pitchFamily="49" charset="0"/>
              </a:rPr>
              <a:t>body</a:t>
            </a:r>
            <a:r>
              <a:rPr kumimoji="0" lang="es-ES" altLang="es-ES" sz="1300" b="0" i="0" u="none" strike="noStrike" cap="none" normalizeH="0" baseline="0" dirty="0">
                <a:ln>
                  <a:noFill/>
                </a:ln>
                <a:solidFill>
                  <a:srgbClr val="586E75"/>
                </a:solidFill>
                <a:effectLst/>
                <a:latin typeface="Consolas" panose="020B0609020204030204" pitchFamily="49" charset="0"/>
              </a:rPr>
              <a:t>&gt;</a:t>
            </a:r>
            <a:r>
              <a:rPr kumimoji="0" lang="es-ES" altLang="es-ES" sz="13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300" b="0" i="0" u="none" strike="noStrike" cap="none" normalizeH="0" baseline="0" dirty="0">
                <a:ln>
                  <a:noFill/>
                </a:ln>
                <a:solidFill>
                  <a:srgbClr val="586E75"/>
                </a:solidFill>
                <a:effectLst/>
                <a:latin typeface="Consolas" panose="020B0609020204030204" pitchFamily="49" charset="0"/>
              </a:rPr>
              <a:t>&lt;/</a:t>
            </a:r>
            <a:r>
              <a:rPr kumimoji="0" lang="es-ES" altLang="es-ES" sz="1300" b="0" i="0" u="none" strike="noStrike" cap="none" normalizeH="0" baseline="0" dirty="0" err="1">
                <a:ln>
                  <a:noFill/>
                </a:ln>
                <a:solidFill>
                  <a:srgbClr val="268BD2"/>
                </a:solidFill>
                <a:effectLst/>
                <a:latin typeface="Consolas" panose="020B0609020204030204" pitchFamily="49" charset="0"/>
              </a:rPr>
              <a:t>html</a:t>
            </a:r>
            <a:r>
              <a:rPr kumimoji="0" lang="es-ES" altLang="es-ES" sz="1300" b="0" i="0" u="none" strike="noStrike" cap="none" normalizeH="0" baseline="0" dirty="0">
                <a:ln>
                  <a:noFill/>
                </a:ln>
                <a:solidFill>
                  <a:srgbClr val="586E75"/>
                </a:solidFill>
                <a:effectLst/>
                <a:latin typeface="Consolas" panose="020B0609020204030204" pitchFamily="49" charset="0"/>
              </a:rPr>
              <a:t>&gt;</a:t>
            </a:r>
            <a:r>
              <a:rPr kumimoji="0" lang="es-ES" altLang="es-ES" sz="1300" b="0" i="0" u="none" strike="noStrike" cap="none" normalizeH="0" baseline="0" dirty="0">
                <a:ln>
                  <a:noFill/>
                </a:ln>
                <a:solidFill>
                  <a:schemeClr val="tx1"/>
                </a:solidFill>
                <a:effectLst/>
              </a:rPr>
              <a:t> </a:t>
            </a:r>
            <a:endParaRPr kumimoji="0" lang="es-ES" altLang="es-ES" sz="1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63398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A7FA55-7582-2C1C-C48D-B282B61A631C}"/>
              </a:ext>
            </a:extLst>
          </p:cNvPr>
          <p:cNvSpPr>
            <a:spLocks noGrp="1"/>
          </p:cNvSpPr>
          <p:nvPr>
            <p:ph type="title"/>
          </p:nvPr>
        </p:nvSpPr>
        <p:spPr/>
        <p:txBody>
          <a:bodyPr/>
          <a:lstStyle/>
          <a:p>
            <a:r>
              <a:rPr lang="es-ES" b="0" i="0" dirty="0">
                <a:solidFill>
                  <a:srgbClr val="000000"/>
                </a:solidFill>
                <a:effectLst/>
                <a:latin typeface="Roboto" panose="02000000000000000000" pitchFamily="2" charset="0"/>
              </a:rPr>
              <a:t>Retornar múltiples valores en una función</a:t>
            </a:r>
            <a:endParaRPr lang="es-ES" dirty="0"/>
          </a:p>
        </p:txBody>
      </p:sp>
      <p:sp>
        <p:nvSpPr>
          <p:cNvPr id="3" name="Marcador de texto 2">
            <a:extLst>
              <a:ext uri="{FF2B5EF4-FFF2-40B4-BE49-F238E27FC236}">
                <a16:creationId xmlns:a16="http://schemas.microsoft.com/office/drawing/2014/main" id="{3270DFA4-F402-F1B4-05EB-690843FB1E28}"/>
              </a:ext>
            </a:extLst>
          </p:cNvPr>
          <p:cNvSpPr>
            <a:spLocks noGrp="1"/>
          </p:cNvSpPr>
          <p:nvPr>
            <p:ph type="body" idx="1"/>
          </p:nvPr>
        </p:nvSpPr>
        <p:spPr>
          <a:xfrm>
            <a:off x="179512" y="1215788"/>
            <a:ext cx="8784976" cy="3552300"/>
          </a:xfrm>
        </p:spPr>
        <p:txBody>
          <a:bodyPr/>
          <a:lstStyle/>
          <a:p>
            <a:r>
              <a:rPr lang="es-ES" sz="1600" dirty="0"/>
              <a:t>Lo dicho anteriormente sobre que "una función devuelve un único valor" puede resultar cortante para las personas que están comenzando en la programación, al ver que ello puede significar una gran limitación a la hora de escribir funciones. No obstante, con las herramientas con las que se cuenta en la programación </a:t>
            </a:r>
            <a:r>
              <a:rPr lang="es-ES" sz="1600" dirty="0" err="1"/>
              <a:t>ésto</a:t>
            </a:r>
            <a:r>
              <a:rPr lang="es-ES" sz="1600" dirty="0"/>
              <a:t> no es así.</a:t>
            </a:r>
          </a:p>
          <a:p>
            <a:endParaRPr lang="es-ES" sz="1600" dirty="0"/>
          </a:p>
          <a:p>
            <a:r>
              <a:rPr lang="es-ES" sz="1600" dirty="0"/>
              <a:t>Si queremos hacer que se puedan devolver varios valores distintos podríamos que recurrir a un truco que consiste en devolver un array.</a:t>
            </a:r>
          </a:p>
        </p:txBody>
      </p:sp>
      <p:sp>
        <p:nvSpPr>
          <p:cNvPr id="4" name="Marcador de número de diapositiva 3">
            <a:extLst>
              <a:ext uri="{FF2B5EF4-FFF2-40B4-BE49-F238E27FC236}">
                <a16:creationId xmlns:a16="http://schemas.microsoft.com/office/drawing/2014/main" id="{FF819A9C-D931-2EBD-8764-C1AC2A6C8298}"/>
              </a:ext>
            </a:extLst>
          </p:cNvPr>
          <p:cNvSpPr>
            <a:spLocks noGrp="1"/>
          </p:cNvSpPr>
          <p:nvPr>
            <p:ph type="sldNum" idx="10"/>
          </p:nvPr>
        </p:nvSpPr>
        <p:spPr/>
        <p:txBody>
          <a:bodyPr/>
          <a:lstStyle/>
          <a:p>
            <a:fld id="{00000000-1234-1234-1234-123412341234}" type="slidenum">
              <a:rPr lang="es-ES" smtClean="0"/>
              <a:pPr/>
              <a:t>31</a:t>
            </a:fld>
            <a:endParaRPr lang="es-ES" dirty="0"/>
          </a:p>
        </p:txBody>
      </p:sp>
      <p:sp>
        <p:nvSpPr>
          <p:cNvPr id="5" name="Rectangle 1">
            <a:extLst>
              <a:ext uri="{FF2B5EF4-FFF2-40B4-BE49-F238E27FC236}">
                <a16:creationId xmlns:a16="http://schemas.microsoft.com/office/drawing/2014/main" id="{DA719A77-29E5-5AD0-789D-21FE8376739A}"/>
              </a:ext>
            </a:extLst>
          </p:cNvPr>
          <p:cNvSpPr>
            <a:spLocks noChangeArrowheads="1"/>
          </p:cNvSpPr>
          <p:nvPr/>
        </p:nvSpPr>
        <p:spPr bwMode="auto">
          <a:xfrm>
            <a:off x="1763688" y="3363838"/>
            <a:ext cx="4104456" cy="898914"/>
          </a:xfrm>
          <a:prstGeom prst="rect">
            <a:avLst/>
          </a:prstGeom>
          <a:solidFill>
            <a:srgbClr val="FDF6E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err="1">
                <a:ln>
                  <a:noFill/>
                </a:ln>
                <a:solidFill>
                  <a:srgbClr val="859900"/>
                </a:solidFill>
                <a:effectLst/>
                <a:latin typeface="Consolas" panose="020B0609020204030204" pitchFamily="49" charset="0"/>
              </a:rPr>
              <a:t>function</a:t>
            </a:r>
            <a:r>
              <a:rPr kumimoji="0" lang="es-ES" altLang="es-ES" sz="1200" b="0" i="0" u="none" strike="noStrike" cap="none" normalizeH="0" baseline="0" dirty="0">
                <a:ln>
                  <a:noFill/>
                </a:ln>
                <a:solidFill>
                  <a:srgbClr val="657B83"/>
                </a:solidFill>
                <a:effectLst/>
                <a:latin typeface="Consolas" panose="020B0609020204030204" pitchFamily="49" charset="0"/>
              </a:rPr>
              <a:t> </a:t>
            </a:r>
            <a:r>
              <a:rPr kumimoji="0" lang="es-ES" altLang="es-ES" sz="1200" b="0" i="0" u="none" strike="noStrike" cap="none" normalizeH="0" baseline="0" dirty="0" err="1">
                <a:ln>
                  <a:noFill/>
                </a:ln>
                <a:solidFill>
                  <a:srgbClr val="B58900"/>
                </a:solidFill>
                <a:effectLst/>
                <a:latin typeface="Consolas" panose="020B0609020204030204" pitchFamily="49" charset="0"/>
              </a:rPr>
              <a:t>numeros_pequenos</a:t>
            </a:r>
            <a:r>
              <a:rPr kumimoji="0" lang="es-ES" altLang="es-ES" sz="1200" b="0" i="0" u="none" strike="noStrike" cap="none" normalizeH="0" baseline="0" dirty="0">
                <a:ln>
                  <a:noFill/>
                </a:ln>
                <a:solidFill>
                  <a:srgbClr val="586E75"/>
                </a:solidFill>
                <a:effectLst/>
                <a:latin typeface="Consolas" panose="020B0609020204030204" pitchFamily="49" charset="0"/>
              </a:rPr>
              <a:t>()</a:t>
            </a:r>
            <a:r>
              <a:rPr kumimoji="0" lang="es-ES" altLang="es-ES" sz="1200" b="0" i="0" u="none" strike="noStrike" cap="none" normalizeH="0" baseline="0" dirty="0">
                <a:ln>
                  <a:noFill/>
                </a:ln>
                <a:solidFill>
                  <a:srgbClr val="657B83"/>
                </a:solidFill>
                <a:effectLst/>
                <a:latin typeface="Consolas" panose="020B0609020204030204" pitchFamily="49" charset="0"/>
              </a:rPr>
              <a:t> </a:t>
            </a:r>
            <a:r>
              <a:rPr kumimoji="0" lang="es-ES" altLang="es-ES" sz="1200" b="0" i="0" u="none" strike="noStrike" cap="none" normalizeH="0" baseline="0" dirty="0">
                <a:ln>
                  <a:noFill/>
                </a:ln>
                <a:solidFill>
                  <a:srgbClr val="586E75"/>
                </a:solidFill>
                <a:effectLst/>
                <a:latin typeface="Consolas" panose="020B0609020204030204" pitchFamily="49" charset="0"/>
              </a:rPr>
              <a:t>{</a:t>
            </a:r>
            <a:r>
              <a:rPr kumimoji="0" lang="es-ES" altLang="es-ES" sz="12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200" dirty="0">
                <a:solidFill>
                  <a:srgbClr val="657B83"/>
                </a:solidFill>
                <a:latin typeface="Consolas" panose="020B0609020204030204" pitchFamily="49" charset="0"/>
              </a:rPr>
              <a:t>    </a:t>
            </a:r>
            <a:r>
              <a:rPr kumimoji="0" lang="es-ES" altLang="es-ES" sz="1200" b="0" i="0" u="none" strike="noStrike" cap="none" normalizeH="0" baseline="0" dirty="0" err="1">
                <a:ln>
                  <a:noFill/>
                </a:ln>
                <a:solidFill>
                  <a:srgbClr val="859900"/>
                </a:solidFill>
                <a:effectLst/>
                <a:latin typeface="Consolas" panose="020B0609020204030204" pitchFamily="49" charset="0"/>
              </a:rPr>
              <a:t>return</a:t>
            </a:r>
            <a:r>
              <a:rPr kumimoji="0" lang="es-ES" altLang="es-ES" sz="1200" b="0" i="0" u="none" strike="noStrike" cap="none" normalizeH="0" baseline="0" dirty="0">
                <a:ln>
                  <a:noFill/>
                </a:ln>
                <a:solidFill>
                  <a:srgbClr val="657B83"/>
                </a:solidFill>
                <a:effectLst/>
                <a:latin typeface="Consolas" panose="020B0609020204030204" pitchFamily="49" charset="0"/>
              </a:rPr>
              <a:t> </a:t>
            </a:r>
            <a:r>
              <a:rPr kumimoji="0" lang="es-ES" altLang="es-ES" sz="1200" b="0" i="0" u="none" strike="noStrike" cap="none" normalizeH="0" baseline="0" dirty="0">
                <a:ln>
                  <a:noFill/>
                </a:ln>
                <a:solidFill>
                  <a:srgbClr val="859900"/>
                </a:solidFill>
                <a:effectLst/>
                <a:latin typeface="Consolas" panose="020B0609020204030204" pitchFamily="49" charset="0"/>
              </a:rPr>
              <a:t>array</a:t>
            </a:r>
            <a:r>
              <a:rPr kumimoji="0" lang="es-ES" altLang="es-ES" sz="1200" b="0" i="0" u="none" strike="noStrike" cap="none" normalizeH="0" baseline="0" dirty="0">
                <a:ln>
                  <a:noFill/>
                </a:ln>
                <a:solidFill>
                  <a:srgbClr val="657B83"/>
                </a:solidFill>
                <a:effectLst/>
                <a:latin typeface="Consolas" panose="020B0609020204030204" pitchFamily="49" charset="0"/>
              </a:rPr>
              <a:t> </a:t>
            </a:r>
            <a:r>
              <a:rPr kumimoji="0" lang="es-ES" altLang="es-ES" sz="1200" b="0" i="0" u="none" strike="noStrike" cap="none" normalizeH="0" baseline="0" dirty="0">
                <a:ln>
                  <a:noFill/>
                </a:ln>
                <a:solidFill>
                  <a:srgbClr val="586E75"/>
                </a:solidFill>
                <a:effectLst/>
                <a:latin typeface="Consolas" panose="020B0609020204030204" pitchFamily="49" charset="0"/>
              </a:rPr>
              <a:t>(</a:t>
            </a:r>
            <a:r>
              <a:rPr kumimoji="0" lang="es-ES" altLang="es-ES" sz="1200" b="0" i="0" u="none" strike="noStrike" cap="none" normalizeH="0" baseline="0" dirty="0">
                <a:ln>
                  <a:noFill/>
                </a:ln>
                <a:solidFill>
                  <a:srgbClr val="268BD2"/>
                </a:solidFill>
                <a:effectLst/>
                <a:latin typeface="Consolas" panose="020B0609020204030204" pitchFamily="49" charset="0"/>
              </a:rPr>
              <a:t>0</a:t>
            </a:r>
            <a:r>
              <a:rPr kumimoji="0" lang="es-ES" altLang="es-ES" sz="1200" b="0" i="0" u="none" strike="noStrike" cap="none" normalizeH="0" baseline="0" dirty="0">
                <a:ln>
                  <a:noFill/>
                </a:ln>
                <a:solidFill>
                  <a:srgbClr val="586E75"/>
                </a:solidFill>
                <a:effectLst/>
                <a:latin typeface="Consolas" panose="020B0609020204030204" pitchFamily="49" charset="0"/>
              </a:rPr>
              <a:t>,</a:t>
            </a:r>
            <a:r>
              <a:rPr kumimoji="0" lang="es-ES" altLang="es-ES" sz="1200" b="0" i="0" u="none" strike="noStrike" cap="none" normalizeH="0" baseline="0" dirty="0">
                <a:ln>
                  <a:noFill/>
                </a:ln>
                <a:solidFill>
                  <a:srgbClr val="657B83"/>
                </a:solidFill>
                <a:effectLst/>
                <a:latin typeface="Consolas" panose="020B0609020204030204" pitchFamily="49" charset="0"/>
              </a:rPr>
              <a:t> </a:t>
            </a:r>
            <a:r>
              <a:rPr kumimoji="0" lang="es-ES" altLang="es-ES" sz="1200" b="0" i="0" u="none" strike="noStrike" cap="none" normalizeH="0" baseline="0" dirty="0">
                <a:ln>
                  <a:noFill/>
                </a:ln>
                <a:solidFill>
                  <a:srgbClr val="268BD2"/>
                </a:solidFill>
                <a:effectLst/>
                <a:latin typeface="Consolas" panose="020B0609020204030204" pitchFamily="49" charset="0"/>
              </a:rPr>
              <a:t>1</a:t>
            </a:r>
            <a:r>
              <a:rPr kumimoji="0" lang="es-ES" altLang="es-ES" sz="1200" b="0" i="0" u="none" strike="noStrike" cap="none" normalizeH="0" baseline="0" dirty="0">
                <a:ln>
                  <a:noFill/>
                </a:ln>
                <a:solidFill>
                  <a:srgbClr val="586E75"/>
                </a:solidFill>
                <a:effectLst/>
                <a:latin typeface="Consolas" panose="020B0609020204030204" pitchFamily="49" charset="0"/>
              </a:rPr>
              <a:t>,</a:t>
            </a:r>
            <a:r>
              <a:rPr kumimoji="0" lang="es-ES" altLang="es-ES" sz="1200" b="0" i="0" u="none" strike="noStrike" cap="none" normalizeH="0" baseline="0" dirty="0">
                <a:ln>
                  <a:noFill/>
                </a:ln>
                <a:solidFill>
                  <a:srgbClr val="657B83"/>
                </a:solidFill>
                <a:effectLst/>
                <a:latin typeface="Consolas" panose="020B0609020204030204" pitchFamily="49" charset="0"/>
              </a:rPr>
              <a:t> </a:t>
            </a:r>
            <a:r>
              <a:rPr kumimoji="0" lang="es-ES" altLang="es-ES" sz="1200" b="0" i="0" u="none" strike="noStrike" cap="none" normalizeH="0" baseline="0" dirty="0">
                <a:ln>
                  <a:noFill/>
                </a:ln>
                <a:solidFill>
                  <a:srgbClr val="268BD2"/>
                </a:solidFill>
                <a:effectLst/>
                <a:latin typeface="Consolas" panose="020B0609020204030204" pitchFamily="49" charset="0"/>
              </a:rPr>
              <a:t>2</a:t>
            </a:r>
            <a:r>
              <a:rPr kumimoji="0" lang="es-ES" altLang="es-ES" sz="1200" b="0" i="0" u="none" strike="noStrike" cap="none" normalizeH="0" baseline="0" dirty="0">
                <a:ln>
                  <a:noFill/>
                </a:ln>
                <a:solidFill>
                  <a:srgbClr val="586E75"/>
                </a:solidFill>
                <a:effectLst/>
                <a:latin typeface="Consolas" panose="020B0609020204030204" pitchFamily="49" charset="0"/>
              </a:rPr>
              <a:t>);</a:t>
            </a:r>
            <a:r>
              <a:rPr kumimoji="0" lang="es-ES" altLang="es-ES" sz="12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a:ln>
                  <a:noFill/>
                </a:ln>
                <a:solidFill>
                  <a:srgbClr val="586E75"/>
                </a:solidFill>
                <a:effectLst/>
                <a:latin typeface="Consolas" panose="020B0609020204030204" pitchFamily="49" charset="0"/>
              </a:rPr>
              <a:t>}</a:t>
            </a:r>
            <a:r>
              <a:rPr kumimoji="0" lang="es-ES" altLang="es-ES" sz="12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err="1">
                <a:ln>
                  <a:noFill/>
                </a:ln>
                <a:solidFill>
                  <a:srgbClr val="859900"/>
                </a:solidFill>
                <a:effectLst/>
                <a:latin typeface="Consolas" panose="020B0609020204030204" pitchFamily="49" charset="0"/>
              </a:rPr>
              <a:t>list</a:t>
            </a:r>
            <a:r>
              <a:rPr kumimoji="0" lang="es-ES" altLang="es-ES" sz="1200" b="0" i="0" u="none" strike="noStrike" cap="none" normalizeH="0" baseline="0" dirty="0">
                <a:ln>
                  <a:noFill/>
                </a:ln>
                <a:solidFill>
                  <a:srgbClr val="657B83"/>
                </a:solidFill>
                <a:effectLst/>
                <a:latin typeface="Consolas" panose="020B0609020204030204" pitchFamily="49" charset="0"/>
              </a:rPr>
              <a:t> </a:t>
            </a:r>
            <a:r>
              <a:rPr kumimoji="0" lang="es-ES" altLang="es-ES" sz="1200" b="0" i="0" u="none" strike="noStrike" cap="none" normalizeH="0" baseline="0" dirty="0">
                <a:ln>
                  <a:noFill/>
                </a:ln>
                <a:solidFill>
                  <a:srgbClr val="586E75"/>
                </a:solidFill>
                <a:effectLst/>
                <a:latin typeface="Consolas" panose="020B0609020204030204" pitchFamily="49" charset="0"/>
              </a:rPr>
              <a:t>(</a:t>
            </a:r>
            <a:r>
              <a:rPr kumimoji="0" lang="es-ES" altLang="es-ES" sz="1200" b="0" i="0" u="none" strike="noStrike" cap="none" normalizeH="0" baseline="0" dirty="0">
                <a:ln>
                  <a:noFill/>
                </a:ln>
                <a:solidFill>
                  <a:srgbClr val="CB4B16"/>
                </a:solidFill>
                <a:effectLst/>
                <a:latin typeface="Consolas" panose="020B0609020204030204" pitchFamily="49" charset="0"/>
              </a:rPr>
              <a:t>$</a:t>
            </a:r>
            <a:r>
              <a:rPr kumimoji="0" lang="es-ES" altLang="es-ES" sz="1200" b="0" i="0" u="none" strike="noStrike" cap="none" normalizeH="0" baseline="0" dirty="0" err="1">
                <a:ln>
                  <a:noFill/>
                </a:ln>
                <a:solidFill>
                  <a:srgbClr val="CB4B16"/>
                </a:solidFill>
                <a:effectLst/>
                <a:latin typeface="Consolas" panose="020B0609020204030204" pitchFamily="49" charset="0"/>
              </a:rPr>
              <a:t>zero</a:t>
            </a:r>
            <a:r>
              <a:rPr kumimoji="0" lang="es-ES" altLang="es-ES" sz="1200" b="0" i="0" u="none" strike="noStrike" cap="none" normalizeH="0" baseline="0" dirty="0">
                <a:ln>
                  <a:noFill/>
                </a:ln>
                <a:solidFill>
                  <a:srgbClr val="586E75"/>
                </a:solidFill>
                <a:effectLst/>
                <a:latin typeface="Consolas" panose="020B0609020204030204" pitchFamily="49" charset="0"/>
              </a:rPr>
              <a:t>,</a:t>
            </a:r>
            <a:r>
              <a:rPr kumimoji="0" lang="es-ES" altLang="es-ES" sz="1200" b="0" i="0" u="none" strike="noStrike" cap="none" normalizeH="0" baseline="0" dirty="0">
                <a:ln>
                  <a:noFill/>
                </a:ln>
                <a:solidFill>
                  <a:srgbClr val="657B83"/>
                </a:solidFill>
                <a:effectLst/>
                <a:latin typeface="Consolas" panose="020B0609020204030204" pitchFamily="49" charset="0"/>
              </a:rPr>
              <a:t> </a:t>
            </a:r>
            <a:r>
              <a:rPr kumimoji="0" lang="es-ES" altLang="es-ES" sz="1200" b="0" i="0" u="none" strike="noStrike" cap="none" normalizeH="0" baseline="0" dirty="0">
                <a:ln>
                  <a:noFill/>
                </a:ln>
                <a:solidFill>
                  <a:srgbClr val="CB4B16"/>
                </a:solidFill>
                <a:effectLst/>
                <a:latin typeface="Consolas" panose="020B0609020204030204" pitchFamily="49" charset="0"/>
              </a:rPr>
              <a:t>$</a:t>
            </a:r>
            <a:r>
              <a:rPr kumimoji="0" lang="es-ES" altLang="es-ES" sz="1200" b="0" i="0" u="none" strike="noStrike" cap="none" normalizeH="0" baseline="0" dirty="0" err="1">
                <a:ln>
                  <a:noFill/>
                </a:ln>
                <a:solidFill>
                  <a:srgbClr val="CB4B16"/>
                </a:solidFill>
                <a:effectLst/>
                <a:latin typeface="Consolas" panose="020B0609020204030204" pitchFamily="49" charset="0"/>
              </a:rPr>
              <a:t>one</a:t>
            </a:r>
            <a:r>
              <a:rPr kumimoji="0" lang="es-ES" altLang="es-ES" sz="1200" b="0" i="0" u="none" strike="noStrike" cap="none" normalizeH="0" baseline="0" dirty="0">
                <a:ln>
                  <a:noFill/>
                </a:ln>
                <a:solidFill>
                  <a:srgbClr val="586E75"/>
                </a:solidFill>
                <a:effectLst/>
                <a:latin typeface="Consolas" panose="020B0609020204030204" pitchFamily="49" charset="0"/>
              </a:rPr>
              <a:t>,</a:t>
            </a:r>
            <a:r>
              <a:rPr kumimoji="0" lang="es-ES" altLang="es-ES" sz="1200" b="0" i="0" u="none" strike="noStrike" cap="none" normalizeH="0" baseline="0" dirty="0">
                <a:ln>
                  <a:noFill/>
                </a:ln>
                <a:solidFill>
                  <a:srgbClr val="657B83"/>
                </a:solidFill>
                <a:effectLst/>
                <a:latin typeface="Consolas" panose="020B0609020204030204" pitchFamily="49" charset="0"/>
              </a:rPr>
              <a:t> </a:t>
            </a:r>
            <a:r>
              <a:rPr kumimoji="0" lang="es-ES" altLang="es-ES" sz="1200" b="0" i="0" u="none" strike="noStrike" cap="none" normalizeH="0" baseline="0" dirty="0">
                <a:ln>
                  <a:noFill/>
                </a:ln>
                <a:solidFill>
                  <a:srgbClr val="CB4B16"/>
                </a:solidFill>
                <a:effectLst/>
                <a:latin typeface="Consolas" panose="020B0609020204030204" pitchFamily="49" charset="0"/>
              </a:rPr>
              <a:t>$</a:t>
            </a:r>
            <a:r>
              <a:rPr kumimoji="0" lang="es-ES" altLang="es-ES" sz="1200" b="0" i="0" u="none" strike="noStrike" cap="none" normalizeH="0" baseline="0" dirty="0" err="1">
                <a:ln>
                  <a:noFill/>
                </a:ln>
                <a:solidFill>
                  <a:srgbClr val="CB4B16"/>
                </a:solidFill>
                <a:effectLst/>
                <a:latin typeface="Consolas" panose="020B0609020204030204" pitchFamily="49" charset="0"/>
              </a:rPr>
              <a:t>two</a:t>
            </a:r>
            <a:r>
              <a:rPr kumimoji="0" lang="es-ES" altLang="es-ES" sz="1200" b="0" i="0" u="none" strike="noStrike" cap="none" normalizeH="0" baseline="0" dirty="0">
                <a:ln>
                  <a:noFill/>
                </a:ln>
                <a:solidFill>
                  <a:srgbClr val="586E75"/>
                </a:solidFill>
                <a:effectLst/>
                <a:latin typeface="Consolas" panose="020B0609020204030204" pitchFamily="49" charset="0"/>
              </a:rPr>
              <a:t>)</a:t>
            </a:r>
            <a:r>
              <a:rPr kumimoji="0" lang="es-ES" altLang="es-ES" sz="1200" b="0" i="0" u="none" strike="noStrike" cap="none" normalizeH="0" baseline="0" dirty="0">
                <a:ln>
                  <a:noFill/>
                </a:ln>
                <a:solidFill>
                  <a:srgbClr val="657B83"/>
                </a:solidFill>
                <a:effectLst/>
                <a:latin typeface="Consolas" panose="020B0609020204030204" pitchFamily="49" charset="0"/>
              </a:rPr>
              <a:t> = </a:t>
            </a:r>
            <a:r>
              <a:rPr kumimoji="0" lang="es-ES" altLang="es-ES" sz="1200" b="0" i="0" u="none" strike="noStrike" cap="none" normalizeH="0" baseline="0" dirty="0" err="1">
                <a:ln>
                  <a:noFill/>
                </a:ln>
                <a:solidFill>
                  <a:srgbClr val="B58900"/>
                </a:solidFill>
                <a:effectLst/>
                <a:latin typeface="Consolas" panose="020B0609020204030204" pitchFamily="49" charset="0"/>
              </a:rPr>
              <a:t>small_numbers</a:t>
            </a:r>
            <a:r>
              <a:rPr kumimoji="0" lang="es-ES" altLang="es-ES" sz="1200" b="0" i="0" u="none" strike="noStrike" cap="none" normalizeH="0" baseline="0" dirty="0">
                <a:ln>
                  <a:noFill/>
                </a:ln>
                <a:solidFill>
                  <a:srgbClr val="586E75"/>
                </a:solidFill>
                <a:effectLst/>
                <a:latin typeface="Consolas" panose="020B0609020204030204" pitchFamily="49" charset="0"/>
              </a:rPr>
              <a:t>();</a:t>
            </a:r>
            <a:r>
              <a:rPr kumimoji="0" lang="es-ES" altLang="es-ES" sz="1200" b="0" i="0" u="none" strike="noStrike" cap="none" normalizeH="0" baseline="0" dirty="0">
                <a:ln>
                  <a:noFill/>
                </a:ln>
                <a:solidFill>
                  <a:schemeClr val="tx1"/>
                </a:solidFill>
                <a:effectLst/>
              </a:rPr>
              <a:t> </a:t>
            </a:r>
            <a:endParaRPr kumimoji="0" lang="es-ES" altLang="es-E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11329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a:xfrm>
            <a:off x="827584" y="253652"/>
            <a:ext cx="6462600" cy="857400"/>
          </a:xfrm>
        </p:spPr>
        <p:txBody>
          <a:bodyPr/>
          <a:lstStyle/>
          <a:p>
            <a:pPr algn="l"/>
            <a:endParaRPr lang="es-ES" b="0" i="0" dirty="0">
              <a:solidFill>
                <a:srgbClr val="000000"/>
              </a:solidFill>
              <a:effectLst/>
              <a:latin typeface="Roboto" panose="02000000000000000000" pitchFamily="2" charset="0"/>
            </a:endParaRP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4</a:t>
            </a:fld>
            <a:endParaRPr lang="es-ES" dirty="0"/>
          </a:p>
        </p:txBody>
      </p:sp>
      <p:sp>
        <p:nvSpPr>
          <p:cNvPr id="12" name="Marcador de texto 11">
            <a:extLst>
              <a:ext uri="{FF2B5EF4-FFF2-40B4-BE49-F238E27FC236}">
                <a16:creationId xmlns:a16="http://schemas.microsoft.com/office/drawing/2014/main" id="{90697A68-85C6-7BA0-B29A-E6218C4C04B6}"/>
              </a:ext>
            </a:extLst>
          </p:cNvPr>
          <p:cNvSpPr>
            <a:spLocks noGrp="1"/>
          </p:cNvSpPr>
          <p:nvPr>
            <p:ph type="body" idx="1"/>
          </p:nvPr>
        </p:nvSpPr>
        <p:spPr>
          <a:xfrm>
            <a:off x="611560" y="1337548"/>
            <a:ext cx="7920880" cy="3552300"/>
          </a:xfrm>
        </p:spPr>
        <p:txBody>
          <a:bodyPr/>
          <a:lstStyle/>
          <a:p>
            <a:r>
              <a:rPr lang="es-ES" sz="2400" dirty="0">
                <a:solidFill>
                  <a:schemeClr val="bg2">
                    <a:lumMod val="50000"/>
                  </a:schemeClr>
                </a:solidFill>
                <a:latin typeface="Calibri" panose="020F0502020204030204" pitchFamily="34" charset="0"/>
                <a:ea typeface="Lato"/>
                <a:cs typeface="Calibri" panose="020F0502020204030204" pitchFamily="34" charset="0"/>
                <a:sym typeface="Lato"/>
              </a:rPr>
              <a:t>Las funciones integradas en PHP son muy fáciles de utilizar e iremos repasando las más usadas. </a:t>
            </a:r>
          </a:p>
          <a:p>
            <a:endParaRPr lang="es-ES" dirty="0">
              <a:solidFill>
                <a:schemeClr val="bg2">
                  <a:lumMod val="50000"/>
                </a:schemeClr>
              </a:solidFill>
              <a:latin typeface="Calibri" panose="020F0502020204030204" pitchFamily="34" charset="0"/>
              <a:cs typeface="Calibri" panose="020F0502020204030204" pitchFamily="34" charset="0"/>
            </a:endParaRPr>
          </a:p>
          <a:p>
            <a:r>
              <a:rPr lang="es-ES" sz="2400" dirty="0">
                <a:solidFill>
                  <a:schemeClr val="bg2">
                    <a:lumMod val="50000"/>
                  </a:schemeClr>
                </a:solidFill>
                <a:latin typeface="Calibri" panose="020F0502020204030204" pitchFamily="34" charset="0"/>
                <a:ea typeface="Lato"/>
                <a:cs typeface="Calibri" panose="020F0502020204030204" pitchFamily="34" charset="0"/>
                <a:sym typeface="Lato"/>
              </a:rPr>
              <a:t>Para acceder a todas las utilidades que hay detrás de una función tan sólo hemos de realizar la llamada (o invocación) de la forma apropiada y especificar los parámetros necesarios para que la función realice su tarea.</a:t>
            </a:r>
            <a:endParaRPr lang="es-ES" dirty="0"/>
          </a:p>
        </p:txBody>
      </p:sp>
    </p:spTree>
    <p:extLst>
      <p:ext uri="{BB962C8B-B14F-4D97-AF65-F5344CB8AC3E}">
        <p14:creationId xmlns:p14="http://schemas.microsoft.com/office/powerpoint/2010/main" val="2781003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5</a:t>
            </a:fld>
            <a:endParaRPr lang="es-ES" dirty="0"/>
          </a:p>
        </p:txBody>
      </p:sp>
      <p:sp>
        <p:nvSpPr>
          <p:cNvPr id="3" name="Marcador de texto 2">
            <a:extLst>
              <a:ext uri="{FF2B5EF4-FFF2-40B4-BE49-F238E27FC236}">
                <a16:creationId xmlns:a16="http://schemas.microsoft.com/office/drawing/2014/main" id="{0DF5DE14-AB8C-C9D2-B109-B988CB6F2310}"/>
              </a:ext>
            </a:extLst>
          </p:cNvPr>
          <p:cNvSpPr>
            <a:spLocks noGrp="1"/>
          </p:cNvSpPr>
          <p:nvPr>
            <p:ph type="body" idx="1"/>
          </p:nvPr>
        </p:nvSpPr>
        <p:spPr>
          <a:xfrm>
            <a:off x="366599" y="1692686"/>
            <a:ext cx="8384076" cy="2638322"/>
          </a:xfrm>
        </p:spPr>
        <p:txBody>
          <a:bodyPr/>
          <a:lstStyle/>
          <a:p>
            <a:r>
              <a:rPr lang="es-ES" sz="1600" dirty="0"/>
              <a:t>Lo que puede parecer ligeramente más complicado, pero que con un mínimo de experiencia resultará muy sencillo y sin lugar a dudas muy práctico, es crear nuestras propias funciones. </a:t>
            </a:r>
          </a:p>
          <a:p>
            <a:endParaRPr lang="es-ES" sz="1600" dirty="0"/>
          </a:p>
          <a:p>
            <a:r>
              <a:rPr lang="es-ES" sz="1600" dirty="0"/>
              <a:t>De una forma general, podríamos crear nuestras propias funciones para conectarnos a una base de datos o crear los encabezados o etiquetas meta de un documento HTML. Para una aplicación de comercio electrónico podríamos crear por ejemplo funciones de cambio de una moneda a otra o de calculo de los impuestos a añadir al precio de articulo. En definitiva, es interesante crear funciones para la mayoría de acciones más o menos sistemáticas que realizamos en nuestros programas.</a:t>
            </a:r>
          </a:p>
        </p:txBody>
      </p:sp>
      <p:sp>
        <p:nvSpPr>
          <p:cNvPr id="6" name="CuadroTexto 5">
            <a:extLst>
              <a:ext uri="{FF2B5EF4-FFF2-40B4-BE49-F238E27FC236}">
                <a16:creationId xmlns:a16="http://schemas.microsoft.com/office/drawing/2014/main" id="{296ECD00-B3BA-20BB-0522-0BEF582D6CA1}"/>
              </a:ext>
            </a:extLst>
          </p:cNvPr>
          <p:cNvSpPr txBox="1"/>
          <p:nvPr/>
        </p:nvSpPr>
        <p:spPr>
          <a:xfrm>
            <a:off x="107504" y="267494"/>
            <a:ext cx="7488832" cy="1323439"/>
          </a:xfrm>
          <a:prstGeom prst="rect">
            <a:avLst/>
          </a:prstGeom>
          <a:noFill/>
        </p:spPr>
        <p:txBody>
          <a:bodyPr wrap="square">
            <a:spAutoFit/>
          </a:bodyPr>
          <a:lstStyle/>
          <a:p>
            <a:pPr algn="l"/>
            <a:r>
              <a:rPr lang="es-ES" sz="4000" b="0" i="0" dirty="0">
                <a:solidFill>
                  <a:srgbClr val="000000"/>
                </a:solidFill>
                <a:effectLst/>
                <a:latin typeface="Roboto" panose="02000000000000000000" pitchFamily="2" charset="0"/>
              </a:rPr>
              <a:t>Crear nuestras propias funciones en PHP</a:t>
            </a:r>
          </a:p>
        </p:txBody>
      </p:sp>
    </p:spTree>
    <p:extLst>
      <p:ext uri="{BB962C8B-B14F-4D97-AF65-F5344CB8AC3E}">
        <p14:creationId xmlns:p14="http://schemas.microsoft.com/office/powerpoint/2010/main" val="814954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a:xfrm>
            <a:off x="518779" y="320750"/>
            <a:ext cx="8388932" cy="857400"/>
          </a:xfrm>
        </p:spPr>
        <p:txBody>
          <a:bodyPr/>
          <a:lstStyle/>
          <a:p>
            <a:pPr algn="l"/>
            <a:r>
              <a:rPr lang="es-ES" sz="3200" b="0" i="0" dirty="0">
                <a:solidFill>
                  <a:srgbClr val="000000"/>
                </a:solidFill>
                <a:effectLst/>
                <a:latin typeface="Roboto" panose="02000000000000000000" pitchFamily="2" charset="0"/>
              </a:rPr>
              <a:t>Crear nuestras propias funciones en PHP</a:t>
            </a: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6</a:t>
            </a:fld>
            <a:endParaRPr lang="es-ES" dirty="0"/>
          </a:p>
        </p:txBody>
      </p:sp>
      <p:sp>
        <p:nvSpPr>
          <p:cNvPr id="7" name="Marcador de texto 6">
            <a:extLst>
              <a:ext uri="{FF2B5EF4-FFF2-40B4-BE49-F238E27FC236}">
                <a16:creationId xmlns:a16="http://schemas.microsoft.com/office/drawing/2014/main" id="{02064979-CA06-2D1E-F5D4-4A6C72C7B432}"/>
              </a:ext>
            </a:extLst>
          </p:cNvPr>
          <p:cNvSpPr>
            <a:spLocks noGrp="1"/>
          </p:cNvSpPr>
          <p:nvPr>
            <p:ph type="body" idx="1"/>
          </p:nvPr>
        </p:nvSpPr>
        <p:spPr>
          <a:xfrm>
            <a:off x="194743" y="1277344"/>
            <a:ext cx="8712968" cy="3552300"/>
          </a:xfrm>
        </p:spPr>
        <p:txBody>
          <a:bodyPr/>
          <a:lstStyle/>
          <a:p>
            <a:pPr marL="114300" indent="0">
              <a:buNone/>
            </a:pPr>
            <a:r>
              <a:rPr lang="es-ES" sz="1800" dirty="0"/>
              <a:t>Algo característico de PHP es que permite usar tanto comillas simples como comillas dobles y, dependiendo de cómo lo hayamos hecho PHP interpretará las cadenas de manera distinta. </a:t>
            </a:r>
          </a:p>
          <a:p>
            <a:pPr marL="114300" indent="0">
              <a:buNone/>
            </a:pPr>
            <a:endParaRPr lang="es-ES" sz="1800" dirty="0"/>
          </a:p>
          <a:p>
            <a:pPr marL="114300" indent="0">
              <a:buNone/>
            </a:pPr>
            <a:r>
              <a:rPr lang="es-ES" sz="1800" dirty="0"/>
              <a:t>Es algo que debemos de aprender cuanto antes al trabajar en PHP, porque si no, puede que nos de algunos problemas o surjan situaciones en las que el resultado de un programa no sea el que se esperaba.</a:t>
            </a:r>
          </a:p>
        </p:txBody>
      </p:sp>
    </p:spTree>
    <p:extLst>
      <p:ext uri="{BB962C8B-B14F-4D97-AF65-F5344CB8AC3E}">
        <p14:creationId xmlns:p14="http://schemas.microsoft.com/office/powerpoint/2010/main" val="2553485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a:xfrm>
            <a:off x="323528" y="181041"/>
            <a:ext cx="8712968" cy="857400"/>
          </a:xfrm>
        </p:spPr>
        <p:txBody>
          <a:bodyPr/>
          <a:lstStyle/>
          <a:p>
            <a:pPr algn="l"/>
            <a:r>
              <a:rPr lang="es-ES" sz="3200" b="0" i="0" dirty="0">
                <a:solidFill>
                  <a:srgbClr val="000000"/>
                </a:solidFill>
                <a:effectLst/>
                <a:latin typeface="Roboto" panose="02000000000000000000" pitchFamily="2" charset="0"/>
              </a:rPr>
              <a:t>Crear nuestras propias funciones en PHP</a:t>
            </a: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7</a:t>
            </a:fld>
            <a:endParaRPr lang="es-ES" dirty="0"/>
          </a:p>
        </p:txBody>
      </p:sp>
      <p:sp>
        <p:nvSpPr>
          <p:cNvPr id="7" name="Marcador de texto 6">
            <a:extLst>
              <a:ext uri="{FF2B5EF4-FFF2-40B4-BE49-F238E27FC236}">
                <a16:creationId xmlns:a16="http://schemas.microsoft.com/office/drawing/2014/main" id="{02064979-CA06-2D1E-F5D4-4A6C72C7B432}"/>
              </a:ext>
            </a:extLst>
          </p:cNvPr>
          <p:cNvSpPr>
            <a:spLocks noGrp="1"/>
          </p:cNvSpPr>
          <p:nvPr>
            <p:ph type="body" idx="1"/>
          </p:nvPr>
        </p:nvSpPr>
        <p:spPr>
          <a:xfrm>
            <a:off x="-36512" y="1038441"/>
            <a:ext cx="8640960" cy="1625803"/>
          </a:xfrm>
        </p:spPr>
        <p:txBody>
          <a:bodyPr/>
          <a:lstStyle/>
          <a:p>
            <a:r>
              <a:rPr lang="es-ES" sz="1600" dirty="0"/>
              <a:t>Aquí daremos el ejemplo de creación de una función que, llamada al comienzo de nuestro script, nos crea el encabezado de nuestro documento HTML y coloca el titulo que queremos a la página:</a:t>
            </a:r>
          </a:p>
          <a:p>
            <a:endParaRPr lang="es-ES" sz="1600" dirty="0"/>
          </a:p>
        </p:txBody>
      </p:sp>
      <p:sp>
        <p:nvSpPr>
          <p:cNvPr id="3" name="Rectangle 1">
            <a:extLst>
              <a:ext uri="{FF2B5EF4-FFF2-40B4-BE49-F238E27FC236}">
                <a16:creationId xmlns:a16="http://schemas.microsoft.com/office/drawing/2014/main" id="{6A0DB9CE-09A5-A773-C01D-EF9EC5C385ED}"/>
              </a:ext>
            </a:extLst>
          </p:cNvPr>
          <p:cNvSpPr>
            <a:spLocks noChangeArrowheads="1"/>
          </p:cNvSpPr>
          <p:nvPr/>
        </p:nvSpPr>
        <p:spPr bwMode="auto">
          <a:xfrm>
            <a:off x="539552" y="2139702"/>
            <a:ext cx="5966758" cy="1452911"/>
          </a:xfrm>
          <a:prstGeom prst="rect">
            <a:avLst/>
          </a:prstGeom>
          <a:solidFill>
            <a:srgbClr val="FDF6E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1" i="0" u="none" strike="noStrike" cap="none" normalizeH="0" baseline="0" dirty="0">
                <a:ln>
                  <a:noFill/>
                </a:ln>
                <a:solidFill>
                  <a:srgbClr val="CB4B16"/>
                </a:solidFill>
                <a:effectLst/>
                <a:latin typeface="Consolas" panose="020B0609020204030204" pitchFamily="49" charset="0"/>
              </a:rPr>
              <a:t>&lt;?</a:t>
            </a:r>
            <a:r>
              <a:rPr kumimoji="0" lang="es-ES" altLang="es-ES" sz="12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200" dirty="0">
                <a:solidFill>
                  <a:srgbClr val="657B83"/>
                </a:solidFill>
                <a:latin typeface="Consolas" panose="020B0609020204030204" pitchFamily="49" charset="0"/>
              </a:rPr>
              <a:t>   </a:t>
            </a:r>
            <a:r>
              <a:rPr kumimoji="0" lang="es-ES" altLang="es-ES" sz="1200" b="0" i="0" u="none" strike="noStrike" cap="none" normalizeH="0" baseline="0" dirty="0" err="1">
                <a:ln>
                  <a:noFill/>
                </a:ln>
                <a:solidFill>
                  <a:srgbClr val="859900"/>
                </a:solidFill>
                <a:effectLst/>
                <a:latin typeface="Consolas" panose="020B0609020204030204" pitchFamily="49" charset="0"/>
              </a:rPr>
              <a:t>function</a:t>
            </a:r>
            <a:r>
              <a:rPr kumimoji="0" lang="es-ES" altLang="es-ES" sz="1200" b="0" i="0" u="none" strike="noStrike" cap="none" normalizeH="0" baseline="0" dirty="0">
                <a:ln>
                  <a:noFill/>
                </a:ln>
                <a:solidFill>
                  <a:srgbClr val="657B83"/>
                </a:solidFill>
                <a:effectLst/>
                <a:latin typeface="Consolas" panose="020B0609020204030204" pitchFamily="49" charset="0"/>
              </a:rPr>
              <a:t> </a:t>
            </a:r>
            <a:r>
              <a:rPr kumimoji="0" lang="es-ES" altLang="es-ES" sz="1200" b="0" i="0" u="none" strike="noStrike" cap="none" normalizeH="0" baseline="0" dirty="0" err="1">
                <a:ln>
                  <a:noFill/>
                </a:ln>
                <a:solidFill>
                  <a:srgbClr val="B58900"/>
                </a:solidFill>
                <a:effectLst/>
                <a:latin typeface="Consolas" panose="020B0609020204030204" pitchFamily="49" charset="0"/>
              </a:rPr>
              <a:t>hacer_encabezado</a:t>
            </a:r>
            <a:r>
              <a:rPr kumimoji="0" lang="es-ES" altLang="es-ES" sz="1200" b="0" i="0" u="none" strike="noStrike" cap="none" normalizeH="0" baseline="0" dirty="0">
                <a:ln>
                  <a:noFill/>
                </a:ln>
                <a:solidFill>
                  <a:srgbClr val="586E75"/>
                </a:solidFill>
                <a:effectLst/>
                <a:latin typeface="Consolas" panose="020B0609020204030204" pitchFamily="49" charset="0"/>
              </a:rPr>
              <a:t>(</a:t>
            </a:r>
            <a:r>
              <a:rPr kumimoji="0" lang="es-ES" altLang="es-ES" sz="1200" b="0" i="0" u="none" strike="noStrike" cap="none" normalizeH="0" baseline="0" dirty="0">
                <a:ln>
                  <a:noFill/>
                </a:ln>
                <a:solidFill>
                  <a:srgbClr val="CB4B16"/>
                </a:solidFill>
                <a:effectLst/>
                <a:latin typeface="Consolas" panose="020B0609020204030204" pitchFamily="49" charset="0"/>
              </a:rPr>
              <a:t>$titulo</a:t>
            </a:r>
            <a:r>
              <a:rPr kumimoji="0" lang="es-ES" altLang="es-ES" sz="1200" b="0" i="0" u="none" strike="noStrike" cap="none" normalizeH="0" baseline="0" dirty="0">
                <a:ln>
                  <a:noFill/>
                </a:ln>
                <a:solidFill>
                  <a:srgbClr val="586E75"/>
                </a:solidFill>
                <a:effectLst/>
                <a:latin typeface="Consolas" panose="020B0609020204030204" pitchFamily="49" charset="0"/>
              </a:rPr>
              <a:t>)</a:t>
            </a:r>
            <a:r>
              <a:rPr kumimoji="0" lang="es-ES" altLang="es-ES" sz="1200" b="0" i="0" u="none" strike="noStrike" cap="none" normalizeH="0" baseline="0" dirty="0">
                <a:ln>
                  <a:noFill/>
                </a:ln>
                <a:solidFill>
                  <a:srgbClr val="657B83"/>
                </a:solidFill>
                <a:effectLst/>
                <a:latin typeface="Consolas" panose="020B0609020204030204" pitchFamily="49" charset="0"/>
              </a:rPr>
              <a:t> </a:t>
            </a:r>
            <a:r>
              <a:rPr kumimoji="0" lang="es-ES" altLang="es-ES" sz="1200" b="0" i="0" u="none" strike="noStrike" cap="none" normalizeH="0" baseline="0" dirty="0">
                <a:ln>
                  <a:noFill/>
                </a:ln>
                <a:solidFill>
                  <a:srgbClr val="586E75"/>
                </a:solidFill>
                <a:effectLst/>
                <a:latin typeface="Consolas" panose="020B0609020204030204" pitchFamily="49" charset="0"/>
              </a:rPr>
              <a:t>{</a:t>
            </a:r>
            <a:r>
              <a:rPr kumimoji="0" lang="es-ES" altLang="es-ES" sz="12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a:ln>
                  <a:noFill/>
                </a:ln>
                <a:solidFill>
                  <a:srgbClr val="657B83"/>
                </a:solidFill>
                <a:effectLst/>
                <a:latin typeface="Consolas" panose="020B0609020204030204" pitchFamily="49" charset="0"/>
              </a:rPr>
              <a:t>      </a:t>
            </a:r>
            <a:r>
              <a:rPr kumimoji="0" lang="es-ES" altLang="es-ES" sz="1200" b="0" i="0" u="none" strike="noStrike" cap="none" normalizeH="0" baseline="0" dirty="0">
                <a:ln>
                  <a:noFill/>
                </a:ln>
                <a:solidFill>
                  <a:srgbClr val="CB4B16"/>
                </a:solidFill>
                <a:effectLst/>
                <a:latin typeface="Consolas" panose="020B0609020204030204" pitchFamily="49" charset="0"/>
              </a:rPr>
              <a:t>$encabezado</a:t>
            </a:r>
            <a:r>
              <a:rPr kumimoji="0" lang="es-ES" altLang="es-ES" sz="1200" b="0" i="0" u="none" strike="noStrike" cap="none" normalizeH="0" baseline="0" dirty="0">
                <a:ln>
                  <a:noFill/>
                </a:ln>
                <a:solidFill>
                  <a:srgbClr val="657B83"/>
                </a:solidFill>
                <a:effectLst/>
                <a:latin typeface="Consolas" panose="020B0609020204030204" pitchFamily="49" charset="0"/>
              </a:rPr>
              <a:t>=</a:t>
            </a:r>
            <a:r>
              <a:rPr kumimoji="0" lang="es-ES" altLang="es-ES" sz="1200" b="0" i="0" u="none" strike="noStrike" cap="none" normalizeH="0" baseline="0" dirty="0">
                <a:ln>
                  <a:noFill/>
                </a:ln>
                <a:solidFill>
                  <a:srgbClr val="2AA198"/>
                </a:solidFill>
                <a:effectLst/>
                <a:latin typeface="Consolas" panose="020B0609020204030204" pitchFamily="49" charset="0"/>
              </a:rPr>
              <a:t>"&lt;</a:t>
            </a:r>
            <a:r>
              <a:rPr kumimoji="0" lang="es-ES" altLang="es-ES" sz="1200" b="0" i="0" u="none" strike="noStrike" cap="none" normalizeH="0" baseline="0" dirty="0" err="1">
                <a:ln>
                  <a:noFill/>
                </a:ln>
                <a:solidFill>
                  <a:srgbClr val="2AA198"/>
                </a:solidFill>
                <a:effectLst/>
                <a:latin typeface="Consolas" panose="020B0609020204030204" pitchFamily="49" charset="0"/>
              </a:rPr>
              <a:t>html</a:t>
            </a:r>
            <a:r>
              <a:rPr kumimoji="0" lang="es-ES" altLang="es-ES" sz="1200" b="0" i="0" u="none" strike="noStrike" cap="none" normalizeH="0" baseline="0" dirty="0">
                <a:ln>
                  <a:noFill/>
                </a:ln>
                <a:solidFill>
                  <a:srgbClr val="2AA198"/>
                </a:solidFill>
                <a:effectLst/>
                <a:latin typeface="Consolas" panose="020B0609020204030204" pitchFamily="49" charset="0"/>
              </a:rPr>
              <a:t>&gt;&lt;head&gt;t&lt;</a:t>
            </a:r>
            <a:r>
              <a:rPr kumimoji="0" lang="es-ES" altLang="es-ES" sz="1200" b="0" i="0" u="none" strike="noStrike" cap="none" normalizeH="0" baseline="0" dirty="0" err="1">
                <a:ln>
                  <a:noFill/>
                </a:ln>
                <a:solidFill>
                  <a:srgbClr val="2AA198"/>
                </a:solidFill>
                <a:effectLst/>
                <a:latin typeface="Consolas" panose="020B0609020204030204" pitchFamily="49" charset="0"/>
              </a:rPr>
              <a:t>title</a:t>
            </a:r>
            <a:r>
              <a:rPr kumimoji="0" lang="es-ES" altLang="es-ES" sz="1200" b="0" i="0" u="none" strike="noStrike" cap="none" normalizeH="0" baseline="0" dirty="0">
                <a:ln>
                  <a:noFill/>
                </a:ln>
                <a:solidFill>
                  <a:srgbClr val="2AA198"/>
                </a:solidFill>
                <a:effectLst/>
                <a:latin typeface="Consolas" panose="020B0609020204030204" pitchFamily="49" charset="0"/>
              </a:rPr>
              <a:t>&gt;</a:t>
            </a:r>
            <a:r>
              <a:rPr kumimoji="0" lang="es-ES" altLang="es-ES" sz="1200" b="0" i="0" u="none" strike="noStrike" cap="none" normalizeH="0" baseline="0" dirty="0">
                <a:ln>
                  <a:noFill/>
                </a:ln>
                <a:solidFill>
                  <a:srgbClr val="CB4B16"/>
                </a:solidFill>
                <a:effectLst/>
                <a:latin typeface="Consolas" panose="020B0609020204030204" pitchFamily="49" charset="0"/>
              </a:rPr>
              <a:t>$titulo</a:t>
            </a:r>
            <a:r>
              <a:rPr kumimoji="0" lang="es-ES" altLang="es-ES" sz="1200" b="0" i="0" u="none" strike="noStrike" cap="none" normalizeH="0" baseline="0" dirty="0">
                <a:ln>
                  <a:noFill/>
                </a:ln>
                <a:solidFill>
                  <a:srgbClr val="2AA198"/>
                </a:solidFill>
                <a:effectLst/>
                <a:latin typeface="Consolas" panose="020B0609020204030204" pitchFamily="49" charset="0"/>
              </a:rPr>
              <a:t>&lt;/</a:t>
            </a:r>
            <a:r>
              <a:rPr kumimoji="0" lang="es-ES" altLang="es-ES" sz="1200" b="0" i="0" u="none" strike="noStrike" cap="none" normalizeH="0" baseline="0" dirty="0" err="1">
                <a:ln>
                  <a:noFill/>
                </a:ln>
                <a:solidFill>
                  <a:srgbClr val="2AA198"/>
                </a:solidFill>
                <a:effectLst/>
                <a:latin typeface="Consolas" panose="020B0609020204030204" pitchFamily="49" charset="0"/>
              </a:rPr>
              <a:t>title</a:t>
            </a:r>
            <a:r>
              <a:rPr kumimoji="0" lang="es-ES" altLang="es-ES" sz="1200" b="0" i="0" u="none" strike="noStrike" cap="none" normalizeH="0" baseline="0" dirty="0">
                <a:ln>
                  <a:noFill/>
                </a:ln>
                <a:solidFill>
                  <a:srgbClr val="2AA198"/>
                </a:solidFill>
                <a:effectLst/>
                <a:latin typeface="Consolas" panose="020B0609020204030204" pitchFamily="49" charset="0"/>
              </a:rPr>
              <a:t>&gt;&lt;/head&gt;"</a:t>
            </a:r>
            <a:r>
              <a:rPr kumimoji="0" lang="es-ES" altLang="es-ES" sz="1200" b="0" i="0" u="none" strike="noStrike" cap="none" normalizeH="0" baseline="0" dirty="0">
                <a:ln>
                  <a:noFill/>
                </a:ln>
                <a:solidFill>
                  <a:srgbClr val="586E75"/>
                </a:solidFill>
                <a:effectLst/>
                <a:latin typeface="Consolas" panose="020B0609020204030204" pitchFamily="49" charset="0"/>
              </a:rPr>
              <a:t>;</a:t>
            </a:r>
            <a:r>
              <a:rPr kumimoji="0" lang="es-ES" altLang="es-ES" sz="12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a:ln>
                  <a:noFill/>
                </a:ln>
                <a:solidFill>
                  <a:srgbClr val="859900"/>
                </a:solidFill>
                <a:effectLst/>
                <a:latin typeface="Consolas" panose="020B0609020204030204" pitchFamily="49" charset="0"/>
              </a:rPr>
              <a:t>      echo</a:t>
            </a:r>
            <a:r>
              <a:rPr kumimoji="0" lang="es-ES" altLang="es-ES" sz="1200" b="0" i="0" u="none" strike="noStrike" cap="none" normalizeH="0" baseline="0" dirty="0">
                <a:ln>
                  <a:noFill/>
                </a:ln>
                <a:solidFill>
                  <a:srgbClr val="657B83"/>
                </a:solidFill>
                <a:effectLst/>
                <a:latin typeface="Consolas" panose="020B0609020204030204" pitchFamily="49" charset="0"/>
              </a:rPr>
              <a:t> </a:t>
            </a:r>
            <a:r>
              <a:rPr kumimoji="0" lang="es-ES" altLang="es-ES" sz="1200" b="0" i="0" u="none" strike="noStrike" cap="none" normalizeH="0" baseline="0" dirty="0">
                <a:ln>
                  <a:noFill/>
                </a:ln>
                <a:solidFill>
                  <a:srgbClr val="CB4B16"/>
                </a:solidFill>
                <a:effectLst/>
                <a:latin typeface="Consolas" panose="020B0609020204030204" pitchFamily="49" charset="0"/>
              </a:rPr>
              <a:t>$encabezado</a:t>
            </a:r>
            <a:r>
              <a:rPr kumimoji="0" lang="es-ES" altLang="es-ES" sz="1200" b="0" i="0" u="none" strike="noStrike" cap="none" normalizeH="0" baseline="0" dirty="0">
                <a:ln>
                  <a:noFill/>
                </a:ln>
                <a:solidFill>
                  <a:srgbClr val="586E75"/>
                </a:solidFill>
                <a:effectLst/>
                <a:latin typeface="Consolas" panose="020B0609020204030204" pitchFamily="49" charset="0"/>
              </a:rPr>
              <a:t>;</a:t>
            </a:r>
            <a:r>
              <a:rPr kumimoji="0" lang="es-ES" altLang="es-ES" sz="12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200" dirty="0">
                <a:solidFill>
                  <a:srgbClr val="657B83"/>
                </a:solidFill>
                <a:latin typeface="Consolas" panose="020B0609020204030204" pitchFamily="49" charset="0"/>
              </a:rPr>
              <a:t>   </a:t>
            </a:r>
            <a:r>
              <a:rPr kumimoji="0" lang="es-ES" altLang="es-ES" sz="1200" b="0" i="0" u="none" strike="noStrike" cap="none" normalizeH="0" baseline="0" dirty="0">
                <a:ln>
                  <a:noFill/>
                </a:ln>
                <a:solidFill>
                  <a:srgbClr val="586E75"/>
                </a:solidFill>
                <a:effectLst/>
                <a:latin typeface="Consolas" panose="020B0609020204030204" pitchFamily="49" charset="0"/>
              </a:rPr>
              <a:t>}</a:t>
            </a:r>
            <a:r>
              <a:rPr kumimoji="0" lang="es-ES" altLang="es-ES" sz="12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s-ES" altLang="es-ES" sz="1200" dirty="0">
              <a:solidFill>
                <a:srgbClr val="657B8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1" i="0" u="none" strike="noStrike" cap="none" normalizeH="0" baseline="0" dirty="0">
                <a:ln>
                  <a:noFill/>
                </a:ln>
                <a:solidFill>
                  <a:srgbClr val="CB4B16"/>
                </a:solidFill>
                <a:effectLst/>
                <a:latin typeface="Consolas" panose="020B0609020204030204" pitchFamily="49" charset="0"/>
              </a:rPr>
              <a:t>?&gt;</a:t>
            </a:r>
            <a:r>
              <a:rPr kumimoji="0" lang="es-ES" altLang="es-ES" sz="1200" b="0" i="0" u="none" strike="noStrike" cap="none" normalizeH="0" baseline="0" dirty="0">
                <a:ln>
                  <a:noFill/>
                </a:ln>
                <a:solidFill>
                  <a:schemeClr val="tx1"/>
                </a:solidFill>
                <a:effectLst/>
              </a:rPr>
              <a:t> </a:t>
            </a:r>
            <a:endParaRPr kumimoji="0" lang="es-ES" altLang="es-ES" sz="1200" b="0" i="0" u="none" strike="noStrike" cap="none" normalizeH="0" baseline="0" dirty="0">
              <a:ln>
                <a:noFill/>
              </a:ln>
              <a:solidFill>
                <a:schemeClr val="tx1"/>
              </a:solidFill>
              <a:effectLst/>
              <a:latin typeface="Arial" panose="020B0604020202020204" pitchFamily="34" charset="0"/>
            </a:endParaRPr>
          </a:p>
        </p:txBody>
      </p:sp>
      <p:sp>
        <p:nvSpPr>
          <p:cNvPr id="8" name="CuadroTexto 7">
            <a:extLst>
              <a:ext uri="{FF2B5EF4-FFF2-40B4-BE49-F238E27FC236}">
                <a16:creationId xmlns:a16="http://schemas.microsoft.com/office/drawing/2014/main" id="{8EC1C0C4-906C-F930-1EB1-57F3804CD2D7}"/>
              </a:ext>
            </a:extLst>
          </p:cNvPr>
          <p:cNvSpPr txBox="1"/>
          <p:nvPr/>
        </p:nvSpPr>
        <p:spPr>
          <a:xfrm>
            <a:off x="539552" y="3939902"/>
            <a:ext cx="4599122" cy="584775"/>
          </a:xfrm>
          <a:prstGeom prst="rect">
            <a:avLst/>
          </a:prstGeom>
          <a:noFill/>
        </p:spPr>
        <p:txBody>
          <a:bodyPr wrap="square">
            <a:spAutoFit/>
          </a:bodyPr>
          <a:lstStyle/>
          <a:p>
            <a:r>
              <a:rPr lang="es-ES" sz="1600" dirty="0">
                <a:solidFill>
                  <a:schemeClr val="dk1"/>
                </a:solidFill>
                <a:latin typeface="Lato"/>
                <a:ea typeface="Lato"/>
                <a:cs typeface="Lato"/>
                <a:sym typeface="Lato"/>
              </a:rPr>
              <a:t>Esta función podría ser llamada al principio de todas nuestras páginas de la siguiente forma:</a:t>
            </a:r>
          </a:p>
        </p:txBody>
      </p:sp>
      <p:sp>
        <p:nvSpPr>
          <p:cNvPr id="10" name="Rectangle 2">
            <a:extLst>
              <a:ext uri="{FF2B5EF4-FFF2-40B4-BE49-F238E27FC236}">
                <a16:creationId xmlns:a16="http://schemas.microsoft.com/office/drawing/2014/main" id="{D5B0D2B4-89B6-1353-8A6B-1D5A130BD40C}"/>
              </a:ext>
            </a:extLst>
          </p:cNvPr>
          <p:cNvSpPr>
            <a:spLocks noChangeArrowheads="1"/>
          </p:cNvSpPr>
          <p:nvPr/>
        </p:nvSpPr>
        <p:spPr bwMode="auto">
          <a:xfrm>
            <a:off x="5462516" y="3810429"/>
            <a:ext cx="3283298" cy="529582"/>
          </a:xfrm>
          <a:prstGeom prst="rect">
            <a:avLst/>
          </a:prstGeom>
          <a:solidFill>
            <a:srgbClr val="FDF6E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a:ln>
                  <a:noFill/>
                </a:ln>
                <a:solidFill>
                  <a:srgbClr val="CB4B16"/>
                </a:solidFill>
                <a:effectLst/>
                <a:latin typeface="Consolas" panose="020B0609020204030204" pitchFamily="49" charset="0"/>
              </a:rPr>
              <a:t>$titulo</a:t>
            </a:r>
            <a:r>
              <a:rPr kumimoji="0" lang="es-ES" altLang="es-ES" sz="1200" b="0" i="0" u="none" strike="noStrike" cap="none" normalizeH="0" baseline="0" dirty="0">
                <a:ln>
                  <a:noFill/>
                </a:ln>
                <a:solidFill>
                  <a:srgbClr val="657B83"/>
                </a:solidFill>
                <a:effectLst/>
                <a:latin typeface="Consolas" panose="020B0609020204030204" pitchFamily="49" charset="0"/>
              </a:rPr>
              <a:t>=</a:t>
            </a:r>
            <a:r>
              <a:rPr kumimoji="0" lang="es-ES" altLang="es-ES" sz="1200" b="0" i="0" u="none" strike="noStrike" cap="none" normalizeH="0" baseline="0" dirty="0">
                <a:ln>
                  <a:noFill/>
                </a:ln>
                <a:solidFill>
                  <a:srgbClr val="2AA198"/>
                </a:solidFill>
                <a:effectLst/>
                <a:latin typeface="Consolas" panose="020B0609020204030204" pitchFamily="49" charset="0"/>
              </a:rPr>
              <a:t>"Mi web"</a:t>
            </a:r>
            <a:r>
              <a:rPr kumimoji="0" lang="es-ES" altLang="es-ES" sz="1200" b="0" i="0" u="none" strike="noStrike" cap="none" normalizeH="0" baseline="0" dirty="0">
                <a:ln>
                  <a:noFill/>
                </a:ln>
                <a:solidFill>
                  <a:srgbClr val="586E75"/>
                </a:solidFill>
                <a:effectLst/>
                <a:latin typeface="Consolas" panose="020B0609020204030204" pitchFamily="49" charset="0"/>
              </a:rPr>
              <a:t>;</a:t>
            </a:r>
            <a:r>
              <a:rPr kumimoji="0" lang="es-ES" altLang="es-ES" sz="12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err="1">
                <a:ln>
                  <a:noFill/>
                </a:ln>
                <a:solidFill>
                  <a:srgbClr val="B58900"/>
                </a:solidFill>
                <a:effectLst/>
                <a:latin typeface="Consolas" panose="020B0609020204030204" pitchFamily="49" charset="0"/>
              </a:rPr>
              <a:t>hacer_encabezado</a:t>
            </a:r>
            <a:r>
              <a:rPr kumimoji="0" lang="es-ES" altLang="es-ES" sz="1200" b="0" i="0" u="none" strike="noStrike" cap="none" normalizeH="0" baseline="0" dirty="0">
                <a:ln>
                  <a:noFill/>
                </a:ln>
                <a:solidFill>
                  <a:srgbClr val="586E75"/>
                </a:solidFill>
                <a:effectLst/>
                <a:latin typeface="Consolas" panose="020B0609020204030204" pitchFamily="49" charset="0"/>
              </a:rPr>
              <a:t>(</a:t>
            </a:r>
            <a:r>
              <a:rPr kumimoji="0" lang="es-ES" altLang="es-ES" sz="1200" b="0" i="0" u="none" strike="noStrike" cap="none" normalizeH="0" baseline="0" dirty="0">
                <a:ln>
                  <a:noFill/>
                </a:ln>
                <a:solidFill>
                  <a:srgbClr val="CB4B16"/>
                </a:solidFill>
                <a:effectLst/>
                <a:latin typeface="Consolas" panose="020B0609020204030204" pitchFamily="49" charset="0"/>
              </a:rPr>
              <a:t>$titulo</a:t>
            </a:r>
            <a:r>
              <a:rPr kumimoji="0" lang="es-ES" altLang="es-ES" sz="1200" b="0" i="0" u="none" strike="noStrike" cap="none" normalizeH="0" baseline="0" dirty="0">
                <a:ln>
                  <a:noFill/>
                </a:ln>
                <a:solidFill>
                  <a:srgbClr val="586E75"/>
                </a:solidFill>
                <a:effectLst/>
                <a:latin typeface="Consolas" panose="020B0609020204030204" pitchFamily="49" charset="0"/>
              </a:rPr>
              <a:t>);</a:t>
            </a:r>
            <a:r>
              <a:rPr kumimoji="0" lang="es-ES" altLang="es-ES" sz="1200" b="0" i="0" u="none" strike="noStrike" cap="none" normalizeH="0" baseline="0" dirty="0">
                <a:ln>
                  <a:noFill/>
                </a:ln>
                <a:solidFill>
                  <a:schemeClr val="tx1"/>
                </a:solidFill>
                <a:effectLst/>
              </a:rPr>
              <a:t> </a:t>
            </a:r>
            <a:endParaRPr kumimoji="0" lang="es-ES" altLang="es-E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29502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a:xfrm>
            <a:off x="107504" y="339502"/>
            <a:ext cx="8496944" cy="857400"/>
          </a:xfrm>
        </p:spPr>
        <p:txBody>
          <a:bodyPr/>
          <a:lstStyle/>
          <a:p>
            <a:pPr algn="l"/>
            <a:r>
              <a:rPr lang="es-ES" sz="3200" b="0" i="0" dirty="0">
                <a:solidFill>
                  <a:srgbClr val="000000"/>
                </a:solidFill>
                <a:effectLst/>
                <a:latin typeface="Roboto" panose="02000000000000000000" pitchFamily="2" charset="0"/>
              </a:rPr>
              <a:t>Crear nuestras propias funciones en PHP</a:t>
            </a: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8</a:t>
            </a:fld>
            <a:endParaRPr lang="es-ES" dirty="0"/>
          </a:p>
        </p:txBody>
      </p:sp>
      <p:sp>
        <p:nvSpPr>
          <p:cNvPr id="6" name="Marcador de texto 5">
            <a:extLst>
              <a:ext uri="{FF2B5EF4-FFF2-40B4-BE49-F238E27FC236}">
                <a16:creationId xmlns:a16="http://schemas.microsoft.com/office/drawing/2014/main" id="{556A9302-4D8C-11C5-0E20-56F20F84A1D6}"/>
              </a:ext>
            </a:extLst>
          </p:cNvPr>
          <p:cNvSpPr>
            <a:spLocks noGrp="1"/>
          </p:cNvSpPr>
          <p:nvPr>
            <p:ph type="body" idx="1"/>
          </p:nvPr>
        </p:nvSpPr>
        <p:spPr>
          <a:xfrm>
            <a:off x="379962" y="1373588"/>
            <a:ext cx="8008462" cy="3552300"/>
          </a:xfrm>
        </p:spPr>
        <p:txBody>
          <a:bodyPr/>
          <a:lstStyle/>
          <a:p>
            <a:r>
              <a:rPr lang="es-ES" sz="1600" dirty="0"/>
              <a:t>De esta forma automatizamos el proceso de creación de nuestro documento. Podríamos por ejemplo incluir en la función otras variables que nos ayudasen a construir las etiquetas meta y de esta forma, con un esfuerzo mínimo, crearíamos los encabezados personalizados para cada una de nuestras páginas. De este mismo modo nos es posible crear cierres de documento o interfaces de la web como podrían ser barras de navegación, formularios de </a:t>
            </a:r>
            <a:r>
              <a:rPr lang="es-ES" sz="1600" dirty="0" err="1"/>
              <a:t>login</a:t>
            </a:r>
            <a:r>
              <a:rPr lang="es-ES" sz="1600" dirty="0"/>
              <a:t>, etc.</a:t>
            </a:r>
          </a:p>
          <a:p>
            <a:endParaRPr lang="es-ES" sz="1600" dirty="0"/>
          </a:p>
          <a:p>
            <a:r>
              <a:rPr lang="es-ES" sz="1600" dirty="0"/>
              <a:t>Como has podido comprobar, para crear una función debemos declararla. Para ello usamos la palabra </a:t>
            </a:r>
            <a:r>
              <a:rPr lang="es-ES" sz="1600" dirty="0" err="1"/>
              <a:t>function</a:t>
            </a:r>
            <a:r>
              <a:rPr lang="es-ES" sz="1600" dirty="0"/>
              <a:t> seguida del nombre de la función. Luego unos paréntesis donde podemos indicar los parámetros que se espera recibir en su invocación y finalmente el bloque de código de la función propiamente dicha, encerrado entre llaves.</a:t>
            </a:r>
          </a:p>
        </p:txBody>
      </p:sp>
    </p:spTree>
    <p:extLst>
      <p:ext uri="{BB962C8B-B14F-4D97-AF65-F5344CB8AC3E}">
        <p14:creationId xmlns:p14="http://schemas.microsoft.com/office/powerpoint/2010/main" val="279470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a:xfrm>
            <a:off x="31818" y="339502"/>
            <a:ext cx="7513754" cy="857400"/>
          </a:xfrm>
        </p:spPr>
        <p:txBody>
          <a:bodyPr/>
          <a:lstStyle/>
          <a:p>
            <a:pPr algn="l"/>
            <a:r>
              <a:rPr lang="es-ES" sz="3000" b="0" i="0" dirty="0">
                <a:solidFill>
                  <a:srgbClr val="000000"/>
                </a:solidFill>
                <a:effectLst/>
                <a:latin typeface="Roboto" panose="02000000000000000000" pitchFamily="2" charset="0"/>
              </a:rPr>
              <a:t>Estructurar el código de una aplicación con nuestras propias librerías de funciones</a:t>
            </a: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9</a:t>
            </a:fld>
            <a:endParaRPr lang="es-ES" dirty="0"/>
          </a:p>
        </p:txBody>
      </p:sp>
      <p:sp>
        <p:nvSpPr>
          <p:cNvPr id="12" name="CuadroTexto 11">
            <a:extLst>
              <a:ext uri="{FF2B5EF4-FFF2-40B4-BE49-F238E27FC236}">
                <a16:creationId xmlns:a16="http://schemas.microsoft.com/office/drawing/2014/main" id="{970C48E1-56EE-208B-8B19-5584C688C71D}"/>
              </a:ext>
            </a:extLst>
          </p:cNvPr>
          <p:cNvSpPr txBox="1"/>
          <p:nvPr/>
        </p:nvSpPr>
        <p:spPr>
          <a:xfrm>
            <a:off x="179512" y="1270543"/>
            <a:ext cx="8784976" cy="3293209"/>
          </a:xfrm>
          <a:prstGeom prst="rect">
            <a:avLst/>
          </a:prstGeom>
          <a:noFill/>
        </p:spPr>
        <p:txBody>
          <a:bodyPr wrap="square">
            <a:spAutoFit/>
          </a:bodyPr>
          <a:lstStyle/>
          <a:p>
            <a:r>
              <a:rPr lang="es-ES" sz="1600" dirty="0">
                <a:solidFill>
                  <a:schemeClr val="dk1"/>
                </a:solidFill>
                <a:latin typeface="Lato"/>
                <a:ea typeface="Lato"/>
                <a:cs typeface="Lato"/>
                <a:sym typeface="Lato"/>
              </a:rPr>
              <a:t>La función ha de ser definida para poder ser utilizada, ya que no se encuentra integrada en PHP sino que la hemos creado nosotros. </a:t>
            </a:r>
          </a:p>
          <a:p>
            <a:endParaRPr lang="es-ES" sz="1600" dirty="0">
              <a:solidFill>
                <a:schemeClr val="dk1"/>
              </a:solidFill>
              <a:latin typeface="Lato"/>
              <a:ea typeface="Lato"/>
              <a:cs typeface="Lato"/>
              <a:sym typeface="Lato"/>
            </a:endParaRPr>
          </a:p>
          <a:p>
            <a:r>
              <a:rPr lang="es-ES" sz="1600" dirty="0">
                <a:solidFill>
                  <a:schemeClr val="dk1"/>
                </a:solidFill>
                <a:latin typeface="Lato"/>
                <a:ea typeface="Lato"/>
                <a:cs typeface="Lato"/>
                <a:sym typeface="Lato"/>
              </a:rPr>
              <a:t>Si pensamos que en una aplicación web completa podemos tener cientos de funciones definidas por nosotros mismos quizás te asuste que tengas demasiado código de funciones que deben ser definidas antes de ser usadas. </a:t>
            </a:r>
          </a:p>
          <a:p>
            <a:endParaRPr lang="es-ES" sz="1600" dirty="0">
              <a:solidFill>
                <a:schemeClr val="dk1"/>
              </a:solidFill>
              <a:latin typeface="Lato"/>
              <a:ea typeface="Lato"/>
              <a:cs typeface="Lato"/>
              <a:sym typeface="Lato"/>
            </a:endParaRPr>
          </a:p>
          <a:p>
            <a:r>
              <a:rPr lang="es-ES" sz="1600" dirty="0">
                <a:solidFill>
                  <a:schemeClr val="dk1"/>
                </a:solidFill>
                <a:latin typeface="Lato"/>
                <a:ea typeface="Lato"/>
                <a:cs typeface="Lato"/>
                <a:sym typeface="Lato"/>
              </a:rPr>
              <a:t>Pero esto en realidad no pone ninguna pega, ya que pueden ser incluidas desde un archivo externo. </a:t>
            </a:r>
          </a:p>
          <a:p>
            <a:endParaRPr lang="es-ES" sz="1600" dirty="0">
              <a:solidFill>
                <a:schemeClr val="dk1"/>
              </a:solidFill>
              <a:latin typeface="Lato"/>
              <a:ea typeface="Lato"/>
              <a:cs typeface="Lato"/>
              <a:sym typeface="Lato"/>
            </a:endParaRPr>
          </a:p>
          <a:p>
            <a:r>
              <a:rPr lang="es-ES" sz="1600" dirty="0">
                <a:solidFill>
                  <a:schemeClr val="dk1"/>
                </a:solidFill>
                <a:latin typeface="Lato"/>
                <a:ea typeface="Lato"/>
                <a:cs typeface="Lato"/>
                <a:sym typeface="Lato"/>
              </a:rPr>
              <a:t>De hecho es muy común que tengamos archivos donde solo colocamos el código de las funciones, almacenando definiciones de las funciones que vayamos creando para realizar un sitio web.</a:t>
            </a:r>
          </a:p>
        </p:txBody>
      </p:sp>
    </p:spTree>
    <p:extLst>
      <p:ext uri="{BB962C8B-B14F-4D97-AF65-F5344CB8AC3E}">
        <p14:creationId xmlns:p14="http://schemas.microsoft.com/office/powerpoint/2010/main" val="790137486"/>
      </p:ext>
    </p:extLst>
  </p:cSld>
  <p:clrMapOvr>
    <a:masterClrMapping/>
  </p:clrMapOvr>
</p:sld>
</file>

<file path=ppt/theme/theme1.xml><?xml version="1.0" encoding="utf-8"?>
<a:theme xmlns:a="http://schemas.openxmlformats.org/drawingml/2006/main" name="Antonio template">
  <a:themeElements>
    <a:clrScheme name="Custom 347">
      <a:dk1>
        <a:srgbClr val="677480"/>
      </a:dk1>
      <a:lt1>
        <a:srgbClr val="FFFFFF"/>
      </a:lt1>
      <a:dk2>
        <a:srgbClr val="2185C5"/>
      </a:dk2>
      <a:lt2>
        <a:srgbClr val="DEE2E6"/>
      </a:lt2>
      <a:accent1>
        <a:srgbClr val="2185C5"/>
      </a:accent1>
      <a:accent2>
        <a:srgbClr val="7ECEFD"/>
      </a:accent2>
      <a:accent3>
        <a:srgbClr val="F20253"/>
      </a:accent3>
      <a:accent4>
        <a:srgbClr val="FF9715"/>
      </a:accent4>
      <a:accent5>
        <a:srgbClr val="1C3AA9"/>
      </a:accent5>
      <a:accent6>
        <a:srgbClr val="97ABBC"/>
      </a:accent6>
      <a:hlink>
        <a:srgbClr val="2185C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30EBF90037FD864DA4180022578B173A" ma:contentTypeVersion="15" ma:contentTypeDescription="Crear nuevo documento." ma:contentTypeScope="" ma:versionID="afd95147e9da4e87979d49258960e202">
  <xsd:schema xmlns:xsd="http://www.w3.org/2001/XMLSchema" xmlns:xs="http://www.w3.org/2001/XMLSchema" xmlns:p="http://schemas.microsoft.com/office/2006/metadata/properties" xmlns:ns3="cddffda1-743c-4ef1-b61a-94d8ea38e423" xmlns:ns4="b238f60b-93df-48e1-afe7-e53c24212f34" targetNamespace="http://schemas.microsoft.com/office/2006/metadata/properties" ma:root="true" ma:fieldsID="7f3fe03f09ac6bc6c1889a2b68a2ffb6" ns3:_="" ns4:_="">
    <xsd:import namespace="cddffda1-743c-4ef1-b61a-94d8ea38e423"/>
    <xsd:import namespace="b238f60b-93df-48e1-afe7-e53c24212f34"/>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ServiceSystemTags" minOccurs="0"/>
                <xsd:element ref="ns3:MediaServiceSearchPropertie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ddffda1-743c-4ef1-b61a-94d8ea38e42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dexed="true" ma:internalName="MediaServiceDateTaken" ma:readOnly="true">
      <xsd:simpleType>
        <xsd:restriction base="dms:Text"/>
      </xsd:simpleType>
    </xsd:element>
    <xsd:element name="MediaServiceSystemTags" ma:index="20" nillable="true" ma:displayName="MediaServiceSystemTags" ma:hidden="true" ma:internalName="MediaServiceSystemTags" ma:readOnly="true">
      <xsd:simpleType>
        <xsd:restriction base="dms:Note"/>
      </xsd:simpleType>
    </xsd:element>
    <xsd:element name="MediaServiceSearchProperties" ma:index="21" nillable="true" ma:displayName="MediaServiceSearchProperties" ma:hidden="true" ma:internalName="MediaServiceSearchProperties" ma:readOnly="true">
      <xsd:simpleType>
        <xsd:restriction base="dms:Note"/>
      </xsd:simpleType>
    </xsd:element>
    <xsd:element name="MediaLengthInSeconds" ma:index="22"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238f60b-93df-48e1-afe7-e53c24212f34" elementFormDefault="qualified">
    <xsd:import namespace="http://schemas.microsoft.com/office/2006/documentManagement/types"/>
    <xsd:import namespace="http://schemas.microsoft.com/office/infopath/2007/PartnerControls"/>
    <xsd:element name="SharedWithUsers" ma:index="16"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Detalles de uso compartido" ma:internalName="SharedWithDetails" ma:readOnly="true">
      <xsd:simpleType>
        <xsd:restriction base="dms:Note">
          <xsd:maxLength value="255"/>
        </xsd:restriction>
      </xsd:simpleType>
    </xsd:element>
    <xsd:element name="SharingHintHash" ma:index="18"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cddffda1-743c-4ef1-b61a-94d8ea38e423" xsi:nil="true"/>
  </documentManagement>
</p:properties>
</file>

<file path=customXml/itemProps1.xml><?xml version="1.0" encoding="utf-8"?>
<ds:datastoreItem xmlns:ds="http://schemas.openxmlformats.org/officeDocument/2006/customXml" ds:itemID="{F8A15C0E-F3E2-4C0C-BFD9-807C05877F6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ddffda1-743c-4ef1-b61a-94d8ea38e423"/>
    <ds:schemaRef ds:uri="b238f60b-93df-48e1-afe7-e53c24212f3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ED2CCE8-913F-459B-902A-1F7CA5D3BAA8}">
  <ds:schemaRefs>
    <ds:schemaRef ds:uri="http://schemas.microsoft.com/sharepoint/v3/contenttype/forms"/>
  </ds:schemaRefs>
</ds:datastoreItem>
</file>

<file path=customXml/itemProps3.xml><?xml version="1.0" encoding="utf-8"?>
<ds:datastoreItem xmlns:ds="http://schemas.openxmlformats.org/officeDocument/2006/customXml" ds:itemID="{7C8D4A8D-12E2-41B7-A5D8-4CA46B2F68A1}">
  <ds:schemaRefs>
    <ds:schemaRef ds:uri="http://www.w3.org/XML/1998/namespace"/>
    <ds:schemaRef ds:uri="http://purl.org/dc/terms/"/>
    <ds:schemaRef ds:uri="http://purl.org/dc/dcmitype/"/>
    <ds:schemaRef ds:uri="http://schemas.microsoft.com/office/infopath/2007/PartnerControls"/>
    <ds:schemaRef ds:uri="b238f60b-93df-48e1-afe7-e53c24212f34"/>
    <ds:schemaRef ds:uri="cddffda1-743c-4ef1-b61a-94d8ea38e423"/>
    <ds:schemaRef ds:uri="http://schemas.microsoft.com/office/2006/documentManagement/types"/>
    <ds:schemaRef ds:uri="http://schemas.openxmlformats.org/package/2006/metadata/core-properties"/>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24209</TotalTime>
  <Words>2948</Words>
  <Application>Microsoft Office PowerPoint</Application>
  <PresentationFormat>Presentación en pantalla (16:9)</PresentationFormat>
  <Paragraphs>237</Paragraphs>
  <Slides>31</Slides>
  <Notes>4</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31</vt:i4>
      </vt:variant>
    </vt:vector>
  </HeadingPairs>
  <TitlesOfParts>
    <vt:vector size="39" baseType="lpstr">
      <vt:lpstr>Consolas</vt:lpstr>
      <vt:lpstr>Raleway</vt:lpstr>
      <vt:lpstr>Arial</vt:lpstr>
      <vt:lpstr>Calibri</vt:lpstr>
      <vt:lpstr>Lato</vt:lpstr>
      <vt:lpstr>Roboto</vt:lpstr>
      <vt:lpstr>Helvetica Neue</vt:lpstr>
      <vt:lpstr>Antonio template</vt:lpstr>
      <vt:lpstr>Funciones en PHP</vt:lpstr>
      <vt:lpstr>Licencia</vt:lpstr>
      <vt:lpstr>Presentación de PowerPoint</vt:lpstr>
      <vt:lpstr>Presentación de PowerPoint</vt:lpstr>
      <vt:lpstr>Presentación de PowerPoint</vt:lpstr>
      <vt:lpstr>Crear nuestras propias funciones en PHP</vt:lpstr>
      <vt:lpstr>Crear nuestras propias funciones en PHP</vt:lpstr>
      <vt:lpstr>Crear nuestras propias funciones en PHP</vt:lpstr>
      <vt:lpstr>Estructurar el código de una aplicación con nuestras propias librerías de funciones</vt:lpstr>
      <vt:lpstr>Estructurar el código de una aplicación con nuestras propias librerías de funciones</vt:lpstr>
      <vt:lpstr>Estructurar el código de una aplicación con nuestras propias librerías de funciones</vt:lpstr>
      <vt:lpstr>Estructurar el código de una aplicación con nuestras propias librerías de funciones</vt:lpstr>
      <vt:lpstr>Literales de cadena con comillas dobles o comillas simples</vt:lpstr>
      <vt:lpstr>2.</vt:lpstr>
      <vt:lpstr>Presentación de PowerPoint</vt:lpstr>
      <vt:lpstr>Paso de parámetros</vt:lpstr>
      <vt:lpstr>Paso de parámetros</vt:lpstr>
      <vt:lpstr>Paso de parámetros</vt:lpstr>
      <vt:lpstr>Los parámetros se pasan por valor</vt:lpstr>
      <vt:lpstr>Paso de parámetros por referencia</vt:lpstr>
      <vt:lpstr>Parámetros por defecto</vt:lpstr>
      <vt:lpstr>Parámetros por defecto</vt:lpstr>
      <vt:lpstr>3.</vt:lpstr>
      <vt:lpstr>Presentación de PowerPoint</vt:lpstr>
      <vt:lpstr>Palabra "return"</vt:lpstr>
      <vt:lpstr>Palabra "return"</vt:lpstr>
      <vt:lpstr>Palabra "return"</vt:lpstr>
      <vt:lpstr>Palabra "return"</vt:lpstr>
      <vt:lpstr>Ejemplo de función IVA</vt:lpstr>
      <vt:lpstr>Presentación de PowerPoint</vt:lpstr>
      <vt:lpstr>Retornar múltiples valores en una función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Antonio Pérez</dc:creator>
  <cp:lastModifiedBy>Antonio Francisco Pérez Fernández</cp:lastModifiedBy>
  <cp:revision>60</cp:revision>
  <dcterms:modified xsi:type="dcterms:W3CDTF">2024-08-31T09:09:36Z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0x01010030EBF90037FD864DA4180022578B173A</vt:lpwstr>
  </property>
</Properties>
</file>