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89"/>
  </p:notesMasterIdLst>
  <p:sldIdLst>
    <p:sldId id="256" r:id="rId2"/>
    <p:sldId id="295" r:id="rId3"/>
    <p:sldId id="374" r:id="rId4"/>
    <p:sldId id="375" r:id="rId5"/>
    <p:sldId id="257" r:id="rId6"/>
    <p:sldId id="376" r:id="rId7"/>
    <p:sldId id="377" r:id="rId8"/>
    <p:sldId id="378" r:id="rId9"/>
    <p:sldId id="379" r:id="rId10"/>
    <p:sldId id="380" r:id="rId11"/>
    <p:sldId id="381" r:id="rId12"/>
    <p:sldId id="382" r:id="rId13"/>
    <p:sldId id="383" r:id="rId14"/>
    <p:sldId id="384" r:id="rId15"/>
    <p:sldId id="385" r:id="rId16"/>
    <p:sldId id="386" r:id="rId17"/>
    <p:sldId id="387" r:id="rId18"/>
    <p:sldId id="388" r:id="rId19"/>
    <p:sldId id="389" r:id="rId20"/>
    <p:sldId id="390" r:id="rId21"/>
    <p:sldId id="391" r:id="rId22"/>
    <p:sldId id="392" r:id="rId23"/>
    <p:sldId id="393" r:id="rId24"/>
    <p:sldId id="394" r:id="rId25"/>
    <p:sldId id="395" r:id="rId26"/>
    <p:sldId id="396" r:id="rId27"/>
    <p:sldId id="397" r:id="rId28"/>
    <p:sldId id="398" r:id="rId29"/>
    <p:sldId id="399" r:id="rId30"/>
    <p:sldId id="400" r:id="rId31"/>
    <p:sldId id="401" r:id="rId32"/>
    <p:sldId id="402" r:id="rId33"/>
    <p:sldId id="403" r:id="rId34"/>
    <p:sldId id="404" r:id="rId35"/>
    <p:sldId id="405" r:id="rId36"/>
    <p:sldId id="406" r:id="rId37"/>
    <p:sldId id="407" r:id="rId38"/>
    <p:sldId id="408" r:id="rId39"/>
    <p:sldId id="409" r:id="rId40"/>
    <p:sldId id="410" r:id="rId41"/>
    <p:sldId id="411" r:id="rId42"/>
    <p:sldId id="412" r:id="rId43"/>
    <p:sldId id="413" r:id="rId44"/>
    <p:sldId id="414" r:id="rId45"/>
    <p:sldId id="415" r:id="rId46"/>
    <p:sldId id="416" r:id="rId47"/>
    <p:sldId id="417" r:id="rId48"/>
    <p:sldId id="418" r:id="rId49"/>
    <p:sldId id="419" r:id="rId50"/>
    <p:sldId id="420" r:id="rId51"/>
    <p:sldId id="421" r:id="rId52"/>
    <p:sldId id="422" r:id="rId53"/>
    <p:sldId id="334" r:id="rId54"/>
    <p:sldId id="258" r:id="rId55"/>
    <p:sldId id="259" r:id="rId56"/>
    <p:sldId id="260" r:id="rId57"/>
    <p:sldId id="261" r:id="rId58"/>
    <p:sldId id="262" r:id="rId59"/>
    <p:sldId id="263" r:id="rId60"/>
    <p:sldId id="264" r:id="rId61"/>
    <p:sldId id="265" r:id="rId62"/>
    <p:sldId id="266" r:id="rId63"/>
    <p:sldId id="267" r:id="rId64"/>
    <p:sldId id="268" r:id="rId65"/>
    <p:sldId id="269" r:id="rId66"/>
    <p:sldId id="270" r:id="rId67"/>
    <p:sldId id="271" r:id="rId68"/>
    <p:sldId id="272" r:id="rId69"/>
    <p:sldId id="273" r:id="rId70"/>
    <p:sldId id="274" r:id="rId71"/>
    <p:sldId id="275" r:id="rId72"/>
    <p:sldId id="276" r:id="rId73"/>
    <p:sldId id="277" r:id="rId74"/>
    <p:sldId id="278" r:id="rId75"/>
    <p:sldId id="279" r:id="rId76"/>
    <p:sldId id="280" r:id="rId77"/>
    <p:sldId id="281" r:id="rId78"/>
    <p:sldId id="282" r:id="rId79"/>
    <p:sldId id="283" r:id="rId80"/>
    <p:sldId id="284" r:id="rId81"/>
    <p:sldId id="285" r:id="rId82"/>
    <p:sldId id="286" r:id="rId83"/>
    <p:sldId id="287" r:id="rId84"/>
    <p:sldId id="288" r:id="rId85"/>
    <p:sldId id="289" r:id="rId86"/>
    <p:sldId id="290" r:id="rId87"/>
    <p:sldId id="291" r:id="rId88"/>
    <p:sldId id="292" r:id="rId89"/>
    <p:sldId id="293" r:id="rId90"/>
    <p:sldId id="335" r:id="rId91"/>
    <p:sldId id="336" r:id="rId92"/>
    <p:sldId id="296" r:id="rId93"/>
    <p:sldId id="297" r:id="rId94"/>
    <p:sldId id="298" r:id="rId95"/>
    <p:sldId id="299" r:id="rId96"/>
    <p:sldId id="300" r:id="rId97"/>
    <p:sldId id="301" r:id="rId98"/>
    <p:sldId id="302" r:id="rId99"/>
    <p:sldId id="303" r:id="rId100"/>
    <p:sldId id="304" r:id="rId101"/>
    <p:sldId id="305" r:id="rId102"/>
    <p:sldId id="306" r:id="rId103"/>
    <p:sldId id="307" r:id="rId104"/>
    <p:sldId id="308" r:id="rId105"/>
    <p:sldId id="309" r:id="rId106"/>
    <p:sldId id="310" r:id="rId107"/>
    <p:sldId id="311" r:id="rId108"/>
    <p:sldId id="312" r:id="rId109"/>
    <p:sldId id="313" r:id="rId110"/>
    <p:sldId id="314" r:id="rId111"/>
    <p:sldId id="315" r:id="rId112"/>
    <p:sldId id="316" r:id="rId113"/>
    <p:sldId id="317" r:id="rId114"/>
    <p:sldId id="318" r:id="rId115"/>
    <p:sldId id="319" r:id="rId116"/>
    <p:sldId id="320" r:id="rId117"/>
    <p:sldId id="321" r:id="rId118"/>
    <p:sldId id="322" r:id="rId119"/>
    <p:sldId id="323" r:id="rId120"/>
    <p:sldId id="324" r:id="rId121"/>
    <p:sldId id="325" r:id="rId122"/>
    <p:sldId id="326" r:id="rId123"/>
    <p:sldId id="337" r:id="rId124"/>
    <p:sldId id="338" r:id="rId125"/>
    <p:sldId id="339" r:id="rId126"/>
    <p:sldId id="340" r:id="rId127"/>
    <p:sldId id="341" r:id="rId128"/>
    <p:sldId id="342" r:id="rId129"/>
    <p:sldId id="343" r:id="rId130"/>
    <p:sldId id="344" r:id="rId131"/>
    <p:sldId id="345" r:id="rId132"/>
    <p:sldId id="346" r:id="rId133"/>
    <p:sldId id="347" r:id="rId134"/>
    <p:sldId id="348" r:id="rId135"/>
    <p:sldId id="349" r:id="rId136"/>
    <p:sldId id="350" r:id="rId137"/>
    <p:sldId id="351" r:id="rId138"/>
    <p:sldId id="352" r:id="rId139"/>
    <p:sldId id="353" r:id="rId140"/>
    <p:sldId id="354" r:id="rId141"/>
    <p:sldId id="355" r:id="rId142"/>
    <p:sldId id="356" r:id="rId143"/>
    <p:sldId id="357" r:id="rId144"/>
    <p:sldId id="358" r:id="rId145"/>
    <p:sldId id="359" r:id="rId146"/>
    <p:sldId id="360" r:id="rId147"/>
    <p:sldId id="361" r:id="rId148"/>
    <p:sldId id="362" r:id="rId149"/>
    <p:sldId id="363" r:id="rId150"/>
    <p:sldId id="364" r:id="rId151"/>
    <p:sldId id="365" r:id="rId152"/>
    <p:sldId id="366" r:id="rId153"/>
    <p:sldId id="367" r:id="rId154"/>
    <p:sldId id="368" r:id="rId155"/>
    <p:sldId id="369" r:id="rId156"/>
    <p:sldId id="370" r:id="rId157"/>
    <p:sldId id="371" r:id="rId158"/>
    <p:sldId id="372" r:id="rId159"/>
    <p:sldId id="373" r:id="rId160"/>
    <p:sldId id="423" r:id="rId161"/>
    <p:sldId id="424" r:id="rId162"/>
    <p:sldId id="425" r:id="rId163"/>
    <p:sldId id="426" r:id="rId164"/>
    <p:sldId id="427" r:id="rId165"/>
    <p:sldId id="428" r:id="rId166"/>
    <p:sldId id="429" r:id="rId167"/>
    <p:sldId id="430" r:id="rId168"/>
    <p:sldId id="431" r:id="rId169"/>
    <p:sldId id="432" r:id="rId170"/>
    <p:sldId id="433" r:id="rId171"/>
    <p:sldId id="434" r:id="rId172"/>
    <p:sldId id="435" r:id="rId173"/>
    <p:sldId id="436" r:id="rId174"/>
    <p:sldId id="437" r:id="rId175"/>
    <p:sldId id="438" r:id="rId176"/>
    <p:sldId id="439" r:id="rId177"/>
    <p:sldId id="440" r:id="rId178"/>
    <p:sldId id="441" r:id="rId179"/>
    <p:sldId id="442" r:id="rId180"/>
    <p:sldId id="443" r:id="rId181"/>
    <p:sldId id="444" r:id="rId182"/>
    <p:sldId id="445" r:id="rId183"/>
    <p:sldId id="446" r:id="rId184"/>
    <p:sldId id="447" r:id="rId185"/>
    <p:sldId id="448" r:id="rId186"/>
    <p:sldId id="449" r:id="rId187"/>
    <p:sldId id="294" r:id="rId188"/>
  </p:sldIdLst>
  <p:sldSz cx="9144000" cy="5143500" type="screen16x9"/>
  <p:notesSz cx="6858000" cy="9144000"/>
  <p:embeddedFontLst>
    <p:embeddedFont>
      <p:font typeface="Poppins" panose="00000500000000000000" pitchFamily="2" charset="0"/>
      <p:regular r:id="rId190"/>
      <p:bold r:id="rId191"/>
      <p:italic r:id="rId192"/>
      <p:boldItalic r:id="rId19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C32787-6A11-EBEE-0276-A2407737E20F}" v="1" dt="2024-11-07T19:02:45.220"/>
  </p1510:revLst>
</p1510:revInfo>
</file>

<file path=ppt/tableStyles.xml><?xml version="1.0" encoding="utf-8"?>
<a:tblStyleLst xmlns:a="http://schemas.openxmlformats.org/drawingml/2006/main" def="{C98665B7-6574-423E-A4B5-A6C020D860FF}">
  <a:tblStyle styleId="{C98665B7-6574-423E-A4B5-A6C020D860F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A8698C-63BC-4B6A-AE92-7E62379B444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748" y="4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font" Target="fonts/font2.fntdata"/><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font" Target="fonts/font3.fntdata"/><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font" Target="fonts/font4.fntdata"/><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presProps" Target="presProps.xml"/><Relationship Id="rId199"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viewProps" Target="viewProps.xml"/><Relationship Id="rId190" Type="http://schemas.openxmlformats.org/officeDocument/2006/relationships/font" Target="fonts/font1.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theme" Target="theme/theme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microsoft.com/office/2016/11/relationships/changesInfo" Target="changesInfos/changesInfo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nio Francisco Pérez Fernández" userId="S::afperez@ceu.es::44b7fe62-a8c9-47a8-84a1-bb9e9d27ff2c" providerId="AD" clId="Web-{F221BB9A-D029-8996-C719-382ED940CBE3}"/>
    <pc:docChg chg="modSld">
      <pc:chgData name="Antonio Francisco Pérez Fernández" userId="S::afperez@ceu.es::44b7fe62-a8c9-47a8-84a1-bb9e9d27ff2c" providerId="AD" clId="Web-{F221BB9A-D029-8996-C719-382ED940CBE3}" dt="2023-10-31T06:43:23.599" v="2" actId="14100"/>
      <pc:docMkLst>
        <pc:docMk/>
      </pc:docMkLst>
      <pc:sldChg chg="modSp">
        <pc:chgData name="Antonio Francisco Pérez Fernández" userId="S::afperez@ceu.es::44b7fe62-a8c9-47a8-84a1-bb9e9d27ff2c" providerId="AD" clId="Web-{F221BB9A-D029-8996-C719-382ED940CBE3}" dt="2023-10-31T06:42:57.880" v="1" actId="14100"/>
        <pc:sldMkLst>
          <pc:docMk/>
          <pc:sldMk cId="0" sldId="399"/>
        </pc:sldMkLst>
        <pc:spChg chg="mod">
          <ac:chgData name="Antonio Francisco Pérez Fernández" userId="S::afperez@ceu.es::44b7fe62-a8c9-47a8-84a1-bb9e9d27ff2c" providerId="AD" clId="Web-{F221BB9A-D029-8996-C719-382ED940CBE3}" dt="2023-10-31T06:42:57.880" v="1" actId="14100"/>
          <ac:spMkLst>
            <pc:docMk/>
            <pc:sldMk cId="0" sldId="399"/>
            <ac:spMk id="3" creationId="{00000000-0000-0000-0000-000000000000}"/>
          </ac:spMkLst>
        </pc:spChg>
      </pc:sldChg>
      <pc:sldChg chg="modSp">
        <pc:chgData name="Antonio Francisco Pérez Fernández" userId="S::afperez@ceu.es::44b7fe62-a8c9-47a8-84a1-bb9e9d27ff2c" providerId="AD" clId="Web-{F221BB9A-D029-8996-C719-382ED940CBE3}" dt="2023-10-31T06:43:23.599" v="2" actId="14100"/>
        <pc:sldMkLst>
          <pc:docMk/>
          <pc:sldMk cId="0" sldId="406"/>
        </pc:sldMkLst>
        <pc:spChg chg="mod">
          <ac:chgData name="Antonio Francisco Pérez Fernández" userId="S::afperez@ceu.es::44b7fe62-a8c9-47a8-84a1-bb9e9d27ff2c" providerId="AD" clId="Web-{F221BB9A-D029-8996-C719-382ED940CBE3}" dt="2023-10-31T06:43:23.599" v="2" actId="14100"/>
          <ac:spMkLst>
            <pc:docMk/>
            <pc:sldMk cId="0" sldId="406"/>
            <ac:spMk id="3" creationId="{00000000-0000-0000-0000-000000000000}"/>
          </ac:spMkLst>
        </pc:spChg>
      </pc:sldChg>
    </pc:docChg>
  </pc:docChgLst>
  <pc:docChgLst>
    <pc:chgData name="Antonio Francisco Pérez Fernández" userId="S::afperez@ceu.es::44b7fe62-a8c9-47a8-84a1-bb9e9d27ff2c" providerId="AD" clId="Web-{45C32787-6A11-EBEE-0276-A2407737E20F}"/>
    <pc:docChg chg="modSld">
      <pc:chgData name="Antonio Francisco Pérez Fernández" userId="S::afperez@ceu.es::44b7fe62-a8c9-47a8-84a1-bb9e9d27ff2c" providerId="AD" clId="Web-{45C32787-6A11-EBEE-0276-A2407737E20F}" dt="2024-11-07T19:02:45.220" v="0" actId="1076"/>
      <pc:docMkLst>
        <pc:docMk/>
      </pc:docMkLst>
      <pc:sldChg chg="modSp">
        <pc:chgData name="Antonio Francisco Pérez Fernández" userId="S::afperez@ceu.es::44b7fe62-a8c9-47a8-84a1-bb9e9d27ff2c" providerId="AD" clId="Web-{45C32787-6A11-EBEE-0276-A2407737E20F}" dt="2024-11-07T19:02:45.220" v="0" actId="1076"/>
        <pc:sldMkLst>
          <pc:docMk/>
          <pc:sldMk cId="0" sldId="393"/>
        </pc:sldMkLst>
        <pc:picChg chg="mod">
          <ac:chgData name="Antonio Francisco Pérez Fernández" userId="S::afperez@ceu.es::44b7fe62-a8c9-47a8-84a1-bb9e9d27ff2c" providerId="AD" clId="Web-{45C32787-6A11-EBEE-0276-A2407737E20F}" dt="2024-11-07T19:02:45.220" v="0" actId="1076"/>
          <ac:picMkLst>
            <pc:docMk/>
            <pc:sldMk cId="0" sldId="393"/>
            <ac:picMk id="4"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8" name="7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6 Marcador de número de diapositiva"/>
          <p:cNvSpPr>
            <a:spLocks noGrp="1"/>
          </p:cNvSpPr>
          <p:nvPr>
            <p:ph type="sldNum" idx="10"/>
          </p:nvPr>
        </p:nvSpPr>
        <p:spPr>
          <a:xfrm>
            <a:off x="8215338" y="4830000"/>
            <a:ext cx="548700" cy="313500"/>
          </a:xfrm>
          <a:prstGeom prst="rect">
            <a:avLst/>
          </a:prstGeom>
        </p:spPr>
        <p:txBody>
          <a:bodyPr/>
          <a:lstStyle>
            <a:lvl1pPr>
              <a:defRPr>
                <a:solidFill>
                  <a:schemeClr val="bg2">
                    <a:lumMod val="50000"/>
                  </a:schemeClr>
                </a:solidFill>
              </a:defRPr>
            </a:lvl1pPr>
          </a:lstStyle>
          <a:p>
            <a:fld id="{00000000-1234-1234-1234-123412341234}" type="slidenum">
              <a:rPr lang="es-ES" smtClean="0"/>
              <a:pPr/>
              <a:t>‹Nº›</a:t>
            </a:fld>
            <a:endParaRPr lang="es-ES" dirty="0"/>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Título y objetos">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822960" y="214953"/>
            <a:ext cx="7543800" cy="1088068"/>
          </a:xfrm>
          <a:prstGeom prst="rect">
            <a:avLst/>
          </a:prstGeom>
          <a:noFill/>
          <a:ln>
            <a:noFill/>
          </a:ln>
        </p:spPr>
        <p:txBody>
          <a:bodyPr spcFirstLastPara="1" wrap="square" lIns="68569" tIns="34275" rIns="68569" bIns="34275" anchor="b" anchorCtr="0">
            <a:noAutofit/>
          </a:bodyPr>
          <a:lstStyle>
            <a:lvl1pPr marR="0" lvl="0" algn="l">
              <a:lnSpc>
                <a:spcPct val="85000"/>
              </a:lnSpc>
              <a:spcBef>
                <a:spcPts val="0"/>
              </a:spcBef>
              <a:spcAft>
                <a:spcPts val="0"/>
              </a:spcAft>
              <a:buClr>
                <a:srgbClr val="3F3F3F"/>
              </a:buClr>
              <a:buSzPts val="4800"/>
              <a:buFont typeface="Calibri"/>
              <a:buNone/>
              <a:defRPr sz="3600" b="0" i="0" u="none" strike="noStrike" cap="none">
                <a:solidFill>
                  <a:srgbClr val="3F3F3F"/>
                </a:solidFill>
                <a:latin typeface="Calibri"/>
                <a:ea typeface="Calibri"/>
                <a:cs typeface="Calibri"/>
                <a:sym typeface="Calibri"/>
              </a:defRPr>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29" name="Google Shape;29;p3"/>
          <p:cNvSpPr txBox="1">
            <a:spLocks noGrp="1"/>
          </p:cNvSpPr>
          <p:nvPr>
            <p:ph type="body" idx="1"/>
          </p:nvPr>
        </p:nvSpPr>
        <p:spPr>
          <a:xfrm>
            <a:off x="822960" y="1384301"/>
            <a:ext cx="7543800" cy="3017520"/>
          </a:xfrm>
          <a:prstGeom prst="rect">
            <a:avLst/>
          </a:prstGeom>
          <a:noFill/>
          <a:ln>
            <a:noFill/>
          </a:ln>
        </p:spPr>
        <p:txBody>
          <a:bodyPr spcFirstLastPara="1" wrap="square" lIns="0" tIns="34275" rIns="0" bIns="34275" anchor="t" anchorCtr="0">
            <a:noAutofit/>
          </a:bodyPr>
          <a:lstStyle>
            <a:lvl1pPr marL="342900" marR="0" lvl="0" indent="-266700" algn="l">
              <a:lnSpc>
                <a:spcPct val="90000"/>
              </a:lnSpc>
              <a:spcBef>
                <a:spcPts val="900"/>
              </a:spcBef>
              <a:spcAft>
                <a:spcPts val="0"/>
              </a:spcAft>
              <a:buClr>
                <a:schemeClr val="accent1"/>
              </a:buClr>
              <a:buSzPts val="2000"/>
              <a:buFont typeface="Calibri"/>
              <a:buChar char=" "/>
              <a:defRPr sz="1500" b="0" i="0" u="none" strike="noStrike" cap="none">
                <a:solidFill>
                  <a:srgbClr val="3F3F3F"/>
                </a:solidFill>
                <a:latin typeface="Calibri"/>
                <a:ea typeface="Calibri"/>
                <a:cs typeface="Calibri"/>
                <a:sym typeface="Calibri"/>
              </a:defRPr>
            </a:lvl1pPr>
            <a:lvl2pPr marL="685800" marR="0" lvl="1" indent="-257175" algn="l">
              <a:lnSpc>
                <a:spcPct val="90000"/>
              </a:lnSpc>
              <a:spcBef>
                <a:spcPts val="15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2pPr>
            <a:lvl3pPr marL="1028700" marR="0" lvl="2"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3pPr>
            <a:lvl4pPr marL="1371600" marR="0" lvl="3"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4pPr>
            <a:lvl5pPr marL="1714500" marR="0" lvl="4"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5pPr>
            <a:lvl6pPr marL="2057400" marR="0" lvl="5"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6pPr>
            <a:lvl7pPr marL="2400300" marR="0" lvl="6"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7pPr>
            <a:lvl8pPr marL="2743200" marR="0" lvl="7"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8pPr>
            <a:lvl9pPr marL="3086100" marR="0" lvl="8" indent="-238125" algn="l">
              <a:lnSpc>
                <a:spcPct val="90000"/>
              </a:lnSpc>
              <a:spcBef>
                <a:spcPts val="300"/>
              </a:spcBef>
              <a:spcAft>
                <a:spcPts val="30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cSld name="Diapositiva de título">
    <p:spTree>
      <p:nvGrpSpPr>
        <p:cNvPr id="1" name=""/>
        <p:cNvGrpSpPr/>
        <p:nvPr/>
      </p:nvGrpSpPr>
      <p:grpSpPr>
        <a:xfrm>
          <a:off x="0" y="0"/>
          <a:ext cx="0" cy="0"/>
          <a:chOff x="0" y="0"/>
          <a:chExt cx="0" cy="0"/>
        </a:xfrm>
      </p:grpSpPr>
      <p:grpSp>
        <p:nvGrpSpPr>
          <p:cNvPr id="2" name="Group 109"/>
          <p:cNvGrpSpPr>
            <a:grpSpLocks/>
          </p:cNvGrpSpPr>
          <p:nvPr/>
        </p:nvGrpSpPr>
        <p:grpSpPr bwMode="auto">
          <a:xfrm>
            <a:off x="0" y="0"/>
            <a:ext cx="9144000" cy="5143500"/>
            <a:chOff x="0" y="0"/>
            <a:chExt cx="5760" cy="4320"/>
          </a:xfrm>
        </p:grpSpPr>
        <p:grpSp>
          <p:nvGrpSpPr>
            <p:cNvPr id="3" name="Group 90"/>
            <p:cNvGrpSpPr>
              <a:grpSpLocks/>
            </p:cNvGrpSpPr>
            <p:nvPr userDrawn="1"/>
          </p:nvGrpSpPr>
          <p:grpSpPr bwMode="auto">
            <a:xfrm>
              <a:off x="696" y="1979"/>
              <a:ext cx="3132" cy="324"/>
              <a:chOff x="696" y="894"/>
              <a:chExt cx="3132" cy="324"/>
            </a:xfrm>
          </p:grpSpPr>
          <p:sp>
            <p:nvSpPr>
              <p:cNvPr id="33878" name="Rectangle 86"/>
              <p:cNvSpPr>
                <a:spLocks noChangeArrowheads="1"/>
              </p:cNvSpPr>
              <p:nvPr userDrawn="1"/>
            </p:nvSpPr>
            <p:spPr bwMode="ltGray">
              <a:xfrm>
                <a:off x="696" y="894"/>
                <a:ext cx="1104" cy="288"/>
              </a:xfrm>
              <a:prstGeom prst="rect">
                <a:avLst/>
              </a:prstGeom>
              <a:solidFill>
                <a:schemeClr val="folHlink"/>
              </a:solidFill>
              <a:ln w="9525">
                <a:noFill/>
                <a:miter lim="800000"/>
                <a:headEnd/>
                <a:tailEnd/>
              </a:ln>
              <a:effectLst/>
            </p:spPr>
            <p:txBody>
              <a:bodyPr wrap="none" anchor="ctr"/>
              <a:lstStyle/>
              <a:p>
                <a:endParaRPr lang="es-ES" sz="1050"/>
              </a:p>
            </p:txBody>
          </p:sp>
          <p:sp>
            <p:nvSpPr>
              <p:cNvPr id="33879" name="Rectangle 87"/>
              <p:cNvSpPr>
                <a:spLocks noChangeArrowheads="1"/>
              </p:cNvSpPr>
              <p:nvPr userDrawn="1"/>
            </p:nvSpPr>
            <p:spPr bwMode="ltGray">
              <a:xfrm>
                <a:off x="696" y="1122"/>
                <a:ext cx="1440" cy="96"/>
              </a:xfrm>
              <a:prstGeom prst="rect">
                <a:avLst/>
              </a:prstGeom>
              <a:solidFill>
                <a:schemeClr val="folHlink"/>
              </a:solidFill>
              <a:ln w="9525">
                <a:noFill/>
                <a:miter lim="800000"/>
                <a:headEnd/>
                <a:tailEnd/>
              </a:ln>
              <a:effectLst/>
            </p:spPr>
            <p:txBody>
              <a:bodyPr wrap="none" anchor="ctr"/>
              <a:lstStyle/>
              <a:p>
                <a:endParaRPr lang="es-ES" sz="1050"/>
              </a:p>
            </p:txBody>
          </p:sp>
          <p:sp>
            <p:nvSpPr>
              <p:cNvPr id="33880" name="Rectangle 88"/>
              <p:cNvSpPr>
                <a:spLocks noChangeArrowheads="1"/>
              </p:cNvSpPr>
              <p:nvPr userDrawn="1"/>
            </p:nvSpPr>
            <p:spPr bwMode="ltGray">
              <a:xfrm>
                <a:off x="1716" y="1068"/>
                <a:ext cx="2112" cy="108"/>
              </a:xfrm>
              <a:prstGeom prst="rect">
                <a:avLst/>
              </a:prstGeom>
              <a:solidFill>
                <a:schemeClr val="folHlink"/>
              </a:solidFill>
              <a:ln w="9525">
                <a:noFill/>
                <a:miter lim="800000"/>
                <a:headEnd/>
                <a:tailEnd/>
              </a:ln>
              <a:effectLst/>
            </p:spPr>
            <p:txBody>
              <a:bodyPr wrap="none" anchor="ctr"/>
              <a:lstStyle/>
              <a:p>
                <a:endParaRPr lang="es-ES" sz="1050"/>
              </a:p>
            </p:txBody>
          </p:sp>
          <p:sp>
            <p:nvSpPr>
              <p:cNvPr id="33881" name="Rectangle 89"/>
              <p:cNvSpPr>
                <a:spLocks noChangeArrowheads="1"/>
              </p:cNvSpPr>
              <p:nvPr userDrawn="1"/>
            </p:nvSpPr>
            <p:spPr bwMode="ltGray">
              <a:xfrm>
                <a:off x="1713" y="954"/>
                <a:ext cx="1872" cy="144"/>
              </a:xfrm>
              <a:prstGeom prst="rect">
                <a:avLst/>
              </a:prstGeom>
              <a:solidFill>
                <a:schemeClr val="folHlink"/>
              </a:solidFill>
              <a:ln w="9525">
                <a:noFill/>
                <a:miter lim="800000"/>
                <a:headEnd/>
                <a:tailEnd/>
              </a:ln>
              <a:effectLst/>
            </p:spPr>
            <p:txBody>
              <a:bodyPr wrap="none" anchor="ctr"/>
              <a:lstStyle/>
              <a:p>
                <a:endParaRPr lang="es-ES" sz="1050"/>
              </a:p>
            </p:txBody>
          </p:sp>
        </p:grpSp>
        <p:sp>
          <p:nvSpPr>
            <p:cNvPr id="33848" name="Rectangle 56"/>
            <p:cNvSpPr>
              <a:spLocks noChangeArrowheads="1"/>
            </p:cNvSpPr>
            <p:nvPr userDrawn="1"/>
          </p:nvSpPr>
          <p:spPr bwMode="ltGray">
            <a:xfrm>
              <a:off x="2112" y="0"/>
              <a:ext cx="3648" cy="96"/>
            </a:xfrm>
            <a:prstGeom prst="rect">
              <a:avLst/>
            </a:prstGeom>
            <a:solidFill>
              <a:schemeClr val="folHlink"/>
            </a:solidFill>
            <a:ln w="9525">
              <a:noFill/>
              <a:miter lim="800000"/>
              <a:headEnd/>
              <a:tailEnd/>
            </a:ln>
            <a:effectLst/>
          </p:spPr>
          <p:txBody>
            <a:bodyPr wrap="none" anchor="ctr"/>
            <a:lstStyle/>
            <a:p>
              <a:endParaRPr lang="es-ES" sz="1050"/>
            </a:p>
          </p:txBody>
        </p:sp>
        <p:grpSp>
          <p:nvGrpSpPr>
            <p:cNvPr id="4" name="Group 2"/>
            <p:cNvGrpSpPr>
              <a:grpSpLocks/>
            </p:cNvGrpSpPr>
            <p:nvPr userDrawn="1"/>
          </p:nvGrpSpPr>
          <p:grpSpPr bwMode="auto">
            <a:xfrm>
              <a:off x="0" y="0"/>
              <a:ext cx="5760" cy="4320"/>
              <a:chOff x="0" y="0"/>
              <a:chExt cx="5760" cy="4320"/>
            </a:xfrm>
          </p:grpSpPr>
          <p:grpSp>
            <p:nvGrpSpPr>
              <p:cNvPr id="5" name="Group 3"/>
              <p:cNvGrpSpPr>
                <a:grpSpLocks/>
              </p:cNvGrpSpPr>
              <p:nvPr/>
            </p:nvGrpSpPr>
            <p:grpSpPr bwMode="auto">
              <a:xfrm>
                <a:off x="0" y="192"/>
                <a:ext cx="5760" cy="4032"/>
                <a:chOff x="0" y="192"/>
                <a:chExt cx="5760" cy="4032"/>
              </a:xfrm>
            </p:grpSpPr>
            <p:sp>
              <p:nvSpPr>
                <p:cNvPr id="33796" name="Line 4"/>
                <p:cNvSpPr>
                  <a:spLocks noChangeShapeType="1"/>
                </p:cNvSpPr>
                <p:nvPr/>
              </p:nvSpPr>
              <p:spPr bwMode="white">
                <a:xfrm>
                  <a:off x="0" y="192"/>
                  <a:ext cx="5760" cy="0"/>
                </a:xfrm>
                <a:prstGeom prst="line">
                  <a:avLst/>
                </a:prstGeom>
                <a:noFill/>
                <a:ln/>
                <a:effectLst/>
              </p:spPr>
              <p:txBody>
                <a:bodyPr wrap="none" anchor="ctr"/>
                <a:lstStyle/>
                <a:p>
                  <a:endParaRPr lang="es-ES" sz="1050"/>
                </a:p>
              </p:txBody>
            </p:sp>
            <p:sp>
              <p:nvSpPr>
                <p:cNvPr id="33797" name="Line 5"/>
                <p:cNvSpPr>
                  <a:spLocks noChangeShapeType="1"/>
                </p:cNvSpPr>
                <p:nvPr/>
              </p:nvSpPr>
              <p:spPr bwMode="white">
                <a:xfrm>
                  <a:off x="0" y="384"/>
                  <a:ext cx="5760" cy="0"/>
                </a:xfrm>
                <a:prstGeom prst="line">
                  <a:avLst/>
                </a:prstGeom>
                <a:noFill/>
                <a:ln/>
                <a:effectLst/>
              </p:spPr>
              <p:txBody>
                <a:bodyPr wrap="none" anchor="ctr"/>
                <a:lstStyle/>
                <a:p>
                  <a:endParaRPr lang="es-ES" sz="1050"/>
                </a:p>
              </p:txBody>
            </p:sp>
            <p:sp>
              <p:nvSpPr>
                <p:cNvPr id="33798" name="Line 6"/>
                <p:cNvSpPr>
                  <a:spLocks noChangeShapeType="1"/>
                </p:cNvSpPr>
                <p:nvPr/>
              </p:nvSpPr>
              <p:spPr bwMode="white">
                <a:xfrm>
                  <a:off x="0" y="576"/>
                  <a:ext cx="5760" cy="0"/>
                </a:xfrm>
                <a:prstGeom prst="line">
                  <a:avLst/>
                </a:prstGeom>
                <a:noFill/>
                <a:ln/>
                <a:effectLst/>
              </p:spPr>
              <p:txBody>
                <a:bodyPr wrap="none" anchor="ctr"/>
                <a:lstStyle/>
                <a:p>
                  <a:endParaRPr lang="es-ES" sz="1050"/>
                </a:p>
              </p:txBody>
            </p:sp>
            <p:sp>
              <p:nvSpPr>
                <p:cNvPr id="33799" name="Line 7"/>
                <p:cNvSpPr>
                  <a:spLocks noChangeShapeType="1"/>
                </p:cNvSpPr>
                <p:nvPr/>
              </p:nvSpPr>
              <p:spPr bwMode="white">
                <a:xfrm>
                  <a:off x="0" y="768"/>
                  <a:ext cx="5760" cy="0"/>
                </a:xfrm>
                <a:prstGeom prst="line">
                  <a:avLst/>
                </a:prstGeom>
                <a:noFill/>
                <a:ln/>
                <a:effectLst/>
              </p:spPr>
              <p:txBody>
                <a:bodyPr wrap="none" anchor="ctr"/>
                <a:lstStyle/>
                <a:p>
                  <a:endParaRPr lang="es-ES" sz="1050"/>
                </a:p>
              </p:txBody>
            </p:sp>
            <p:sp>
              <p:nvSpPr>
                <p:cNvPr id="33800" name="Line 8"/>
                <p:cNvSpPr>
                  <a:spLocks noChangeShapeType="1"/>
                </p:cNvSpPr>
                <p:nvPr/>
              </p:nvSpPr>
              <p:spPr bwMode="white">
                <a:xfrm>
                  <a:off x="0" y="960"/>
                  <a:ext cx="5760" cy="0"/>
                </a:xfrm>
                <a:prstGeom prst="line">
                  <a:avLst/>
                </a:prstGeom>
                <a:noFill/>
                <a:ln/>
                <a:effectLst/>
              </p:spPr>
              <p:txBody>
                <a:bodyPr wrap="none" anchor="ctr"/>
                <a:lstStyle/>
                <a:p>
                  <a:endParaRPr lang="es-ES" sz="1050"/>
                </a:p>
              </p:txBody>
            </p:sp>
            <p:sp>
              <p:nvSpPr>
                <p:cNvPr id="33801" name="Line 9"/>
                <p:cNvSpPr>
                  <a:spLocks noChangeShapeType="1"/>
                </p:cNvSpPr>
                <p:nvPr/>
              </p:nvSpPr>
              <p:spPr bwMode="white">
                <a:xfrm>
                  <a:off x="0" y="1152"/>
                  <a:ext cx="5760" cy="0"/>
                </a:xfrm>
                <a:prstGeom prst="line">
                  <a:avLst/>
                </a:prstGeom>
                <a:noFill/>
                <a:ln/>
                <a:effectLst/>
              </p:spPr>
              <p:txBody>
                <a:bodyPr wrap="none" anchor="ctr"/>
                <a:lstStyle/>
                <a:p>
                  <a:endParaRPr lang="es-ES" sz="1050"/>
                </a:p>
              </p:txBody>
            </p:sp>
            <p:sp>
              <p:nvSpPr>
                <p:cNvPr id="33802" name="Line 10"/>
                <p:cNvSpPr>
                  <a:spLocks noChangeShapeType="1"/>
                </p:cNvSpPr>
                <p:nvPr/>
              </p:nvSpPr>
              <p:spPr bwMode="white">
                <a:xfrm>
                  <a:off x="0" y="1344"/>
                  <a:ext cx="5760" cy="0"/>
                </a:xfrm>
                <a:prstGeom prst="line">
                  <a:avLst/>
                </a:prstGeom>
                <a:noFill/>
                <a:ln/>
                <a:effectLst/>
              </p:spPr>
              <p:txBody>
                <a:bodyPr wrap="none" anchor="ctr"/>
                <a:lstStyle/>
                <a:p>
                  <a:endParaRPr lang="es-ES" sz="1050"/>
                </a:p>
              </p:txBody>
            </p:sp>
            <p:sp>
              <p:nvSpPr>
                <p:cNvPr id="33803" name="Line 11"/>
                <p:cNvSpPr>
                  <a:spLocks noChangeShapeType="1"/>
                </p:cNvSpPr>
                <p:nvPr/>
              </p:nvSpPr>
              <p:spPr bwMode="white">
                <a:xfrm>
                  <a:off x="0" y="1536"/>
                  <a:ext cx="5760" cy="0"/>
                </a:xfrm>
                <a:prstGeom prst="line">
                  <a:avLst/>
                </a:prstGeom>
                <a:noFill/>
                <a:ln/>
                <a:effectLst/>
              </p:spPr>
              <p:txBody>
                <a:bodyPr wrap="none" anchor="ctr"/>
                <a:lstStyle/>
                <a:p>
                  <a:endParaRPr lang="es-ES" sz="1050"/>
                </a:p>
              </p:txBody>
            </p:sp>
            <p:sp>
              <p:nvSpPr>
                <p:cNvPr id="33804" name="Line 12"/>
                <p:cNvSpPr>
                  <a:spLocks noChangeShapeType="1"/>
                </p:cNvSpPr>
                <p:nvPr/>
              </p:nvSpPr>
              <p:spPr bwMode="white">
                <a:xfrm>
                  <a:off x="0" y="1728"/>
                  <a:ext cx="5760" cy="0"/>
                </a:xfrm>
                <a:prstGeom prst="line">
                  <a:avLst/>
                </a:prstGeom>
                <a:noFill/>
                <a:ln/>
                <a:effectLst/>
              </p:spPr>
              <p:txBody>
                <a:bodyPr wrap="none" anchor="ctr"/>
                <a:lstStyle/>
                <a:p>
                  <a:endParaRPr lang="es-ES" sz="1050"/>
                </a:p>
              </p:txBody>
            </p:sp>
            <p:sp>
              <p:nvSpPr>
                <p:cNvPr id="33805" name="Line 13"/>
                <p:cNvSpPr>
                  <a:spLocks noChangeShapeType="1"/>
                </p:cNvSpPr>
                <p:nvPr/>
              </p:nvSpPr>
              <p:spPr bwMode="white">
                <a:xfrm>
                  <a:off x="0" y="1920"/>
                  <a:ext cx="5760" cy="0"/>
                </a:xfrm>
                <a:prstGeom prst="line">
                  <a:avLst/>
                </a:prstGeom>
                <a:noFill/>
                <a:ln/>
                <a:effectLst/>
              </p:spPr>
              <p:txBody>
                <a:bodyPr wrap="none" anchor="ctr"/>
                <a:lstStyle/>
                <a:p>
                  <a:endParaRPr lang="es-ES" sz="1050"/>
                </a:p>
              </p:txBody>
            </p:sp>
            <p:sp>
              <p:nvSpPr>
                <p:cNvPr id="33806" name="Line 14"/>
                <p:cNvSpPr>
                  <a:spLocks noChangeShapeType="1"/>
                </p:cNvSpPr>
                <p:nvPr/>
              </p:nvSpPr>
              <p:spPr bwMode="white">
                <a:xfrm>
                  <a:off x="0" y="2112"/>
                  <a:ext cx="5760" cy="0"/>
                </a:xfrm>
                <a:prstGeom prst="line">
                  <a:avLst/>
                </a:prstGeom>
                <a:noFill/>
                <a:ln/>
                <a:effectLst/>
              </p:spPr>
              <p:txBody>
                <a:bodyPr wrap="none" anchor="ctr"/>
                <a:lstStyle/>
                <a:p>
                  <a:endParaRPr lang="es-ES" sz="1050"/>
                </a:p>
              </p:txBody>
            </p:sp>
            <p:sp>
              <p:nvSpPr>
                <p:cNvPr id="33807" name="Line 15"/>
                <p:cNvSpPr>
                  <a:spLocks noChangeShapeType="1"/>
                </p:cNvSpPr>
                <p:nvPr/>
              </p:nvSpPr>
              <p:spPr bwMode="white">
                <a:xfrm>
                  <a:off x="0" y="2304"/>
                  <a:ext cx="5760" cy="0"/>
                </a:xfrm>
                <a:prstGeom prst="line">
                  <a:avLst/>
                </a:prstGeom>
                <a:noFill/>
                <a:ln/>
                <a:effectLst/>
              </p:spPr>
              <p:txBody>
                <a:bodyPr wrap="none" anchor="ctr"/>
                <a:lstStyle/>
                <a:p>
                  <a:endParaRPr lang="es-ES" sz="1050"/>
                </a:p>
              </p:txBody>
            </p:sp>
            <p:sp>
              <p:nvSpPr>
                <p:cNvPr id="33808" name="Line 16"/>
                <p:cNvSpPr>
                  <a:spLocks noChangeShapeType="1"/>
                </p:cNvSpPr>
                <p:nvPr/>
              </p:nvSpPr>
              <p:spPr bwMode="white">
                <a:xfrm>
                  <a:off x="0" y="2496"/>
                  <a:ext cx="5760" cy="0"/>
                </a:xfrm>
                <a:prstGeom prst="line">
                  <a:avLst/>
                </a:prstGeom>
                <a:noFill/>
                <a:ln/>
                <a:effectLst/>
              </p:spPr>
              <p:txBody>
                <a:bodyPr wrap="none" anchor="ctr"/>
                <a:lstStyle/>
                <a:p>
                  <a:endParaRPr lang="es-ES" sz="1050"/>
                </a:p>
              </p:txBody>
            </p:sp>
            <p:sp>
              <p:nvSpPr>
                <p:cNvPr id="33809" name="Line 17"/>
                <p:cNvSpPr>
                  <a:spLocks noChangeShapeType="1"/>
                </p:cNvSpPr>
                <p:nvPr/>
              </p:nvSpPr>
              <p:spPr bwMode="white">
                <a:xfrm>
                  <a:off x="0" y="2688"/>
                  <a:ext cx="5760" cy="0"/>
                </a:xfrm>
                <a:prstGeom prst="line">
                  <a:avLst/>
                </a:prstGeom>
                <a:noFill/>
                <a:ln/>
                <a:effectLst/>
              </p:spPr>
              <p:txBody>
                <a:bodyPr wrap="none" anchor="ctr"/>
                <a:lstStyle/>
                <a:p>
                  <a:endParaRPr lang="es-ES" sz="1050"/>
                </a:p>
              </p:txBody>
            </p:sp>
            <p:sp>
              <p:nvSpPr>
                <p:cNvPr id="33810" name="Line 18"/>
                <p:cNvSpPr>
                  <a:spLocks noChangeShapeType="1"/>
                </p:cNvSpPr>
                <p:nvPr/>
              </p:nvSpPr>
              <p:spPr bwMode="white">
                <a:xfrm>
                  <a:off x="0" y="2880"/>
                  <a:ext cx="5760" cy="0"/>
                </a:xfrm>
                <a:prstGeom prst="line">
                  <a:avLst/>
                </a:prstGeom>
                <a:noFill/>
                <a:ln/>
                <a:effectLst/>
              </p:spPr>
              <p:txBody>
                <a:bodyPr wrap="none" anchor="ctr"/>
                <a:lstStyle/>
                <a:p>
                  <a:endParaRPr lang="es-ES" sz="1050"/>
                </a:p>
              </p:txBody>
            </p:sp>
            <p:sp>
              <p:nvSpPr>
                <p:cNvPr id="33811" name="Line 19"/>
                <p:cNvSpPr>
                  <a:spLocks noChangeShapeType="1"/>
                </p:cNvSpPr>
                <p:nvPr/>
              </p:nvSpPr>
              <p:spPr bwMode="white">
                <a:xfrm>
                  <a:off x="0" y="3072"/>
                  <a:ext cx="5760" cy="0"/>
                </a:xfrm>
                <a:prstGeom prst="line">
                  <a:avLst/>
                </a:prstGeom>
                <a:noFill/>
                <a:ln/>
                <a:effectLst/>
              </p:spPr>
              <p:txBody>
                <a:bodyPr wrap="none" anchor="ctr"/>
                <a:lstStyle/>
                <a:p>
                  <a:endParaRPr lang="es-ES" sz="1050"/>
                </a:p>
              </p:txBody>
            </p:sp>
            <p:sp>
              <p:nvSpPr>
                <p:cNvPr id="33812" name="Line 20"/>
                <p:cNvSpPr>
                  <a:spLocks noChangeShapeType="1"/>
                </p:cNvSpPr>
                <p:nvPr/>
              </p:nvSpPr>
              <p:spPr bwMode="white">
                <a:xfrm>
                  <a:off x="0" y="3264"/>
                  <a:ext cx="5760" cy="0"/>
                </a:xfrm>
                <a:prstGeom prst="line">
                  <a:avLst/>
                </a:prstGeom>
                <a:noFill/>
                <a:ln/>
                <a:effectLst/>
              </p:spPr>
              <p:txBody>
                <a:bodyPr wrap="none" anchor="ctr"/>
                <a:lstStyle/>
                <a:p>
                  <a:endParaRPr lang="es-ES" sz="1050"/>
                </a:p>
              </p:txBody>
            </p:sp>
            <p:sp>
              <p:nvSpPr>
                <p:cNvPr id="33813" name="Line 21"/>
                <p:cNvSpPr>
                  <a:spLocks noChangeShapeType="1"/>
                </p:cNvSpPr>
                <p:nvPr/>
              </p:nvSpPr>
              <p:spPr bwMode="white">
                <a:xfrm>
                  <a:off x="0" y="3456"/>
                  <a:ext cx="5760" cy="0"/>
                </a:xfrm>
                <a:prstGeom prst="line">
                  <a:avLst/>
                </a:prstGeom>
                <a:noFill/>
                <a:ln/>
                <a:effectLst/>
              </p:spPr>
              <p:txBody>
                <a:bodyPr wrap="none" anchor="ctr"/>
                <a:lstStyle/>
                <a:p>
                  <a:endParaRPr lang="es-ES" sz="1050"/>
                </a:p>
              </p:txBody>
            </p:sp>
            <p:sp>
              <p:nvSpPr>
                <p:cNvPr id="33814" name="Line 22"/>
                <p:cNvSpPr>
                  <a:spLocks noChangeShapeType="1"/>
                </p:cNvSpPr>
                <p:nvPr/>
              </p:nvSpPr>
              <p:spPr bwMode="white">
                <a:xfrm>
                  <a:off x="0" y="3648"/>
                  <a:ext cx="5760" cy="0"/>
                </a:xfrm>
                <a:prstGeom prst="line">
                  <a:avLst/>
                </a:prstGeom>
                <a:noFill/>
                <a:ln/>
                <a:effectLst/>
              </p:spPr>
              <p:txBody>
                <a:bodyPr wrap="none" anchor="ctr"/>
                <a:lstStyle/>
                <a:p>
                  <a:endParaRPr lang="es-ES" sz="1050"/>
                </a:p>
              </p:txBody>
            </p:sp>
            <p:sp>
              <p:nvSpPr>
                <p:cNvPr id="33815" name="Line 23"/>
                <p:cNvSpPr>
                  <a:spLocks noChangeShapeType="1"/>
                </p:cNvSpPr>
                <p:nvPr/>
              </p:nvSpPr>
              <p:spPr bwMode="white">
                <a:xfrm>
                  <a:off x="0" y="3840"/>
                  <a:ext cx="5760" cy="0"/>
                </a:xfrm>
                <a:prstGeom prst="line">
                  <a:avLst/>
                </a:prstGeom>
                <a:noFill/>
                <a:ln/>
                <a:effectLst/>
              </p:spPr>
              <p:txBody>
                <a:bodyPr wrap="none" anchor="ctr"/>
                <a:lstStyle/>
                <a:p>
                  <a:endParaRPr lang="es-ES" sz="1050"/>
                </a:p>
              </p:txBody>
            </p:sp>
            <p:sp>
              <p:nvSpPr>
                <p:cNvPr id="33816" name="Line 24"/>
                <p:cNvSpPr>
                  <a:spLocks noChangeShapeType="1"/>
                </p:cNvSpPr>
                <p:nvPr/>
              </p:nvSpPr>
              <p:spPr bwMode="white">
                <a:xfrm>
                  <a:off x="0" y="4032"/>
                  <a:ext cx="5760" cy="0"/>
                </a:xfrm>
                <a:prstGeom prst="line">
                  <a:avLst/>
                </a:prstGeom>
                <a:noFill/>
                <a:ln/>
                <a:effectLst/>
              </p:spPr>
              <p:txBody>
                <a:bodyPr wrap="none" anchor="ctr"/>
                <a:lstStyle/>
                <a:p>
                  <a:endParaRPr lang="es-ES" sz="1050"/>
                </a:p>
              </p:txBody>
            </p:sp>
            <p:sp>
              <p:nvSpPr>
                <p:cNvPr id="33817" name="Line 25"/>
                <p:cNvSpPr>
                  <a:spLocks noChangeShapeType="1"/>
                </p:cNvSpPr>
                <p:nvPr/>
              </p:nvSpPr>
              <p:spPr bwMode="white">
                <a:xfrm>
                  <a:off x="0" y="4224"/>
                  <a:ext cx="5760" cy="0"/>
                </a:xfrm>
                <a:prstGeom prst="line">
                  <a:avLst/>
                </a:prstGeom>
                <a:noFill/>
                <a:ln/>
                <a:effectLst/>
              </p:spPr>
              <p:txBody>
                <a:bodyPr wrap="none" anchor="ctr"/>
                <a:lstStyle/>
                <a:p>
                  <a:endParaRPr lang="es-ES" sz="1050"/>
                </a:p>
              </p:txBody>
            </p:sp>
          </p:grpSp>
          <p:grpSp>
            <p:nvGrpSpPr>
              <p:cNvPr id="6" name="Group 26"/>
              <p:cNvGrpSpPr>
                <a:grpSpLocks/>
              </p:cNvGrpSpPr>
              <p:nvPr/>
            </p:nvGrpSpPr>
            <p:grpSpPr bwMode="auto">
              <a:xfrm>
                <a:off x="192" y="0"/>
                <a:ext cx="5376" cy="4320"/>
                <a:chOff x="192" y="0"/>
                <a:chExt cx="5376" cy="4320"/>
              </a:xfrm>
            </p:grpSpPr>
            <p:sp>
              <p:nvSpPr>
                <p:cNvPr id="33819" name="Line 27"/>
                <p:cNvSpPr>
                  <a:spLocks noChangeShapeType="1"/>
                </p:cNvSpPr>
                <p:nvPr/>
              </p:nvSpPr>
              <p:spPr bwMode="white">
                <a:xfrm>
                  <a:off x="192" y="0"/>
                  <a:ext cx="0" cy="4320"/>
                </a:xfrm>
                <a:prstGeom prst="line">
                  <a:avLst/>
                </a:prstGeom>
                <a:noFill/>
                <a:ln/>
                <a:effectLst/>
              </p:spPr>
              <p:txBody>
                <a:bodyPr wrap="none" anchor="ctr"/>
                <a:lstStyle/>
                <a:p>
                  <a:endParaRPr lang="es-ES" sz="1050"/>
                </a:p>
              </p:txBody>
            </p:sp>
            <p:sp>
              <p:nvSpPr>
                <p:cNvPr id="33820" name="Line 28"/>
                <p:cNvSpPr>
                  <a:spLocks noChangeShapeType="1"/>
                </p:cNvSpPr>
                <p:nvPr/>
              </p:nvSpPr>
              <p:spPr bwMode="white">
                <a:xfrm>
                  <a:off x="384" y="0"/>
                  <a:ext cx="0" cy="4320"/>
                </a:xfrm>
                <a:prstGeom prst="line">
                  <a:avLst/>
                </a:prstGeom>
                <a:noFill/>
                <a:ln/>
                <a:effectLst/>
              </p:spPr>
              <p:txBody>
                <a:bodyPr wrap="none" anchor="ctr"/>
                <a:lstStyle/>
                <a:p>
                  <a:endParaRPr lang="es-ES" sz="1050"/>
                </a:p>
              </p:txBody>
            </p:sp>
            <p:sp>
              <p:nvSpPr>
                <p:cNvPr id="33821" name="Line 29"/>
                <p:cNvSpPr>
                  <a:spLocks noChangeShapeType="1"/>
                </p:cNvSpPr>
                <p:nvPr/>
              </p:nvSpPr>
              <p:spPr bwMode="white">
                <a:xfrm>
                  <a:off x="576" y="0"/>
                  <a:ext cx="0" cy="4320"/>
                </a:xfrm>
                <a:prstGeom prst="line">
                  <a:avLst/>
                </a:prstGeom>
                <a:noFill/>
                <a:ln/>
                <a:effectLst/>
              </p:spPr>
              <p:txBody>
                <a:bodyPr wrap="none" anchor="ctr"/>
                <a:lstStyle/>
                <a:p>
                  <a:endParaRPr lang="es-ES" sz="1050"/>
                </a:p>
              </p:txBody>
            </p:sp>
            <p:sp>
              <p:nvSpPr>
                <p:cNvPr id="33822" name="Line 30"/>
                <p:cNvSpPr>
                  <a:spLocks noChangeShapeType="1"/>
                </p:cNvSpPr>
                <p:nvPr/>
              </p:nvSpPr>
              <p:spPr bwMode="white">
                <a:xfrm>
                  <a:off x="768" y="0"/>
                  <a:ext cx="0" cy="4320"/>
                </a:xfrm>
                <a:prstGeom prst="line">
                  <a:avLst/>
                </a:prstGeom>
                <a:noFill/>
                <a:ln/>
                <a:effectLst/>
              </p:spPr>
              <p:txBody>
                <a:bodyPr wrap="none" anchor="ctr"/>
                <a:lstStyle/>
                <a:p>
                  <a:endParaRPr lang="es-ES" sz="1050"/>
                </a:p>
              </p:txBody>
            </p:sp>
            <p:sp>
              <p:nvSpPr>
                <p:cNvPr id="33823" name="Line 31"/>
                <p:cNvSpPr>
                  <a:spLocks noChangeShapeType="1"/>
                </p:cNvSpPr>
                <p:nvPr/>
              </p:nvSpPr>
              <p:spPr bwMode="white">
                <a:xfrm>
                  <a:off x="960" y="0"/>
                  <a:ext cx="0" cy="4320"/>
                </a:xfrm>
                <a:prstGeom prst="line">
                  <a:avLst/>
                </a:prstGeom>
                <a:noFill/>
                <a:ln/>
                <a:effectLst/>
              </p:spPr>
              <p:txBody>
                <a:bodyPr wrap="none" anchor="ctr"/>
                <a:lstStyle/>
                <a:p>
                  <a:endParaRPr lang="es-ES" sz="1050"/>
                </a:p>
              </p:txBody>
            </p:sp>
            <p:sp>
              <p:nvSpPr>
                <p:cNvPr id="33824" name="Line 32"/>
                <p:cNvSpPr>
                  <a:spLocks noChangeShapeType="1"/>
                </p:cNvSpPr>
                <p:nvPr/>
              </p:nvSpPr>
              <p:spPr bwMode="white">
                <a:xfrm>
                  <a:off x="1152" y="0"/>
                  <a:ext cx="0" cy="4320"/>
                </a:xfrm>
                <a:prstGeom prst="line">
                  <a:avLst/>
                </a:prstGeom>
                <a:noFill/>
                <a:ln/>
                <a:effectLst/>
              </p:spPr>
              <p:txBody>
                <a:bodyPr wrap="none" anchor="ctr"/>
                <a:lstStyle/>
                <a:p>
                  <a:endParaRPr lang="es-ES" sz="1050"/>
                </a:p>
              </p:txBody>
            </p:sp>
            <p:sp>
              <p:nvSpPr>
                <p:cNvPr id="33825" name="Line 33"/>
                <p:cNvSpPr>
                  <a:spLocks noChangeShapeType="1"/>
                </p:cNvSpPr>
                <p:nvPr/>
              </p:nvSpPr>
              <p:spPr bwMode="white">
                <a:xfrm>
                  <a:off x="1344" y="0"/>
                  <a:ext cx="0" cy="4320"/>
                </a:xfrm>
                <a:prstGeom prst="line">
                  <a:avLst/>
                </a:prstGeom>
                <a:noFill/>
                <a:ln/>
                <a:effectLst/>
              </p:spPr>
              <p:txBody>
                <a:bodyPr wrap="none" anchor="ctr"/>
                <a:lstStyle/>
                <a:p>
                  <a:endParaRPr lang="es-ES" sz="1050"/>
                </a:p>
              </p:txBody>
            </p:sp>
            <p:sp>
              <p:nvSpPr>
                <p:cNvPr id="33826" name="Line 34"/>
                <p:cNvSpPr>
                  <a:spLocks noChangeShapeType="1"/>
                </p:cNvSpPr>
                <p:nvPr/>
              </p:nvSpPr>
              <p:spPr bwMode="white">
                <a:xfrm>
                  <a:off x="1536" y="0"/>
                  <a:ext cx="0" cy="4320"/>
                </a:xfrm>
                <a:prstGeom prst="line">
                  <a:avLst/>
                </a:prstGeom>
                <a:noFill/>
                <a:ln/>
                <a:effectLst/>
              </p:spPr>
              <p:txBody>
                <a:bodyPr wrap="none" anchor="ctr"/>
                <a:lstStyle/>
                <a:p>
                  <a:endParaRPr lang="es-ES" sz="1050"/>
                </a:p>
              </p:txBody>
            </p:sp>
            <p:sp>
              <p:nvSpPr>
                <p:cNvPr id="33827" name="Line 35"/>
                <p:cNvSpPr>
                  <a:spLocks noChangeShapeType="1"/>
                </p:cNvSpPr>
                <p:nvPr/>
              </p:nvSpPr>
              <p:spPr bwMode="white">
                <a:xfrm>
                  <a:off x="1728" y="0"/>
                  <a:ext cx="0" cy="4320"/>
                </a:xfrm>
                <a:prstGeom prst="line">
                  <a:avLst/>
                </a:prstGeom>
                <a:noFill/>
                <a:ln/>
                <a:effectLst/>
              </p:spPr>
              <p:txBody>
                <a:bodyPr wrap="none" anchor="ctr"/>
                <a:lstStyle/>
                <a:p>
                  <a:endParaRPr lang="es-ES" sz="1050"/>
                </a:p>
              </p:txBody>
            </p:sp>
            <p:sp>
              <p:nvSpPr>
                <p:cNvPr id="33828" name="Line 36"/>
                <p:cNvSpPr>
                  <a:spLocks noChangeShapeType="1"/>
                </p:cNvSpPr>
                <p:nvPr/>
              </p:nvSpPr>
              <p:spPr bwMode="white">
                <a:xfrm>
                  <a:off x="1920" y="0"/>
                  <a:ext cx="0" cy="4320"/>
                </a:xfrm>
                <a:prstGeom prst="line">
                  <a:avLst/>
                </a:prstGeom>
                <a:noFill/>
                <a:ln/>
                <a:effectLst/>
              </p:spPr>
              <p:txBody>
                <a:bodyPr wrap="none" anchor="ctr"/>
                <a:lstStyle/>
                <a:p>
                  <a:endParaRPr lang="es-ES" sz="1050"/>
                </a:p>
              </p:txBody>
            </p:sp>
            <p:sp>
              <p:nvSpPr>
                <p:cNvPr id="33829" name="Line 37"/>
                <p:cNvSpPr>
                  <a:spLocks noChangeShapeType="1"/>
                </p:cNvSpPr>
                <p:nvPr/>
              </p:nvSpPr>
              <p:spPr bwMode="white">
                <a:xfrm>
                  <a:off x="2112" y="0"/>
                  <a:ext cx="0" cy="4320"/>
                </a:xfrm>
                <a:prstGeom prst="line">
                  <a:avLst/>
                </a:prstGeom>
                <a:noFill/>
                <a:ln/>
                <a:effectLst/>
              </p:spPr>
              <p:txBody>
                <a:bodyPr wrap="none" anchor="ctr"/>
                <a:lstStyle/>
                <a:p>
                  <a:endParaRPr lang="es-ES" sz="1050"/>
                </a:p>
              </p:txBody>
            </p:sp>
            <p:sp>
              <p:nvSpPr>
                <p:cNvPr id="33830" name="Line 38"/>
                <p:cNvSpPr>
                  <a:spLocks noChangeShapeType="1"/>
                </p:cNvSpPr>
                <p:nvPr/>
              </p:nvSpPr>
              <p:spPr bwMode="white">
                <a:xfrm>
                  <a:off x="2304" y="0"/>
                  <a:ext cx="0" cy="4320"/>
                </a:xfrm>
                <a:prstGeom prst="line">
                  <a:avLst/>
                </a:prstGeom>
                <a:noFill/>
                <a:ln/>
                <a:effectLst/>
              </p:spPr>
              <p:txBody>
                <a:bodyPr wrap="none" anchor="ctr"/>
                <a:lstStyle/>
                <a:p>
                  <a:endParaRPr lang="es-ES" sz="1050"/>
                </a:p>
              </p:txBody>
            </p:sp>
            <p:sp>
              <p:nvSpPr>
                <p:cNvPr id="33831" name="Line 39"/>
                <p:cNvSpPr>
                  <a:spLocks noChangeShapeType="1"/>
                </p:cNvSpPr>
                <p:nvPr/>
              </p:nvSpPr>
              <p:spPr bwMode="white">
                <a:xfrm>
                  <a:off x="2496" y="0"/>
                  <a:ext cx="0" cy="4320"/>
                </a:xfrm>
                <a:prstGeom prst="line">
                  <a:avLst/>
                </a:prstGeom>
                <a:noFill/>
                <a:ln/>
                <a:effectLst/>
              </p:spPr>
              <p:txBody>
                <a:bodyPr wrap="none" anchor="ctr"/>
                <a:lstStyle/>
                <a:p>
                  <a:endParaRPr lang="es-ES" sz="1050"/>
                </a:p>
              </p:txBody>
            </p:sp>
            <p:sp>
              <p:nvSpPr>
                <p:cNvPr id="33832" name="Line 40"/>
                <p:cNvSpPr>
                  <a:spLocks noChangeShapeType="1"/>
                </p:cNvSpPr>
                <p:nvPr/>
              </p:nvSpPr>
              <p:spPr bwMode="white">
                <a:xfrm>
                  <a:off x="2688" y="0"/>
                  <a:ext cx="0" cy="4320"/>
                </a:xfrm>
                <a:prstGeom prst="line">
                  <a:avLst/>
                </a:prstGeom>
                <a:noFill/>
                <a:ln/>
                <a:effectLst/>
              </p:spPr>
              <p:txBody>
                <a:bodyPr wrap="none" anchor="ctr"/>
                <a:lstStyle/>
                <a:p>
                  <a:endParaRPr lang="es-ES" sz="1050"/>
                </a:p>
              </p:txBody>
            </p:sp>
            <p:sp>
              <p:nvSpPr>
                <p:cNvPr id="33833" name="Line 41"/>
                <p:cNvSpPr>
                  <a:spLocks noChangeShapeType="1"/>
                </p:cNvSpPr>
                <p:nvPr/>
              </p:nvSpPr>
              <p:spPr bwMode="white">
                <a:xfrm>
                  <a:off x="2880" y="0"/>
                  <a:ext cx="0" cy="4320"/>
                </a:xfrm>
                <a:prstGeom prst="line">
                  <a:avLst/>
                </a:prstGeom>
                <a:noFill/>
                <a:ln/>
                <a:effectLst/>
              </p:spPr>
              <p:txBody>
                <a:bodyPr wrap="none" anchor="ctr"/>
                <a:lstStyle/>
                <a:p>
                  <a:endParaRPr lang="es-ES" sz="1050"/>
                </a:p>
              </p:txBody>
            </p:sp>
            <p:sp>
              <p:nvSpPr>
                <p:cNvPr id="33834" name="Line 42"/>
                <p:cNvSpPr>
                  <a:spLocks noChangeShapeType="1"/>
                </p:cNvSpPr>
                <p:nvPr/>
              </p:nvSpPr>
              <p:spPr bwMode="white">
                <a:xfrm>
                  <a:off x="3072" y="0"/>
                  <a:ext cx="0" cy="4320"/>
                </a:xfrm>
                <a:prstGeom prst="line">
                  <a:avLst/>
                </a:prstGeom>
                <a:noFill/>
                <a:ln/>
                <a:effectLst/>
              </p:spPr>
              <p:txBody>
                <a:bodyPr wrap="none" anchor="ctr"/>
                <a:lstStyle/>
                <a:p>
                  <a:endParaRPr lang="es-ES" sz="1050"/>
                </a:p>
              </p:txBody>
            </p:sp>
            <p:sp>
              <p:nvSpPr>
                <p:cNvPr id="33835" name="Line 43"/>
                <p:cNvSpPr>
                  <a:spLocks noChangeShapeType="1"/>
                </p:cNvSpPr>
                <p:nvPr/>
              </p:nvSpPr>
              <p:spPr bwMode="white">
                <a:xfrm>
                  <a:off x="3264" y="0"/>
                  <a:ext cx="0" cy="4320"/>
                </a:xfrm>
                <a:prstGeom prst="line">
                  <a:avLst/>
                </a:prstGeom>
                <a:noFill/>
                <a:ln/>
                <a:effectLst/>
              </p:spPr>
              <p:txBody>
                <a:bodyPr wrap="none" anchor="ctr"/>
                <a:lstStyle/>
                <a:p>
                  <a:endParaRPr lang="es-ES" sz="1050"/>
                </a:p>
              </p:txBody>
            </p:sp>
            <p:sp>
              <p:nvSpPr>
                <p:cNvPr id="33836" name="Line 44"/>
                <p:cNvSpPr>
                  <a:spLocks noChangeShapeType="1"/>
                </p:cNvSpPr>
                <p:nvPr/>
              </p:nvSpPr>
              <p:spPr bwMode="white">
                <a:xfrm>
                  <a:off x="3456" y="0"/>
                  <a:ext cx="0" cy="4320"/>
                </a:xfrm>
                <a:prstGeom prst="line">
                  <a:avLst/>
                </a:prstGeom>
                <a:noFill/>
                <a:ln/>
                <a:effectLst/>
              </p:spPr>
              <p:txBody>
                <a:bodyPr wrap="none" anchor="ctr"/>
                <a:lstStyle/>
                <a:p>
                  <a:endParaRPr lang="es-ES" sz="1050"/>
                </a:p>
              </p:txBody>
            </p:sp>
            <p:sp>
              <p:nvSpPr>
                <p:cNvPr id="33837" name="Line 45"/>
                <p:cNvSpPr>
                  <a:spLocks noChangeShapeType="1"/>
                </p:cNvSpPr>
                <p:nvPr/>
              </p:nvSpPr>
              <p:spPr bwMode="white">
                <a:xfrm>
                  <a:off x="3648" y="0"/>
                  <a:ext cx="0" cy="4320"/>
                </a:xfrm>
                <a:prstGeom prst="line">
                  <a:avLst/>
                </a:prstGeom>
                <a:noFill/>
                <a:ln/>
                <a:effectLst/>
              </p:spPr>
              <p:txBody>
                <a:bodyPr wrap="none" anchor="ctr"/>
                <a:lstStyle/>
                <a:p>
                  <a:endParaRPr lang="es-ES" sz="1050"/>
                </a:p>
              </p:txBody>
            </p:sp>
            <p:sp>
              <p:nvSpPr>
                <p:cNvPr id="33838" name="Line 46"/>
                <p:cNvSpPr>
                  <a:spLocks noChangeShapeType="1"/>
                </p:cNvSpPr>
                <p:nvPr/>
              </p:nvSpPr>
              <p:spPr bwMode="white">
                <a:xfrm>
                  <a:off x="3840" y="0"/>
                  <a:ext cx="0" cy="4320"/>
                </a:xfrm>
                <a:prstGeom prst="line">
                  <a:avLst/>
                </a:prstGeom>
                <a:noFill/>
                <a:ln/>
                <a:effectLst/>
              </p:spPr>
              <p:txBody>
                <a:bodyPr wrap="none" anchor="ctr"/>
                <a:lstStyle/>
                <a:p>
                  <a:endParaRPr lang="es-ES" sz="1050"/>
                </a:p>
              </p:txBody>
            </p:sp>
            <p:sp>
              <p:nvSpPr>
                <p:cNvPr id="33839" name="Line 47"/>
                <p:cNvSpPr>
                  <a:spLocks noChangeShapeType="1"/>
                </p:cNvSpPr>
                <p:nvPr/>
              </p:nvSpPr>
              <p:spPr bwMode="white">
                <a:xfrm>
                  <a:off x="4032" y="0"/>
                  <a:ext cx="0" cy="4320"/>
                </a:xfrm>
                <a:prstGeom prst="line">
                  <a:avLst/>
                </a:prstGeom>
                <a:noFill/>
                <a:ln/>
                <a:effectLst/>
              </p:spPr>
              <p:txBody>
                <a:bodyPr wrap="none" anchor="ctr"/>
                <a:lstStyle/>
                <a:p>
                  <a:endParaRPr lang="es-ES" sz="1050"/>
                </a:p>
              </p:txBody>
            </p:sp>
            <p:sp>
              <p:nvSpPr>
                <p:cNvPr id="33840" name="Line 48"/>
                <p:cNvSpPr>
                  <a:spLocks noChangeShapeType="1"/>
                </p:cNvSpPr>
                <p:nvPr/>
              </p:nvSpPr>
              <p:spPr bwMode="white">
                <a:xfrm>
                  <a:off x="4224" y="0"/>
                  <a:ext cx="0" cy="4320"/>
                </a:xfrm>
                <a:prstGeom prst="line">
                  <a:avLst/>
                </a:prstGeom>
                <a:noFill/>
                <a:ln/>
                <a:effectLst/>
              </p:spPr>
              <p:txBody>
                <a:bodyPr wrap="none" anchor="ctr"/>
                <a:lstStyle/>
                <a:p>
                  <a:endParaRPr lang="es-ES" sz="1050"/>
                </a:p>
              </p:txBody>
            </p:sp>
            <p:sp>
              <p:nvSpPr>
                <p:cNvPr id="33841" name="Line 49"/>
                <p:cNvSpPr>
                  <a:spLocks noChangeShapeType="1"/>
                </p:cNvSpPr>
                <p:nvPr/>
              </p:nvSpPr>
              <p:spPr bwMode="white">
                <a:xfrm>
                  <a:off x="4416" y="0"/>
                  <a:ext cx="0" cy="4320"/>
                </a:xfrm>
                <a:prstGeom prst="line">
                  <a:avLst/>
                </a:prstGeom>
                <a:noFill/>
                <a:ln/>
                <a:effectLst/>
              </p:spPr>
              <p:txBody>
                <a:bodyPr wrap="none" anchor="ctr"/>
                <a:lstStyle/>
                <a:p>
                  <a:endParaRPr lang="es-ES" sz="1050"/>
                </a:p>
              </p:txBody>
            </p:sp>
            <p:sp>
              <p:nvSpPr>
                <p:cNvPr id="33842" name="Line 50"/>
                <p:cNvSpPr>
                  <a:spLocks noChangeShapeType="1"/>
                </p:cNvSpPr>
                <p:nvPr/>
              </p:nvSpPr>
              <p:spPr bwMode="white">
                <a:xfrm>
                  <a:off x="4608" y="0"/>
                  <a:ext cx="0" cy="4320"/>
                </a:xfrm>
                <a:prstGeom prst="line">
                  <a:avLst/>
                </a:prstGeom>
                <a:noFill/>
                <a:ln/>
                <a:effectLst/>
              </p:spPr>
              <p:txBody>
                <a:bodyPr wrap="none" anchor="ctr"/>
                <a:lstStyle/>
                <a:p>
                  <a:endParaRPr lang="es-ES" sz="1050"/>
                </a:p>
              </p:txBody>
            </p:sp>
            <p:sp>
              <p:nvSpPr>
                <p:cNvPr id="33843" name="Line 51"/>
                <p:cNvSpPr>
                  <a:spLocks noChangeShapeType="1"/>
                </p:cNvSpPr>
                <p:nvPr/>
              </p:nvSpPr>
              <p:spPr bwMode="white">
                <a:xfrm>
                  <a:off x="4800" y="0"/>
                  <a:ext cx="0" cy="4320"/>
                </a:xfrm>
                <a:prstGeom prst="line">
                  <a:avLst/>
                </a:prstGeom>
                <a:noFill/>
                <a:ln/>
                <a:effectLst/>
              </p:spPr>
              <p:txBody>
                <a:bodyPr wrap="none" anchor="ctr"/>
                <a:lstStyle/>
                <a:p>
                  <a:endParaRPr lang="es-ES" sz="1050"/>
                </a:p>
              </p:txBody>
            </p:sp>
            <p:sp>
              <p:nvSpPr>
                <p:cNvPr id="33844" name="Line 52"/>
                <p:cNvSpPr>
                  <a:spLocks noChangeShapeType="1"/>
                </p:cNvSpPr>
                <p:nvPr/>
              </p:nvSpPr>
              <p:spPr bwMode="white">
                <a:xfrm>
                  <a:off x="4992" y="0"/>
                  <a:ext cx="0" cy="4320"/>
                </a:xfrm>
                <a:prstGeom prst="line">
                  <a:avLst/>
                </a:prstGeom>
                <a:noFill/>
                <a:ln/>
                <a:effectLst/>
              </p:spPr>
              <p:txBody>
                <a:bodyPr wrap="none" anchor="ctr"/>
                <a:lstStyle/>
                <a:p>
                  <a:endParaRPr lang="es-ES" sz="1050"/>
                </a:p>
              </p:txBody>
            </p:sp>
            <p:sp>
              <p:nvSpPr>
                <p:cNvPr id="33845" name="Line 53"/>
                <p:cNvSpPr>
                  <a:spLocks noChangeShapeType="1"/>
                </p:cNvSpPr>
                <p:nvPr/>
              </p:nvSpPr>
              <p:spPr bwMode="white">
                <a:xfrm>
                  <a:off x="5184" y="0"/>
                  <a:ext cx="0" cy="4320"/>
                </a:xfrm>
                <a:prstGeom prst="line">
                  <a:avLst/>
                </a:prstGeom>
                <a:noFill/>
                <a:ln/>
                <a:effectLst/>
              </p:spPr>
              <p:txBody>
                <a:bodyPr wrap="none" anchor="ctr"/>
                <a:lstStyle/>
                <a:p>
                  <a:endParaRPr lang="es-ES" sz="1050"/>
                </a:p>
              </p:txBody>
            </p:sp>
            <p:sp>
              <p:nvSpPr>
                <p:cNvPr id="33846" name="Line 54"/>
                <p:cNvSpPr>
                  <a:spLocks noChangeShapeType="1"/>
                </p:cNvSpPr>
                <p:nvPr/>
              </p:nvSpPr>
              <p:spPr bwMode="white">
                <a:xfrm>
                  <a:off x="5376" y="0"/>
                  <a:ext cx="0" cy="4320"/>
                </a:xfrm>
                <a:prstGeom prst="line">
                  <a:avLst/>
                </a:prstGeom>
                <a:noFill/>
                <a:ln/>
                <a:effectLst/>
              </p:spPr>
              <p:txBody>
                <a:bodyPr wrap="none" anchor="ctr"/>
                <a:lstStyle/>
                <a:p>
                  <a:endParaRPr lang="es-ES" sz="1050"/>
                </a:p>
              </p:txBody>
            </p:sp>
            <p:sp>
              <p:nvSpPr>
                <p:cNvPr id="33847" name="Line 55"/>
                <p:cNvSpPr>
                  <a:spLocks noChangeShapeType="1"/>
                </p:cNvSpPr>
                <p:nvPr/>
              </p:nvSpPr>
              <p:spPr bwMode="white">
                <a:xfrm>
                  <a:off x="5568" y="0"/>
                  <a:ext cx="0" cy="4320"/>
                </a:xfrm>
                <a:prstGeom prst="line">
                  <a:avLst/>
                </a:prstGeom>
                <a:noFill/>
                <a:ln/>
                <a:effectLst/>
              </p:spPr>
              <p:txBody>
                <a:bodyPr wrap="none" anchor="ctr"/>
                <a:lstStyle/>
                <a:p>
                  <a:endParaRPr lang="es-ES" sz="1050"/>
                </a:p>
              </p:txBody>
            </p:sp>
          </p:grpSp>
        </p:grpSp>
        <p:grpSp>
          <p:nvGrpSpPr>
            <p:cNvPr id="7" name="Group 63"/>
            <p:cNvGrpSpPr>
              <a:grpSpLocks/>
            </p:cNvGrpSpPr>
            <p:nvPr userDrawn="1"/>
          </p:nvGrpSpPr>
          <p:grpSpPr bwMode="auto">
            <a:xfrm>
              <a:off x="4512" y="3984"/>
              <a:ext cx="912" cy="288"/>
              <a:chOff x="4512" y="3984"/>
              <a:chExt cx="912" cy="288"/>
            </a:xfrm>
          </p:grpSpPr>
          <p:sp>
            <p:nvSpPr>
              <p:cNvPr id="33856" name="Rectangle 64" descr="60%"/>
              <p:cNvSpPr>
                <a:spLocks noChangeArrowheads="1"/>
              </p:cNvSpPr>
              <p:nvPr userDrawn="1"/>
            </p:nvSpPr>
            <p:spPr bwMode="ltGray">
              <a:xfrm>
                <a:off x="4560" y="4032"/>
                <a:ext cx="816" cy="192"/>
              </a:xfrm>
              <a:prstGeom prst="rect">
                <a:avLst/>
              </a:prstGeom>
              <a:blipFill dpi="0" rotWithShape="0">
                <a:blip r:embed="rId2" cstate="print"/>
                <a:srcRect/>
                <a:tile tx="0" ty="0" sx="100000" sy="100000" flip="none" algn="tl"/>
              </a:blipFill>
              <a:ln w="9525">
                <a:noFill/>
                <a:miter lim="800000"/>
                <a:headEnd/>
                <a:tailEnd/>
              </a:ln>
              <a:effectLst/>
            </p:spPr>
            <p:txBody>
              <a:bodyPr wrap="none" anchor="ctr"/>
              <a:lstStyle/>
              <a:p>
                <a:endParaRPr lang="es-ES" sz="1050"/>
              </a:p>
            </p:txBody>
          </p:sp>
          <p:sp>
            <p:nvSpPr>
              <p:cNvPr id="33857" name="Line 65"/>
              <p:cNvSpPr>
                <a:spLocks noChangeShapeType="1"/>
              </p:cNvSpPr>
              <p:nvPr userDrawn="1"/>
            </p:nvSpPr>
            <p:spPr bwMode="ltGray">
              <a:xfrm>
                <a:off x="4512" y="4032"/>
                <a:ext cx="912" cy="0"/>
              </a:xfrm>
              <a:prstGeom prst="line">
                <a:avLst/>
              </a:prstGeom>
              <a:noFill/>
              <a:ln w="9525">
                <a:solidFill>
                  <a:schemeClr val="hlink"/>
                </a:solidFill>
                <a:round/>
                <a:headEnd/>
                <a:tailEnd/>
              </a:ln>
              <a:effectLst/>
            </p:spPr>
            <p:txBody>
              <a:bodyPr wrap="none" anchor="ctr"/>
              <a:lstStyle/>
              <a:p>
                <a:endParaRPr lang="es-ES" sz="1050"/>
              </a:p>
            </p:txBody>
          </p:sp>
          <p:sp>
            <p:nvSpPr>
              <p:cNvPr id="33858" name="Line 66"/>
              <p:cNvSpPr>
                <a:spLocks noChangeShapeType="1"/>
              </p:cNvSpPr>
              <p:nvPr userDrawn="1"/>
            </p:nvSpPr>
            <p:spPr bwMode="ltGray">
              <a:xfrm>
                <a:off x="4512" y="4224"/>
                <a:ext cx="912" cy="0"/>
              </a:xfrm>
              <a:prstGeom prst="line">
                <a:avLst/>
              </a:prstGeom>
              <a:noFill/>
              <a:ln w="9525">
                <a:solidFill>
                  <a:schemeClr val="hlink"/>
                </a:solidFill>
                <a:round/>
                <a:headEnd/>
                <a:tailEnd/>
              </a:ln>
              <a:effectLst/>
            </p:spPr>
            <p:txBody>
              <a:bodyPr wrap="none" anchor="ctr"/>
              <a:lstStyle/>
              <a:p>
                <a:endParaRPr lang="es-ES" sz="1050"/>
              </a:p>
            </p:txBody>
          </p:sp>
          <p:sp>
            <p:nvSpPr>
              <p:cNvPr id="33859" name="Line 67"/>
              <p:cNvSpPr>
                <a:spLocks noChangeShapeType="1"/>
              </p:cNvSpPr>
              <p:nvPr userDrawn="1"/>
            </p:nvSpPr>
            <p:spPr bwMode="ltGray">
              <a:xfrm>
                <a:off x="4560" y="3984"/>
                <a:ext cx="0" cy="288"/>
              </a:xfrm>
              <a:prstGeom prst="line">
                <a:avLst/>
              </a:prstGeom>
              <a:noFill/>
              <a:ln w="9525">
                <a:solidFill>
                  <a:schemeClr val="hlink"/>
                </a:solidFill>
                <a:round/>
                <a:headEnd/>
                <a:tailEnd/>
              </a:ln>
              <a:effectLst/>
            </p:spPr>
            <p:txBody>
              <a:bodyPr wrap="none" anchor="ctr"/>
              <a:lstStyle/>
              <a:p>
                <a:endParaRPr lang="es-ES" sz="1050"/>
              </a:p>
            </p:txBody>
          </p:sp>
          <p:sp>
            <p:nvSpPr>
              <p:cNvPr id="33860" name="Line 68"/>
              <p:cNvSpPr>
                <a:spLocks noChangeShapeType="1"/>
              </p:cNvSpPr>
              <p:nvPr userDrawn="1"/>
            </p:nvSpPr>
            <p:spPr bwMode="ltGray">
              <a:xfrm>
                <a:off x="5376" y="3984"/>
                <a:ext cx="0" cy="288"/>
              </a:xfrm>
              <a:prstGeom prst="line">
                <a:avLst/>
              </a:prstGeom>
              <a:noFill/>
              <a:ln w="9525">
                <a:solidFill>
                  <a:schemeClr val="hlink"/>
                </a:solidFill>
                <a:round/>
                <a:headEnd/>
                <a:tailEnd/>
              </a:ln>
              <a:effectLst/>
            </p:spPr>
            <p:txBody>
              <a:bodyPr wrap="none" anchor="ctr"/>
              <a:lstStyle/>
              <a:p>
                <a:endParaRPr lang="es-ES" sz="1050"/>
              </a:p>
            </p:txBody>
          </p:sp>
        </p:grpSp>
        <p:sp>
          <p:nvSpPr>
            <p:cNvPr id="33872" name="Line 80"/>
            <p:cNvSpPr>
              <a:spLocks noChangeShapeType="1"/>
            </p:cNvSpPr>
            <p:nvPr userDrawn="1"/>
          </p:nvSpPr>
          <p:spPr bwMode="ltGray">
            <a:xfrm>
              <a:off x="5568" y="0"/>
              <a:ext cx="0" cy="1488"/>
            </a:xfrm>
            <a:prstGeom prst="line">
              <a:avLst/>
            </a:prstGeom>
            <a:noFill/>
            <a:ln w="9525">
              <a:solidFill>
                <a:schemeClr val="hlink"/>
              </a:solidFill>
              <a:round/>
              <a:headEnd/>
              <a:tailEnd/>
            </a:ln>
            <a:effectLst/>
          </p:spPr>
          <p:txBody>
            <a:bodyPr wrap="none" anchor="ctr"/>
            <a:lstStyle/>
            <a:p>
              <a:endParaRPr lang="es-ES" sz="1050"/>
            </a:p>
          </p:txBody>
        </p:sp>
        <p:grpSp>
          <p:nvGrpSpPr>
            <p:cNvPr id="8" name="Group 106"/>
            <p:cNvGrpSpPr>
              <a:grpSpLocks/>
            </p:cNvGrpSpPr>
            <p:nvPr userDrawn="1"/>
          </p:nvGrpSpPr>
          <p:grpSpPr bwMode="auto">
            <a:xfrm>
              <a:off x="261" y="1962"/>
              <a:ext cx="3567" cy="1494"/>
              <a:chOff x="261" y="877"/>
              <a:chExt cx="3567" cy="1494"/>
            </a:xfrm>
          </p:grpSpPr>
          <p:sp>
            <p:nvSpPr>
              <p:cNvPr id="33874" name="Line 82"/>
              <p:cNvSpPr>
                <a:spLocks noChangeShapeType="1"/>
              </p:cNvSpPr>
              <p:nvPr/>
            </p:nvSpPr>
            <p:spPr bwMode="ltGray">
              <a:xfrm flipH="1">
                <a:off x="261" y="951"/>
                <a:ext cx="1533" cy="3"/>
              </a:xfrm>
              <a:prstGeom prst="line">
                <a:avLst/>
              </a:prstGeom>
              <a:noFill/>
              <a:ln w="9525">
                <a:solidFill>
                  <a:schemeClr val="hlink"/>
                </a:solidFill>
                <a:round/>
                <a:headEnd/>
                <a:tailEnd/>
              </a:ln>
              <a:effectLst/>
            </p:spPr>
            <p:txBody>
              <a:bodyPr wrap="none" anchor="ctr"/>
              <a:lstStyle/>
              <a:p>
                <a:endParaRPr lang="es-ES" sz="1050"/>
              </a:p>
            </p:txBody>
          </p:sp>
          <p:sp>
            <p:nvSpPr>
              <p:cNvPr id="33875" name="Line 83"/>
              <p:cNvSpPr>
                <a:spLocks noChangeShapeType="1"/>
              </p:cNvSpPr>
              <p:nvPr/>
            </p:nvSpPr>
            <p:spPr bwMode="ltGray">
              <a:xfrm>
                <a:off x="383" y="879"/>
                <a:ext cx="0" cy="1492"/>
              </a:xfrm>
              <a:prstGeom prst="line">
                <a:avLst/>
              </a:prstGeom>
              <a:noFill/>
              <a:ln w="9525">
                <a:solidFill>
                  <a:schemeClr val="hlink"/>
                </a:solidFill>
                <a:round/>
                <a:headEnd/>
                <a:tailEnd/>
              </a:ln>
              <a:effectLst/>
            </p:spPr>
            <p:txBody>
              <a:bodyPr wrap="none" anchor="ctr"/>
              <a:lstStyle/>
              <a:p>
                <a:endParaRPr lang="es-ES" sz="1050"/>
              </a:p>
            </p:txBody>
          </p:sp>
          <p:sp>
            <p:nvSpPr>
              <p:cNvPr id="33876" name="Arc 84"/>
              <p:cNvSpPr>
                <a:spLocks/>
              </p:cNvSpPr>
              <p:nvPr/>
            </p:nvSpPr>
            <p:spPr bwMode="ltGray">
              <a:xfrm rot="16200000" flipH="1">
                <a:off x="303" y="876"/>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endParaRPr lang="es-ES" sz="1050"/>
              </a:p>
            </p:txBody>
          </p:sp>
          <p:sp>
            <p:nvSpPr>
              <p:cNvPr id="33883" name="Arc 91"/>
              <p:cNvSpPr>
                <a:spLocks/>
              </p:cNvSpPr>
              <p:nvPr userDrawn="1"/>
            </p:nvSpPr>
            <p:spPr bwMode="ltGray">
              <a:xfrm>
                <a:off x="692" y="895"/>
                <a:ext cx="267" cy="209"/>
              </a:xfrm>
              <a:custGeom>
                <a:avLst/>
                <a:gdLst>
                  <a:gd name="G0" fmla="+- 16787 0 0"/>
                  <a:gd name="G1" fmla="+- 8563 0 0"/>
                  <a:gd name="G2" fmla="+- 21600 0 0"/>
                  <a:gd name="T0" fmla="*/ 36617 w 38387"/>
                  <a:gd name="T1" fmla="*/ 0 h 30163"/>
                  <a:gd name="T2" fmla="*/ 0 w 38387"/>
                  <a:gd name="T3" fmla="*/ 22156 h 30163"/>
                  <a:gd name="T4" fmla="*/ 16787 w 38387"/>
                  <a:gd name="T5" fmla="*/ 8563 h 30163"/>
                </a:gdLst>
                <a:ahLst/>
                <a:cxnLst>
                  <a:cxn ang="0">
                    <a:pos x="T0" y="T1"/>
                  </a:cxn>
                  <a:cxn ang="0">
                    <a:pos x="T2" y="T3"/>
                  </a:cxn>
                  <a:cxn ang="0">
                    <a:pos x="T4" y="T5"/>
                  </a:cxn>
                </a:cxnLst>
                <a:rect l="0" t="0" r="r" b="b"/>
                <a:pathLst>
                  <a:path w="38387" h="30163" fill="none" extrusionOk="0">
                    <a:moveTo>
                      <a:pt x="36617" y="-1"/>
                    </a:moveTo>
                    <a:cubicBezTo>
                      <a:pt x="37784" y="2703"/>
                      <a:pt x="38387" y="5617"/>
                      <a:pt x="38387" y="8563"/>
                    </a:cubicBezTo>
                    <a:cubicBezTo>
                      <a:pt x="38387" y="20492"/>
                      <a:pt x="28716" y="30163"/>
                      <a:pt x="16787" y="30163"/>
                    </a:cubicBezTo>
                    <a:cubicBezTo>
                      <a:pt x="10269" y="30163"/>
                      <a:pt x="4101" y="27220"/>
                      <a:pt x="0" y="22155"/>
                    </a:cubicBezTo>
                  </a:path>
                  <a:path w="38387" h="30163" stroke="0" extrusionOk="0">
                    <a:moveTo>
                      <a:pt x="36617" y="-1"/>
                    </a:moveTo>
                    <a:cubicBezTo>
                      <a:pt x="37784" y="2703"/>
                      <a:pt x="38387" y="5617"/>
                      <a:pt x="38387" y="8563"/>
                    </a:cubicBezTo>
                    <a:cubicBezTo>
                      <a:pt x="38387" y="20492"/>
                      <a:pt x="28716" y="30163"/>
                      <a:pt x="16787" y="30163"/>
                    </a:cubicBezTo>
                    <a:cubicBezTo>
                      <a:pt x="10269" y="30163"/>
                      <a:pt x="4101" y="27220"/>
                      <a:pt x="0" y="22155"/>
                    </a:cubicBezTo>
                    <a:lnTo>
                      <a:pt x="16787" y="8563"/>
                    </a:lnTo>
                    <a:close/>
                  </a:path>
                </a:pathLst>
              </a:custGeom>
              <a:noFill/>
              <a:ln w="9525">
                <a:solidFill>
                  <a:schemeClr val="hlink"/>
                </a:solidFill>
                <a:round/>
                <a:headEnd/>
                <a:tailEnd/>
              </a:ln>
              <a:effectLst/>
            </p:spPr>
            <p:txBody>
              <a:bodyPr wrap="none" anchor="ctr"/>
              <a:lstStyle/>
              <a:p>
                <a:endParaRPr lang="es-ES" sz="1050"/>
              </a:p>
            </p:txBody>
          </p:sp>
          <p:sp>
            <p:nvSpPr>
              <p:cNvPr id="33884" name="Arc 92"/>
              <p:cNvSpPr>
                <a:spLocks/>
              </p:cNvSpPr>
              <p:nvPr userDrawn="1"/>
            </p:nvSpPr>
            <p:spPr bwMode="ltGray">
              <a:xfrm flipV="1">
                <a:off x="834" y="893"/>
                <a:ext cx="288" cy="322"/>
              </a:xfrm>
              <a:custGeom>
                <a:avLst/>
                <a:gdLst>
                  <a:gd name="G0" fmla="+- 21600 0 0"/>
                  <a:gd name="G1" fmla="+- 5361 0 0"/>
                  <a:gd name="G2" fmla="+- 21600 0 0"/>
                  <a:gd name="T0" fmla="*/ 10995 w 21600"/>
                  <a:gd name="T1" fmla="*/ 24179 h 24179"/>
                  <a:gd name="T2" fmla="*/ 676 w 21600"/>
                  <a:gd name="T3" fmla="*/ 0 h 24179"/>
                  <a:gd name="T4" fmla="*/ 21600 w 21600"/>
                  <a:gd name="T5" fmla="*/ 5361 h 24179"/>
                </a:gdLst>
                <a:ahLst/>
                <a:cxnLst>
                  <a:cxn ang="0">
                    <a:pos x="T0" y="T1"/>
                  </a:cxn>
                  <a:cxn ang="0">
                    <a:pos x="T2" y="T3"/>
                  </a:cxn>
                  <a:cxn ang="0">
                    <a:pos x="T4" y="T5"/>
                  </a:cxn>
                </a:cxnLst>
                <a:rect l="0" t="0" r="r" b="b"/>
                <a:pathLst>
                  <a:path w="21600" h="24179" fill="none" extrusionOk="0">
                    <a:moveTo>
                      <a:pt x="10995" y="24178"/>
                    </a:moveTo>
                    <a:cubicBezTo>
                      <a:pt x="4202" y="20350"/>
                      <a:pt x="0" y="13158"/>
                      <a:pt x="0" y="5361"/>
                    </a:cubicBezTo>
                    <a:cubicBezTo>
                      <a:pt x="-1" y="3552"/>
                      <a:pt x="227" y="1751"/>
                      <a:pt x="675" y="-1"/>
                    </a:cubicBezTo>
                  </a:path>
                  <a:path w="21600" h="24179" stroke="0" extrusionOk="0">
                    <a:moveTo>
                      <a:pt x="10995" y="24178"/>
                    </a:moveTo>
                    <a:cubicBezTo>
                      <a:pt x="4202" y="20350"/>
                      <a:pt x="0" y="13158"/>
                      <a:pt x="0" y="5361"/>
                    </a:cubicBezTo>
                    <a:cubicBezTo>
                      <a:pt x="-1" y="3552"/>
                      <a:pt x="227" y="1751"/>
                      <a:pt x="675" y="-1"/>
                    </a:cubicBezTo>
                    <a:lnTo>
                      <a:pt x="21600" y="5361"/>
                    </a:lnTo>
                    <a:close/>
                  </a:path>
                </a:pathLst>
              </a:custGeom>
              <a:noFill/>
              <a:ln w="9525">
                <a:solidFill>
                  <a:schemeClr val="hlink"/>
                </a:solidFill>
                <a:round/>
                <a:headEnd/>
                <a:tailEnd/>
              </a:ln>
              <a:effectLst/>
            </p:spPr>
            <p:txBody>
              <a:bodyPr wrap="none" anchor="ctr"/>
              <a:lstStyle/>
              <a:p>
                <a:endParaRPr lang="es-ES" sz="1050"/>
              </a:p>
            </p:txBody>
          </p:sp>
          <p:sp>
            <p:nvSpPr>
              <p:cNvPr id="33885" name="Arc 93"/>
              <p:cNvSpPr>
                <a:spLocks/>
              </p:cNvSpPr>
              <p:nvPr userDrawn="1"/>
            </p:nvSpPr>
            <p:spPr bwMode="ltGray">
              <a:xfrm flipV="1">
                <a:off x="1124" y="888"/>
                <a:ext cx="288" cy="329"/>
              </a:xfrm>
              <a:custGeom>
                <a:avLst/>
                <a:gdLst>
                  <a:gd name="G0" fmla="+- 0 0 0"/>
                  <a:gd name="G1" fmla="+- 4933 0 0"/>
                  <a:gd name="G2" fmla="+- 21600 0 0"/>
                  <a:gd name="T0" fmla="*/ 21029 w 21600"/>
                  <a:gd name="T1" fmla="*/ 0 h 24653"/>
                  <a:gd name="T2" fmla="*/ 8813 w 21600"/>
                  <a:gd name="T3" fmla="*/ 24653 h 24653"/>
                  <a:gd name="T4" fmla="*/ 0 w 21600"/>
                  <a:gd name="T5" fmla="*/ 4933 h 24653"/>
                </a:gdLst>
                <a:ahLst/>
                <a:cxnLst>
                  <a:cxn ang="0">
                    <a:pos x="T0" y="T1"/>
                  </a:cxn>
                  <a:cxn ang="0">
                    <a:pos x="T2" y="T3"/>
                  </a:cxn>
                  <a:cxn ang="0">
                    <a:pos x="T4" y="T5"/>
                  </a:cxn>
                </a:cxnLst>
                <a:rect l="0" t="0" r="r" b="b"/>
                <a:pathLst>
                  <a:path w="21600" h="24653" fill="none" extrusionOk="0">
                    <a:moveTo>
                      <a:pt x="21029" y="-1"/>
                    </a:moveTo>
                    <a:cubicBezTo>
                      <a:pt x="21408" y="1616"/>
                      <a:pt x="21600" y="3272"/>
                      <a:pt x="21600" y="4933"/>
                    </a:cubicBezTo>
                    <a:cubicBezTo>
                      <a:pt x="21600" y="13452"/>
                      <a:pt x="16591" y="21176"/>
                      <a:pt x="8813" y="24653"/>
                    </a:cubicBezTo>
                  </a:path>
                  <a:path w="21600" h="24653" stroke="0" extrusionOk="0">
                    <a:moveTo>
                      <a:pt x="21029" y="-1"/>
                    </a:moveTo>
                    <a:cubicBezTo>
                      <a:pt x="21408" y="1616"/>
                      <a:pt x="21600" y="3272"/>
                      <a:pt x="21600" y="4933"/>
                    </a:cubicBezTo>
                    <a:cubicBezTo>
                      <a:pt x="21600" y="13452"/>
                      <a:pt x="16591" y="21176"/>
                      <a:pt x="8813" y="24653"/>
                    </a:cubicBezTo>
                    <a:lnTo>
                      <a:pt x="0" y="4933"/>
                    </a:lnTo>
                    <a:close/>
                  </a:path>
                </a:pathLst>
              </a:custGeom>
              <a:noFill/>
              <a:ln w="9525">
                <a:solidFill>
                  <a:schemeClr val="hlink"/>
                </a:solidFill>
                <a:round/>
                <a:headEnd/>
                <a:tailEnd/>
              </a:ln>
              <a:effectLst/>
            </p:spPr>
            <p:txBody>
              <a:bodyPr wrap="none" anchor="ctr"/>
              <a:lstStyle/>
              <a:p>
                <a:endParaRPr lang="es-ES" sz="1050"/>
              </a:p>
            </p:txBody>
          </p:sp>
          <p:sp>
            <p:nvSpPr>
              <p:cNvPr id="33886" name="Line 94"/>
              <p:cNvSpPr>
                <a:spLocks noChangeShapeType="1"/>
              </p:cNvSpPr>
              <p:nvPr userDrawn="1"/>
            </p:nvSpPr>
            <p:spPr bwMode="ltGray">
              <a:xfrm flipV="1">
                <a:off x="720" y="891"/>
                <a:ext cx="417" cy="327"/>
              </a:xfrm>
              <a:prstGeom prst="line">
                <a:avLst/>
              </a:prstGeom>
              <a:noFill/>
              <a:ln w="9525">
                <a:solidFill>
                  <a:schemeClr val="hlink"/>
                </a:solidFill>
                <a:round/>
                <a:headEnd/>
                <a:tailEnd/>
              </a:ln>
              <a:effectLst/>
            </p:spPr>
            <p:txBody>
              <a:bodyPr wrap="none" anchor="ctr"/>
              <a:lstStyle/>
              <a:p>
                <a:endParaRPr lang="es-ES" sz="1050"/>
              </a:p>
            </p:txBody>
          </p:sp>
          <p:sp>
            <p:nvSpPr>
              <p:cNvPr id="33887" name="Line 95"/>
              <p:cNvSpPr>
                <a:spLocks noChangeShapeType="1"/>
              </p:cNvSpPr>
              <p:nvPr userDrawn="1"/>
            </p:nvSpPr>
            <p:spPr bwMode="ltGray">
              <a:xfrm>
                <a:off x="771" y="891"/>
                <a:ext cx="300" cy="324"/>
              </a:xfrm>
              <a:prstGeom prst="line">
                <a:avLst/>
              </a:prstGeom>
              <a:noFill/>
              <a:ln w="9525">
                <a:solidFill>
                  <a:schemeClr val="hlink"/>
                </a:solidFill>
                <a:round/>
                <a:headEnd/>
                <a:tailEnd/>
              </a:ln>
              <a:effectLst/>
            </p:spPr>
            <p:txBody>
              <a:bodyPr wrap="none" anchor="ctr"/>
              <a:lstStyle/>
              <a:p>
                <a:endParaRPr lang="es-ES" sz="1050"/>
              </a:p>
            </p:txBody>
          </p:sp>
          <p:sp>
            <p:nvSpPr>
              <p:cNvPr id="33888" name="Arc 96"/>
              <p:cNvSpPr>
                <a:spLocks/>
              </p:cNvSpPr>
              <p:nvPr userDrawn="1"/>
            </p:nvSpPr>
            <p:spPr bwMode="ltGray">
              <a:xfrm flipV="1">
                <a:off x="2708" y="954"/>
                <a:ext cx="727" cy="619"/>
              </a:xfrm>
              <a:custGeom>
                <a:avLst/>
                <a:gdLst>
                  <a:gd name="G0" fmla="+- 18917 0 0"/>
                  <a:gd name="G1" fmla="+- 0 0 0"/>
                  <a:gd name="G2" fmla="+- 21600 0 0"/>
                  <a:gd name="T0" fmla="*/ 4536 w 18917"/>
                  <a:gd name="T1" fmla="*/ 16117 h 16117"/>
                  <a:gd name="T2" fmla="*/ 0 w 18917"/>
                  <a:gd name="T3" fmla="*/ 10426 h 16117"/>
                  <a:gd name="T4" fmla="*/ 18917 w 18917"/>
                  <a:gd name="T5" fmla="*/ 0 h 16117"/>
                </a:gdLst>
                <a:ahLst/>
                <a:cxnLst>
                  <a:cxn ang="0">
                    <a:pos x="T0" y="T1"/>
                  </a:cxn>
                  <a:cxn ang="0">
                    <a:pos x="T2" y="T3"/>
                  </a:cxn>
                  <a:cxn ang="0">
                    <a:pos x="T4" y="T5"/>
                  </a:cxn>
                </a:cxnLst>
                <a:rect l="0" t="0" r="r" b="b"/>
                <a:pathLst>
                  <a:path w="18917" h="16117" fill="none" extrusionOk="0">
                    <a:moveTo>
                      <a:pt x="4536" y="16116"/>
                    </a:moveTo>
                    <a:cubicBezTo>
                      <a:pt x="2713" y="14490"/>
                      <a:pt x="1179" y="12565"/>
                      <a:pt x="-1" y="10426"/>
                    </a:cubicBezTo>
                  </a:path>
                  <a:path w="18917" h="16117" stroke="0" extrusionOk="0">
                    <a:moveTo>
                      <a:pt x="4536" y="16116"/>
                    </a:moveTo>
                    <a:cubicBezTo>
                      <a:pt x="2713" y="14490"/>
                      <a:pt x="1179" y="12565"/>
                      <a:pt x="-1" y="10426"/>
                    </a:cubicBezTo>
                    <a:lnTo>
                      <a:pt x="18917" y="0"/>
                    </a:lnTo>
                    <a:close/>
                  </a:path>
                </a:pathLst>
              </a:custGeom>
              <a:noFill/>
              <a:ln w="9525">
                <a:solidFill>
                  <a:schemeClr val="hlink"/>
                </a:solidFill>
                <a:round/>
                <a:headEnd/>
                <a:tailEnd/>
              </a:ln>
              <a:effectLst/>
            </p:spPr>
            <p:txBody>
              <a:bodyPr wrap="none" anchor="ctr"/>
              <a:lstStyle/>
              <a:p>
                <a:endParaRPr lang="es-ES" sz="1050"/>
              </a:p>
            </p:txBody>
          </p:sp>
          <p:sp>
            <p:nvSpPr>
              <p:cNvPr id="33889" name="Arc 97"/>
              <p:cNvSpPr>
                <a:spLocks/>
              </p:cNvSpPr>
              <p:nvPr userDrawn="1"/>
            </p:nvSpPr>
            <p:spPr bwMode="ltGray">
              <a:xfrm>
                <a:off x="3076" y="922"/>
                <a:ext cx="425" cy="215"/>
              </a:xfrm>
              <a:custGeom>
                <a:avLst/>
                <a:gdLst>
                  <a:gd name="G0" fmla="+- 21430 0 0"/>
                  <a:gd name="G1" fmla="+- 0 0 0"/>
                  <a:gd name="G2" fmla="+- 21600 0 0"/>
                  <a:gd name="T0" fmla="*/ 42771 w 42771"/>
                  <a:gd name="T1" fmla="*/ 3334 h 21600"/>
                  <a:gd name="T2" fmla="*/ 0 w 42771"/>
                  <a:gd name="T3" fmla="*/ 2703 h 21600"/>
                  <a:gd name="T4" fmla="*/ 21430 w 42771"/>
                  <a:gd name="T5" fmla="*/ 0 h 21600"/>
                </a:gdLst>
                <a:ahLst/>
                <a:cxnLst>
                  <a:cxn ang="0">
                    <a:pos x="T0" y="T1"/>
                  </a:cxn>
                  <a:cxn ang="0">
                    <a:pos x="T2" y="T3"/>
                  </a:cxn>
                  <a:cxn ang="0">
                    <a:pos x="T4" y="T5"/>
                  </a:cxn>
                </a:cxnLst>
                <a:rect l="0" t="0" r="r" b="b"/>
                <a:pathLst>
                  <a:path w="42771" h="21600" fill="none" extrusionOk="0">
                    <a:moveTo>
                      <a:pt x="42771" y="3334"/>
                    </a:moveTo>
                    <a:cubicBezTo>
                      <a:pt x="41128" y="13848"/>
                      <a:pt x="32072" y="21599"/>
                      <a:pt x="21430" y="21600"/>
                    </a:cubicBezTo>
                    <a:cubicBezTo>
                      <a:pt x="10545" y="21600"/>
                      <a:pt x="1361" y="13501"/>
                      <a:pt x="-1" y="2703"/>
                    </a:cubicBezTo>
                  </a:path>
                  <a:path w="42771" h="21600" stroke="0" extrusionOk="0">
                    <a:moveTo>
                      <a:pt x="42771" y="3334"/>
                    </a:moveTo>
                    <a:cubicBezTo>
                      <a:pt x="41128" y="13848"/>
                      <a:pt x="32072" y="21599"/>
                      <a:pt x="21430" y="21600"/>
                    </a:cubicBezTo>
                    <a:cubicBezTo>
                      <a:pt x="10545" y="21600"/>
                      <a:pt x="1361" y="13501"/>
                      <a:pt x="-1" y="2703"/>
                    </a:cubicBezTo>
                    <a:lnTo>
                      <a:pt x="21430" y="0"/>
                    </a:lnTo>
                    <a:close/>
                  </a:path>
                </a:pathLst>
              </a:custGeom>
              <a:noFill/>
              <a:ln w="9525">
                <a:solidFill>
                  <a:schemeClr val="hlink"/>
                </a:solidFill>
                <a:round/>
                <a:headEnd/>
                <a:tailEnd/>
              </a:ln>
              <a:effectLst/>
            </p:spPr>
            <p:txBody>
              <a:bodyPr wrap="none" anchor="ctr"/>
              <a:lstStyle/>
              <a:p>
                <a:endParaRPr lang="es-ES" sz="1050"/>
              </a:p>
            </p:txBody>
          </p:sp>
          <p:sp>
            <p:nvSpPr>
              <p:cNvPr id="33890" name="Arc 98"/>
              <p:cNvSpPr>
                <a:spLocks/>
              </p:cNvSpPr>
              <p:nvPr userDrawn="1"/>
            </p:nvSpPr>
            <p:spPr bwMode="ltGray">
              <a:xfrm flipH="1" flipV="1">
                <a:off x="3441" y="1037"/>
                <a:ext cx="288" cy="144"/>
              </a:xfrm>
              <a:custGeom>
                <a:avLst/>
                <a:gdLst>
                  <a:gd name="G0" fmla="+- 21571 0 0"/>
                  <a:gd name="G1" fmla="+- 0 0 0"/>
                  <a:gd name="G2" fmla="+- 21600 0 0"/>
                  <a:gd name="T0" fmla="*/ 43129 w 43129"/>
                  <a:gd name="T1" fmla="*/ 1348 h 21600"/>
                  <a:gd name="T2" fmla="*/ 0 w 43129"/>
                  <a:gd name="T3" fmla="*/ 1115 h 21600"/>
                  <a:gd name="T4" fmla="*/ 21571 w 43129"/>
                  <a:gd name="T5" fmla="*/ 0 h 21600"/>
                </a:gdLst>
                <a:ahLst/>
                <a:cxnLst>
                  <a:cxn ang="0">
                    <a:pos x="T0" y="T1"/>
                  </a:cxn>
                  <a:cxn ang="0">
                    <a:pos x="T2" y="T3"/>
                  </a:cxn>
                  <a:cxn ang="0">
                    <a:pos x="T4" y="T5"/>
                  </a:cxn>
                </a:cxnLst>
                <a:rect l="0" t="0" r="r" b="b"/>
                <a:pathLst>
                  <a:path w="43129" h="21600" fill="none" extrusionOk="0">
                    <a:moveTo>
                      <a:pt x="43128" y="1347"/>
                    </a:moveTo>
                    <a:cubicBezTo>
                      <a:pt x="42417" y="12731"/>
                      <a:pt x="32976" y="21599"/>
                      <a:pt x="21571" y="21600"/>
                    </a:cubicBezTo>
                    <a:cubicBezTo>
                      <a:pt x="10074" y="21600"/>
                      <a:pt x="593" y="12595"/>
                      <a:pt x="-1" y="1115"/>
                    </a:cubicBezTo>
                  </a:path>
                  <a:path w="43129" h="21600" stroke="0" extrusionOk="0">
                    <a:moveTo>
                      <a:pt x="43128" y="1347"/>
                    </a:moveTo>
                    <a:cubicBezTo>
                      <a:pt x="42417" y="12731"/>
                      <a:pt x="32976" y="21599"/>
                      <a:pt x="21571" y="21600"/>
                    </a:cubicBezTo>
                    <a:cubicBezTo>
                      <a:pt x="10074" y="21600"/>
                      <a:pt x="593" y="12595"/>
                      <a:pt x="-1" y="1115"/>
                    </a:cubicBezTo>
                    <a:lnTo>
                      <a:pt x="21571" y="0"/>
                    </a:lnTo>
                    <a:close/>
                  </a:path>
                </a:pathLst>
              </a:custGeom>
              <a:noFill/>
              <a:ln w="9525">
                <a:solidFill>
                  <a:schemeClr val="hlink"/>
                </a:solidFill>
                <a:round/>
                <a:headEnd/>
                <a:tailEnd/>
              </a:ln>
              <a:effectLst/>
            </p:spPr>
            <p:txBody>
              <a:bodyPr wrap="none" anchor="ctr"/>
              <a:lstStyle/>
              <a:p>
                <a:endParaRPr lang="es-ES" sz="1050"/>
              </a:p>
            </p:txBody>
          </p:sp>
          <p:sp>
            <p:nvSpPr>
              <p:cNvPr id="33891" name="Arc 99"/>
              <p:cNvSpPr>
                <a:spLocks/>
              </p:cNvSpPr>
              <p:nvPr userDrawn="1"/>
            </p:nvSpPr>
            <p:spPr bwMode="ltGray">
              <a:xfrm flipH="1" flipV="1">
                <a:off x="2745" y="1045"/>
                <a:ext cx="201" cy="130"/>
              </a:xfrm>
              <a:custGeom>
                <a:avLst/>
                <a:gdLst>
                  <a:gd name="G0" fmla="+- 21600 0 0"/>
                  <a:gd name="G1" fmla="+- 6405 0 0"/>
                  <a:gd name="G2" fmla="+- 21600 0 0"/>
                  <a:gd name="T0" fmla="*/ 42229 w 43200"/>
                  <a:gd name="T1" fmla="*/ 0 h 28005"/>
                  <a:gd name="T2" fmla="*/ 764 w 43200"/>
                  <a:gd name="T3" fmla="*/ 710 h 28005"/>
                  <a:gd name="T4" fmla="*/ 21600 w 43200"/>
                  <a:gd name="T5" fmla="*/ 6405 h 28005"/>
                </a:gdLst>
                <a:ahLst/>
                <a:cxnLst>
                  <a:cxn ang="0">
                    <a:pos x="T0" y="T1"/>
                  </a:cxn>
                  <a:cxn ang="0">
                    <a:pos x="T2" y="T3"/>
                  </a:cxn>
                  <a:cxn ang="0">
                    <a:pos x="T4" y="T5"/>
                  </a:cxn>
                </a:cxnLst>
                <a:rect l="0" t="0" r="r" b="b"/>
                <a:pathLst>
                  <a:path w="43200" h="28005" fill="none" extrusionOk="0">
                    <a:moveTo>
                      <a:pt x="42228" y="0"/>
                    </a:moveTo>
                    <a:cubicBezTo>
                      <a:pt x="42872" y="2074"/>
                      <a:pt x="43200" y="4233"/>
                      <a:pt x="43200" y="6405"/>
                    </a:cubicBezTo>
                    <a:cubicBezTo>
                      <a:pt x="43200" y="18334"/>
                      <a:pt x="33529" y="28005"/>
                      <a:pt x="21600" y="28005"/>
                    </a:cubicBezTo>
                    <a:cubicBezTo>
                      <a:pt x="9670" y="28005"/>
                      <a:pt x="0" y="18334"/>
                      <a:pt x="0" y="6405"/>
                    </a:cubicBezTo>
                    <a:cubicBezTo>
                      <a:pt x="-1" y="4481"/>
                      <a:pt x="257" y="2565"/>
                      <a:pt x="764" y="710"/>
                    </a:cubicBezTo>
                  </a:path>
                  <a:path w="43200" h="28005" stroke="0" extrusionOk="0">
                    <a:moveTo>
                      <a:pt x="42228" y="0"/>
                    </a:moveTo>
                    <a:cubicBezTo>
                      <a:pt x="42872" y="2074"/>
                      <a:pt x="43200" y="4233"/>
                      <a:pt x="43200" y="6405"/>
                    </a:cubicBezTo>
                    <a:cubicBezTo>
                      <a:pt x="43200" y="18334"/>
                      <a:pt x="33529" y="28005"/>
                      <a:pt x="21600" y="28005"/>
                    </a:cubicBezTo>
                    <a:cubicBezTo>
                      <a:pt x="9670" y="28005"/>
                      <a:pt x="0" y="18334"/>
                      <a:pt x="0" y="6405"/>
                    </a:cubicBezTo>
                    <a:cubicBezTo>
                      <a:pt x="-1" y="4481"/>
                      <a:pt x="257" y="2565"/>
                      <a:pt x="764" y="710"/>
                    </a:cubicBezTo>
                    <a:lnTo>
                      <a:pt x="21600" y="6405"/>
                    </a:lnTo>
                    <a:close/>
                  </a:path>
                </a:pathLst>
              </a:custGeom>
              <a:noFill/>
              <a:ln w="9525">
                <a:solidFill>
                  <a:schemeClr val="hlink"/>
                </a:solidFill>
                <a:round/>
                <a:headEnd/>
                <a:tailEnd/>
              </a:ln>
              <a:effectLst/>
            </p:spPr>
            <p:txBody>
              <a:bodyPr wrap="none" anchor="ctr"/>
              <a:lstStyle/>
              <a:p>
                <a:endParaRPr lang="es-ES" sz="1050"/>
              </a:p>
            </p:txBody>
          </p:sp>
          <p:sp>
            <p:nvSpPr>
              <p:cNvPr id="33892" name="Line 100"/>
              <p:cNvSpPr>
                <a:spLocks noChangeShapeType="1"/>
              </p:cNvSpPr>
              <p:nvPr userDrawn="1"/>
            </p:nvSpPr>
            <p:spPr bwMode="ltGray">
              <a:xfrm>
                <a:off x="2784" y="960"/>
                <a:ext cx="219" cy="216"/>
              </a:xfrm>
              <a:prstGeom prst="line">
                <a:avLst/>
              </a:prstGeom>
              <a:noFill/>
              <a:ln w="9525">
                <a:solidFill>
                  <a:schemeClr val="hlink"/>
                </a:solidFill>
                <a:round/>
                <a:headEnd/>
                <a:tailEnd/>
              </a:ln>
              <a:effectLst/>
            </p:spPr>
            <p:txBody>
              <a:bodyPr wrap="none" anchor="ctr"/>
              <a:lstStyle/>
              <a:p>
                <a:endParaRPr lang="es-ES" sz="1050"/>
              </a:p>
            </p:txBody>
          </p:sp>
          <p:sp>
            <p:nvSpPr>
              <p:cNvPr id="33893" name="Line 101"/>
              <p:cNvSpPr>
                <a:spLocks noChangeShapeType="1"/>
              </p:cNvSpPr>
              <p:nvPr userDrawn="1"/>
            </p:nvSpPr>
            <p:spPr bwMode="ltGray">
              <a:xfrm>
                <a:off x="3282" y="951"/>
                <a:ext cx="300" cy="222"/>
              </a:xfrm>
              <a:prstGeom prst="line">
                <a:avLst/>
              </a:prstGeom>
              <a:noFill/>
              <a:ln w="9525">
                <a:solidFill>
                  <a:schemeClr val="hlink"/>
                </a:solidFill>
                <a:round/>
                <a:headEnd/>
                <a:tailEnd/>
              </a:ln>
              <a:effectLst/>
            </p:spPr>
            <p:txBody>
              <a:bodyPr wrap="none" anchor="ctr"/>
              <a:lstStyle/>
              <a:p>
                <a:endParaRPr lang="es-ES" sz="1050"/>
              </a:p>
            </p:txBody>
          </p:sp>
          <p:sp>
            <p:nvSpPr>
              <p:cNvPr id="33894" name="Line 102"/>
              <p:cNvSpPr>
                <a:spLocks noChangeShapeType="1"/>
              </p:cNvSpPr>
              <p:nvPr userDrawn="1"/>
            </p:nvSpPr>
            <p:spPr bwMode="ltGray">
              <a:xfrm flipH="1">
                <a:off x="2976" y="951"/>
                <a:ext cx="300" cy="222"/>
              </a:xfrm>
              <a:prstGeom prst="line">
                <a:avLst/>
              </a:prstGeom>
              <a:noFill/>
              <a:ln w="9525">
                <a:solidFill>
                  <a:schemeClr val="hlink"/>
                </a:solidFill>
                <a:round/>
                <a:headEnd/>
                <a:tailEnd/>
              </a:ln>
              <a:effectLst/>
            </p:spPr>
            <p:txBody>
              <a:bodyPr wrap="none" anchor="ctr"/>
              <a:lstStyle/>
              <a:p>
                <a:endParaRPr lang="es-ES" sz="1050"/>
              </a:p>
            </p:txBody>
          </p:sp>
          <p:sp>
            <p:nvSpPr>
              <p:cNvPr id="33895" name="Line 103"/>
              <p:cNvSpPr>
                <a:spLocks noChangeShapeType="1"/>
              </p:cNvSpPr>
              <p:nvPr userDrawn="1"/>
            </p:nvSpPr>
            <p:spPr bwMode="ltGray">
              <a:xfrm>
                <a:off x="3279" y="951"/>
                <a:ext cx="0" cy="225"/>
              </a:xfrm>
              <a:prstGeom prst="line">
                <a:avLst/>
              </a:prstGeom>
              <a:noFill/>
              <a:ln w="9525">
                <a:solidFill>
                  <a:schemeClr val="hlink"/>
                </a:solidFill>
                <a:round/>
                <a:headEnd/>
                <a:tailEnd/>
              </a:ln>
              <a:effectLst/>
            </p:spPr>
            <p:txBody>
              <a:bodyPr wrap="none" anchor="ctr"/>
              <a:lstStyle/>
              <a:p>
                <a:endParaRPr lang="es-ES" sz="1050"/>
              </a:p>
            </p:txBody>
          </p:sp>
          <p:sp>
            <p:nvSpPr>
              <p:cNvPr id="33896" name="Line 104"/>
              <p:cNvSpPr>
                <a:spLocks noChangeShapeType="1"/>
              </p:cNvSpPr>
              <p:nvPr userDrawn="1"/>
            </p:nvSpPr>
            <p:spPr bwMode="ltGray">
              <a:xfrm>
                <a:off x="3579" y="951"/>
                <a:ext cx="0" cy="297"/>
              </a:xfrm>
              <a:prstGeom prst="line">
                <a:avLst/>
              </a:prstGeom>
              <a:noFill/>
              <a:ln w="9525">
                <a:solidFill>
                  <a:schemeClr val="hlink"/>
                </a:solidFill>
                <a:round/>
                <a:headEnd/>
                <a:tailEnd/>
              </a:ln>
              <a:effectLst/>
            </p:spPr>
            <p:txBody>
              <a:bodyPr wrap="none" anchor="ctr"/>
              <a:lstStyle/>
              <a:p>
                <a:endParaRPr lang="es-ES" sz="1050"/>
              </a:p>
            </p:txBody>
          </p:sp>
          <p:sp>
            <p:nvSpPr>
              <p:cNvPr id="33897" name="Line 105"/>
              <p:cNvSpPr>
                <a:spLocks noChangeShapeType="1"/>
              </p:cNvSpPr>
              <p:nvPr userDrawn="1"/>
            </p:nvSpPr>
            <p:spPr bwMode="ltGray">
              <a:xfrm>
                <a:off x="288" y="1176"/>
                <a:ext cx="3540" cy="0"/>
              </a:xfrm>
              <a:prstGeom prst="line">
                <a:avLst/>
              </a:prstGeom>
              <a:noFill/>
              <a:ln w="9525">
                <a:solidFill>
                  <a:schemeClr val="hlink"/>
                </a:solidFill>
                <a:round/>
                <a:headEnd/>
                <a:tailEnd/>
              </a:ln>
              <a:effectLst/>
            </p:spPr>
            <p:txBody>
              <a:bodyPr wrap="none" anchor="ctr"/>
              <a:lstStyle/>
              <a:p>
                <a:endParaRPr lang="es-ES" sz="1050"/>
              </a:p>
            </p:txBody>
          </p:sp>
        </p:grpSp>
      </p:grpSp>
      <p:sp>
        <p:nvSpPr>
          <p:cNvPr id="33867" name="Rectangle 75"/>
          <p:cNvSpPr>
            <a:spLocks noGrp="1" noChangeArrowheads="1"/>
          </p:cNvSpPr>
          <p:nvPr>
            <p:ph type="ctrTitle"/>
          </p:nvPr>
        </p:nvSpPr>
        <p:spPr>
          <a:xfrm>
            <a:off x="990600" y="1314450"/>
            <a:ext cx="7772400" cy="857250"/>
          </a:xfrm>
        </p:spPr>
        <p:txBody>
          <a:bodyPr/>
          <a:lstStyle>
            <a:lvl1pPr>
              <a:defRPr/>
            </a:lvl1pPr>
          </a:lstStyle>
          <a:p>
            <a:r>
              <a:rPr lang="es-ES"/>
              <a:t>Haga clic para modificar el estilo de título del patrón</a:t>
            </a:r>
          </a:p>
        </p:txBody>
      </p:sp>
      <p:sp>
        <p:nvSpPr>
          <p:cNvPr id="33868" name="Rectangle 76" descr="Rectangle: Click to edit Master text styles&#10;Second level&#10;Third level&#10;Fourth level&#10;Fifth level"/>
          <p:cNvSpPr>
            <a:spLocks noGrp="1" noChangeArrowheads="1"/>
          </p:cNvSpPr>
          <p:nvPr>
            <p:ph type="subTitle" idx="1"/>
          </p:nvPr>
        </p:nvSpPr>
        <p:spPr>
          <a:xfrm>
            <a:off x="990600" y="2914650"/>
            <a:ext cx="6400800" cy="1314450"/>
          </a:xfrm>
        </p:spPr>
        <p:txBody>
          <a:bodyPr anchor="ctr"/>
          <a:lstStyle>
            <a:lvl1pPr marL="0" indent="0">
              <a:buFontTx/>
              <a:buNone/>
              <a:defRPr/>
            </a:lvl1pPr>
          </a:lstStyle>
          <a:p>
            <a:r>
              <a:rPr lang="es-ES"/>
              <a:t>Haga clic para modificar el estilo de subtítulo del patrón</a:t>
            </a:r>
          </a:p>
        </p:txBody>
      </p:sp>
      <p:sp>
        <p:nvSpPr>
          <p:cNvPr id="33869" name="Rectangle 77"/>
          <p:cNvSpPr>
            <a:spLocks noGrp="1" noChangeArrowheads="1"/>
          </p:cNvSpPr>
          <p:nvPr>
            <p:ph type="dt" sz="half" idx="2"/>
          </p:nvPr>
        </p:nvSpPr>
        <p:spPr>
          <a:xfrm>
            <a:off x="7239000" y="4686300"/>
            <a:ext cx="1339850" cy="342900"/>
          </a:xfrm>
        </p:spPr>
        <p:txBody>
          <a:bodyPr/>
          <a:lstStyle>
            <a:lvl1pPr algn="ctr">
              <a:defRPr/>
            </a:lvl1pPr>
          </a:lstStyle>
          <a:p>
            <a:fld id="{788D36D5-E805-4448-95E4-E07DCE1B9DC3}" type="datetimeFigureOut">
              <a:rPr lang="es-ES" smtClean="0"/>
              <a:t>07/11/2024</a:t>
            </a:fld>
            <a:endParaRPr lang="es-ES"/>
          </a:p>
        </p:txBody>
      </p:sp>
      <p:sp>
        <p:nvSpPr>
          <p:cNvPr id="33870" name="Rectangle 78"/>
          <p:cNvSpPr>
            <a:spLocks noGrp="1" noChangeArrowheads="1"/>
          </p:cNvSpPr>
          <p:nvPr>
            <p:ph type="ftr" sz="quarter" idx="3"/>
          </p:nvPr>
        </p:nvSpPr>
        <p:spPr>
          <a:xfrm>
            <a:off x="3124200" y="4686300"/>
            <a:ext cx="2895600" cy="342900"/>
          </a:xfrm>
        </p:spPr>
        <p:txBody>
          <a:bodyPr/>
          <a:lstStyle>
            <a:lvl1pPr>
              <a:defRPr/>
            </a:lvl1pPr>
          </a:lstStyle>
          <a:p>
            <a:endParaRPr lang="es-ES"/>
          </a:p>
        </p:txBody>
      </p:sp>
      <p:sp>
        <p:nvSpPr>
          <p:cNvPr id="33871" name="Rectangle 79"/>
          <p:cNvSpPr>
            <a:spLocks noGrp="1" noChangeArrowheads="1"/>
          </p:cNvSpPr>
          <p:nvPr>
            <p:ph type="sldNum" sz="quarter" idx="4"/>
          </p:nvPr>
        </p:nvSpPr>
        <p:spPr>
          <a:xfrm>
            <a:off x="685800" y="4686300"/>
            <a:ext cx="1905000" cy="342900"/>
          </a:xfrm>
        </p:spPr>
        <p:txBody>
          <a:bodyPr/>
          <a:lstStyle>
            <a:lvl1pPr>
              <a:defRPr/>
            </a:lvl1pPr>
          </a:lstStyle>
          <a:p>
            <a:fld id="{DAD86BD1-325D-4AE7-998D-F8EE50715865}" type="slidenum">
              <a:rPr lang="es-ES" smtClean="0"/>
              <a:t>‹Nº›</a:t>
            </a:fld>
            <a:endParaRPr lang="es-ES"/>
          </a:p>
        </p:txBody>
      </p:sp>
    </p:spTree>
    <p:extLst>
      <p:ext uri="{BB962C8B-B14F-4D97-AF65-F5344CB8AC3E}">
        <p14:creationId xmlns:p14="http://schemas.microsoft.com/office/powerpoint/2010/main" val="2944746997"/>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Ref idx="1003">
        <a:schemeClr val="bg1"/>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5" name="4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9" name="6 Marcador de número de diapositiva"/>
          <p:cNvSpPr txBox="1">
            <a:spLocks/>
          </p:cNvSpPr>
          <p:nvPr userDrawn="1"/>
        </p:nvSpPr>
        <p:spPr>
          <a:xfrm>
            <a:off x="8215338" y="4830000"/>
            <a:ext cx="548700" cy="313500"/>
          </a:xfrm>
          <a:prstGeom prst="rect">
            <a:avLst/>
          </a:prstGeom>
        </p:spPr>
        <p:txBody>
          <a:bodyPr/>
          <a:lstStyle>
            <a:lvl1pPr>
              <a:defRPr>
                <a:solidFill>
                  <a:schemeClr val="bg2">
                    <a:lumMod val="50000"/>
                  </a:schemeClr>
                </a:solidFill>
              </a:defRPr>
            </a:lvl1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ES" sz="1400" b="0" i="0" u="none" strike="noStrike" kern="0" cap="none" spc="0" normalizeH="0" baseline="0" noProof="0" smtClean="0">
                <a:ln>
                  <a:noFill/>
                </a:ln>
                <a:solidFill>
                  <a:schemeClr val="bg2">
                    <a:lumMod val="50000"/>
                  </a:schemeClr>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‹Nº›</a:t>
            </a:fld>
            <a:endParaRPr kumimoji="0" lang="es-ES" sz="1400" b="0" i="0" u="none" strike="noStrike" kern="0" cap="none" spc="0" normalizeH="0" baseline="0" noProof="0" dirty="0">
              <a:ln>
                <a:noFill/>
              </a:ln>
              <a:solidFill>
                <a:schemeClr val="bg2">
                  <a:lumMod val="50000"/>
                </a:schemeClr>
              </a:solidFill>
              <a:effectLst/>
              <a:uLnTx/>
              <a:uFillTx/>
              <a:latin typeface="Arial"/>
              <a:ea typeface="Arial"/>
              <a:cs typeface="Arial"/>
              <a:sym typeface="Arial"/>
            </a:endParaRPr>
          </a:p>
        </p:txBody>
      </p:sp>
    </p:spTree>
  </p:cSld>
  <p:clrMap bg1="lt1" tx1="dk1" bg2="lt2" tx2="dk2" accent1="accent1" accent2="accent2" accent3="accent3" accent4="accent4" accent5="accent5" accent6="accent6" hlink="hlink" folHlink="folHlink"/>
  <p:sldLayoutIdLst>
    <p:sldLayoutId id="2147483648" r:id="rId1"/>
    <p:sldLayoutId id="2147483659" r:id="rId2"/>
    <p:sldLayoutId id="2147483660"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creativecommons.org/licenses/by-nc-nd/4.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mailto:chacha20-poly1305@openssh.com,aes256-gcm@openssh.com,aes128-gcm@openssh.com,aes256-ctr,aes192-ctr,aes128-ctr" TargetMode="External"/><Relationship Id="rId2" Type="http://schemas.openxmlformats.org/officeDocument/2006/relationships/hyperlink" Target="mailto:curve25519-sha256@libssh.org,ecdh-sha2-nistp521,ecdh-sha2-nistp384,ecdh-sha2-nistp256,diffie-hellman-group-exchange-sha256"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285720" y="2762725"/>
            <a:ext cx="6643734" cy="1159800"/>
          </a:xfrm>
          <a:prstGeom prst="rect">
            <a:avLst/>
          </a:prstGeom>
        </p:spPr>
        <p:txBody>
          <a:bodyPr spcFirstLastPara="1" wrap="square" lIns="91425" tIns="91425" rIns="91425" bIns="91425" anchor="t" anchorCtr="0">
            <a:noAutofit/>
          </a:bodyPr>
          <a:lstStyle/>
          <a:p>
            <a:pPr algn="l"/>
            <a:r>
              <a:rPr lang="es-ES" sz="2400" b="1" i="0" dirty="0">
                <a:solidFill>
                  <a:schemeClr val="accent2">
                    <a:lumMod val="50000"/>
                  </a:schemeClr>
                </a:solidFill>
                <a:effectLst/>
                <a:latin typeface="Poppins" panose="00000500000000000000" pitchFamily="2" charset="0"/>
              </a:rPr>
              <a:t>SSL Y SSH</a:t>
            </a:r>
          </a:p>
        </p:txBody>
      </p:sp>
      <p:sp>
        <p:nvSpPr>
          <p:cNvPr id="3" name="2 Rectángulo"/>
          <p:cNvSpPr/>
          <p:nvPr/>
        </p:nvSpPr>
        <p:spPr>
          <a:xfrm>
            <a:off x="142844" y="4126660"/>
            <a:ext cx="4572000" cy="286232"/>
          </a:xfrm>
          <a:prstGeom prst="rect">
            <a:avLst/>
          </a:prstGeom>
        </p:spPr>
        <p:txBody>
          <a:bodyPr>
            <a:spAutoFit/>
          </a:bodyPr>
          <a:lstStyle/>
          <a:p>
            <a:pPr lvl="0">
              <a:lnSpc>
                <a:spcPct val="90000"/>
              </a:lnSpc>
              <a:spcBef>
                <a:spcPts val="1400"/>
              </a:spcBef>
              <a:buClr>
                <a:schemeClr val="accent1"/>
              </a:buClr>
              <a:buSzPts val="2400"/>
            </a:pPr>
            <a:r>
              <a:rPr lang="es-ES" dirty="0">
                <a:solidFill>
                  <a:schemeClr val="dk2"/>
                </a:solidFill>
                <a:latin typeface="Calibri"/>
                <a:ea typeface="Calibri"/>
                <a:cs typeface="Calibri"/>
                <a:sym typeface="Calibri"/>
              </a:rPr>
              <a:t>CURSO 2022-2023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r>
              <a:rPr lang="es-ES" dirty="0"/>
              <a:t>El cifrado simétrico a menudo se llama </a:t>
            </a:r>
            <a:r>
              <a:rPr lang="es-ES" b="1" dirty="0"/>
              <a:t>clave compartida</a:t>
            </a:r>
            <a:r>
              <a:rPr lang="es-ES" dirty="0"/>
              <a:t> (</a:t>
            </a:r>
            <a:r>
              <a:rPr lang="es-ES" dirty="0" err="1"/>
              <a:t>shared</a:t>
            </a:r>
            <a:r>
              <a:rPr lang="es-ES" dirty="0"/>
              <a:t> </a:t>
            </a:r>
            <a:r>
              <a:rPr lang="es-ES" dirty="0" err="1"/>
              <a:t>key</a:t>
            </a:r>
            <a:r>
              <a:rPr lang="es-ES" dirty="0"/>
              <a:t>) o </a:t>
            </a:r>
            <a:r>
              <a:rPr lang="es-ES" b="1" dirty="0"/>
              <a:t>cifrado secreto compartido</a:t>
            </a:r>
            <a:r>
              <a:rPr lang="es-ES" dirty="0"/>
              <a:t>(</a:t>
            </a:r>
            <a:r>
              <a:rPr lang="es-ES" dirty="0" err="1"/>
              <a:t>shared</a:t>
            </a:r>
            <a:r>
              <a:rPr lang="es-ES" dirty="0"/>
              <a:t> </a:t>
            </a:r>
            <a:r>
              <a:rPr lang="es-ES" dirty="0" err="1"/>
              <a:t>secret</a:t>
            </a:r>
            <a:r>
              <a:rPr lang="es-ES" dirty="0"/>
              <a:t>). Normalmente sólo hay una clave que se utiliza, o a veces un par de claves donde una clave se puede calcular fácilmente con la otra clave.</a:t>
            </a:r>
          </a:p>
          <a:p>
            <a:endParaRPr lang="es-E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Paso 6: Habilitar el certificado y la clave</a:t>
            </a:r>
            <a:br>
              <a:rPr lang="es-ES" b="1" dirty="0"/>
            </a:br>
            <a:endParaRPr lang="es-ES" dirty="0"/>
          </a:p>
        </p:txBody>
      </p:sp>
      <p:sp>
        <p:nvSpPr>
          <p:cNvPr id="3" name="2 Marcador de contenido"/>
          <p:cNvSpPr>
            <a:spLocks noGrp="1"/>
          </p:cNvSpPr>
          <p:nvPr>
            <p:ph idx="1"/>
          </p:nvPr>
        </p:nvSpPr>
        <p:spPr/>
        <p:txBody>
          <a:bodyPr>
            <a:normAutofit/>
          </a:bodyPr>
          <a:lstStyle/>
          <a:p>
            <a:r>
              <a:rPr lang="es-ES" dirty="0"/>
              <a:t>Como ya hemos generado el certificado nuevo y su clave, ahora vamos a modificar el archivo de configuración SSL para que lo use nuestra página web. Para ello, nos vamos a la carpeta </a:t>
            </a:r>
            <a:r>
              <a:rPr lang="es-ES" dirty="0" err="1"/>
              <a:t>sites-enabled</a:t>
            </a:r>
            <a:r>
              <a:rPr lang="es-ES" dirty="0"/>
              <a:t> y editamos el archivo de configuración de SSL por defecto, escribimos:</a:t>
            </a:r>
          </a:p>
          <a:p>
            <a:endParaRPr lang="es-ES" dirty="0"/>
          </a:p>
          <a:p>
            <a:pPr lvl="1"/>
            <a:r>
              <a:rPr lang="es-ES" dirty="0" err="1"/>
              <a:t>cd</a:t>
            </a:r>
            <a:r>
              <a:rPr lang="es-ES" dirty="0"/>
              <a:t> /</a:t>
            </a:r>
            <a:r>
              <a:rPr lang="es-ES" dirty="0" err="1"/>
              <a:t>etc</a:t>
            </a:r>
            <a:r>
              <a:rPr lang="es-ES" dirty="0"/>
              <a:t>/apache2/</a:t>
            </a:r>
            <a:r>
              <a:rPr lang="es-ES" dirty="0" err="1"/>
              <a:t>sites-enabled</a:t>
            </a:r>
            <a:endParaRPr lang="es-ES" dirty="0"/>
          </a:p>
          <a:p>
            <a:pPr lvl="1"/>
            <a:r>
              <a:rPr lang="es-ES" dirty="0"/>
              <a:t>sudo nano default-</a:t>
            </a:r>
            <a:r>
              <a:rPr lang="es-ES" dirty="0" err="1"/>
              <a:t>ssl.conf</a:t>
            </a:r>
            <a:endParaRPr lang="es-ES" dirty="0"/>
          </a:p>
          <a:p>
            <a:endParaRPr lang="es-ES" dirty="0"/>
          </a:p>
          <a:p>
            <a:r>
              <a:rPr lang="es-ES" dirty="0"/>
              <a:t>El archivo debe presentar este aspecto:</a:t>
            </a:r>
          </a:p>
          <a:p>
            <a:endParaRPr lang="es-E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endParaRPr lang="es-ES"/>
          </a:p>
        </p:txBody>
      </p:sp>
      <p:pic>
        <p:nvPicPr>
          <p:cNvPr id="72706" name="Picture 2" descr="https://duskchimera.pcriot.com/wp-content/uploads/2019/10/Selección_150.png?x41167"/>
          <p:cNvPicPr>
            <a:picLocks noChangeAspect="1" noChangeArrowheads="1"/>
          </p:cNvPicPr>
          <p:nvPr/>
        </p:nvPicPr>
        <p:blipFill>
          <a:blip r:embed="rId2" cstate="print"/>
          <a:srcRect/>
          <a:stretch>
            <a:fillRect/>
          </a:stretch>
        </p:blipFill>
        <p:spPr bwMode="auto">
          <a:xfrm>
            <a:off x="1763688" y="897564"/>
            <a:ext cx="5629088" cy="3755604"/>
          </a:xfrm>
          <a:prstGeom prst="rect">
            <a:avLst/>
          </a:prstGeom>
          <a:noFill/>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r>
              <a:rPr lang="es-ES" dirty="0"/>
              <a:t>Lo que vamos a hacer es cambiar la dirección que viene en "</a:t>
            </a:r>
            <a:r>
              <a:rPr lang="es-ES" dirty="0" err="1"/>
              <a:t>ServerAdmin</a:t>
            </a:r>
            <a:r>
              <a:rPr lang="es-ES" dirty="0"/>
              <a:t>" por el correo que pusimos antes, cuando generamos la clave. Después, pondremos una línea nueva, llamada "</a:t>
            </a:r>
            <a:r>
              <a:rPr lang="es-ES" dirty="0" err="1"/>
              <a:t>ServerName</a:t>
            </a:r>
            <a:r>
              <a:rPr lang="es-ES" dirty="0"/>
              <a:t>", donde pondremos el nombre de dominio de nuestra página web. En mi caso, el archivo queda de esta manera:</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endParaRPr lang="es-ES"/>
          </a:p>
        </p:txBody>
      </p:sp>
      <p:pic>
        <p:nvPicPr>
          <p:cNvPr id="70658" name="Picture 2" descr="https://duskchimera.pcriot.com/wp-content/uploads/2019/11/1-3.png?x41167"/>
          <p:cNvPicPr>
            <a:picLocks noChangeAspect="1" noChangeArrowheads="1"/>
          </p:cNvPicPr>
          <p:nvPr/>
        </p:nvPicPr>
        <p:blipFill>
          <a:blip r:embed="rId2" cstate="print"/>
          <a:srcRect/>
          <a:stretch>
            <a:fillRect/>
          </a:stretch>
        </p:blipFill>
        <p:spPr bwMode="auto">
          <a:xfrm>
            <a:off x="1709682" y="789552"/>
            <a:ext cx="5229225" cy="3493294"/>
          </a:xfrm>
          <a:prstGeom prst="rect">
            <a:avLst/>
          </a:prstGeom>
          <a:noFill/>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r>
              <a:rPr lang="es-ES" dirty="0"/>
              <a:t>Ahora nos vamos más abajo y nos fijamos en las dos líneas que comentamos más atrás, la del certificado y la clave:</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endParaRPr lang="es-ES"/>
          </a:p>
        </p:txBody>
      </p:sp>
      <p:pic>
        <p:nvPicPr>
          <p:cNvPr id="68610" name="Picture 2" descr="https://duskchimera.pcriot.com/wp-content/uploads/2019/11/1-4.png?x41167"/>
          <p:cNvPicPr>
            <a:picLocks noChangeAspect="1" noChangeArrowheads="1"/>
          </p:cNvPicPr>
          <p:nvPr/>
        </p:nvPicPr>
        <p:blipFill>
          <a:blip r:embed="rId2" cstate="print"/>
          <a:srcRect/>
          <a:stretch>
            <a:fillRect/>
          </a:stretch>
        </p:blipFill>
        <p:spPr bwMode="auto">
          <a:xfrm>
            <a:off x="1493658" y="843558"/>
            <a:ext cx="6101785" cy="4087360"/>
          </a:xfrm>
          <a:prstGeom prst="rect">
            <a:avLst/>
          </a:prstGeom>
          <a:noFill/>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r>
              <a:rPr lang="es-ES" dirty="0"/>
              <a:t>Lo que vamos a hacer aquí es modificar las dos líneas que vemos de color blanco, para ello pondremos el nombre del archivo de certificado y el nombre del archivo de la clave del certificado, </a:t>
            </a:r>
            <a:r>
              <a:rPr lang="es-ES" dirty="0" err="1"/>
              <a:t>osea</a:t>
            </a:r>
            <a:r>
              <a:rPr lang="es-ES" dirty="0"/>
              <a:t>, nuestra </a:t>
            </a:r>
            <a:r>
              <a:rPr lang="es-ES" dirty="0" err="1"/>
              <a:t>key</a:t>
            </a:r>
            <a:r>
              <a:rPr lang="es-ES" dirty="0"/>
              <a:t>. Si recordamos, en mi caso, esos archivos son </a:t>
            </a:r>
            <a:r>
              <a:rPr lang="es-ES" dirty="0" err="1"/>
              <a:t>dcpruebas.com.crt</a:t>
            </a:r>
            <a:r>
              <a:rPr lang="es-ES" dirty="0"/>
              <a:t> y </a:t>
            </a:r>
            <a:r>
              <a:rPr lang="es-ES" dirty="0" err="1"/>
              <a:t>dcpruebas.com.key</a:t>
            </a:r>
            <a:r>
              <a:rPr lang="es-ES" dirty="0"/>
              <a:t>. Por tanto, en mi caso debe quedar más o menos así:</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endParaRPr lang="es-ES"/>
          </a:p>
        </p:txBody>
      </p:sp>
      <p:pic>
        <p:nvPicPr>
          <p:cNvPr id="66562" name="Picture 2" descr="https://duskchimera.pcriot.com/wp-content/uploads/2019/11/1-5.png?x41167"/>
          <p:cNvPicPr>
            <a:picLocks noChangeAspect="1" noChangeArrowheads="1"/>
          </p:cNvPicPr>
          <p:nvPr/>
        </p:nvPicPr>
        <p:blipFill>
          <a:blip r:embed="rId2" cstate="print"/>
          <a:srcRect/>
          <a:stretch>
            <a:fillRect/>
          </a:stretch>
        </p:blipFill>
        <p:spPr bwMode="auto">
          <a:xfrm>
            <a:off x="1709682" y="1005576"/>
            <a:ext cx="5808840" cy="3888432"/>
          </a:xfrm>
          <a:prstGeom prst="rect">
            <a:avLst/>
          </a:prstGeom>
          <a:noFill/>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b="1" dirty="0"/>
              <a:t>Paso 7: Limpiar la caché de SSL</a:t>
            </a:r>
            <a:br>
              <a:rPr lang="es-ES" b="1" dirty="0"/>
            </a:br>
            <a:endParaRPr lang="es-ES" dirty="0"/>
          </a:p>
        </p:txBody>
      </p:sp>
      <p:sp>
        <p:nvSpPr>
          <p:cNvPr id="3" name="2 Marcador de contenido"/>
          <p:cNvSpPr>
            <a:spLocks noGrp="1"/>
          </p:cNvSpPr>
          <p:nvPr>
            <p:ph idx="1"/>
          </p:nvPr>
        </p:nvSpPr>
        <p:spPr/>
        <p:txBody>
          <a:bodyPr/>
          <a:lstStyle/>
          <a:p>
            <a:r>
              <a:rPr lang="es-ES" dirty="0"/>
              <a:t>Ya hemos habilitado nuestro nuevo certificado y su clave, pero claro, si ahora nos metemos a internet, seguirá apareciendo el antiguo que teníamos por defecto. Para solucionarlo, tenemos que reiniciar el servidor:</a:t>
            </a:r>
          </a:p>
          <a:p>
            <a:endParaRPr lang="es-ES" dirty="0"/>
          </a:p>
          <a:p>
            <a:pPr lvl="1"/>
            <a:r>
              <a:rPr lang="es-ES" dirty="0"/>
              <a:t>sudo </a:t>
            </a:r>
            <a:r>
              <a:rPr lang="es-ES" dirty="0" err="1"/>
              <a:t>service</a:t>
            </a:r>
            <a:r>
              <a:rPr lang="es-ES" dirty="0"/>
              <a:t> apache2 </a:t>
            </a:r>
            <a:r>
              <a:rPr lang="es-ES" dirty="0" err="1"/>
              <a:t>restart</a:t>
            </a:r>
            <a:endParaRPr lang="es-ES" dirty="0"/>
          </a:p>
          <a:p>
            <a:endParaRPr lang="es-E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b="1" dirty="0"/>
              <a:t>Paso 8: Probar el sitio web</a:t>
            </a:r>
            <a:br>
              <a:rPr lang="es-ES" b="1" dirty="0"/>
            </a:br>
            <a:endParaRPr lang="es-ES" dirty="0"/>
          </a:p>
        </p:txBody>
      </p:sp>
      <p:sp>
        <p:nvSpPr>
          <p:cNvPr id="3" name="2 Marcador de contenido"/>
          <p:cNvSpPr>
            <a:spLocks noGrp="1"/>
          </p:cNvSpPr>
          <p:nvPr>
            <p:ph idx="1"/>
          </p:nvPr>
        </p:nvSpPr>
        <p:spPr/>
        <p:txBody>
          <a:bodyPr/>
          <a:lstStyle/>
          <a:p>
            <a:r>
              <a:rPr lang="es-ES" dirty="0"/>
              <a:t>Finalmente, entramos en el sitio web desde el navegador de internet, y si todo ha ido bien, nos saldrá otra alerta de seguridad. Como hicimos antes, añadimos la excepción de seguridad y entramos igualmente. Si comprobamos el certificado, saldrán los datos que pusimos antes, con lo cual habremos completado los pasos correctamente.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r>
              <a:rPr lang="es-ES" sz="1350" dirty="0"/>
              <a:t>Las claves simétricas se utilizan para cifrar toda la comunicación durante una sesión SSH. </a:t>
            </a:r>
          </a:p>
          <a:p>
            <a:r>
              <a:rPr lang="es-ES" sz="1350" dirty="0"/>
              <a:t>Tanto el cliente como el servidor derivan la clave secreta utilizando un método acordado, y la clave resultante nunca se revela a terceros. </a:t>
            </a:r>
          </a:p>
          <a:p>
            <a:r>
              <a:rPr lang="es-ES" sz="1350" dirty="0"/>
              <a:t>El proceso de creación de una clave simétrica se lleva a cabo mediante un </a:t>
            </a:r>
            <a:r>
              <a:rPr lang="es-ES" sz="1350" b="1" dirty="0"/>
              <a:t>algoritmo de intercambio de claves</a:t>
            </a:r>
            <a:r>
              <a:rPr lang="es-ES" sz="1350" dirty="0"/>
              <a:t>. </a:t>
            </a:r>
          </a:p>
          <a:p>
            <a:r>
              <a:rPr lang="es-ES" sz="1350" dirty="0"/>
              <a:t>Lo que hace que este algoritmo sea particularmente seguro es el hecho de que la clave nunca se transmite entre el cliente y el host. </a:t>
            </a:r>
          </a:p>
          <a:p>
            <a:r>
              <a:rPr lang="es-ES" sz="1350" dirty="0"/>
              <a:t>En su lugar, los dos equipos comparten partes públicas de datos y luego manipularlo para calcular de forma independiente la clave secreta. </a:t>
            </a:r>
          </a:p>
          <a:p>
            <a:r>
              <a:rPr lang="es-ES" sz="1350" dirty="0"/>
              <a:t>Incluso si otra máquina captura los datos públicamente compartidos, no será capaz de calcular la clave porque el algoritmo de cambio de clave no se conoce.</a:t>
            </a:r>
          </a:p>
          <a:p>
            <a:endParaRPr lang="es-ES" sz="1350"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endParaRPr lang="es-ES"/>
          </a:p>
        </p:txBody>
      </p:sp>
      <p:pic>
        <p:nvPicPr>
          <p:cNvPr id="63490" name="Picture 2" descr="https://duskchimera.pcriot.com/wp-content/uploads/2019/11/1-6.png?x41167"/>
          <p:cNvPicPr>
            <a:picLocks noChangeAspect="1" noChangeArrowheads="1"/>
          </p:cNvPicPr>
          <p:nvPr/>
        </p:nvPicPr>
        <p:blipFill>
          <a:blip r:embed="rId2" cstate="print"/>
          <a:srcRect/>
          <a:stretch>
            <a:fillRect/>
          </a:stretch>
        </p:blipFill>
        <p:spPr bwMode="auto">
          <a:xfrm>
            <a:off x="1439652" y="573529"/>
            <a:ext cx="6311777" cy="4352609"/>
          </a:xfrm>
          <a:prstGeom prst="rect">
            <a:avLst/>
          </a:prstGeom>
          <a:noFill/>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b="1" dirty="0"/>
              <a:t>Paso 9: Redirigir a la dirección segura</a:t>
            </a:r>
            <a:br>
              <a:rPr lang="es-ES" b="1" dirty="0"/>
            </a:br>
            <a:endParaRPr lang="es-ES" dirty="0"/>
          </a:p>
        </p:txBody>
      </p:sp>
      <p:sp>
        <p:nvSpPr>
          <p:cNvPr id="3" name="2 Marcador de contenido"/>
          <p:cNvSpPr>
            <a:spLocks noGrp="1"/>
          </p:cNvSpPr>
          <p:nvPr>
            <p:ph idx="1"/>
          </p:nvPr>
        </p:nvSpPr>
        <p:spPr/>
        <p:txBody>
          <a:bodyPr/>
          <a:lstStyle/>
          <a:p>
            <a:r>
              <a:rPr lang="es-ES" dirty="0"/>
              <a:t>Ahora, para terminar, vamos a ver cómo hacer que nuestra página redirija siempre a la dirección segura. Esto quiere decir que, cada vez que nos intentemos conectar desde el protocolo HTTP, se nos redirigirá a la dirección segura. Para ello, nos vamos a la siguiente dirección:</a:t>
            </a:r>
          </a:p>
          <a:p>
            <a:endParaRPr lang="es-ES" dirty="0"/>
          </a:p>
          <a:p>
            <a:pPr lvl="1"/>
            <a:r>
              <a:rPr lang="es-ES" dirty="0" err="1"/>
              <a:t>cd</a:t>
            </a:r>
            <a:r>
              <a:rPr lang="es-ES" dirty="0"/>
              <a:t> /</a:t>
            </a:r>
            <a:r>
              <a:rPr lang="es-ES" dirty="0" err="1"/>
              <a:t>etc</a:t>
            </a:r>
            <a:r>
              <a:rPr lang="es-ES" dirty="0"/>
              <a:t>/apache2/</a:t>
            </a:r>
            <a:r>
              <a:rPr lang="es-ES" dirty="0" err="1"/>
              <a:t>sites-available</a:t>
            </a:r>
            <a:endParaRPr lang="es-ES" dirty="0"/>
          </a:p>
          <a:p>
            <a:endParaRPr lang="es-E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normAutofit/>
          </a:bodyPr>
          <a:lstStyle/>
          <a:p>
            <a:r>
              <a:rPr lang="es-ES" dirty="0"/>
              <a:t>Editamos el archivo de configuración por defecto de la página web, que se llama 000-default.conf:</a:t>
            </a:r>
          </a:p>
          <a:p>
            <a:endParaRPr lang="es-ES" dirty="0"/>
          </a:p>
          <a:p>
            <a:pPr lvl="1"/>
            <a:r>
              <a:rPr lang="es-ES" dirty="0"/>
              <a:t>sudo nano 000-default.conf</a:t>
            </a:r>
          </a:p>
          <a:p>
            <a:endParaRPr lang="es-ES" dirty="0"/>
          </a:p>
          <a:p>
            <a:r>
              <a:rPr lang="es-ES" dirty="0"/>
              <a:t>Y ahora, más abajo, escribimos esta nueva línea:</a:t>
            </a:r>
          </a:p>
          <a:p>
            <a:endParaRPr lang="es-ES" dirty="0"/>
          </a:p>
          <a:p>
            <a:r>
              <a:rPr lang="es-ES" dirty="0" err="1"/>
              <a:t>Redirect</a:t>
            </a:r>
            <a:r>
              <a:rPr lang="es-ES" dirty="0"/>
              <a:t> "/" "https://el_nombre_de_dominio_de_nuestra_web"</a:t>
            </a:r>
          </a:p>
          <a:p>
            <a:endParaRPr lang="es-E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r>
              <a:rPr lang="es-ES" dirty="0"/>
              <a:t>Por ejemplo, en esta guía, como el nombre de dominio de la web es "dcpruebas.com", entonces escribimos esto:</a:t>
            </a:r>
          </a:p>
          <a:p>
            <a:endParaRPr lang="es-ES" dirty="0"/>
          </a:p>
          <a:p>
            <a:r>
              <a:rPr lang="es-ES" dirty="0" err="1"/>
              <a:t>Redirect</a:t>
            </a:r>
            <a:r>
              <a:rPr lang="es-ES" dirty="0"/>
              <a:t> "/" "https://dcpruebas.com"</a:t>
            </a:r>
          </a:p>
          <a:p>
            <a:endParaRPr lang="es-ES" dirty="0"/>
          </a:p>
          <a:p>
            <a:r>
              <a:rPr lang="es-ES" dirty="0"/>
              <a:t>El resultado debe quedar más o menos así:</a:t>
            </a:r>
          </a:p>
          <a:p>
            <a:endParaRPr lang="es-E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endParaRPr lang="es-ES"/>
          </a:p>
        </p:txBody>
      </p:sp>
      <p:pic>
        <p:nvPicPr>
          <p:cNvPr id="116738" name="Picture 2" descr="https://duskchimera.pcriot.com/wp-content/uploads/2019/11/1-8.png?x41167"/>
          <p:cNvPicPr>
            <a:picLocks noChangeAspect="1" noChangeArrowheads="1"/>
          </p:cNvPicPr>
          <p:nvPr/>
        </p:nvPicPr>
        <p:blipFill>
          <a:blip r:embed="rId2" cstate="print"/>
          <a:srcRect/>
          <a:stretch>
            <a:fillRect/>
          </a:stretch>
        </p:blipFill>
        <p:spPr bwMode="auto">
          <a:xfrm>
            <a:off x="1547664" y="897565"/>
            <a:ext cx="5874652" cy="3932486"/>
          </a:xfrm>
          <a:prstGeom prst="rect">
            <a:avLst/>
          </a:prstGeom>
          <a:noFill/>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r>
              <a:rPr lang="es-ES" dirty="0"/>
              <a:t>Finalmente, reiniciamos Apache:</a:t>
            </a:r>
          </a:p>
          <a:p>
            <a:endParaRPr lang="es-ES" dirty="0"/>
          </a:p>
          <a:p>
            <a:endParaRPr lang="es-ES" dirty="0"/>
          </a:p>
          <a:p>
            <a:r>
              <a:rPr lang="es-ES" dirty="0"/>
              <a:t>sudo </a:t>
            </a:r>
            <a:r>
              <a:rPr lang="es-ES" dirty="0" err="1"/>
              <a:t>service</a:t>
            </a:r>
            <a:r>
              <a:rPr lang="es-ES" dirty="0"/>
              <a:t> apache2 </a:t>
            </a:r>
            <a:r>
              <a:rPr lang="es-ES" dirty="0" err="1"/>
              <a:t>restart</a:t>
            </a:r>
            <a:endParaRPr lang="es-ES" dirty="0"/>
          </a:p>
          <a:p>
            <a:endParaRPr lang="es-E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Anexo A: Problemas con el certificado </a:t>
            </a:r>
            <a:r>
              <a:rPr lang="es-ES" b="1" dirty="0" err="1"/>
              <a:t>autofirmado</a:t>
            </a:r>
            <a:br>
              <a:rPr lang="es-ES" b="1" dirty="0"/>
            </a:br>
            <a:endParaRPr lang="es-ES" dirty="0"/>
          </a:p>
        </p:txBody>
      </p:sp>
      <p:sp>
        <p:nvSpPr>
          <p:cNvPr id="3" name="2 Marcador de contenido"/>
          <p:cNvSpPr>
            <a:spLocks noGrp="1"/>
          </p:cNvSpPr>
          <p:nvPr>
            <p:ph idx="1"/>
          </p:nvPr>
        </p:nvSpPr>
        <p:spPr/>
        <p:txBody>
          <a:bodyPr>
            <a:normAutofit/>
          </a:bodyPr>
          <a:lstStyle/>
          <a:p>
            <a:r>
              <a:rPr lang="es-ES" dirty="0"/>
              <a:t>A veces, cuando usamos </a:t>
            </a:r>
            <a:r>
              <a:rPr lang="es-ES" dirty="0" err="1"/>
              <a:t>Mozilla</a:t>
            </a:r>
            <a:r>
              <a:rPr lang="es-ES" dirty="0"/>
              <a:t> </a:t>
            </a:r>
            <a:r>
              <a:rPr lang="es-ES" dirty="0" err="1"/>
              <a:t>Firefox</a:t>
            </a:r>
            <a:r>
              <a:rPr lang="es-ES" dirty="0"/>
              <a:t> y hemos estado haciendo cambios con los certificados en nuestro servidor, el navegador nos permitirá entrar en algunos dominios en los que hayamos habilitado la conexión segura por SSL. Este fallo se debe a que </a:t>
            </a:r>
            <a:r>
              <a:rPr lang="es-ES" dirty="0" err="1"/>
              <a:t>Firefox</a:t>
            </a:r>
            <a:r>
              <a:rPr lang="es-ES" dirty="0"/>
              <a:t> ha guardado algún certificado antiguo en su memoria, por ejemplo el de la ruta raíz del servidor, y está intentando utilizarlo en un dominio equivocado.</a:t>
            </a:r>
          </a:p>
          <a:p>
            <a:r>
              <a:rPr lang="es-ES" dirty="0"/>
              <a:t>Este fallo tiene fácil arreglo, pulsa </a:t>
            </a:r>
            <a:r>
              <a:rPr lang="es-ES" dirty="0" err="1"/>
              <a:t>CTRL+Mayus+H</a:t>
            </a:r>
            <a:r>
              <a:rPr lang="es-ES" dirty="0"/>
              <a:t>, se abrirá el historial. A continuación, busca la dirección de la página web, haz </a:t>
            </a:r>
            <a:r>
              <a:rPr lang="es-ES" dirty="0" err="1"/>
              <a:t>click</a:t>
            </a:r>
            <a:r>
              <a:rPr lang="es-ES" dirty="0"/>
              <a:t> derecho sobre ella y pulsa en "Olvidar este sitio web".</a:t>
            </a:r>
          </a:p>
          <a:p>
            <a:endParaRPr lang="es-E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endParaRPr lang="es-ES"/>
          </a:p>
        </p:txBody>
      </p:sp>
      <p:pic>
        <p:nvPicPr>
          <p:cNvPr id="113666" name="Picture 2" descr="https://duskchimera.pcriot.com/wp-content/uploads/2019/11/1-7.png?x41167"/>
          <p:cNvPicPr>
            <a:picLocks noChangeAspect="1" noChangeArrowheads="1"/>
          </p:cNvPicPr>
          <p:nvPr/>
        </p:nvPicPr>
        <p:blipFill>
          <a:blip r:embed="rId2" cstate="print"/>
          <a:srcRect/>
          <a:stretch>
            <a:fillRect/>
          </a:stretch>
        </p:blipFill>
        <p:spPr bwMode="auto">
          <a:xfrm>
            <a:off x="1871700" y="843559"/>
            <a:ext cx="5014913" cy="3793331"/>
          </a:xfrm>
          <a:prstGeom prst="rect">
            <a:avLst/>
          </a:prstGeom>
          <a:noFill/>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Anexo B: Información sobre los puertos</a:t>
            </a:r>
            <a:br>
              <a:rPr lang="es-ES" b="1" dirty="0"/>
            </a:br>
            <a:endParaRPr lang="es-ES" dirty="0"/>
          </a:p>
        </p:txBody>
      </p:sp>
      <p:sp>
        <p:nvSpPr>
          <p:cNvPr id="3" name="2 Marcador de contenido"/>
          <p:cNvSpPr>
            <a:spLocks noGrp="1"/>
          </p:cNvSpPr>
          <p:nvPr>
            <p:ph idx="1"/>
          </p:nvPr>
        </p:nvSpPr>
        <p:spPr/>
        <p:txBody>
          <a:bodyPr>
            <a:normAutofit/>
          </a:bodyPr>
          <a:lstStyle/>
          <a:p>
            <a:r>
              <a:rPr lang="es-ES" dirty="0"/>
              <a:t>Podemos encontrar información acerca de los puertos utilizados por los sitios de Apache en el archivo </a:t>
            </a:r>
            <a:r>
              <a:rPr lang="es-ES" dirty="0" err="1"/>
              <a:t>ports.conf</a:t>
            </a:r>
            <a:r>
              <a:rPr lang="es-ES" dirty="0"/>
              <a:t>. Podemos acceder a él con estos códigos:</a:t>
            </a:r>
          </a:p>
          <a:p>
            <a:endParaRPr lang="es-ES" dirty="0"/>
          </a:p>
          <a:p>
            <a:pPr lvl="1"/>
            <a:r>
              <a:rPr lang="es-ES" dirty="0" err="1"/>
              <a:t>cd</a:t>
            </a:r>
            <a:r>
              <a:rPr lang="es-ES" dirty="0"/>
              <a:t> /</a:t>
            </a:r>
            <a:r>
              <a:rPr lang="es-ES" dirty="0" err="1"/>
              <a:t>etc</a:t>
            </a:r>
            <a:r>
              <a:rPr lang="es-ES" dirty="0"/>
              <a:t>/apache2</a:t>
            </a:r>
          </a:p>
          <a:p>
            <a:pPr lvl="1"/>
            <a:r>
              <a:rPr lang="es-ES" dirty="0"/>
              <a:t>sudo nano </a:t>
            </a:r>
            <a:r>
              <a:rPr lang="es-ES" dirty="0" err="1"/>
              <a:t>ports.conf</a:t>
            </a:r>
            <a:endParaRPr lang="es-ES" dirty="0"/>
          </a:p>
          <a:p>
            <a:endParaRPr lang="es-ES" dirty="0"/>
          </a:p>
          <a:p>
            <a:r>
              <a:rPr lang="es-ES" dirty="0"/>
              <a:t>Apache utiliza el puerto 80 para las conexiones que usan el protocolo inseguro HTTP, mientras que usa el puerto 443 para las conexiones que usan el protocolo HTTPS. Si quisiéramos deshabilitar el puerto 80, entonces sólo debemos comentar la primera línea de código:</a:t>
            </a:r>
          </a:p>
          <a:p>
            <a:endParaRPr lang="es-E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endParaRPr lang="es-ES"/>
          </a:p>
        </p:txBody>
      </p:sp>
      <p:pic>
        <p:nvPicPr>
          <p:cNvPr id="111618" name="Picture 2" descr="https://duskchimera.pcriot.com/wp-content/uploads/2019/10/Selección_158.png?x41167"/>
          <p:cNvPicPr>
            <a:picLocks noChangeAspect="1" noChangeArrowheads="1"/>
          </p:cNvPicPr>
          <p:nvPr/>
        </p:nvPicPr>
        <p:blipFill>
          <a:blip r:embed="rId2" cstate="print"/>
          <a:srcRect/>
          <a:stretch>
            <a:fillRect/>
          </a:stretch>
        </p:blipFill>
        <p:spPr bwMode="auto">
          <a:xfrm>
            <a:off x="1709682" y="789552"/>
            <a:ext cx="5803397" cy="392791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r>
              <a:rPr lang="es-ES" sz="1800" dirty="0"/>
              <a:t>Debe tenerse en cuenta, sin embargo, que el </a:t>
            </a:r>
            <a:r>
              <a:rPr lang="es-ES" sz="1800" dirty="0" err="1"/>
              <a:t>token</a:t>
            </a:r>
            <a:r>
              <a:rPr lang="es-ES" sz="1800" dirty="0"/>
              <a:t> secreto es específico para cada sesión SSH, y se genera antes de la autenticación del cliente. Una vez generada la clave, todos los paquetes que se mueven entre las dos máquinas deben ser cifrados por la clave privada. </a:t>
            </a:r>
          </a:p>
          <a:p>
            <a:r>
              <a:rPr lang="es-ES" sz="1800" dirty="0"/>
              <a:t>Esto incluye la contraseña escrita en la consola por el usuario, por lo que las credenciales siempre están protegidas de los </a:t>
            </a:r>
            <a:r>
              <a:rPr lang="es-ES" sz="1800" dirty="0" err="1"/>
              <a:t>sniffers</a:t>
            </a:r>
            <a:r>
              <a:rPr lang="es-ES" sz="1800" dirty="0"/>
              <a:t> de paquetes de red.</a:t>
            </a:r>
          </a:p>
          <a:p>
            <a:endParaRPr lang="es-ES" sz="1800"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b="1" dirty="0"/>
              <a:t>Anexo C: Habilitar el cortafuegos</a:t>
            </a:r>
            <a:endParaRPr lang="es-ES" dirty="0"/>
          </a:p>
        </p:txBody>
      </p:sp>
      <p:sp>
        <p:nvSpPr>
          <p:cNvPr id="3" name="2 Marcador de contenido"/>
          <p:cNvSpPr>
            <a:spLocks noGrp="1"/>
          </p:cNvSpPr>
          <p:nvPr>
            <p:ph idx="1"/>
          </p:nvPr>
        </p:nvSpPr>
        <p:spPr/>
        <p:txBody>
          <a:bodyPr>
            <a:normAutofit/>
          </a:bodyPr>
          <a:lstStyle/>
          <a:p>
            <a:r>
              <a:rPr lang="es-ES" dirty="0"/>
              <a:t>Ubuntu Server 18.04 cuenta con un cortafuegos de serie que nos puede resultar útil si queremos blindar nuestro servidor de cara a posibles amenazas. Si sólo estamos empezando, no es necesario activarlo, pues puede generar algunos conflictos con el protocolo de conexión por SSH, entre otros. Sin embargo, si tenemos una página web más potente y queremos montar algo serio, sería deseable que lo activáramos. Por ello, vamos a ver cómo habilitarlo y que, además, podemos conectarnos por SSH con el cortafuegos activado.</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a:xfrm>
            <a:off x="1485900" y="1437624"/>
            <a:ext cx="6172200" cy="3564396"/>
          </a:xfrm>
        </p:spPr>
        <p:txBody>
          <a:bodyPr>
            <a:normAutofit fontScale="77500" lnSpcReduction="20000"/>
          </a:bodyPr>
          <a:lstStyle/>
          <a:p>
            <a:r>
              <a:rPr lang="es-ES" dirty="0"/>
              <a:t>En primer lugar, habilitamos el cortafuegos con este código:</a:t>
            </a:r>
          </a:p>
          <a:p>
            <a:endParaRPr lang="es-ES" dirty="0"/>
          </a:p>
          <a:p>
            <a:pPr lvl="1"/>
            <a:r>
              <a:rPr lang="es-ES" dirty="0"/>
              <a:t>sudo </a:t>
            </a:r>
            <a:r>
              <a:rPr lang="es-ES" dirty="0" err="1"/>
              <a:t>ufw</a:t>
            </a:r>
            <a:r>
              <a:rPr lang="es-ES" dirty="0"/>
              <a:t> </a:t>
            </a:r>
            <a:r>
              <a:rPr lang="es-ES" dirty="0" err="1"/>
              <a:t>enable</a:t>
            </a:r>
            <a:endParaRPr lang="es-ES" dirty="0"/>
          </a:p>
          <a:p>
            <a:endParaRPr lang="es-ES" dirty="0"/>
          </a:p>
          <a:p>
            <a:r>
              <a:rPr lang="es-ES" dirty="0"/>
              <a:t>Reiniciamos el servidor:</a:t>
            </a:r>
          </a:p>
          <a:p>
            <a:endParaRPr lang="es-ES" dirty="0"/>
          </a:p>
          <a:p>
            <a:pPr lvl="1"/>
            <a:r>
              <a:rPr lang="es-ES" dirty="0"/>
              <a:t>sudo </a:t>
            </a:r>
            <a:r>
              <a:rPr lang="es-ES" dirty="0" err="1"/>
              <a:t>reboot</a:t>
            </a:r>
            <a:endParaRPr lang="es-ES" dirty="0"/>
          </a:p>
          <a:p>
            <a:endParaRPr lang="es-ES" dirty="0"/>
          </a:p>
          <a:p>
            <a:r>
              <a:rPr lang="es-ES" dirty="0"/>
              <a:t>Ahora, nos conectamos por consola en el servidor y escribimos:</a:t>
            </a:r>
          </a:p>
          <a:p>
            <a:endParaRPr lang="es-ES" dirty="0"/>
          </a:p>
          <a:p>
            <a:pPr lvl="1"/>
            <a:r>
              <a:rPr lang="es-ES" dirty="0"/>
              <a:t>sudo </a:t>
            </a:r>
            <a:r>
              <a:rPr lang="es-ES" dirty="0" err="1"/>
              <a:t>ufw</a:t>
            </a:r>
            <a:r>
              <a:rPr lang="es-ES" dirty="0"/>
              <a:t> </a:t>
            </a:r>
            <a:r>
              <a:rPr lang="es-ES" dirty="0" err="1"/>
              <a:t>allow</a:t>
            </a:r>
            <a:r>
              <a:rPr lang="es-ES" dirty="0"/>
              <a:t> </a:t>
            </a:r>
            <a:r>
              <a:rPr lang="es-ES" dirty="0" err="1"/>
              <a:t>ssh</a:t>
            </a:r>
            <a:endParaRPr lang="es-ES" dirty="0"/>
          </a:p>
          <a:p>
            <a:endParaRPr lang="es-ES" dirty="0"/>
          </a:p>
          <a:p>
            <a:r>
              <a:rPr lang="es-ES" dirty="0"/>
              <a:t>Vemos los puertos del SSH y Apache </a:t>
            </a:r>
            <a:r>
              <a:rPr lang="es-ES" dirty="0" err="1"/>
              <a:t>Secure</a:t>
            </a:r>
            <a:r>
              <a:rPr lang="es-ES" dirty="0"/>
              <a:t>:</a:t>
            </a:r>
          </a:p>
          <a:p>
            <a:endParaRPr lang="es-ES" dirty="0"/>
          </a:p>
          <a:p>
            <a:pPr lvl="1"/>
            <a:r>
              <a:rPr lang="es-ES" dirty="0"/>
              <a:t>sudo </a:t>
            </a:r>
            <a:r>
              <a:rPr lang="es-ES" dirty="0" err="1"/>
              <a:t>ufw</a:t>
            </a:r>
            <a:r>
              <a:rPr lang="es-ES" dirty="0"/>
              <a:t> </a:t>
            </a:r>
            <a:r>
              <a:rPr lang="es-ES" dirty="0" err="1"/>
              <a:t>app</a:t>
            </a:r>
            <a:r>
              <a:rPr lang="es-ES" dirty="0"/>
              <a:t> </a:t>
            </a:r>
            <a:r>
              <a:rPr lang="es-ES" dirty="0" err="1"/>
              <a:t>info</a:t>
            </a:r>
            <a:r>
              <a:rPr lang="es-ES" dirty="0"/>
              <a:t> "</a:t>
            </a:r>
            <a:r>
              <a:rPr lang="es-ES" dirty="0" err="1"/>
              <a:t>OpenSSH</a:t>
            </a:r>
            <a:r>
              <a:rPr lang="es-ES" dirty="0"/>
              <a:t>"</a:t>
            </a:r>
          </a:p>
          <a:p>
            <a:pPr lvl="1"/>
            <a:r>
              <a:rPr lang="es-ES" dirty="0"/>
              <a:t>sudo </a:t>
            </a:r>
            <a:r>
              <a:rPr lang="es-ES" dirty="0" err="1"/>
              <a:t>ufw</a:t>
            </a:r>
            <a:r>
              <a:rPr lang="es-ES" dirty="0"/>
              <a:t> </a:t>
            </a:r>
            <a:r>
              <a:rPr lang="es-ES" dirty="0" err="1"/>
              <a:t>app</a:t>
            </a:r>
            <a:r>
              <a:rPr lang="es-ES" dirty="0"/>
              <a:t> </a:t>
            </a:r>
            <a:r>
              <a:rPr lang="es-ES" dirty="0" err="1"/>
              <a:t>info</a:t>
            </a:r>
            <a:r>
              <a:rPr lang="es-ES" dirty="0"/>
              <a:t> "Apache </a:t>
            </a:r>
            <a:r>
              <a:rPr lang="es-ES" dirty="0" err="1"/>
              <a:t>Secure</a:t>
            </a:r>
            <a:r>
              <a:rPr lang="es-ES" dirty="0"/>
              <a:t>"</a:t>
            </a:r>
          </a:p>
          <a:p>
            <a:endParaRPr lang="es-E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normAutofit fontScale="85000" lnSpcReduction="10000"/>
          </a:bodyPr>
          <a:lstStyle/>
          <a:p>
            <a:r>
              <a:rPr lang="es-ES" dirty="0"/>
              <a:t>Comprobaremos que "Apache </a:t>
            </a:r>
            <a:r>
              <a:rPr lang="es-ES" dirty="0" err="1"/>
              <a:t>Secure</a:t>
            </a:r>
            <a:r>
              <a:rPr lang="es-ES" dirty="0"/>
              <a:t>" está deshabilitado y "</a:t>
            </a:r>
            <a:r>
              <a:rPr lang="es-ES" dirty="0" err="1"/>
              <a:t>OpenSSH</a:t>
            </a:r>
            <a:r>
              <a:rPr lang="es-ES" dirty="0"/>
              <a:t>" también, así que vamos a habilitarlos y también haremos lo mismo con el de Apache normal, escribimos:</a:t>
            </a:r>
          </a:p>
          <a:p>
            <a:endParaRPr lang="es-ES" dirty="0"/>
          </a:p>
          <a:p>
            <a:pPr lvl="1"/>
            <a:r>
              <a:rPr lang="es-ES" dirty="0"/>
              <a:t>sudo </a:t>
            </a:r>
            <a:r>
              <a:rPr lang="es-ES" dirty="0" err="1"/>
              <a:t>ufw</a:t>
            </a:r>
            <a:r>
              <a:rPr lang="es-ES" dirty="0"/>
              <a:t> </a:t>
            </a:r>
            <a:r>
              <a:rPr lang="es-ES" dirty="0" err="1"/>
              <a:t>allow</a:t>
            </a:r>
            <a:r>
              <a:rPr lang="es-ES" dirty="0"/>
              <a:t> "Apache"</a:t>
            </a:r>
          </a:p>
          <a:p>
            <a:pPr lvl="1"/>
            <a:r>
              <a:rPr lang="es-ES" dirty="0"/>
              <a:t>sudo </a:t>
            </a:r>
            <a:r>
              <a:rPr lang="es-ES" dirty="0" err="1"/>
              <a:t>ufw</a:t>
            </a:r>
            <a:r>
              <a:rPr lang="es-ES" dirty="0"/>
              <a:t> </a:t>
            </a:r>
            <a:r>
              <a:rPr lang="es-ES" dirty="0" err="1"/>
              <a:t>allow</a:t>
            </a:r>
            <a:r>
              <a:rPr lang="es-ES" dirty="0"/>
              <a:t> "Apache </a:t>
            </a:r>
            <a:r>
              <a:rPr lang="es-ES" dirty="0" err="1"/>
              <a:t>Secure</a:t>
            </a:r>
            <a:r>
              <a:rPr lang="es-ES" dirty="0"/>
              <a:t>"</a:t>
            </a:r>
          </a:p>
          <a:p>
            <a:pPr lvl="1"/>
            <a:r>
              <a:rPr lang="es-ES" dirty="0"/>
              <a:t>sudo </a:t>
            </a:r>
            <a:r>
              <a:rPr lang="es-ES" dirty="0" err="1"/>
              <a:t>ufw</a:t>
            </a:r>
            <a:r>
              <a:rPr lang="es-ES" dirty="0"/>
              <a:t> </a:t>
            </a:r>
            <a:r>
              <a:rPr lang="es-ES" dirty="0" err="1"/>
              <a:t>allow</a:t>
            </a:r>
            <a:r>
              <a:rPr lang="es-ES" dirty="0"/>
              <a:t> "</a:t>
            </a:r>
            <a:r>
              <a:rPr lang="es-ES" dirty="0" err="1"/>
              <a:t>OpenSSH</a:t>
            </a:r>
            <a:r>
              <a:rPr lang="es-ES" dirty="0"/>
              <a:t>"</a:t>
            </a:r>
          </a:p>
          <a:p>
            <a:endParaRPr lang="es-ES" dirty="0"/>
          </a:p>
          <a:p>
            <a:r>
              <a:rPr lang="es-ES" dirty="0"/>
              <a:t>Una vez hecho eso, ya tendremos el cortafuegos activado y también la conexión por SSH.</a:t>
            </a:r>
          </a:p>
          <a:p>
            <a:endParaRPr lang="es-ES" dirty="0"/>
          </a:p>
          <a:p>
            <a:r>
              <a:rPr lang="es-ES" dirty="0"/>
              <a:t>De todas formas, si queremos hacer cambios, podemos desactivar el cortafuegos con estos comandos:</a:t>
            </a:r>
          </a:p>
          <a:p>
            <a:endParaRPr lang="es-ES" dirty="0"/>
          </a:p>
          <a:p>
            <a:pPr lvl="1"/>
            <a:r>
              <a:rPr lang="es-ES" dirty="0"/>
              <a:t>sudo </a:t>
            </a:r>
            <a:r>
              <a:rPr lang="es-ES" dirty="0" err="1"/>
              <a:t>ufw</a:t>
            </a:r>
            <a:r>
              <a:rPr lang="es-ES" dirty="0"/>
              <a:t> </a:t>
            </a:r>
            <a:r>
              <a:rPr lang="es-ES" dirty="0" err="1"/>
              <a:t>disable</a:t>
            </a:r>
            <a:endParaRPr lang="es-ES" dirty="0"/>
          </a:p>
          <a:p>
            <a:pPr lvl="1"/>
            <a:r>
              <a:rPr lang="es-ES" dirty="0"/>
              <a:t>sudo </a:t>
            </a:r>
            <a:r>
              <a:rPr lang="es-ES" dirty="0" err="1"/>
              <a:t>reboot</a:t>
            </a:r>
            <a:endParaRPr lang="es-ES" dirty="0"/>
          </a:p>
          <a:p>
            <a:endParaRPr lang="es-E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b="1" dirty="0"/>
              <a:t>Anexo D: Problemas de actualización</a:t>
            </a:r>
            <a:br>
              <a:rPr lang="es-ES" b="1" dirty="0"/>
            </a:br>
            <a:endParaRPr lang="es-ES" dirty="0"/>
          </a:p>
        </p:txBody>
      </p:sp>
      <p:sp>
        <p:nvSpPr>
          <p:cNvPr id="3" name="2 Marcador de contenido"/>
          <p:cNvSpPr>
            <a:spLocks noGrp="1"/>
          </p:cNvSpPr>
          <p:nvPr>
            <p:ph idx="1"/>
          </p:nvPr>
        </p:nvSpPr>
        <p:spPr/>
        <p:txBody>
          <a:bodyPr/>
          <a:lstStyle/>
          <a:p>
            <a:r>
              <a:rPr lang="es-ES" dirty="0"/>
              <a:t>Cuando realizamos cambios en el servidor, es muy común que dichos cambios no se muestren enseguida en el navegador web. Para solucionarlo, basta con pulsar CTRL+F5. Si no funciona, debemos limpiar los datos de sesión y cookies del historial del navegador.</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Anexo E: Ubicación de los archivos del certificado y clave</a:t>
            </a:r>
            <a:br>
              <a:rPr lang="es-ES" b="1" dirty="0"/>
            </a:br>
            <a:endParaRPr lang="es-ES" dirty="0"/>
          </a:p>
        </p:txBody>
      </p:sp>
      <p:sp>
        <p:nvSpPr>
          <p:cNvPr id="3" name="2 Marcador de contenido"/>
          <p:cNvSpPr>
            <a:spLocks noGrp="1"/>
          </p:cNvSpPr>
          <p:nvPr>
            <p:ph idx="1"/>
          </p:nvPr>
        </p:nvSpPr>
        <p:spPr/>
        <p:txBody>
          <a:bodyPr/>
          <a:lstStyle/>
          <a:p>
            <a:r>
              <a:rPr lang="es-ES" dirty="0"/>
              <a:t>El archivo correspondiente a la clave del certificado se encuentra en el subdirectorio </a:t>
            </a:r>
            <a:r>
              <a:rPr lang="es-ES" dirty="0" err="1"/>
              <a:t>private</a:t>
            </a:r>
            <a:r>
              <a:rPr lang="es-ES" dirty="0"/>
              <a:t>, dentro del directorio </a:t>
            </a:r>
            <a:r>
              <a:rPr lang="es-ES" dirty="0" err="1"/>
              <a:t>ssl</a:t>
            </a:r>
            <a:r>
              <a:rPr lang="es-ES" dirty="0"/>
              <a:t>, que está a su vez en el directorio etc. Para acceder a él, es necesario que nos conectemos a la terminal como </a:t>
            </a:r>
            <a:r>
              <a:rPr lang="es-ES" dirty="0" err="1"/>
              <a:t>superusuario</a:t>
            </a:r>
            <a:r>
              <a:rPr lang="es-ES" dirty="0"/>
              <a:t>:</a:t>
            </a:r>
          </a:p>
          <a:p>
            <a:endParaRPr lang="es-ES" dirty="0"/>
          </a:p>
          <a:p>
            <a:pPr lvl="1"/>
            <a:r>
              <a:rPr lang="es-ES" dirty="0"/>
              <a:t>sudo su</a:t>
            </a:r>
          </a:p>
          <a:p>
            <a:pPr lvl="1"/>
            <a:r>
              <a:rPr lang="es-ES" dirty="0" err="1"/>
              <a:t>cd</a:t>
            </a:r>
            <a:r>
              <a:rPr lang="es-ES" dirty="0"/>
              <a:t> /</a:t>
            </a:r>
            <a:r>
              <a:rPr lang="es-ES" dirty="0" err="1"/>
              <a:t>etc</a:t>
            </a:r>
            <a:r>
              <a:rPr lang="es-ES" dirty="0"/>
              <a:t>/</a:t>
            </a:r>
            <a:r>
              <a:rPr lang="es-ES" dirty="0" err="1"/>
              <a:t>ssl</a:t>
            </a:r>
            <a:r>
              <a:rPr lang="es-ES" dirty="0"/>
              <a:t>/</a:t>
            </a:r>
            <a:r>
              <a:rPr lang="es-ES" dirty="0" err="1"/>
              <a:t>private</a:t>
            </a:r>
            <a:endParaRPr lang="es-ES" dirty="0"/>
          </a:p>
          <a:p>
            <a:endParaRPr lang="es-E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endParaRPr lang="es-ES" dirty="0"/>
          </a:p>
        </p:txBody>
      </p:sp>
      <p:pic>
        <p:nvPicPr>
          <p:cNvPr id="105474" name="Picture 2" descr="https://duskchimera.pcriot.com/wp-content/uploads/2019/11/1-9.png?x41167"/>
          <p:cNvPicPr>
            <a:picLocks noChangeAspect="1" noChangeArrowheads="1"/>
          </p:cNvPicPr>
          <p:nvPr/>
        </p:nvPicPr>
        <p:blipFill>
          <a:blip r:embed="rId2" cstate="print"/>
          <a:srcRect/>
          <a:stretch>
            <a:fillRect/>
          </a:stretch>
        </p:blipFill>
        <p:spPr bwMode="auto">
          <a:xfrm>
            <a:off x="1439653" y="1707654"/>
            <a:ext cx="5956121" cy="1340738"/>
          </a:xfrm>
          <a:prstGeom prst="rect">
            <a:avLst/>
          </a:prstGeom>
          <a:noFill/>
        </p:spPr>
      </p:pic>
      <p:sp>
        <p:nvSpPr>
          <p:cNvPr id="105475" name="Rectangle 3"/>
          <p:cNvSpPr>
            <a:spLocks noChangeArrowheads="1"/>
          </p:cNvSpPr>
          <p:nvPr/>
        </p:nvSpPr>
        <p:spPr bwMode="auto">
          <a:xfrm>
            <a:off x="1871700" y="3921901"/>
            <a:ext cx="4698522" cy="484748"/>
          </a:xfrm>
          <a:prstGeom prst="rect">
            <a:avLst/>
          </a:prstGeom>
          <a:noFill/>
          <a:ln w="9525">
            <a:noFill/>
            <a:miter lim="800000"/>
            <a:headEnd/>
            <a:tailEnd/>
          </a:ln>
          <a:effectLst/>
        </p:spPr>
        <p:txBody>
          <a:bodyPr vert="horz" wrap="square" lIns="68580" tIns="34290" rIns="68580" bIns="34290" numCol="1" anchor="ctr" anchorCtr="0" compatLnSpc="1">
            <a:prstTxWarp prst="textNoShape">
              <a:avLst/>
            </a:prstTxWarp>
            <a:spAutoFit/>
          </a:bodyPr>
          <a:lstStyle/>
          <a:p>
            <a:pPr defTabSz="685800" fontAlgn="base">
              <a:spcBef>
                <a:spcPct val="0"/>
              </a:spcBef>
              <a:spcAft>
                <a:spcPct val="0"/>
              </a:spcAft>
              <a:buClrTx/>
            </a:pPr>
            <a:r>
              <a:rPr lang="es-ES" sz="1350" dirty="0">
                <a:solidFill>
                  <a:schemeClr val="tx1"/>
                </a:solidFill>
                <a:latin typeface="Arial" charset="0"/>
                <a:cs typeface="Arial" charset="0"/>
              </a:rPr>
              <a:t>Los certificados se localizan en el subdirectorio </a:t>
            </a:r>
            <a:r>
              <a:rPr lang="es-ES" sz="1350" dirty="0" err="1">
                <a:solidFill>
                  <a:schemeClr val="tx1"/>
                </a:solidFill>
                <a:latin typeface="Arial" charset="0"/>
                <a:cs typeface="Arial" charset="0"/>
              </a:rPr>
              <a:t>certs</a:t>
            </a:r>
            <a:r>
              <a:rPr lang="es-ES" sz="1350" dirty="0">
                <a:solidFill>
                  <a:schemeClr val="tx1"/>
                </a:solidFill>
                <a:latin typeface="Arial" charset="0"/>
                <a:cs typeface="Arial" charset="0"/>
              </a:rPr>
              <a:t>:</a:t>
            </a:r>
          </a:p>
          <a:p>
            <a:pPr defTabSz="685800" eaLnBrk="0" fontAlgn="base" hangingPunct="0">
              <a:spcBef>
                <a:spcPct val="0"/>
              </a:spcBef>
              <a:spcAft>
                <a:spcPct val="0"/>
              </a:spcAft>
              <a:buClrTx/>
            </a:pPr>
            <a:r>
              <a:rPr lang="es-ES" sz="1350" dirty="0" err="1">
                <a:solidFill>
                  <a:schemeClr val="tx1"/>
                </a:solidFill>
                <a:latin typeface="Arial" charset="0"/>
                <a:cs typeface="Arial" charset="0"/>
              </a:rPr>
              <a:t>cd</a:t>
            </a:r>
            <a:r>
              <a:rPr lang="es-ES" sz="1350" dirty="0">
                <a:solidFill>
                  <a:schemeClr val="tx1"/>
                </a:solidFill>
                <a:latin typeface="Arial" charset="0"/>
                <a:cs typeface="Arial" charset="0"/>
              </a:rPr>
              <a:t> /</a:t>
            </a:r>
            <a:r>
              <a:rPr lang="es-ES" sz="1350" dirty="0" err="1">
                <a:solidFill>
                  <a:schemeClr val="tx1"/>
                </a:solidFill>
                <a:latin typeface="Arial" charset="0"/>
                <a:cs typeface="Arial" charset="0"/>
              </a:rPr>
              <a:t>etc</a:t>
            </a:r>
            <a:r>
              <a:rPr lang="es-ES" sz="1350" dirty="0">
                <a:solidFill>
                  <a:schemeClr val="tx1"/>
                </a:solidFill>
                <a:latin typeface="Arial" charset="0"/>
                <a:cs typeface="Arial" charset="0"/>
              </a:rPr>
              <a:t>/</a:t>
            </a:r>
            <a:r>
              <a:rPr lang="es-ES" sz="1350" dirty="0" err="1">
                <a:solidFill>
                  <a:schemeClr val="tx1"/>
                </a:solidFill>
                <a:latin typeface="Arial" charset="0"/>
                <a:cs typeface="Arial" charset="0"/>
              </a:rPr>
              <a:t>ssl</a:t>
            </a:r>
            <a:r>
              <a:rPr lang="es-ES" sz="1350" dirty="0">
                <a:solidFill>
                  <a:schemeClr val="tx1"/>
                </a:solidFill>
                <a:latin typeface="Arial" charset="0"/>
                <a:cs typeface="Arial" charset="0"/>
              </a:rPr>
              <a:t>/</a:t>
            </a:r>
            <a:r>
              <a:rPr lang="es-ES" sz="1350" dirty="0" err="1">
                <a:solidFill>
                  <a:schemeClr val="tx1"/>
                </a:solidFill>
                <a:latin typeface="Arial" charset="0"/>
                <a:cs typeface="Arial" charset="0"/>
              </a:rPr>
              <a:t>certs</a:t>
            </a:r>
            <a:endParaRPr lang="es-ES" sz="1350" dirty="0">
              <a:solidFill>
                <a:schemeClr val="tx1"/>
              </a:solidFill>
              <a:latin typeface="Arial" charset="0"/>
              <a:cs typeface="Arial" charset="0"/>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endParaRPr lang="es-ES"/>
          </a:p>
        </p:txBody>
      </p:sp>
      <p:pic>
        <p:nvPicPr>
          <p:cNvPr id="104450" name="Picture 2" descr="https://duskchimera.pcriot.com/wp-content/uploads/2019/10/Selección_154.png?x41167"/>
          <p:cNvPicPr>
            <a:picLocks noChangeAspect="1" noChangeArrowheads="1"/>
          </p:cNvPicPr>
          <p:nvPr/>
        </p:nvPicPr>
        <p:blipFill>
          <a:blip r:embed="rId2" cstate="print"/>
          <a:srcRect/>
          <a:stretch>
            <a:fillRect/>
          </a:stretch>
        </p:blipFill>
        <p:spPr bwMode="auto">
          <a:xfrm>
            <a:off x="1331640" y="897564"/>
            <a:ext cx="5956069" cy="3985916"/>
          </a:xfrm>
          <a:prstGeom prst="rect">
            <a:avLst/>
          </a:prstGeom>
          <a:noFill/>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Anexo F: Instalar nuevos certificados en otros dominios</a:t>
            </a:r>
            <a:br>
              <a:rPr lang="es-ES" b="1" dirty="0"/>
            </a:br>
            <a:endParaRPr lang="es-ES" dirty="0"/>
          </a:p>
        </p:txBody>
      </p:sp>
      <p:sp>
        <p:nvSpPr>
          <p:cNvPr id="3" name="2 Marcador de contenido"/>
          <p:cNvSpPr>
            <a:spLocks noGrp="1"/>
          </p:cNvSpPr>
          <p:nvPr>
            <p:ph idx="1"/>
          </p:nvPr>
        </p:nvSpPr>
        <p:spPr/>
        <p:txBody>
          <a:bodyPr>
            <a:normAutofit/>
          </a:bodyPr>
          <a:lstStyle/>
          <a:p>
            <a:r>
              <a:rPr lang="es-ES" dirty="0"/>
              <a:t>En esta guía hemos aprendido cómo instalar un certificado y una clave para un dominio propio. Sin embargo, también es posible hacerlo para múltiples dominios. En tal caso, el proceso que debemos de hacer es el mismo, sólo que debemos realizar una copia de estos dos archivos: </a:t>
            </a:r>
            <a:r>
              <a:rPr lang="es-ES" b="1" dirty="0"/>
              <a:t>000-default.conf</a:t>
            </a:r>
            <a:r>
              <a:rPr lang="es-ES" dirty="0"/>
              <a:t> y </a:t>
            </a:r>
            <a:r>
              <a:rPr lang="es-ES" b="1" dirty="0" err="1"/>
              <a:t>ssl-default.conf</a:t>
            </a:r>
            <a:r>
              <a:rPr lang="es-ES" dirty="0"/>
              <a:t> y llamarlos como queramos. Dentro de ellos, debemos modificar la línea "</a:t>
            </a:r>
            <a:r>
              <a:rPr lang="es-ES" dirty="0" err="1"/>
              <a:t>DocumentRoot</a:t>
            </a:r>
            <a:r>
              <a:rPr lang="es-ES" dirty="0"/>
              <a:t>" y tenemos que indicar el directorio raíz de nuestro sitio web, esto es, la carpeta </a:t>
            </a:r>
            <a:r>
              <a:rPr lang="es-ES" dirty="0" err="1"/>
              <a:t>public_html</a:t>
            </a:r>
            <a:r>
              <a:rPr lang="es-ES" dirty="0"/>
              <a:t>.</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b="1" dirty="0"/>
              <a:t>Anexo G: Consideraciones técnicas</a:t>
            </a:r>
            <a:br>
              <a:rPr lang="es-ES" b="1" dirty="0"/>
            </a:br>
            <a:endParaRPr lang="es-ES" dirty="0"/>
          </a:p>
        </p:txBody>
      </p:sp>
      <p:sp>
        <p:nvSpPr>
          <p:cNvPr id="3" name="2 Marcador de contenido"/>
          <p:cNvSpPr>
            <a:spLocks noGrp="1"/>
          </p:cNvSpPr>
          <p:nvPr>
            <p:ph idx="1"/>
          </p:nvPr>
        </p:nvSpPr>
        <p:spPr/>
        <p:txBody>
          <a:bodyPr>
            <a:normAutofit/>
          </a:bodyPr>
          <a:lstStyle/>
          <a:p>
            <a:r>
              <a:rPr lang="es-ES" dirty="0"/>
              <a:t>Esta guía ha sido redactada para enseñar cómo se debe configurar Apache para instalar un certificado SSL propio y ponerlo en funcionamiento. Sin embargo, cuando tenemos una página web pública, se recomienda encarecidamente que dispongamos de un dominio real y de un certificado SSL de pago y emitido por una entidad certificadora reconocida por los navegadores de internet actuales.</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endParaRPr lang="es-E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Cifrado Asimétrico</a:t>
            </a:r>
            <a:endParaRPr lang="es-ES" dirty="0"/>
          </a:p>
        </p:txBody>
      </p:sp>
      <p:sp>
        <p:nvSpPr>
          <p:cNvPr id="3" name="2 Marcador de contenido"/>
          <p:cNvSpPr>
            <a:spLocks noGrp="1"/>
          </p:cNvSpPr>
          <p:nvPr>
            <p:ph idx="1"/>
          </p:nvPr>
        </p:nvSpPr>
        <p:spPr/>
        <p:txBody>
          <a:bodyPr/>
          <a:lstStyle/>
          <a:p>
            <a:r>
              <a:rPr lang="es-ES" sz="2100" dirty="0"/>
              <a:t>A diferencia del cifrado simétrico, el cifrado asimétrico utiliza dos claves separadas para el cifrado y el descifrado. Estas dos claves se conocen como la </a:t>
            </a:r>
            <a:r>
              <a:rPr lang="es-ES" sz="2100" b="1" dirty="0"/>
              <a:t>clave pública</a:t>
            </a:r>
            <a:r>
              <a:rPr lang="es-ES" sz="2100" dirty="0"/>
              <a:t> (</a:t>
            </a:r>
            <a:r>
              <a:rPr lang="es-ES" sz="2100" dirty="0" err="1"/>
              <a:t>public</a:t>
            </a:r>
            <a:r>
              <a:rPr lang="es-ES" sz="2100" dirty="0"/>
              <a:t> </a:t>
            </a:r>
            <a:r>
              <a:rPr lang="es-ES" sz="2100" dirty="0" err="1"/>
              <a:t>key</a:t>
            </a:r>
            <a:r>
              <a:rPr lang="es-ES" sz="2100" dirty="0"/>
              <a:t>) y la </a:t>
            </a:r>
            <a:r>
              <a:rPr lang="es-ES" sz="2100" b="1" dirty="0"/>
              <a:t>clave privada</a:t>
            </a:r>
            <a:r>
              <a:rPr lang="es-ES" sz="2100" dirty="0"/>
              <a:t> (</a:t>
            </a:r>
            <a:r>
              <a:rPr lang="es-ES" sz="2100" dirty="0" err="1"/>
              <a:t>private</a:t>
            </a:r>
            <a:r>
              <a:rPr lang="es-ES" sz="2100" dirty="0"/>
              <a:t> </a:t>
            </a:r>
            <a:r>
              <a:rPr lang="es-ES" sz="2100" dirty="0" err="1"/>
              <a:t>key</a:t>
            </a:r>
            <a:r>
              <a:rPr lang="es-ES" sz="2100" dirty="0"/>
              <a:t>). Juntas, ambas claves forman un par de </a:t>
            </a:r>
            <a:r>
              <a:rPr lang="es-ES" sz="2100" b="1" dirty="0"/>
              <a:t>claves público-privado</a:t>
            </a:r>
            <a:r>
              <a:rPr lang="es-ES" sz="2100" dirty="0"/>
              <a:t> (</a:t>
            </a:r>
            <a:r>
              <a:rPr lang="es-ES" sz="2100" dirty="0" err="1"/>
              <a:t>public-private</a:t>
            </a:r>
            <a:r>
              <a:rPr lang="es-ES" sz="2100" dirty="0"/>
              <a:t> </a:t>
            </a:r>
            <a:r>
              <a:rPr lang="es-ES" sz="2100" dirty="0" err="1"/>
              <a:t>key</a:t>
            </a:r>
            <a:r>
              <a:rPr lang="es-ES" sz="2100" dirty="0"/>
              <a:t> </a:t>
            </a:r>
            <a:r>
              <a:rPr lang="es-ES" sz="2100" dirty="0" err="1"/>
              <a:t>pair</a:t>
            </a:r>
            <a:r>
              <a:rPr lang="es-ES" sz="2100" dirty="0"/>
              <a:t>).</a:t>
            </a:r>
          </a:p>
          <a:p>
            <a:endParaRPr lang="es-ES" sz="2100"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r>
              <a:rPr lang="es-ES" dirty="0"/>
              <a:t>https://duskchimera.pcriot.com/como-habilitar-el-modulo-userdir-de-apache-en-ubuntu-server-18-04/</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r>
              <a:rPr lang="es-ES" dirty="0"/>
              <a:t>https://duskchimera.pcriot.com/como-instalar-un-servidor-web-lampp-en-ubuntu-18-04/</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r>
              <a:rPr lang="es-ES" dirty="0"/>
              <a:t>https://duskchimera.pcriot.com/linux-como-agregar-un-nombre-de-dominio-para-un-servidor/</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r>
              <a:rPr lang="es-ES" dirty="0"/>
              <a:t>https://duskchimera.pcriot.com/linux-como-conectarse-a-una-maquina-por-ssh/</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r>
              <a:rPr lang="es-ES" dirty="0"/>
              <a:t>https://duskchimera.pcriot.com/seccion/guias-y-trucos/</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endParaRPr lang="es-ES"/>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b="1" dirty="0"/>
              <a:t>Cómo instalar SSH en Ubuntu 18.04</a:t>
            </a:r>
            <a:endParaRPr lang="es-ES" dirty="0"/>
          </a:p>
        </p:txBody>
      </p:sp>
      <p:sp>
        <p:nvSpPr>
          <p:cNvPr id="3" name="2 Marcador de contenido"/>
          <p:cNvSpPr>
            <a:spLocks noGrp="1"/>
          </p:cNvSpPr>
          <p:nvPr>
            <p:ph idx="1"/>
          </p:nvPr>
        </p:nvSpPr>
        <p:spPr/>
        <p:txBody>
          <a:bodyPr/>
          <a:lstStyle/>
          <a:p>
            <a:r>
              <a:rPr lang="es-ES" dirty="0"/>
              <a:t>Para </a:t>
            </a:r>
            <a:r>
              <a:rPr lang="es-ES" b="1" dirty="0"/>
              <a:t>instalar SSH en Ubuntu 18.04</a:t>
            </a:r>
            <a:r>
              <a:rPr lang="es-ES" dirty="0"/>
              <a:t> utilizaremos paquetes procedentes de la propia distribución, así que el primer paso será el habitual en estos casos, actualizar las listas de paquetes:</a:t>
            </a:r>
          </a:p>
          <a:p>
            <a:r>
              <a:rPr lang="es-ES" dirty="0"/>
              <a:t>~$ sudo </a:t>
            </a:r>
            <a:r>
              <a:rPr lang="es-ES" dirty="0" err="1"/>
              <a:t>apt</a:t>
            </a:r>
            <a:r>
              <a:rPr lang="es-ES" dirty="0"/>
              <a:t> </a:t>
            </a:r>
            <a:r>
              <a:rPr lang="es-ES" dirty="0" err="1"/>
              <a:t>update</a:t>
            </a:r>
            <a:endParaRPr lang="es-ES" dirty="0"/>
          </a:p>
          <a:p>
            <a:endParaRPr lang="es-E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r>
              <a:rPr lang="es-ES" dirty="0"/>
              <a:t>Con las listas actualizadas puedes, de forma opcional, actualizar los paquetes ya instalados:</a:t>
            </a:r>
          </a:p>
          <a:p>
            <a:r>
              <a:rPr lang="es-ES" dirty="0"/>
              <a:t>~$ sudo </a:t>
            </a:r>
            <a:r>
              <a:rPr lang="es-ES" dirty="0" err="1"/>
              <a:t>apt</a:t>
            </a:r>
            <a:r>
              <a:rPr lang="es-ES" dirty="0"/>
              <a:t> </a:t>
            </a:r>
            <a:r>
              <a:rPr lang="es-ES" dirty="0" err="1"/>
              <a:t>upgrade</a:t>
            </a:r>
            <a:r>
              <a:rPr lang="es-ES" dirty="0"/>
              <a:t> -y</a:t>
            </a:r>
          </a:p>
          <a:p>
            <a:endParaRPr lang="es-E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normAutofit/>
          </a:bodyPr>
          <a:lstStyle/>
          <a:p>
            <a:r>
              <a:rPr lang="es-ES" dirty="0"/>
              <a:t>Ahora podemos instalar el paquete necesario, el paquete </a:t>
            </a:r>
            <a:r>
              <a:rPr lang="es-ES" i="1" dirty="0" err="1"/>
              <a:t>ssh</a:t>
            </a:r>
            <a:r>
              <a:rPr lang="es-ES" dirty="0"/>
              <a:t>, mediante el comando </a:t>
            </a:r>
            <a:r>
              <a:rPr lang="es-ES" i="1" dirty="0" err="1"/>
              <a:t>apt</a:t>
            </a:r>
            <a:r>
              <a:rPr lang="es-ES" dirty="0"/>
              <a:t>:</a:t>
            </a:r>
          </a:p>
          <a:p>
            <a:endParaRPr lang="es-ES" dirty="0"/>
          </a:p>
          <a:p>
            <a:pPr lvl="1"/>
            <a:r>
              <a:rPr lang="es-ES" dirty="0"/>
              <a:t>~$ sudo </a:t>
            </a:r>
            <a:r>
              <a:rPr lang="es-ES" dirty="0" err="1"/>
              <a:t>apt</a:t>
            </a:r>
            <a:r>
              <a:rPr lang="es-ES" dirty="0"/>
              <a:t> </a:t>
            </a:r>
            <a:r>
              <a:rPr lang="es-ES" dirty="0" err="1"/>
              <a:t>install</a:t>
            </a:r>
            <a:r>
              <a:rPr lang="es-ES" dirty="0"/>
              <a:t> -y </a:t>
            </a:r>
            <a:r>
              <a:rPr lang="es-ES" dirty="0" err="1"/>
              <a:t>ssh</a:t>
            </a:r>
            <a:endParaRPr lang="es-ES" dirty="0"/>
          </a:p>
          <a:p>
            <a:endParaRPr lang="es-ES" dirty="0"/>
          </a:p>
          <a:p>
            <a:r>
              <a:rPr lang="es-ES" dirty="0"/>
              <a:t>Tras descargar e instalar el paquete y sus dependencias se habrá creado un nuevo servicio en nuestra máquina Ubuntu 18.04, el servicio </a:t>
            </a:r>
            <a:r>
              <a:rPr lang="es-ES" i="1" dirty="0" err="1"/>
              <a:t>ssh.service</a:t>
            </a:r>
            <a:r>
              <a:rPr lang="es-ES" dirty="0"/>
              <a:t>, aunque también puedes usar el nombre corto, </a:t>
            </a:r>
            <a:r>
              <a:rPr lang="es-ES" i="1" dirty="0" err="1"/>
              <a:t>ssh</a:t>
            </a:r>
            <a:r>
              <a:rPr lang="es-ES" dirty="0"/>
              <a:t>.</a:t>
            </a:r>
          </a:p>
          <a:p>
            <a:endParaRPr lang="es-E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Activar o habilitar el servicio SSH en Ubuntu 18.04</a:t>
            </a:r>
            <a:br>
              <a:rPr lang="es-ES" b="1" dirty="0"/>
            </a:br>
            <a:endParaRPr lang="es-ES" dirty="0"/>
          </a:p>
        </p:txBody>
      </p:sp>
      <p:sp>
        <p:nvSpPr>
          <p:cNvPr id="3" name="2 Marcador de contenido"/>
          <p:cNvSpPr>
            <a:spLocks noGrp="1"/>
          </p:cNvSpPr>
          <p:nvPr>
            <p:ph idx="1"/>
          </p:nvPr>
        </p:nvSpPr>
        <p:spPr/>
        <p:txBody>
          <a:bodyPr/>
          <a:lstStyle/>
          <a:p>
            <a:r>
              <a:rPr lang="es-ES" dirty="0"/>
              <a:t>No hace falta activar o habilitar el servicio SSH para que inicie automáticamente con Ubuntu 18.04, ya que el instalador del paquete lo ha hecho ya. Igualmente, el servicio queda en ejecución tras la instalación.</a:t>
            </a:r>
          </a:p>
          <a:p>
            <a:endParaRPr lang="es-ES" dirty="0"/>
          </a:p>
          <a:p>
            <a:r>
              <a:rPr lang="es-ES" dirty="0"/>
              <a:t>Podemos comprobar el estado del servicio con el comando </a:t>
            </a:r>
            <a:r>
              <a:rPr lang="es-ES" dirty="0" err="1"/>
              <a:t>systemctl</a:t>
            </a:r>
            <a:r>
              <a:rPr lang="es-ES" dirty="0"/>
              <a:t> status </a:t>
            </a:r>
            <a:r>
              <a:rPr lang="es-ES" dirty="0" err="1"/>
              <a:t>ssh</a:t>
            </a:r>
            <a:r>
              <a:rPr lang="es-ES" dirty="0"/>
              <a:t>:</a:t>
            </a:r>
          </a:p>
          <a:p>
            <a:endParaRPr lang="es-E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endParaRPr lang="es-ES"/>
          </a:p>
        </p:txBody>
      </p:sp>
      <p:pic>
        <p:nvPicPr>
          <p:cNvPr id="4" name="Picture 2" descr="https://www.hostinger.es/tutoriales/wp-content/uploads/sites/7/2017/09/cifrado-asimetrico.jpg"/>
          <p:cNvPicPr>
            <a:picLocks noChangeAspect="1" noChangeArrowheads="1"/>
          </p:cNvPicPr>
          <p:nvPr/>
        </p:nvPicPr>
        <p:blipFill>
          <a:blip r:embed="rId2" cstate="print"/>
          <a:srcRect/>
          <a:stretch>
            <a:fillRect/>
          </a:stretch>
        </p:blipFill>
        <p:spPr bwMode="auto">
          <a:xfrm>
            <a:off x="1385646" y="789552"/>
            <a:ext cx="6429375" cy="4000501"/>
          </a:xfrm>
          <a:prstGeom prst="rect">
            <a:avLst/>
          </a:prstGeom>
          <a:noFill/>
        </p:spPr>
      </p:pic>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endParaRPr lang="es-ES"/>
          </a:p>
        </p:txBody>
      </p:sp>
      <p:pic>
        <p:nvPicPr>
          <p:cNvPr id="90114" name="Picture 2" descr="como instalar ssh en ubuntu 18.04"/>
          <p:cNvPicPr>
            <a:picLocks noChangeAspect="1" noChangeArrowheads="1"/>
          </p:cNvPicPr>
          <p:nvPr/>
        </p:nvPicPr>
        <p:blipFill>
          <a:blip r:embed="rId2" cstate="print"/>
          <a:srcRect/>
          <a:stretch>
            <a:fillRect/>
          </a:stretch>
        </p:blipFill>
        <p:spPr bwMode="auto">
          <a:xfrm>
            <a:off x="1601670" y="385762"/>
            <a:ext cx="5772150" cy="4757738"/>
          </a:xfrm>
          <a:prstGeom prst="rect">
            <a:avLst/>
          </a:prstGeom>
          <a:noFill/>
        </p:spPr>
      </p:pic>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r>
              <a:rPr lang="es-ES" dirty="0"/>
              <a:t>Podemos comprobar que el servicio </a:t>
            </a:r>
            <a:r>
              <a:rPr lang="es-ES" i="1" dirty="0" err="1"/>
              <a:t>ssh</a:t>
            </a:r>
            <a:r>
              <a:rPr lang="es-ES" dirty="0"/>
              <a:t> está en ejecución, concretamente a la escucha en el puerto TCP 22, el puerto estándar del servicio.</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r>
              <a:rPr lang="es-ES" b="1" dirty="0"/>
              <a:t>Cómo instalar el cliente</a:t>
            </a:r>
          </a:p>
          <a:p>
            <a:r>
              <a:rPr lang="es-ES" dirty="0"/>
              <a:t>Si has instalado el servicio, el cliente de consola </a:t>
            </a:r>
            <a:r>
              <a:rPr lang="es-ES" i="1" dirty="0" err="1"/>
              <a:t>ssh</a:t>
            </a:r>
            <a:r>
              <a:rPr lang="es-ES" dirty="0"/>
              <a:t> se instala como una de las dependencias, por lo que ya debes tenerlo en tu sistema Ubuntu 18.04.</a:t>
            </a:r>
          </a:p>
          <a:p>
            <a:r>
              <a:rPr lang="es-ES" dirty="0"/>
              <a:t>Si no quieres instalar el servicio ya que sólo te interesa el cliente SSH para conectar con otros sistemas, viene incluido en las herramientas estándar del sistema.</a:t>
            </a:r>
          </a:p>
          <a:p>
            <a:endParaRPr lang="es-E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Cómo comprobar el servicio SSH en Ubuntu 18.04</a:t>
            </a:r>
            <a:br>
              <a:rPr lang="es-ES" b="1" dirty="0"/>
            </a:br>
            <a:endParaRPr lang="es-ES" dirty="0"/>
          </a:p>
        </p:txBody>
      </p:sp>
      <p:sp>
        <p:nvSpPr>
          <p:cNvPr id="3" name="2 Marcador de contenido"/>
          <p:cNvSpPr>
            <a:spLocks noGrp="1"/>
          </p:cNvSpPr>
          <p:nvPr>
            <p:ph idx="1"/>
          </p:nvPr>
        </p:nvSpPr>
        <p:spPr/>
        <p:txBody>
          <a:bodyPr/>
          <a:lstStyle/>
          <a:p>
            <a:r>
              <a:rPr lang="es-ES" dirty="0"/>
              <a:t>Hemos visto que el servicio SSH está en ejecución, pero si quieres probar su funcionamiento, puedes establecer una conexión local mediante el cliente </a:t>
            </a:r>
            <a:r>
              <a:rPr lang="es-ES" i="1" dirty="0" err="1"/>
              <a:t>ssh</a:t>
            </a:r>
            <a:r>
              <a:rPr lang="es-ES" dirty="0"/>
              <a:t>. Por ejemplo, para conectar al servicio con tu propia cuenta el único argumento que tendrías que proporcionar sería la dirección </a:t>
            </a:r>
            <a:r>
              <a:rPr lang="es-ES" i="1" dirty="0" err="1"/>
              <a:t>localhost</a:t>
            </a:r>
            <a:r>
              <a:rPr lang="es-ES" dirty="0"/>
              <a:t> o 127.0.0.1, usando el comando </a:t>
            </a:r>
            <a:r>
              <a:rPr lang="es-ES" dirty="0" err="1"/>
              <a:t>ssh</a:t>
            </a:r>
            <a:r>
              <a:rPr lang="es-ES" dirty="0"/>
              <a:t> </a:t>
            </a:r>
            <a:r>
              <a:rPr lang="es-ES" dirty="0" err="1"/>
              <a:t>localhost</a:t>
            </a:r>
            <a:r>
              <a:rPr lang="es-ES" dirty="0"/>
              <a:t>:</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endParaRPr lang="es-ES"/>
          </a:p>
        </p:txBody>
      </p:sp>
      <p:pic>
        <p:nvPicPr>
          <p:cNvPr id="86018" name="Picture 2" descr="instalar ssh en ubuntu 18.04"/>
          <p:cNvPicPr>
            <a:picLocks noChangeAspect="1" noChangeArrowheads="1"/>
          </p:cNvPicPr>
          <p:nvPr/>
        </p:nvPicPr>
        <p:blipFill>
          <a:blip r:embed="rId2" cstate="print"/>
          <a:srcRect/>
          <a:stretch>
            <a:fillRect/>
          </a:stretch>
        </p:blipFill>
        <p:spPr bwMode="auto">
          <a:xfrm>
            <a:off x="1547664" y="385762"/>
            <a:ext cx="5772150" cy="4757738"/>
          </a:xfrm>
          <a:prstGeom prst="rect">
            <a:avLst/>
          </a:prstGeom>
          <a:noFill/>
        </p:spPr>
      </p:pic>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r>
              <a:rPr lang="es-ES" dirty="0"/>
              <a:t>Como puedes comprobar se inicia una nueva sesión idéntica a la de la consola normal.</a:t>
            </a:r>
          </a:p>
          <a:p>
            <a:r>
              <a:rPr lang="es-ES" dirty="0"/>
              <a:t>Si tienes otro usuario del que conoces la contraseña, puedes iniciar una sesión SSH especificando esta vez su cuenta al conectar:</a:t>
            </a:r>
          </a:p>
          <a:p>
            <a:r>
              <a:rPr lang="es-ES" dirty="0"/>
              <a:t>~$ </a:t>
            </a:r>
            <a:r>
              <a:rPr lang="es-ES" dirty="0" err="1"/>
              <a:t>ssh</a:t>
            </a:r>
            <a:r>
              <a:rPr lang="es-ES" dirty="0"/>
              <a:t> -l usuario </a:t>
            </a:r>
            <a:r>
              <a:rPr lang="es-ES" dirty="0" err="1"/>
              <a:t>localhost</a:t>
            </a:r>
            <a:endParaRPr lang="es-ES" dirty="0"/>
          </a:p>
          <a:p>
            <a:endParaRPr lang="es-E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Cómo conectar al servicio SSH desde otros sistemas</a:t>
            </a:r>
            <a:br>
              <a:rPr lang="es-ES" b="1" dirty="0"/>
            </a:br>
            <a:endParaRPr lang="es-ES" dirty="0"/>
          </a:p>
        </p:txBody>
      </p:sp>
      <p:sp>
        <p:nvSpPr>
          <p:cNvPr id="3" name="2 Marcador de contenido"/>
          <p:cNvSpPr>
            <a:spLocks noGrp="1"/>
          </p:cNvSpPr>
          <p:nvPr>
            <p:ph idx="1"/>
          </p:nvPr>
        </p:nvSpPr>
        <p:spPr/>
        <p:txBody>
          <a:bodyPr/>
          <a:lstStyle/>
          <a:p>
            <a:r>
              <a:rPr lang="es-ES" dirty="0"/>
              <a:t>Si estás usando algún firewall en Ubuntu y quieres permitir conexiones remotas al servicio SSH, deberás crear una excepción, bien para el servicio SSH o bien para el puerto TCP 22, según cómo funcione tu firewall.</a:t>
            </a:r>
          </a:p>
          <a:p>
            <a:r>
              <a:rPr lang="es-ES" dirty="0"/>
              <a:t>Para iniciar sesión remota en tu sistema Ubuntu 18.04 mediante SSH es necesario que a su vez el sistema desde el que quieres conectar tenga un cliente SSH.</a:t>
            </a:r>
          </a:p>
          <a:p>
            <a:endParaRPr lang="es-E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r>
              <a:rPr lang="es-ES" dirty="0"/>
              <a:t>Por ejemplo, desde otro sistema Linux usaríamos el cliente de consola </a:t>
            </a:r>
            <a:r>
              <a:rPr lang="es-ES" i="1" dirty="0" err="1"/>
              <a:t>ssh</a:t>
            </a:r>
            <a:r>
              <a:rPr lang="es-ES" dirty="0"/>
              <a:t>, especificando el usuario con el que queremos conectar y la dirección de nuestro sistema Ubuntu 18.04, algo similar a </a:t>
            </a:r>
            <a:r>
              <a:rPr lang="es-ES" dirty="0" err="1"/>
              <a:t>ssh</a:t>
            </a:r>
            <a:r>
              <a:rPr lang="es-ES" dirty="0"/>
              <a:t> -l chacho ubuntu64.local:</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endParaRPr lang="es-ES"/>
          </a:p>
        </p:txBody>
      </p:sp>
      <p:pic>
        <p:nvPicPr>
          <p:cNvPr id="81922" name="Picture 2" descr="instalacion del servicio ssh en ubuntu 18.04"/>
          <p:cNvPicPr>
            <a:picLocks noChangeAspect="1" noChangeArrowheads="1"/>
          </p:cNvPicPr>
          <p:nvPr/>
        </p:nvPicPr>
        <p:blipFill>
          <a:blip r:embed="rId2" cstate="print"/>
          <a:srcRect/>
          <a:stretch>
            <a:fillRect/>
          </a:stretch>
        </p:blipFill>
        <p:spPr bwMode="auto">
          <a:xfrm>
            <a:off x="1979712" y="1545637"/>
            <a:ext cx="4672013" cy="3128963"/>
          </a:xfrm>
          <a:prstGeom prst="rect">
            <a:avLst/>
          </a:prstGeom>
          <a:noFill/>
        </p:spPr>
      </p:pic>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Cómo conectar desde Windows a Ubuntu 18.04 mediante SSH</a:t>
            </a:r>
            <a:br>
              <a:rPr lang="es-ES" b="1" dirty="0"/>
            </a:br>
            <a:endParaRPr lang="es-ES" dirty="0"/>
          </a:p>
        </p:txBody>
      </p:sp>
      <p:sp>
        <p:nvSpPr>
          <p:cNvPr id="3" name="2 Marcador de contenido"/>
          <p:cNvSpPr>
            <a:spLocks noGrp="1"/>
          </p:cNvSpPr>
          <p:nvPr>
            <p:ph idx="1"/>
          </p:nvPr>
        </p:nvSpPr>
        <p:spPr/>
        <p:txBody>
          <a:bodyPr/>
          <a:lstStyle/>
          <a:p>
            <a:r>
              <a:rPr lang="es-ES" dirty="0"/>
              <a:t>Las versiones más recientes de Microsoft Windows incluyen un cliente de consola SSH muy similar al que hemos visto hasta ahora. Sin embargo, una opción muy popular es usar un cliente como </a:t>
            </a:r>
            <a:r>
              <a:rPr lang="es-ES" dirty="0" err="1"/>
              <a:t>PuTTY</a:t>
            </a:r>
            <a:r>
              <a:rPr lang="es-ES" dirty="0"/>
              <a:t>, que podrás utilizar en cualquier versión de Windows: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r>
              <a:rPr lang="es-ES" sz="1350" dirty="0"/>
              <a:t>La clave pública, como sugiere el nombre, se distribuye abiertamente y se comparte con todas las partes. </a:t>
            </a:r>
          </a:p>
          <a:p>
            <a:endParaRPr lang="es-ES" sz="1350" dirty="0"/>
          </a:p>
          <a:p>
            <a:r>
              <a:rPr lang="es-ES" sz="1350" dirty="0"/>
              <a:t>Si bien está estrechamente vinculado con la clave privada en términos de funcionalidad, la clave privada no se puede calcular matemáticamente desde la clave pública. </a:t>
            </a:r>
          </a:p>
          <a:p>
            <a:endParaRPr lang="es-ES" sz="1350" dirty="0"/>
          </a:p>
          <a:p>
            <a:r>
              <a:rPr lang="es-ES" sz="1350" dirty="0"/>
              <a:t>La relación entre las dos claves es altamente compleja: un mensaje cifrado por la clave pública de una máquina, sólo puede ser descifrado por la misma clave privada de la máquina. </a:t>
            </a:r>
          </a:p>
          <a:p>
            <a:endParaRPr lang="es-ES" sz="1350" dirty="0"/>
          </a:p>
          <a:p>
            <a:r>
              <a:rPr lang="es-ES" sz="1350" dirty="0"/>
              <a:t>Esta relación unidireccional significa que la clave pública no puede descifrar sus propios mensajes ni descifrar nada cifrado por la clave privada.</a:t>
            </a:r>
          </a:p>
          <a:p>
            <a:endParaRPr lang="es-ES" sz="1350"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endParaRPr lang="es-ES"/>
          </a:p>
        </p:txBody>
      </p:sp>
      <p:pic>
        <p:nvPicPr>
          <p:cNvPr id="79874" name="Picture 2" descr="https://comoinstalar.me/wp-content/uploads/2019/09/instalar-ssh-en-ubuntu-18-04-lts-002-1.jpg"/>
          <p:cNvPicPr>
            <a:picLocks noChangeAspect="1" noChangeArrowheads="1"/>
          </p:cNvPicPr>
          <p:nvPr/>
        </p:nvPicPr>
        <p:blipFill>
          <a:blip r:embed="rId2" cstate="print"/>
          <a:srcRect/>
          <a:stretch>
            <a:fillRect/>
          </a:stretch>
        </p:blipFill>
        <p:spPr bwMode="auto">
          <a:xfrm>
            <a:off x="2465766" y="1147396"/>
            <a:ext cx="3618402" cy="3451766"/>
          </a:xfrm>
          <a:prstGeom prst="rect">
            <a:avLst/>
          </a:prstGeom>
          <a:noFill/>
        </p:spPr>
      </p:pic>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r>
              <a:rPr lang="es-ES" dirty="0"/>
              <a:t>Como cualquier cliente SSH, </a:t>
            </a:r>
            <a:r>
              <a:rPr lang="es-ES" dirty="0" err="1"/>
              <a:t>PuTTY</a:t>
            </a:r>
            <a:r>
              <a:rPr lang="es-ES" dirty="0"/>
              <a:t> recordará el certificado que use tu servicio SSH en Ubuntu 18.04:</a:t>
            </a:r>
          </a:p>
        </p:txBody>
      </p:sp>
      <p:pic>
        <p:nvPicPr>
          <p:cNvPr id="78850" name="Picture 2" descr="https://comoinstalar.me/wp-content/uploads/2019/09/instalar-ssh-en-ubuntu-18-04-lts-003.jpg"/>
          <p:cNvPicPr>
            <a:picLocks noChangeAspect="1" noChangeArrowheads="1"/>
          </p:cNvPicPr>
          <p:nvPr/>
        </p:nvPicPr>
        <p:blipFill>
          <a:blip r:embed="rId2" cstate="print"/>
          <a:srcRect/>
          <a:stretch>
            <a:fillRect/>
          </a:stretch>
        </p:blipFill>
        <p:spPr bwMode="auto">
          <a:xfrm>
            <a:off x="2789803" y="2949792"/>
            <a:ext cx="2907506" cy="1643063"/>
          </a:xfrm>
          <a:prstGeom prst="rect">
            <a:avLst/>
          </a:prstGeom>
          <a:noFill/>
        </p:spPr>
      </p:pic>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r>
              <a:rPr lang="es-ES" dirty="0"/>
              <a:t>Se te pedirá el nombre de usuario y la contraseña, y podrás trabajar de forma muy cómoda en su emulador de terminal:</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endParaRPr lang="es-ES"/>
          </a:p>
        </p:txBody>
      </p:sp>
      <p:pic>
        <p:nvPicPr>
          <p:cNvPr id="76802" name="Picture 2" descr="https://comoinstalar.me/wp-content/uploads/2019/09/instalar-ssh-en-ubuntu-18-04-lts-004.jpg"/>
          <p:cNvPicPr>
            <a:picLocks noChangeAspect="1" noChangeArrowheads="1"/>
          </p:cNvPicPr>
          <p:nvPr/>
        </p:nvPicPr>
        <p:blipFill>
          <a:blip r:embed="rId2" cstate="print"/>
          <a:srcRect/>
          <a:stretch>
            <a:fillRect/>
          </a:stretch>
        </p:blipFill>
        <p:spPr bwMode="auto">
          <a:xfrm>
            <a:off x="1925706" y="1167594"/>
            <a:ext cx="4757738" cy="2950370"/>
          </a:xfrm>
          <a:prstGeom prst="rect">
            <a:avLst/>
          </a:prstGeom>
          <a:noFill/>
        </p:spPr>
      </p:pic>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b="1" dirty="0"/>
              <a:t>Cómo configurar SSH en Ubuntu 18.04</a:t>
            </a:r>
            <a:br>
              <a:rPr lang="es-ES" b="1" dirty="0"/>
            </a:br>
            <a:endParaRPr lang="es-ES" dirty="0"/>
          </a:p>
        </p:txBody>
      </p:sp>
      <p:sp>
        <p:nvSpPr>
          <p:cNvPr id="3" name="2 Marcador de contenido"/>
          <p:cNvSpPr>
            <a:spLocks noGrp="1"/>
          </p:cNvSpPr>
          <p:nvPr>
            <p:ph idx="1"/>
          </p:nvPr>
        </p:nvSpPr>
        <p:spPr/>
        <p:txBody>
          <a:bodyPr/>
          <a:lstStyle/>
          <a:p>
            <a:endParaRPr lang="es-ES"/>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normAutofit/>
          </a:bodyPr>
          <a:lstStyle/>
          <a:p>
            <a:r>
              <a:rPr lang="es-ES" dirty="0"/>
              <a:t>Para </a:t>
            </a:r>
            <a:r>
              <a:rPr lang="es-ES" b="1" dirty="0"/>
              <a:t>configurar SSH en Ubuntu 18.04</a:t>
            </a:r>
            <a:r>
              <a:rPr lang="es-ES" dirty="0"/>
              <a:t> debes saber que el directorio principal de configuración es </a:t>
            </a:r>
            <a:r>
              <a:rPr lang="es-ES" i="1" dirty="0"/>
              <a:t>/</a:t>
            </a:r>
            <a:r>
              <a:rPr lang="es-ES" i="1" dirty="0" err="1"/>
              <a:t>etc</a:t>
            </a:r>
            <a:r>
              <a:rPr lang="es-ES" i="1" dirty="0"/>
              <a:t>/</a:t>
            </a:r>
            <a:r>
              <a:rPr lang="es-ES" i="1" dirty="0" err="1"/>
              <a:t>ssh</a:t>
            </a:r>
            <a:r>
              <a:rPr lang="es-ES" i="1" dirty="0"/>
              <a:t>/</a:t>
            </a:r>
            <a:r>
              <a:rPr lang="es-ES" dirty="0"/>
              <a:t>. Bajo esa ruta se encuentran los archivos de configuración del servicio </a:t>
            </a:r>
            <a:r>
              <a:rPr lang="es-ES" i="1" dirty="0" err="1"/>
              <a:t>ssh</a:t>
            </a:r>
            <a:r>
              <a:rPr lang="es-ES" dirty="0"/>
              <a:t> y los certificados que usa.</a:t>
            </a:r>
          </a:p>
          <a:p>
            <a:endParaRPr lang="es-ES" dirty="0"/>
          </a:p>
          <a:p>
            <a:r>
              <a:rPr lang="es-ES" dirty="0"/>
              <a:t>El archivo principal es </a:t>
            </a:r>
            <a:r>
              <a:rPr lang="es-ES" i="1" dirty="0" err="1"/>
              <a:t>sshd_config</a:t>
            </a:r>
            <a:r>
              <a:rPr lang="es-ES" dirty="0"/>
              <a:t>, que podemos editar como </a:t>
            </a:r>
            <a:r>
              <a:rPr lang="es-ES" dirty="0" err="1"/>
              <a:t>superusuario</a:t>
            </a:r>
            <a:r>
              <a:rPr lang="es-ES" dirty="0"/>
              <a:t>:</a:t>
            </a:r>
          </a:p>
          <a:p>
            <a:endParaRPr lang="es-ES" dirty="0"/>
          </a:p>
          <a:p>
            <a:pPr lvl="1"/>
            <a:r>
              <a:rPr lang="es-ES" dirty="0"/>
              <a:t>~$ sudo nano /</a:t>
            </a:r>
            <a:r>
              <a:rPr lang="es-ES" dirty="0" err="1"/>
              <a:t>etc</a:t>
            </a:r>
            <a:r>
              <a:rPr lang="es-ES" dirty="0"/>
              <a:t>/</a:t>
            </a:r>
            <a:r>
              <a:rPr lang="es-ES" dirty="0" err="1"/>
              <a:t>ssh</a:t>
            </a:r>
            <a:r>
              <a:rPr lang="es-ES" dirty="0"/>
              <a:t>/</a:t>
            </a:r>
            <a:r>
              <a:rPr lang="es-ES" dirty="0" err="1"/>
              <a:t>sshd_config</a:t>
            </a:r>
            <a:endParaRPr lang="es-ES" dirty="0"/>
          </a:p>
          <a:p>
            <a:endParaRPr lang="es-E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normAutofit/>
          </a:bodyPr>
          <a:lstStyle/>
          <a:p>
            <a:r>
              <a:rPr lang="es-ES" dirty="0"/>
              <a:t>En este archivo encontrarás distintas directivas que se encargan de ajustar los valores de configuración del </a:t>
            </a:r>
            <a:r>
              <a:rPr lang="es-ES" dirty="0" err="1"/>
              <a:t>sevicio</a:t>
            </a:r>
            <a:r>
              <a:rPr lang="es-ES" dirty="0"/>
              <a:t>. Por ejemplo, la directiva </a:t>
            </a:r>
            <a:r>
              <a:rPr lang="es-ES" i="1" dirty="0"/>
              <a:t>Port</a:t>
            </a:r>
            <a:r>
              <a:rPr lang="es-ES" dirty="0"/>
              <a:t> que indica el puerto de escucha de SSH:</a:t>
            </a:r>
          </a:p>
          <a:p>
            <a:r>
              <a:rPr lang="es-ES" dirty="0"/>
              <a:t>...</a:t>
            </a:r>
          </a:p>
          <a:p>
            <a:r>
              <a:rPr lang="es-ES" dirty="0"/>
              <a:t>#Port 22</a:t>
            </a:r>
          </a:p>
          <a:p>
            <a:r>
              <a:rPr lang="es-ES" dirty="0"/>
              <a:t>...</a:t>
            </a:r>
          </a:p>
          <a:p>
            <a:r>
              <a:rPr lang="es-ES" dirty="0"/>
              <a:t>Como ves está desactivada y se toma el valor por defecto, que en este caso es el que viene indicado.</a:t>
            </a:r>
          </a:p>
          <a:p>
            <a:endParaRPr lang="es-E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normAutofit fontScale="92500" lnSpcReduction="20000"/>
          </a:bodyPr>
          <a:lstStyle/>
          <a:p>
            <a:r>
              <a:rPr lang="es-ES" dirty="0"/>
              <a:t>Otra directiva interesante es </a:t>
            </a:r>
            <a:r>
              <a:rPr lang="es-ES" i="1" dirty="0" err="1"/>
              <a:t>HostKey</a:t>
            </a:r>
            <a:r>
              <a:rPr lang="es-ES" dirty="0"/>
              <a:t>, que se encarga de configurar los certificados que se usan para cifrar la conexión:</a:t>
            </a:r>
          </a:p>
          <a:p>
            <a:endParaRPr lang="es-ES" dirty="0"/>
          </a:p>
          <a:p>
            <a:r>
              <a:rPr lang="es-ES" dirty="0"/>
              <a:t>...</a:t>
            </a:r>
          </a:p>
          <a:p>
            <a:r>
              <a:rPr lang="es-ES" dirty="0"/>
              <a:t>#</a:t>
            </a:r>
            <a:r>
              <a:rPr lang="es-ES" dirty="0" err="1"/>
              <a:t>HostKey</a:t>
            </a:r>
            <a:r>
              <a:rPr lang="es-ES" dirty="0"/>
              <a:t> /</a:t>
            </a:r>
            <a:r>
              <a:rPr lang="es-ES" dirty="0" err="1"/>
              <a:t>etc</a:t>
            </a:r>
            <a:r>
              <a:rPr lang="es-ES" dirty="0"/>
              <a:t>/</a:t>
            </a:r>
            <a:r>
              <a:rPr lang="es-ES" dirty="0" err="1"/>
              <a:t>ssh</a:t>
            </a:r>
            <a:r>
              <a:rPr lang="es-ES" dirty="0"/>
              <a:t>/</a:t>
            </a:r>
            <a:r>
              <a:rPr lang="es-ES" dirty="0" err="1"/>
              <a:t>ssh_host_rsa_key</a:t>
            </a:r>
            <a:endParaRPr lang="es-ES" dirty="0"/>
          </a:p>
          <a:p>
            <a:r>
              <a:rPr lang="es-ES" dirty="0"/>
              <a:t>#</a:t>
            </a:r>
            <a:r>
              <a:rPr lang="es-ES" dirty="0" err="1"/>
              <a:t>HostKey</a:t>
            </a:r>
            <a:r>
              <a:rPr lang="es-ES" dirty="0"/>
              <a:t> /</a:t>
            </a:r>
            <a:r>
              <a:rPr lang="es-ES" dirty="0" err="1"/>
              <a:t>etc</a:t>
            </a:r>
            <a:r>
              <a:rPr lang="es-ES" dirty="0"/>
              <a:t>/</a:t>
            </a:r>
            <a:r>
              <a:rPr lang="es-ES" dirty="0" err="1"/>
              <a:t>ssh</a:t>
            </a:r>
            <a:r>
              <a:rPr lang="es-ES" dirty="0"/>
              <a:t>/</a:t>
            </a:r>
            <a:r>
              <a:rPr lang="es-ES" dirty="0" err="1"/>
              <a:t>ssh_host_ecdsa_key</a:t>
            </a:r>
            <a:endParaRPr lang="es-ES" dirty="0"/>
          </a:p>
          <a:p>
            <a:r>
              <a:rPr lang="es-ES" dirty="0"/>
              <a:t>#</a:t>
            </a:r>
            <a:r>
              <a:rPr lang="es-ES" dirty="0" err="1"/>
              <a:t>HostKey</a:t>
            </a:r>
            <a:r>
              <a:rPr lang="es-ES" dirty="0"/>
              <a:t> /</a:t>
            </a:r>
            <a:r>
              <a:rPr lang="es-ES" dirty="0" err="1"/>
              <a:t>etc</a:t>
            </a:r>
            <a:r>
              <a:rPr lang="es-ES" dirty="0"/>
              <a:t>/</a:t>
            </a:r>
            <a:r>
              <a:rPr lang="es-ES" dirty="0" err="1"/>
              <a:t>ssh</a:t>
            </a:r>
            <a:r>
              <a:rPr lang="es-ES" dirty="0"/>
              <a:t>/ssh_host_ed25519_key</a:t>
            </a:r>
          </a:p>
          <a:p>
            <a:r>
              <a:rPr lang="es-ES" dirty="0"/>
              <a:t>...</a:t>
            </a:r>
          </a:p>
          <a:p>
            <a:endParaRPr lang="es-ES" dirty="0"/>
          </a:p>
          <a:p>
            <a:r>
              <a:rPr lang="es-ES" dirty="0"/>
              <a:t>Si quieres usar tus propios certificados puedes renombrarlos con los nombres que aparecen en la configuración, o activar las directivas </a:t>
            </a:r>
            <a:r>
              <a:rPr lang="es-ES" i="1" dirty="0" err="1"/>
              <a:t>HostKey</a:t>
            </a:r>
            <a:r>
              <a:rPr lang="es-ES" dirty="0"/>
              <a:t> (eliminando el carácter inicial #) y especificando las rutas a tus certificados.</a:t>
            </a:r>
          </a:p>
          <a:p>
            <a:endParaRPr lang="es-E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normAutofit lnSpcReduction="10000"/>
          </a:bodyPr>
          <a:lstStyle/>
          <a:p>
            <a:r>
              <a:rPr lang="es-ES" dirty="0"/>
              <a:t>Otra configuración que está activa por defecto es la posibilidad de iniciar sesión usando un certificado en lugar de contraseña:</a:t>
            </a:r>
          </a:p>
          <a:p>
            <a:r>
              <a:rPr lang="es-ES" dirty="0"/>
              <a:t>...</a:t>
            </a:r>
          </a:p>
          <a:p>
            <a:r>
              <a:rPr lang="es-ES" dirty="0"/>
              <a:t>#</a:t>
            </a:r>
            <a:r>
              <a:rPr lang="es-ES" dirty="0" err="1"/>
              <a:t>PubkeyAuthentication</a:t>
            </a:r>
            <a:r>
              <a:rPr lang="es-ES" dirty="0"/>
              <a:t> yes</a:t>
            </a:r>
          </a:p>
          <a:p>
            <a:r>
              <a:rPr lang="es-ES" dirty="0"/>
              <a:t>...</a:t>
            </a:r>
          </a:p>
          <a:p>
            <a:r>
              <a:rPr lang="es-ES" dirty="0"/>
              <a:t>La directiva </a:t>
            </a:r>
            <a:r>
              <a:rPr lang="es-ES" i="1" dirty="0" err="1"/>
              <a:t>AuthorizedKeysFile</a:t>
            </a:r>
            <a:r>
              <a:rPr lang="es-ES" dirty="0"/>
              <a:t> indicará en qué archivo del usuario buscará la clave pública para compararla con el certificado configurado en el cliente:</a:t>
            </a:r>
          </a:p>
          <a:p>
            <a:r>
              <a:rPr lang="es-ES" dirty="0"/>
              <a:t>...</a:t>
            </a:r>
          </a:p>
          <a:p>
            <a:r>
              <a:rPr lang="es-ES" dirty="0"/>
              <a:t>#</a:t>
            </a:r>
            <a:r>
              <a:rPr lang="es-ES" dirty="0" err="1"/>
              <a:t>AuthorizedKeysFile</a:t>
            </a:r>
            <a:r>
              <a:rPr lang="es-ES" dirty="0"/>
              <a:t> .</a:t>
            </a:r>
            <a:r>
              <a:rPr lang="es-ES" dirty="0" err="1"/>
              <a:t>ssh</a:t>
            </a:r>
            <a:r>
              <a:rPr lang="es-ES" dirty="0"/>
              <a:t>/</a:t>
            </a:r>
            <a:r>
              <a:rPr lang="es-ES" dirty="0" err="1"/>
              <a:t>authorized_keys</a:t>
            </a:r>
            <a:r>
              <a:rPr lang="es-ES" dirty="0"/>
              <a:t> .</a:t>
            </a:r>
            <a:r>
              <a:rPr lang="es-ES" dirty="0" err="1"/>
              <a:t>ssh</a:t>
            </a:r>
            <a:r>
              <a:rPr lang="es-ES" dirty="0"/>
              <a:t>/authorized_keys2</a:t>
            </a:r>
          </a:p>
          <a:p>
            <a:r>
              <a:rPr lang="es-ES" dirty="0"/>
              <a:t>...</a:t>
            </a:r>
          </a:p>
          <a:p>
            <a:endParaRPr lang="es-E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r>
              <a:rPr lang="es-ES" dirty="0"/>
              <a:t>Cualquier cambio que hagas en la configuración del servicio SSH en Ubuntu 18.04 exigirá que la recargues para que entre en funcionamiento:</a:t>
            </a:r>
          </a:p>
          <a:p>
            <a:endParaRPr lang="es-ES" dirty="0"/>
          </a:p>
          <a:p>
            <a:pPr lvl="1"/>
            <a:r>
              <a:rPr lang="es-ES" dirty="0"/>
              <a:t>~$ sudo </a:t>
            </a:r>
            <a:r>
              <a:rPr lang="es-ES" dirty="0" err="1"/>
              <a:t>systemctl</a:t>
            </a:r>
            <a:r>
              <a:rPr lang="es-ES" dirty="0"/>
              <a:t> </a:t>
            </a:r>
            <a:r>
              <a:rPr lang="es-ES" dirty="0" err="1"/>
              <a:t>reload</a:t>
            </a:r>
            <a:r>
              <a:rPr lang="es-ES" dirty="0"/>
              <a:t> </a:t>
            </a:r>
            <a:r>
              <a:rPr lang="es-ES" dirty="0" err="1"/>
              <a:t>ssh.service</a:t>
            </a:r>
            <a:endParaRPr lang="es-ES" dirty="0"/>
          </a:p>
          <a:p>
            <a:endParaRPr lang="es-E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r>
              <a:rPr lang="es-ES" sz="1350" dirty="0"/>
              <a:t>La clave privada debe permanecer privada, es decir, para que la conexión sea asegura, ningún tercero debe conocerla. </a:t>
            </a:r>
          </a:p>
          <a:p>
            <a:endParaRPr lang="es-ES" sz="1350" dirty="0"/>
          </a:p>
          <a:p>
            <a:r>
              <a:rPr lang="es-ES" sz="1350" dirty="0"/>
              <a:t>La fuerza de toda la conexión reside en el hecho de que la clave privada nunca se revela, ya que es el único componente capaz de descifrar mensajes que fueron cifrados usando su propia clave pública. </a:t>
            </a:r>
          </a:p>
          <a:p>
            <a:endParaRPr lang="es-ES" sz="1350" dirty="0"/>
          </a:p>
          <a:p>
            <a:r>
              <a:rPr lang="es-ES" sz="1350" dirty="0"/>
              <a:t>Por lo tanto, cualquier parte con la capacidad de descifrar mensajes firmados públicamente debe poseer la clave privada correspondiente.</a:t>
            </a:r>
          </a:p>
          <a:p>
            <a:endParaRPr lang="es-ES" sz="1350"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a:t>OPEN SSL</a:t>
            </a:r>
          </a:p>
        </p:txBody>
      </p:sp>
      <p:sp>
        <p:nvSpPr>
          <p:cNvPr id="3" name="2 Subtítulo"/>
          <p:cNvSpPr>
            <a:spLocks noGrp="1"/>
          </p:cNvSpPr>
          <p:nvPr>
            <p:ph type="subTitle" idx="1"/>
          </p:nvPr>
        </p:nvSpPr>
        <p:spPr/>
        <p:txBody>
          <a:bodyPr/>
          <a:lstStyle/>
          <a:p>
            <a:endParaRPr lang="es-ES"/>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85646" y="2085696"/>
            <a:ext cx="6172200" cy="742950"/>
          </a:xfrm>
        </p:spPr>
        <p:txBody>
          <a:bodyPr>
            <a:normAutofit/>
          </a:bodyPr>
          <a:lstStyle/>
          <a:p>
            <a:r>
              <a:rPr lang="es-ES" b="1" dirty="0"/>
              <a:t>Paso 1: Crear el certificado SSL</a:t>
            </a:r>
            <a:endParaRPr lang="es-E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sz="quarter" idx="1"/>
          </p:nvPr>
        </p:nvSpPr>
        <p:spPr/>
        <p:txBody>
          <a:bodyPr/>
          <a:lstStyle/>
          <a:p>
            <a:r>
              <a:rPr lang="es-ES" dirty="0"/>
              <a:t>SSL funcionan utilizando una combinación de un certificado público y una clave privada. La clave SSL se mantiene secreta en el servidor. Se utiliza para cifrar contenido que se envía a los clientes. El certificado SSL se comparte de forma pública con cualquiera que solicite el contenido. Puede utilizarse para descifrar el contenido firmado por la clave SSL asociada.</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sz="quarter" idx="1"/>
          </p:nvPr>
        </p:nvSpPr>
        <p:spPr/>
        <p:txBody>
          <a:bodyPr/>
          <a:lstStyle/>
          <a:p>
            <a:r>
              <a:rPr lang="es-ES" dirty="0"/>
              <a:t>Podemos crear un par de clave y certificado </a:t>
            </a:r>
            <a:r>
              <a:rPr lang="es-ES" dirty="0" err="1"/>
              <a:t>autofirmados</a:t>
            </a:r>
            <a:r>
              <a:rPr lang="es-ES" dirty="0"/>
              <a:t> con </a:t>
            </a:r>
            <a:r>
              <a:rPr lang="es-ES" dirty="0" err="1"/>
              <a:t>OpenSSL</a:t>
            </a:r>
            <a:r>
              <a:rPr lang="es-ES" dirty="0"/>
              <a:t> en un único comando:</a:t>
            </a:r>
          </a:p>
          <a:p>
            <a:endParaRPr lang="es-ES" dirty="0"/>
          </a:p>
          <a:p>
            <a:r>
              <a:rPr lang="es-ES" sz="1350" dirty="0"/>
              <a:t>sudo </a:t>
            </a:r>
            <a:r>
              <a:rPr lang="es-ES" sz="1350" dirty="0" err="1"/>
              <a:t>openssl</a:t>
            </a:r>
            <a:r>
              <a:rPr lang="es-ES" sz="1350" dirty="0"/>
              <a:t> </a:t>
            </a:r>
            <a:r>
              <a:rPr lang="es-ES" sz="1350" dirty="0" err="1"/>
              <a:t>req</a:t>
            </a:r>
            <a:r>
              <a:rPr lang="es-ES" sz="1350" dirty="0"/>
              <a:t> -x509 -</a:t>
            </a:r>
            <a:r>
              <a:rPr lang="es-ES" sz="1350" dirty="0" err="1"/>
              <a:t>nodes</a:t>
            </a:r>
            <a:r>
              <a:rPr lang="es-ES" sz="1350" dirty="0"/>
              <a:t> -</a:t>
            </a:r>
            <a:r>
              <a:rPr lang="es-ES" sz="1350" dirty="0" err="1"/>
              <a:t>days</a:t>
            </a:r>
            <a:r>
              <a:rPr lang="es-ES" sz="1350" dirty="0"/>
              <a:t> 365 -</a:t>
            </a:r>
            <a:r>
              <a:rPr lang="es-ES" sz="1350" dirty="0" err="1"/>
              <a:t>newkey</a:t>
            </a:r>
            <a:r>
              <a:rPr lang="es-ES" sz="1350" dirty="0"/>
              <a:t> rsa:2048 -</a:t>
            </a:r>
            <a:r>
              <a:rPr lang="es-ES" sz="1350" dirty="0" err="1"/>
              <a:t>keyout</a:t>
            </a:r>
            <a:r>
              <a:rPr lang="es-ES" sz="1350" dirty="0"/>
              <a:t> /</a:t>
            </a:r>
            <a:r>
              <a:rPr lang="es-ES" sz="1350" dirty="0" err="1"/>
              <a:t>etc</a:t>
            </a:r>
            <a:r>
              <a:rPr lang="es-ES" sz="1350" dirty="0"/>
              <a:t>/</a:t>
            </a:r>
            <a:r>
              <a:rPr lang="es-ES" sz="1350" dirty="0" err="1"/>
              <a:t>ssl</a:t>
            </a:r>
            <a:r>
              <a:rPr lang="es-ES" sz="1350" dirty="0"/>
              <a:t>/</a:t>
            </a:r>
            <a:r>
              <a:rPr lang="es-ES" sz="1350" dirty="0" err="1"/>
              <a:t>private</a:t>
            </a:r>
            <a:r>
              <a:rPr lang="es-ES" sz="1350" dirty="0"/>
              <a:t>/apache-selfsigned.key -</a:t>
            </a:r>
            <a:r>
              <a:rPr lang="es-ES" sz="1350" dirty="0" err="1"/>
              <a:t>out</a:t>
            </a:r>
            <a:r>
              <a:rPr lang="es-ES" sz="1350" dirty="0"/>
              <a:t> /</a:t>
            </a:r>
            <a:r>
              <a:rPr lang="es-ES" sz="1350" dirty="0" err="1"/>
              <a:t>etc</a:t>
            </a:r>
            <a:r>
              <a:rPr lang="es-ES" sz="1350" dirty="0"/>
              <a:t>/</a:t>
            </a:r>
            <a:r>
              <a:rPr lang="es-ES" sz="1350" dirty="0" err="1"/>
              <a:t>ssl</a:t>
            </a:r>
            <a:r>
              <a:rPr lang="es-ES" sz="1350" dirty="0"/>
              <a:t>/</a:t>
            </a:r>
            <a:r>
              <a:rPr lang="es-ES" sz="1350" dirty="0" err="1"/>
              <a:t>certs</a:t>
            </a:r>
            <a:r>
              <a:rPr lang="es-ES" sz="1350" dirty="0"/>
              <a:t>/apache-selfsigned.crt</a:t>
            </a:r>
          </a:p>
          <a:p>
            <a:endParaRPr lang="es-ES" sz="1350" dirty="0"/>
          </a:p>
          <a:p>
            <a:endParaRPr lang="es-ES" sz="1350"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1485900" y="141480"/>
            <a:ext cx="6172200" cy="4752528"/>
          </a:xfrm>
        </p:spPr>
        <p:txBody>
          <a:bodyPr>
            <a:normAutofit fontScale="77500" lnSpcReduction="20000"/>
          </a:bodyPr>
          <a:lstStyle/>
          <a:p>
            <a:r>
              <a:rPr lang="es-ES" dirty="0"/>
              <a:t>Se le harán varias preguntas. Antes de abordar eso, observemos lo que sucede en el comando que emitimos:</a:t>
            </a:r>
          </a:p>
          <a:p>
            <a:endParaRPr lang="es-ES" dirty="0"/>
          </a:p>
          <a:p>
            <a:r>
              <a:rPr lang="es-ES" b="1" dirty="0" err="1"/>
              <a:t>openssl</a:t>
            </a:r>
            <a:r>
              <a:rPr lang="es-ES" dirty="0"/>
              <a:t>: es la herramienta de línea de comandos básica para crear y administrar certificados, claves, y otros archivos de </a:t>
            </a:r>
            <a:r>
              <a:rPr lang="es-ES" dirty="0" err="1"/>
              <a:t>OpenSSL</a:t>
            </a:r>
            <a:r>
              <a:rPr lang="es-ES" dirty="0"/>
              <a:t>.</a:t>
            </a:r>
          </a:p>
          <a:p>
            <a:r>
              <a:rPr lang="es-ES" b="1" dirty="0" err="1"/>
              <a:t>req</a:t>
            </a:r>
            <a:r>
              <a:rPr lang="es-ES" dirty="0"/>
              <a:t>: este subcomando especifica que deseamos usar la administración de la solicitud de firma de certificados (CSR) X.509. El “X.509” es un estándar de infraestructura de claves públicas al que se adecuan SSL y TLS para la administración de claves y certificados a través de él. Queremos crear un nuevo certificado X.509, por lo que usaremos este subcomando.</a:t>
            </a:r>
          </a:p>
          <a:p>
            <a:r>
              <a:rPr lang="es-ES" b="1" dirty="0"/>
              <a:t>-x509</a:t>
            </a:r>
            <a:r>
              <a:rPr lang="es-ES" dirty="0"/>
              <a:t>: modifica aún más el subcomando anterior al indicar a la utilidad que deseamos crear un certificado </a:t>
            </a:r>
            <a:r>
              <a:rPr lang="es-ES" dirty="0" err="1"/>
              <a:t>autofirmado</a:t>
            </a:r>
            <a:r>
              <a:rPr lang="es-ES" dirty="0"/>
              <a:t> en lugar de generar una solicitud de firma de certificados, como normalmente sucede.</a:t>
            </a:r>
          </a:p>
          <a:p>
            <a:r>
              <a:rPr lang="es-ES" b="1" dirty="0"/>
              <a:t>-</a:t>
            </a:r>
            <a:r>
              <a:rPr lang="es-ES" b="1" dirty="0" err="1"/>
              <a:t>nodes</a:t>
            </a:r>
            <a:r>
              <a:rPr lang="es-ES" dirty="0"/>
              <a:t>: indica a </a:t>
            </a:r>
            <a:r>
              <a:rPr lang="es-ES" dirty="0" err="1"/>
              <a:t>OpenSSL</a:t>
            </a:r>
            <a:r>
              <a:rPr lang="es-ES" dirty="0"/>
              <a:t> que omita la opción para proteger nuestro certificado con una frase de contraseña. Necesitamos que Apache pueda leer el archivo, sin intervención del usuario, cuando se inicie el servidor. Una frase de contraseña evitaría que esto suceda porque tendríamos que ingresarla tras cada reinicio.</a:t>
            </a:r>
          </a:p>
          <a:p>
            <a:r>
              <a:rPr lang="es-ES" b="1" dirty="0"/>
              <a:t>-</a:t>
            </a:r>
            <a:r>
              <a:rPr lang="es-ES" b="1" dirty="0" err="1"/>
              <a:t>days</a:t>
            </a:r>
            <a:r>
              <a:rPr lang="es-ES" b="1" dirty="0"/>
              <a:t> 365</a:t>
            </a:r>
            <a:r>
              <a:rPr lang="es-ES" dirty="0"/>
              <a:t>: esta opción establece el tiempo durante el cual el certificado se considerará válido. En este caso, lo configuramos por un año.</a:t>
            </a:r>
          </a:p>
          <a:p>
            <a:r>
              <a:rPr lang="es-ES" b="1" dirty="0"/>
              <a:t>-</a:t>
            </a:r>
            <a:r>
              <a:rPr lang="es-ES" b="1" dirty="0" err="1"/>
              <a:t>newkey</a:t>
            </a:r>
            <a:r>
              <a:rPr lang="es-ES" b="1" dirty="0"/>
              <a:t> rsa:2048</a:t>
            </a:r>
            <a:r>
              <a:rPr lang="es-ES" dirty="0"/>
              <a:t>: especifica que deseamos generar un nuevo certificado y una nueva clave al mismo tiempo. No creamos la clave que se requiere para firmar el certificado en un paso anterior, por lo que debemos crearla junto con el certificado. La parte rsa:2048 le indica que cree una clave RSA de 2048 bits de extensión.</a:t>
            </a:r>
          </a:p>
          <a:p>
            <a:r>
              <a:rPr lang="es-ES" b="1" dirty="0"/>
              <a:t>-</a:t>
            </a:r>
            <a:r>
              <a:rPr lang="es-ES" b="1" dirty="0" err="1"/>
              <a:t>keyout</a:t>
            </a:r>
            <a:r>
              <a:rPr lang="es-ES" dirty="0"/>
              <a:t>: esta línea indica a </a:t>
            </a:r>
            <a:r>
              <a:rPr lang="es-ES" dirty="0" err="1"/>
              <a:t>OpenSSL</a:t>
            </a:r>
            <a:r>
              <a:rPr lang="es-ES" dirty="0"/>
              <a:t> dónde colocar el archivo de clave privada generado que estamos creando.</a:t>
            </a:r>
          </a:p>
          <a:p>
            <a:r>
              <a:rPr lang="es-ES" b="1" dirty="0"/>
              <a:t>-</a:t>
            </a:r>
            <a:r>
              <a:rPr lang="es-ES" b="1" dirty="0" err="1"/>
              <a:t>out</a:t>
            </a:r>
            <a:r>
              <a:rPr lang="es-ES" b="1" dirty="0"/>
              <a:t>:</a:t>
            </a:r>
            <a:r>
              <a:rPr lang="es-ES" dirty="0"/>
              <a:t> indica a </a:t>
            </a:r>
            <a:r>
              <a:rPr lang="es-ES" dirty="0" err="1"/>
              <a:t>OpenSSL</a:t>
            </a:r>
            <a:r>
              <a:rPr lang="es-ES" dirty="0"/>
              <a:t> dónde colocar el certificado que creamos.</a:t>
            </a:r>
          </a:p>
          <a:p>
            <a:endParaRPr lang="es-E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sz="quarter" idx="1"/>
          </p:nvPr>
        </p:nvSpPr>
        <p:spPr/>
        <p:txBody>
          <a:bodyPr/>
          <a:lstStyle/>
          <a:p>
            <a:r>
              <a:rPr lang="es-ES" dirty="0"/>
              <a:t>estas opciones crearán un archivo de clave y un certificado. Se harán algunas preguntas sobre nuestro servidor con el fin de insertar la información de forma correcta en el certificado.</a:t>
            </a:r>
          </a:p>
          <a:p>
            <a:r>
              <a:rPr lang="es-ES" dirty="0"/>
              <a:t>Complete las solicitudes de forma adecuada. </a:t>
            </a:r>
            <a:r>
              <a:rPr lang="es-ES" b="1" dirty="0"/>
              <a:t>La línea más importante es aquella en la que se solicita </a:t>
            </a:r>
            <a:r>
              <a:rPr lang="es-ES" b="1" dirty="0" err="1"/>
              <a:t>Common</a:t>
            </a:r>
            <a:r>
              <a:rPr lang="es-ES" b="1" dirty="0"/>
              <a:t> </a:t>
            </a:r>
            <a:r>
              <a:rPr lang="es-ES" b="1" dirty="0" err="1"/>
              <a:t>Name</a:t>
            </a:r>
            <a:r>
              <a:rPr lang="es-ES" b="1" dirty="0"/>
              <a:t> (</a:t>
            </a:r>
            <a:r>
              <a:rPr lang="es-ES" b="1" dirty="0" err="1"/>
              <a:t>e.g.</a:t>
            </a:r>
            <a:r>
              <a:rPr lang="es-ES" b="1" dirty="0"/>
              <a:t> server FQDN </a:t>
            </a:r>
            <a:r>
              <a:rPr lang="es-ES" b="1" dirty="0" err="1"/>
              <a:t>or</a:t>
            </a:r>
            <a:r>
              <a:rPr lang="es-ES" b="1" dirty="0"/>
              <a:t> YOUR </a:t>
            </a:r>
            <a:r>
              <a:rPr lang="es-ES" b="1" dirty="0" err="1"/>
              <a:t>name</a:t>
            </a:r>
            <a:r>
              <a:rPr lang="es-ES" b="1" dirty="0"/>
              <a:t>). Debe ingresar el nombre de dominio asociado con su servidor o, lo más probable, la dirección IP pública de su servidor.</a:t>
            </a:r>
            <a:endParaRPr lang="es-ES" dirty="0"/>
          </a:p>
          <a:p>
            <a:endParaRPr lang="es-E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sz="quarter" idx="1"/>
          </p:nvPr>
        </p:nvSpPr>
        <p:spPr/>
        <p:txBody>
          <a:bodyPr>
            <a:normAutofit/>
          </a:bodyPr>
          <a:lstStyle/>
          <a:p>
            <a:r>
              <a:rPr lang="es-ES" dirty="0"/>
              <a:t>La totalidad de las solicitudes tendrán un aspecto similar a este:</a:t>
            </a:r>
          </a:p>
          <a:p>
            <a:endParaRPr lang="es-ES" dirty="0"/>
          </a:p>
          <a:p>
            <a:r>
              <a:rPr lang="en-US" dirty="0"/>
              <a:t>Country Name (2 letter code) [AU]:</a:t>
            </a:r>
            <a:r>
              <a:rPr lang="en-US" dirty="0">
                <a:solidFill>
                  <a:srgbClr val="FF0000"/>
                </a:solidFill>
              </a:rPr>
              <a:t>ES</a:t>
            </a:r>
          </a:p>
          <a:p>
            <a:r>
              <a:rPr lang="en-US" dirty="0"/>
              <a:t>State or Province Name (full name) [Some-State]:</a:t>
            </a:r>
            <a:r>
              <a:rPr lang="en-US" dirty="0">
                <a:solidFill>
                  <a:srgbClr val="FF0000"/>
                </a:solidFill>
              </a:rPr>
              <a:t>SEVILLA</a:t>
            </a:r>
          </a:p>
          <a:p>
            <a:r>
              <a:rPr lang="en-US" dirty="0"/>
              <a:t>Locality Name (</a:t>
            </a:r>
            <a:r>
              <a:rPr lang="en-US" dirty="0" err="1"/>
              <a:t>eg</a:t>
            </a:r>
            <a:r>
              <a:rPr lang="en-US" dirty="0"/>
              <a:t>, city) []:</a:t>
            </a:r>
            <a:r>
              <a:rPr lang="en-US" dirty="0">
                <a:solidFill>
                  <a:srgbClr val="FF0000"/>
                </a:solidFill>
              </a:rPr>
              <a:t>SEVILLA</a:t>
            </a:r>
          </a:p>
          <a:p>
            <a:r>
              <a:rPr lang="en-US" dirty="0"/>
              <a:t>Organization Name (</a:t>
            </a:r>
            <a:r>
              <a:rPr lang="en-US" dirty="0" err="1"/>
              <a:t>eg</a:t>
            </a:r>
            <a:r>
              <a:rPr lang="en-US" dirty="0"/>
              <a:t>, company) [Internet </a:t>
            </a:r>
            <a:r>
              <a:rPr lang="en-US" dirty="0" err="1"/>
              <a:t>Widgits</a:t>
            </a:r>
            <a:r>
              <a:rPr lang="en-US" dirty="0"/>
              <a:t> Pty Ltd]:</a:t>
            </a:r>
            <a:r>
              <a:rPr lang="en-US" dirty="0">
                <a:solidFill>
                  <a:srgbClr val="FF0000"/>
                </a:solidFill>
              </a:rPr>
              <a:t>Bar BAS</a:t>
            </a:r>
          </a:p>
          <a:p>
            <a:r>
              <a:rPr lang="en-US" dirty="0"/>
              <a:t>Organizational Unit Name (</a:t>
            </a:r>
            <a:r>
              <a:rPr lang="en-US" dirty="0" err="1"/>
              <a:t>eg</a:t>
            </a:r>
            <a:r>
              <a:rPr lang="en-US" dirty="0"/>
              <a:t>, section) []:</a:t>
            </a:r>
            <a:r>
              <a:rPr lang="en-US" dirty="0">
                <a:solidFill>
                  <a:srgbClr val="FF0000"/>
                </a:solidFill>
              </a:rPr>
              <a:t>CULTURA</a:t>
            </a:r>
          </a:p>
          <a:p>
            <a:r>
              <a:rPr lang="en-US" dirty="0"/>
              <a:t>Common Name (e.g. server FQDN or YOUR name) []:</a:t>
            </a:r>
            <a:r>
              <a:rPr lang="en-US" dirty="0" err="1">
                <a:solidFill>
                  <a:srgbClr val="FF0000"/>
                </a:solidFill>
              </a:rPr>
              <a:t>server_IP_address</a:t>
            </a:r>
            <a:endParaRPr lang="en-US" dirty="0">
              <a:solidFill>
                <a:srgbClr val="FF0000"/>
              </a:solidFill>
            </a:endParaRPr>
          </a:p>
          <a:p>
            <a:r>
              <a:rPr lang="en-US" dirty="0"/>
              <a:t>Email Address []:</a:t>
            </a:r>
            <a:r>
              <a:rPr lang="en-US" dirty="0">
                <a:solidFill>
                  <a:srgbClr val="FF0000"/>
                </a:solidFill>
              </a:rPr>
              <a:t>admin@your_domain.com</a:t>
            </a:r>
            <a:endParaRPr lang="es-ES" dirty="0">
              <a:solidFill>
                <a:srgbClr val="FF0000"/>
              </a:solidFill>
            </a:endParaRPr>
          </a:p>
        </p:txBody>
      </p:sp>
      <p:sp>
        <p:nvSpPr>
          <p:cNvPr id="5" name="4 Rectángulo"/>
          <p:cNvSpPr/>
          <p:nvPr/>
        </p:nvSpPr>
        <p:spPr>
          <a:xfrm>
            <a:off x="1547664" y="4353948"/>
            <a:ext cx="6372708" cy="253916"/>
          </a:xfrm>
          <a:prstGeom prst="rect">
            <a:avLst/>
          </a:prstGeom>
        </p:spPr>
        <p:txBody>
          <a:bodyPr wrap="square">
            <a:spAutoFit/>
          </a:bodyPr>
          <a:lstStyle/>
          <a:p>
            <a:r>
              <a:rPr lang="es-ES" sz="1050" b="1" dirty="0"/>
              <a:t>Los dos archivos que creó se ubicarán en los subdirectorios correspondientes en /</a:t>
            </a:r>
            <a:r>
              <a:rPr lang="es-ES" sz="1050" b="1" dirty="0" err="1"/>
              <a:t>etc</a:t>
            </a:r>
            <a:r>
              <a:rPr lang="es-ES" sz="1050" b="1" dirty="0"/>
              <a:t>/</a:t>
            </a:r>
            <a:r>
              <a:rPr lang="es-ES" sz="1050" b="1" dirty="0" err="1"/>
              <a:t>ssl</a:t>
            </a:r>
            <a:r>
              <a:rPr lang="es-ES" sz="1050" b="1" dirty="0"/>
              <a:t>.</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85900" y="2774082"/>
            <a:ext cx="6172200" cy="391734"/>
          </a:xfrm>
        </p:spPr>
        <p:txBody>
          <a:bodyPr>
            <a:normAutofit fontScale="90000"/>
          </a:bodyPr>
          <a:lstStyle/>
          <a:p>
            <a:r>
              <a:rPr lang="es-ES" b="1" dirty="0"/>
              <a:t>Paso 2: Configurar Apache para usar SSL</a:t>
            </a:r>
            <a:endParaRPr lang="es-ES" dirty="0"/>
          </a:p>
        </p:txBody>
      </p:sp>
      <p:sp>
        <p:nvSpPr>
          <p:cNvPr id="3" name="2 Marcador de contenido"/>
          <p:cNvSpPr>
            <a:spLocks noGrp="1"/>
          </p:cNvSpPr>
          <p:nvPr>
            <p:ph sz="quarter" idx="1"/>
          </p:nvPr>
        </p:nvSpPr>
        <p:spPr/>
        <p:txBody>
          <a:bodyPr/>
          <a:lstStyle/>
          <a:p>
            <a:endParaRPr lang="es-ES"/>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sz="quarter" idx="1"/>
          </p:nvPr>
        </p:nvSpPr>
        <p:spPr/>
        <p:txBody>
          <a:bodyPr>
            <a:normAutofit fontScale="85000" lnSpcReduction="20000"/>
          </a:bodyPr>
          <a:lstStyle/>
          <a:p>
            <a:r>
              <a:rPr lang="es-ES" dirty="0"/>
              <a:t>Hemos creado nuestros archivos de clave y certificado en el directorio /</a:t>
            </a:r>
            <a:r>
              <a:rPr lang="es-ES" dirty="0" err="1"/>
              <a:t>etc</a:t>
            </a:r>
            <a:r>
              <a:rPr lang="es-ES" dirty="0"/>
              <a:t>/</a:t>
            </a:r>
            <a:r>
              <a:rPr lang="es-ES" dirty="0" err="1"/>
              <a:t>ssl</a:t>
            </a:r>
            <a:r>
              <a:rPr lang="es-ES" dirty="0"/>
              <a:t>. Ahora solo debemos modificar nuestra configuración de Apache para aprovecharlos.</a:t>
            </a:r>
          </a:p>
          <a:p>
            <a:endParaRPr lang="es-ES" dirty="0"/>
          </a:p>
          <a:p>
            <a:r>
              <a:rPr lang="es-ES" dirty="0"/>
              <a:t>Aplicaremos algunos ajustes a nuestra configuración:</a:t>
            </a:r>
          </a:p>
          <a:p>
            <a:r>
              <a:rPr lang="es-ES" dirty="0"/>
              <a:t>Crearemos un fragmento de configuración para especificar configuraciones SSL seguras predeterminadas.</a:t>
            </a:r>
          </a:p>
          <a:p>
            <a:endParaRPr lang="es-ES" dirty="0"/>
          </a:p>
          <a:p>
            <a:r>
              <a:rPr lang="es-ES" dirty="0"/>
              <a:t>Modificaremos el archivo de host virtual de Apache SSL incluido para apuntar a los certificados SSL que generamos.</a:t>
            </a:r>
          </a:p>
          <a:p>
            <a:endParaRPr lang="es-ES" dirty="0"/>
          </a:p>
          <a:p>
            <a:r>
              <a:rPr lang="es-ES" dirty="0"/>
              <a:t>(Recomendado) Modificaremos el archivo de host virtual no cifrado para </a:t>
            </a:r>
            <a:r>
              <a:rPr lang="es-ES" dirty="0" err="1"/>
              <a:t>redireccionar</a:t>
            </a:r>
            <a:r>
              <a:rPr lang="es-ES" dirty="0"/>
              <a:t> las solicitudes de forma automática al host virtual cifrado.</a:t>
            </a:r>
          </a:p>
          <a:p>
            <a:endParaRPr lang="es-ES" dirty="0"/>
          </a:p>
          <a:p>
            <a:r>
              <a:rPr lang="es-ES" dirty="0"/>
              <a:t>Al terminar, deberíamos contar con una configuración SSL segura.</a:t>
            </a:r>
          </a:p>
          <a:p>
            <a:endParaRPr lang="es-E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sz="quarter" idx="1"/>
          </p:nvPr>
        </p:nvSpPr>
        <p:spPr/>
        <p:txBody>
          <a:bodyPr/>
          <a:lstStyle/>
          <a:p>
            <a:r>
              <a:rPr lang="es-ES" b="1" dirty="0"/>
              <a:t>Crear un fragmento de configuración de Apache con ajustes de cifrado seguro</a:t>
            </a:r>
          </a:p>
          <a:p>
            <a:endParaRPr lang="es-ES" dirty="0"/>
          </a:p>
          <a:p>
            <a:endParaRPr lang="es-ES" dirty="0"/>
          </a:p>
          <a:p>
            <a:r>
              <a:rPr lang="es-ES" dirty="0"/>
              <a:t>Primero, crearemos un fragmento de configuración de Apache para definir algunos ajustes de SSL. Con esto, se configurará Apache con un conjunto de cifrado SSL seguro y se habilitarán algunas características avanzadas que ayudarán a mantener protegido nuestro servidor. Los parámetros que configuraremos pueden utilizarse a través de cualquier </a:t>
            </a:r>
            <a:r>
              <a:rPr lang="es-ES" dirty="0" err="1"/>
              <a:t>hosting</a:t>
            </a:r>
            <a:r>
              <a:rPr lang="es-ES" dirty="0"/>
              <a:t> virtual que habilite SSL.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a:xfrm>
            <a:off x="1771650" y="1221600"/>
            <a:ext cx="5829300" cy="3086100"/>
          </a:xfrm>
        </p:spPr>
        <p:txBody>
          <a:bodyPr/>
          <a:lstStyle/>
          <a:p>
            <a:r>
              <a:rPr lang="es-ES" sz="1350" dirty="0"/>
              <a:t>El cifrado asimétrico no se utiliza para cifrar toda la sesión SSH. </a:t>
            </a:r>
          </a:p>
          <a:p>
            <a:endParaRPr lang="es-ES" sz="1350" dirty="0"/>
          </a:p>
          <a:p>
            <a:r>
              <a:rPr lang="es-ES" sz="1350" dirty="0"/>
              <a:t>En su lugar, sólo se utiliza durante el algoritmo de intercambio de claves de cifrado simétrico. </a:t>
            </a:r>
          </a:p>
          <a:p>
            <a:endParaRPr lang="es-ES" sz="1350" dirty="0"/>
          </a:p>
          <a:p>
            <a:r>
              <a:rPr lang="es-ES" sz="1350" dirty="0"/>
              <a:t>Antes de iniciar una conexión segura, ambas partes generan pares de claves públicas-privadas temporales y comparten sus respectivas claves privadas para producir la clave secreta compartida.</a:t>
            </a:r>
          </a:p>
          <a:p>
            <a:endParaRPr lang="es-ES" sz="1350" dirty="0"/>
          </a:p>
          <a:p>
            <a:r>
              <a:rPr lang="es-ES" sz="1350" dirty="0"/>
              <a:t>Una vez que se ha establecido una comunicación simétrica segura, el servidor utiliza la clave pública de los clientes para generar y desafiar y transmitirla al cliente para su autenticación. </a:t>
            </a:r>
          </a:p>
          <a:p>
            <a:r>
              <a:rPr lang="es-ES" sz="1350" dirty="0"/>
              <a:t>Si el cliente puede descifrar correctamente el mensaje, significa que contiene la clave privada necesaria para la conexión. </a:t>
            </a:r>
          </a:p>
          <a:p>
            <a:r>
              <a:rPr lang="es-ES" sz="1350" dirty="0"/>
              <a:t>Comienza entonces la sesión SSH.</a:t>
            </a:r>
          </a:p>
          <a:p>
            <a:endParaRPr lang="es-ES" sz="1350"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sz="quarter" idx="1"/>
          </p:nvPr>
        </p:nvSpPr>
        <p:spPr/>
        <p:txBody>
          <a:bodyPr>
            <a:normAutofit fontScale="32500" lnSpcReduction="20000"/>
          </a:bodyPr>
          <a:lstStyle/>
          <a:p>
            <a:r>
              <a:rPr lang="es-ES" dirty="0"/>
              <a:t>Pegue la configuración en el archivo </a:t>
            </a:r>
            <a:r>
              <a:rPr lang="es-ES" dirty="0" err="1"/>
              <a:t>ssl-params.conf</a:t>
            </a:r>
            <a:r>
              <a:rPr lang="es-ES" dirty="0"/>
              <a:t> que abrimos:</a:t>
            </a:r>
          </a:p>
          <a:p>
            <a:r>
              <a:rPr lang="es-ES" dirty="0"/>
              <a:t>/</a:t>
            </a:r>
            <a:r>
              <a:rPr lang="es-ES" dirty="0" err="1"/>
              <a:t>etc</a:t>
            </a:r>
            <a:r>
              <a:rPr lang="es-ES" dirty="0"/>
              <a:t>/apache2/</a:t>
            </a:r>
            <a:r>
              <a:rPr lang="es-ES" dirty="0" err="1"/>
              <a:t>conf-available</a:t>
            </a:r>
            <a:r>
              <a:rPr lang="es-ES" dirty="0"/>
              <a:t>/</a:t>
            </a:r>
            <a:r>
              <a:rPr lang="es-ES" dirty="0" err="1"/>
              <a:t>ssl-params.conf</a:t>
            </a:r>
            <a:endParaRPr lang="es-ES" dirty="0"/>
          </a:p>
          <a:p>
            <a:endParaRPr lang="es-ES" dirty="0"/>
          </a:p>
          <a:p>
            <a:r>
              <a:rPr lang="es-ES" dirty="0" err="1"/>
              <a:t>SSLCipherSuite</a:t>
            </a:r>
            <a:r>
              <a:rPr lang="es-ES" dirty="0"/>
              <a:t> EECDH+AESGCM:EDH+AESGCM:AES256+EECDH:AES256+EDH</a:t>
            </a:r>
          </a:p>
          <a:p>
            <a:r>
              <a:rPr lang="es-ES" dirty="0" err="1"/>
              <a:t>SSLProtocol</a:t>
            </a:r>
            <a:r>
              <a:rPr lang="es-ES" dirty="0"/>
              <a:t> </a:t>
            </a:r>
            <a:r>
              <a:rPr lang="es-ES" dirty="0" err="1"/>
              <a:t>All</a:t>
            </a:r>
            <a:r>
              <a:rPr lang="es-ES" dirty="0"/>
              <a:t> -SSLv2 -SSLv3 -TLSv1 -TLSv1.1</a:t>
            </a:r>
          </a:p>
          <a:p>
            <a:r>
              <a:rPr lang="es-ES" dirty="0" err="1"/>
              <a:t>SSLHonorCipherOrder</a:t>
            </a:r>
            <a:r>
              <a:rPr lang="es-ES" dirty="0"/>
              <a:t> </a:t>
            </a:r>
            <a:r>
              <a:rPr lang="es-ES" dirty="0" err="1"/>
              <a:t>On</a:t>
            </a:r>
            <a:endParaRPr lang="es-ES" dirty="0"/>
          </a:p>
          <a:p>
            <a:r>
              <a:rPr lang="es-ES" dirty="0"/>
              <a:t># </a:t>
            </a:r>
            <a:r>
              <a:rPr lang="es-ES" dirty="0" err="1"/>
              <a:t>Disable</a:t>
            </a:r>
            <a:r>
              <a:rPr lang="es-ES" dirty="0"/>
              <a:t> </a:t>
            </a:r>
            <a:r>
              <a:rPr lang="es-ES" dirty="0" err="1"/>
              <a:t>preloading</a:t>
            </a:r>
            <a:r>
              <a:rPr lang="es-ES" dirty="0"/>
              <a:t> HSTS </a:t>
            </a:r>
            <a:r>
              <a:rPr lang="es-ES" dirty="0" err="1"/>
              <a:t>for</a:t>
            </a:r>
            <a:r>
              <a:rPr lang="es-ES" dirty="0"/>
              <a:t> </a:t>
            </a:r>
            <a:r>
              <a:rPr lang="es-ES" dirty="0" err="1"/>
              <a:t>now</a:t>
            </a:r>
            <a:r>
              <a:rPr lang="es-ES" dirty="0"/>
              <a:t>.  </a:t>
            </a:r>
            <a:r>
              <a:rPr lang="es-ES" dirty="0" err="1"/>
              <a:t>You</a:t>
            </a:r>
            <a:r>
              <a:rPr lang="es-ES" dirty="0"/>
              <a:t> can use </a:t>
            </a:r>
            <a:r>
              <a:rPr lang="es-ES" dirty="0" err="1"/>
              <a:t>the</a:t>
            </a:r>
            <a:r>
              <a:rPr lang="es-ES" dirty="0"/>
              <a:t> </a:t>
            </a:r>
            <a:r>
              <a:rPr lang="es-ES" dirty="0" err="1"/>
              <a:t>commented</a:t>
            </a:r>
            <a:r>
              <a:rPr lang="es-ES" dirty="0"/>
              <a:t> </a:t>
            </a:r>
            <a:r>
              <a:rPr lang="es-ES" dirty="0" err="1"/>
              <a:t>out</a:t>
            </a:r>
            <a:r>
              <a:rPr lang="es-ES" dirty="0"/>
              <a:t> </a:t>
            </a:r>
            <a:r>
              <a:rPr lang="es-ES" dirty="0" err="1"/>
              <a:t>header</a:t>
            </a:r>
            <a:r>
              <a:rPr lang="es-ES" dirty="0"/>
              <a:t> line </a:t>
            </a:r>
            <a:r>
              <a:rPr lang="es-ES" dirty="0" err="1"/>
              <a:t>that</a:t>
            </a:r>
            <a:r>
              <a:rPr lang="es-ES" dirty="0"/>
              <a:t> </a:t>
            </a:r>
            <a:r>
              <a:rPr lang="es-ES" dirty="0" err="1"/>
              <a:t>includes</a:t>
            </a:r>
            <a:endParaRPr lang="es-ES" dirty="0"/>
          </a:p>
          <a:p>
            <a:r>
              <a:rPr lang="es-ES" dirty="0"/>
              <a:t># </a:t>
            </a:r>
            <a:r>
              <a:rPr lang="es-ES" dirty="0" err="1"/>
              <a:t>the</a:t>
            </a:r>
            <a:r>
              <a:rPr lang="es-ES" dirty="0"/>
              <a:t> "</a:t>
            </a:r>
            <a:r>
              <a:rPr lang="es-ES" dirty="0" err="1"/>
              <a:t>preload</a:t>
            </a:r>
            <a:r>
              <a:rPr lang="es-ES" dirty="0"/>
              <a:t>" </a:t>
            </a:r>
            <a:r>
              <a:rPr lang="es-ES" dirty="0" err="1"/>
              <a:t>directive</a:t>
            </a:r>
            <a:r>
              <a:rPr lang="es-ES" dirty="0"/>
              <a:t> </a:t>
            </a:r>
            <a:r>
              <a:rPr lang="es-ES" dirty="0" err="1"/>
              <a:t>if</a:t>
            </a:r>
            <a:r>
              <a:rPr lang="es-ES" dirty="0"/>
              <a:t> </a:t>
            </a:r>
            <a:r>
              <a:rPr lang="es-ES" dirty="0" err="1"/>
              <a:t>you</a:t>
            </a:r>
            <a:r>
              <a:rPr lang="es-ES" dirty="0"/>
              <a:t> </a:t>
            </a:r>
            <a:r>
              <a:rPr lang="es-ES" dirty="0" err="1"/>
              <a:t>understand</a:t>
            </a:r>
            <a:r>
              <a:rPr lang="es-ES" dirty="0"/>
              <a:t> </a:t>
            </a:r>
            <a:r>
              <a:rPr lang="es-ES" dirty="0" err="1"/>
              <a:t>the</a:t>
            </a:r>
            <a:r>
              <a:rPr lang="es-ES" dirty="0"/>
              <a:t> </a:t>
            </a:r>
            <a:r>
              <a:rPr lang="es-ES" dirty="0" err="1"/>
              <a:t>implications</a:t>
            </a:r>
            <a:r>
              <a:rPr lang="es-ES" dirty="0"/>
              <a:t>.</a:t>
            </a:r>
          </a:p>
          <a:p>
            <a:r>
              <a:rPr lang="es-ES" dirty="0"/>
              <a:t># </a:t>
            </a:r>
            <a:r>
              <a:rPr lang="es-ES" dirty="0" err="1"/>
              <a:t>Header</a:t>
            </a:r>
            <a:r>
              <a:rPr lang="es-ES" dirty="0"/>
              <a:t> </a:t>
            </a:r>
            <a:r>
              <a:rPr lang="es-ES" dirty="0" err="1"/>
              <a:t>always</a:t>
            </a:r>
            <a:r>
              <a:rPr lang="es-ES" dirty="0"/>
              <a:t> set </a:t>
            </a:r>
            <a:r>
              <a:rPr lang="es-ES" dirty="0" err="1"/>
              <a:t>Strict</a:t>
            </a:r>
            <a:r>
              <a:rPr lang="es-ES" dirty="0"/>
              <a:t>-</a:t>
            </a:r>
            <a:r>
              <a:rPr lang="es-ES" dirty="0" err="1"/>
              <a:t>Transport</a:t>
            </a:r>
            <a:r>
              <a:rPr lang="es-ES" dirty="0"/>
              <a:t>-Security "</a:t>
            </a:r>
            <a:r>
              <a:rPr lang="es-ES" dirty="0" err="1"/>
              <a:t>max-age</a:t>
            </a:r>
            <a:r>
              <a:rPr lang="es-ES" dirty="0"/>
              <a:t>=63072000; </a:t>
            </a:r>
            <a:r>
              <a:rPr lang="es-ES" dirty="0" err="1"/>
              <a:t>includeSubDomains</a:t>
            </a:r>
            <a:r>
              <a:rPr lang="es-ES" dirty="0"/>
              <a:t>; </a:t>
            </a:r>
            <a:r>
              <a:rPr lang="es-ES" dirty="0" err="1"/>
              <a:t>preload</a:t>
            </a:r>
            <a:r>
              <a:rPr lang="es-ES" dirty="0"/>
              <a:t>"</a:t>
            </a:r>
          </a:p>
          <a:p>
            <a:r>
              <a:rPr lang="es-ES" dirty="0" err="1"/>
              <a:t>Header</a:t>
            </a:r>
            <a:r>
              <a:rPr lang="es-ES" dirty="0"/>
              <a:t> </a:t>
            </a:r>
            <a:r>
              <a:rPr lang="es-ES" dirty="0" err="1"/>
              <a:t>always</a:t>
            </a:r>
            <a:r>
              <a:rPr lang="es-ES" dirty="0"/>
              <a:t> set X-</a:t>
            </a:r>
            <a:r>
              <a:rPr lang="es-ES" dirty="0" err="1"/>
              <a:t>Frame</a:t>
            </a:r>
            <a:r>
              <a:rPr lang="es-ES" dirty="0"/>
              <a:t>-</a:t>
            </a:r>
            <a:r>
              <a:rPr lang="es-ES" dirty="0" err="1"/>
              <a:t>Options</a:t>
            </a:r>
            <a:r>
              <a:rPr lang="es-ES" dirty="0"/>
              <a:t> DENY</a:t>
            </a:r>
          </a:p>
          <a:p>
            <a:r>
              <a:rPr lang="es-ES" dirty="0" err="1"/>
              <a:t>Header</a:t>
            </a:r>
            <a:r>
              <a:rPr lang="es-ES" dirty="0"/>
              <a:t> </a:t>
            </a:r>
            <a:r>
              <a:rPr lang="es-ES" dirty="0" err="1"/>
              <a:t>always</a:t>
            </a:r>
            <a:r>
              <a:rPr lang="es-ES" dirty="0"/>
              <a:t> set X-Content-</a:t>
            </a:r>
            <a:r>
              <a:rPr lang="es-ES" dirty="0" err="1"/>
              <a:t>Type</a:t>
            </a:r>
            <a:r>
              <a:rPr lang="es-ES" dirty="0"/>
              <a:t>-</a:t>
            </a:r>
            <a:r>
              <a:rPr lang="es-ES" dirty="0" err="1"/>
              <a:t>Options</a:t>
            </a:r>
            <a:r>
              <a:rPr lang="es-ES" dirty="0"/>
              <a:t> </a:t>
            </a:r>
            <a:r>
              <a:rPr lang="es-ES" dirty="0" err="1"/>
              <a:t>nosniff</a:t>
            </a:r>
            <a:endParaRPr lang="es-ES" dirty="0"/>
          </a:p>
          <a:p>
            <a:r>
              <a:rPr lang="es-ES" dirty="0"/>
              <a:t># </a:t>
            </a:r>
            <a:r>
              <a:rPr lang="es-ES" dirty="0" err="1"/>
              <a:t>Requires</a:t>
            </a:r>
            <a:r>
              <a:rPr lang="es-ES" dirty="0"/>
              <a:t> Apache &gt;= 2.4</a:t>
            </a:r>
          </a:p>
          <a:p>
            <a:r>
              <a:rPr lang="es-ES" dirty="0" err="1"/>
              <a:t>SSLCompression</a:t>
            </a:r>
            <a:r>
              <a:rPr lang="es-ES" dirty="0"/>
              <a:t> off</a:t>
            </a:r>
          </a:p>
          <a:p>
            <a:r>
              <a:rPr lang="es-ES" dirty="0" err="1"/>
              <a:t>SSLUseStapling</a:t>
            </a:r>
            <a:r>
              <a:rPr lang="es-ES" dirty="0"/>
              <a:t> </a:t>
            </a:r>
            <a:r>
              <a:rPr lang="es-ES" dirty="0" err="1"/>
              <a:t>on</a:t>
            </a:r>
            <a:endParaRPr lang="es-ES" dirty="0"/>
          </a:p>
          <a:p>
            <a:r>
              <a:rPr lang="es-ES" dirty="0" err="1"/>
              <a:t>SSLStaplingCache</a:t>
            </a:r>
            <a:r>
              <a:rPr lang="es-ES" dirty="0"/>
              <a:t> "</a:t>
            </a:r>
            <a:r>
              <a:rPr lang="es-ES" dirty="0" err="1"/>
              <a:t>shmcb:logs</a:t>
            </a:r>
            <a:r>
              <a:rPr lang="es-ES" dirty="0"/>
              <a:t>/</a:t>
            </a:r>
            <a:r>
              <a:rPr lang="es-ES" dirty="0" err="1"/>
              <a:t>stapling</a:t>
            </a:r>
            <a:r>
              <a:rPr lang="es-ES" dirty="0"/>
              <a:t>-cache(150000)"</a:t>
            </a:r>
          </a:p>
          <a:p>
            <a:r>
              <a:rPr lang="es-ES" dirty="0"/>
              <a:t># </a:t>
            </a:r>
            <a:r>
              <a:rPr lang="es-ES" dirty="0" err="1"/>
              <a:t>Requires</a:t>
            </a:r>
            <a:r>
              <a:rPr lang="es-ES" dirty="0"/>
              <a:t> Apache &gt;= 2.4.11</a:t>
            </a:r>
          </a:p>
          <a:p>
            <a:r>
              <a:rPr lang="es-ES" dirty="0" err="1"/>
              <a:t>SSLSessionTickets</a:t>
            </a:r>
            <a:r>
              <a:rPr lang="es-ES" dirty="0"/>
              <a:t> Off</a:t>
            </a:r>
          </a:p>
          <a:p>
            <a:endParaRPr lang="es-E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sz="quarter" idx="1"/>
          </p:nvPr>
        </p:nvSpPr>
        <p:spPr/>
        <p:txBody>
          <a:bodyPr>
            <a:normAutofit fontScale="92500" lnSpcReduction="20000"/>
          </a:bodyPr>
          <a:lstStyle/>
          <a:p>
            <a:r>
              <a:rPr lang="es-ES" sz="1800" b="1" dirty="0"/>
              <a:t>Modificar el archivo de host virtual de Apache SSL predeterminado</a:t>
            </a:r>
          </a:p>
          <a:p>
            <a:endParaRPr lang="es-ES" sz="1800" dirty="0"/>
          </a:p>
          <a:p>
            <a:endParaRPr lang="es-ES" sz="1800" dirty="0"/>
          </a:p>
          <a:p>
            <a:r>
              <a:rPr lang="es-ES" sz="1800" dirty="0"/>
              <a:t>A continuación, modificaremos /</a:t>
            </a:r>
            <a:r>
              <a:rPr lang="es-ES" sz="1800" dirty="0" err="1"/>
              <a:t>etc</a:t>
            </a:r>
            <a:r>
              <a:rPr lang="es-ES" sz="1800" dirty="0"/>
              <a:t>/apache2/</a:t>
            </a:r>
            <a:r>
              <a:rPr lang="es-ES" sz="1800" dirty="0" err="1"/>
              <a:t>sites-available</a:t>
            </a:r>
            <a:r>
              <a:rPr lang="es-ES" sz="1800" dirty="0"/>
              <a:t>/default-</a:t>
            </a:r>
            <a:r>
              <a:rPr lang="es-ES" sz="1800" dirty="0" err="1"/>
              <a:t>ssl.conf</a:t>
            </a:r>
            <a:r>
              <a:rPr lang="es-ES" sz="1800" dirty="0"/>
              <a:t>, el archivo de host virtual de SSL predeterminado. Si usa un archivo de bloque de servidor diferente, sustituya su nombre en los comandos que se muestran a continuación.</a:t>
            </a:r>
          </a:p>
          <a:p>
            <a:r>
              <a:rPr lang="es-ES" sz="1800" dirty="0"/>
              <a:t>Antes de continuar, realizaremos una copia de seguridad del archivo original de host virtual de SSL:</a:t>
            </a:r>
          </a:p>
          <a:p>
            <a:endParaRPr lang="es-ES" sz="1800" dirty="0"/>
          </a:p>
          <a:p>
            <a:r>
              <a:rPr lang="es-ES" sz="1425" dirty="0"/>
              <a:t>sudo </a:t>
            </a:r>
            <a:r>
              <a:rPr lang="es-ES" sz="1425" dirty="0" err="1"/>
              <a:t>cp</a:t>
            </a:r>
            <a:r>
              <a:rPr lang="es-ES" sz="1425" dirty="0"/>
              <a:t> /</a:t>
            </a:r>
            <a:r>
              <a:rPr lang="es-ES" sz="1425" dirty="0" err="1"/>
              <a:t>etc</a:t>
            </a:r>
            <a:r>
              <a:rPr lang="es-ES" sz="1425" dirty="0"/>
              <a:t>/apache2/</a:t>
            </a:r>
            <a:r>
              <a:rPr lang="es-ES" sz="1425" dirty="0" err="1"/>
              <a:t>sites-available</a:t>
            </a:r>
            <a:r>
              <a:rPr lang="es-ES" sz="1425" dirty="0"/>
              <a:t>/default-</a:t>
            </a:r>
            <a:r>
              <a:rPr lang="es-ES" sz="1425" dirty="0" err="1"/>
              <a:t>ssl.conf</a:t>
            </a:r>
            <a:r>
              <a:rPr lang="es-ES" sz="1425" dirty="0"/>
              <a:t> /</a:t>
            </a:r>
            <a:r>
              <a:rPr lang="es-ES" sz="1425" dirty="0" err="1"/>
              <a:t>etc</a:t>
            </a:r>
            <a:r>
              <a:rPr lang="es-ES" sz="1425" dirty="0"/>
              <a:t>/apache2/</a:t>
            </a:r>
            <a:r>
              <a:rPr lang="es-ES" sz="1425" dirty="0" err="1"/>
              <a:t>sites-available</a:t>
            </a:r>
            <a:r>
              <a:rPr lang="es-ES" sz="1425" dirty="0"/>
              <a:t>/default-</a:t>
            </a:r>
            <a:r>
              <a:rPr lang="es-ES" sz="1425" dirty="0" err="1"/>
              <a:t>ssl.conf.bak</a:t>
            </a:r>
            <a:endParaRPr lang="es-ES" sz="1425" dirty="0"/>
          </a:p>
          <a:p>
            <a:endParaRPr lang="es-ES" sz="1800"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sz="quarter" idx="1"/>
          </p:nvPr>
        </p:nvSpPr>
        <p:spPr/>
        <p:txBody>
          <a:bodyPr/>
          <a:lstStyle/>
          <a:p>
            <a:r>
              <a:rPr lang="es-ES" dirty="0"/>
              <a:t>Ahora, abra el archivo de host virtual de SSL para realizar ajustes:</a:t>
            </a:r>
          </a:p>
          <a:p>
            <a:endParaRPr lang="es-ES" dirty="0"/>
          </a:p>
          <a:p>
            <a:r>
              <a:rPr lang="es-ES" dirty="0"/>
              <a:t>sudo nano /</a:t>
            </a:r>
            <a:r>
              <a:rPr lang="es-ES" dirty="0" err="1"/>
              <a:t>etc</a:t>
            </a:r>
            <a:r>
              <a:rPr lang="es-ES" dirty="0"/>
              <a:t>/apache2/</a:t>
            </a:r>
            <a:r>
              <a:rPr lang="es-ES" dirty="0" err="1"/>
              <a:t>sites-available</a:t>
            </a:r>
            <a:r>
              <a:rPr lang="es-ES" dirty="0"/>
              <a:t>/default-</a:t>
            </a:r>
            <a:r>
              <a:rPr lang="es-ES" dirty="0" err="1"/>
              <a:t>ssl.conf</a:t>
            </a:r>
            <a:r>
              <a:rPr lang="es-ES" dirty="0"/>
              <a:t> </a:t>
            </a:r>
          </a:p>
          <a:p>
            <a:r>
              <a:rPr lang="es-ES" dirty="0"/>
              <a:t>En su interior, con la mayoría de los comentarios eliminados, el archivo de host virtual debería tener un aspecto similar al siguiente por defecto:</a:t>
            </a:r>
          </a:p>
          <a:p>
            <a:endParaRPr lang="es-E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1331640" y="141480"/>
            <a:ext cx="6172200" cy="4806534"/>
          </a:xfrm>
        </p:spPr>
        <p:txBody>
          <a:bodyPr>
            <a:normAutofit fontScale="47500" lnSpcReduction="20000"/>
          </a:bodyPr>
          <a:lstStyle/>
          <a:p>
            <a:r>
              <a:rPr lang="es-ES" dirty="0" err="1"/>
              <a:t>etc</a:t>
            </a:r>
            <a:r>
              <a:rPr lang="es-ES" dirty="0"/>
              <a:t>/apache2/</a:t>
            </a:r>
            <a:r>
              <a:rPr lang="es-ES" dirty="0" err="1"/>
              <a:t>sites-available</a:t>
            </a:r>
            <a:r>
              <a:rPr lang="es-ES" dirty="0"/>
              <a:t>/default-</a:t>
            </a:r>
            <a:r>
              <a:rPr lang="es-ES" dirty="0" err="1"/>
              <a:t>ssl.conf</a:t>
            </a:r>
            <a:endParaRPr lang="es-ES" dirty="0"/>
          </a:p>
          <a:p>
            <a:endParaRPr lang="es-ES" dirty="0"/>
          </a:p>
          <a:p>
            <a:r>
              <a:rPr lang="es-ES" dirty="0"/>
              <a:t>&lt;</a:t>
            </a:r>
            <a:r>
              <a:rPr lang="es-ES" dirty="0" err="1"/>
              <a:t>IfModule</a:t>
            </a:r>
            <a:r>
              <a:rPr lang="es-ES" dirty="0"/>
              <a:t> </a:t>
            </a:r>
            <a:r>
              <a:rPr lang="es-ES" dirty="0" err="1"/>
              <a:t>mod_ssl.c</a:t>
            </a:r>
            <a:r>
              <a:rPr lang="es-ES" dirty="0"/>
              <a:t>&gt;</a:t>
            </a:r>
          </a:p>
          <a:p>
            <a:r>
              <a:rPr lang="es-ES" dirty="0"/>
              <a:t>        &lt;</a:t>
            </a:r>
            <a:r>
              <a:rPr lang="es-ES" dirty="0" err="1"/>
              <a:t>VirtualHost</a:t>
            </a:r>
            <a:r>
              <a:rPr lang="es-ES" dirty="0"/>
              <a:t> _default_:443&gt;</a:t>
            </a:r>
          </a:p>
          <a:p>
            <a:r>
              <a:rPr lang="es-ES" dirty="0"/>
              <a:t>                </a:t>
            </a:r>
            <a:r>
              <a:rPr lang="es-ES" dirty="0" err="1"/>
              <a:t>ServerAdmin</a:t>
            </a:r>
            <a:r>
              <a:rPr lang="es-ES" dirty="0"/>
              <a:t> </a:t>
            </a:r>
            <a:r>
              <a:rPr lang="es-ES" dirty="0" err="1"/>
              <a:t>webmaster@localhost</a:t>
            </a:r>
            <a:endParaRPr lang="es-ES" dirty="0"/>
          </a:p>
          <a:p>
            <a:endParaRPr lang="es-ES" dirty="0"/>
          </a:p>
          <a:p>
            <a:r>
              <a:rPr lang="es-ES" dirty="0"/>
              <a:t>                </a:t>
            </a:r>
            <a:r>
              <a:rPr lang="es-ES" dirty="0" err="1"/>
              <a:t>DocumentRoot</a:t>
            </a:r>
            <a:r>
              <a:rPr lang="es-ES" dirty="0"/>
              <a:t> /</a:t>
            </a:r>
            <a:r>
              <a:rPr lang="es-ES" dirty="0" err="1"/>
              <a:t>var</a:t>
            </a:r>
            <a:r>
              <a:rPr lang="es-ES" dirty="0"/>
              <a:t>/</a:t>
            </a:r>
            <a:r>
              <a:rPr lang="es-ES" dirty="0" err="1"/>
              <a:t>www</a:t>
            </a:r>
            <a:r>
              <a:rPr lang="es-ES" dirty="0"/>
              <a:t>/</a:t>
            </a:r>
            <a:r>
              <a:rPr lang="es-ES" dirty="0" err="1"/>
              <a:t>html</a:t>
            </a:r>
            <a:endParaRPr lang="es-ES" dirty="0"/>
          </a:p>
          <a:p>
            <a:endParaRPr lang="es-ES" dirty="0"/>
          </a:p>
          <a:p>
            <a:r>
              <a:rPr lang="es-ES" dirty="0"/>
              <a:t>                </a:t>
            </a:r>
            <a:r>
              <a:rPr lang="es-ES" dirty="0" err="1"/>
              <a:t>ErrorLog</a:t>
            </a:r>
            <a:r>
              <a:rPr lang="es-ES" dirty="0"/>
              <a:t> ${APACHE_LOG_DIR}/error.log</a:t>
            </a:r>
          </a:p>
          <a:p>
            <a:r>
              <a:rPr lang="es-ES" dirty="0"/>
              <a:t>                </a:t>
            </a:r>
            <a:r>
              <a:rPr lang="es-ES" dirty="0" err="1"/>
              <a:t>CustomLog</a:t>
            </a:r>
            <a:r>
              <a:rPr lang="es-ES" dirty="0"/>
              <a:t> ${APACHE_LOG_DIR}/access.log </a:t>
            </a:r>
            <a:r>
              <a:rPr lang="es-ES" dirty="0" err="1"/>
              <a:t>combined</a:t>
            </a:r>
            <a:endParaRPr lang="es-ES" dirty="0"/>
          </a:p>
          <a:p>
            <a:endParaRPr lang="es-ES" dirty="0"/>
          </a:p>
          <a:p>
            <a:r>
              <a:rPr lang="es-ES" dirty="0"/>
              <a:t>                </a:t>
            </a:r>
            <a:r>
              <a:rPr lang="es-ES" dirty="0" err="1"/>
              <a:t>SSLEngine</a:t>
            </a:r>
            <a:r>
              <a:rPr lang="es-ES" dirty="0"/>
              <a:t> </a:t>
            </a:r>
            <a:r>
              <a:rPr lang="es-ES" dirty="0" err="1"/>
              <a:t>on</a:t>
            </a:r>
            <a:endParaRPr lang="es-ES" dirty="0"/>
          </a:p>
          <a:p>
            <a:endParaRPr lang="es-ES" dirty="0"/>
          </a:p>
          <a:p>
            <a:r>
              <a:rPr lang="es-ES" dirty="0"/>
              <a:t>                </a:t>
            </a:r>
            <a:r>
              <a:rPr lang="es-ES" dirty="0" err="1"/>
              <a:t>SSLCertificateFile</a:t>
            </a:r>
            <a:r>
              <a:rPr lang="es-ES" dirty="0"/>
              <a:t>      /</a:t>
            </a:r>
            <a:r>
              <a:rPr lang="es-ES" dirty="0" err="1"/>
              <a:t>etc</a:t>
            </a:r>
            <a:r>
              <a:rPr lang="es-ES" dirty="0"/>
              <a:t>/</a:t>
            </a:r>
            <a:r>
              <a:rPr lang="es-ES" dirty="0" err="1"/>
              <a:t>ssl</a:t>
            </a:r>
            <a:r>
              <a:rPr lang="es-ES" dirty="0"/>
              <a:t>/</a:t>
            </a:r>
            <a:r>
              <a:rPr lang="es-ES" dirty="0" err="1"/>
              <a:t>certs</a:t>
            </a:r>
            <a:r>
              <a:rPr lang="es-ES" dirty="0"/>
              <a:t>/ssl-cert-snakeoil.pem</a:t>
            </a:r>
          </a:p>
          <a:p>
            <a:r>
              <a:rPr lang="es-ES" dirty="0"/>
              <a:t>                </a:t>
            </a:r>
            <a:r>
              <a:rPr lang="es-ES" dirty="0" err="1"/>
              <a:t>SSLCertificateKeyFile</a:t>
            </a:r>
            <a:r>
              <a:rPr lang="es-ES" dirty="0"/>
              <a:t> /</a:t>
            </a:r>
            <a:r>
              <a:rPr lang="es-ES" dirty="0" err="1"/>
              <a:t>etc</a:t>
            </a:r>
            <a:r>
              <a:rPr lang="es-ES" dirty="0"/>
              <a:t>/</a:t>
            </a:r>
            <a:r>
              <a:rPr lang="es-ES" dirty="0" err="1"/>
              <a:t>ssl</a:t>
            </a:r>
            <a:r>
              <a:rPr lang="es-ES" dirty="0"/>
              <a:t>/</a:t>
            </a:r>
            <a:r>
              <a:rPr lang="es-ES" dirty="0" err="1"/>
              <a:t>private</a:t>
            </a:r>
            <a:r>
              <a:rPr lang="es-ES" dirty="0"/>
              <a:t>/ssl-cert-snakeoil.key</a:t>
            </a:r>
          </a:p>
          <a:p>
            <a:endParaRPr lang="es-ES" dirty="0"/>
          </a:p>
          <a:p>
            <a:r>
              <a:rPr lang="es-ES" dirty="0"/>
              <a:t>                &lt;</a:t>
            </a:r>
            <a:r>
              <a:rPr lang="es-ES" dirty="0" err="1"/>
              <a:t>FilesMatch</a:t>
            </a:r>
            <a:r>
              <a:rPr lang="es-ES" dirty="0"/>
              <a:t> "\.(</a:t>
            </a:r>
            <a:r>
              <a:rPr lang="es-ES" dirty="0" err="1"/>
              <a:t>cgi|shtml|phtml|php</a:t>
            </a:r>
            <a:r>
              <a:rPr lang="es-ES" dirty="0"/>
              <a:t>)$"&gt;</a:t>
            </a:r>
          </a:p>
          <a:p>
            <a:r>
              <a:rPr lang="es-ES" dirty="0"/>
              <a:t>                                </a:t>
            </a:r>
            <a:r>
              <a:rPr lang="es-ES" dirty="0" err="1"/>
              <a:t>SSLOptions</a:t>
            </a:r>
            <a:r>
              <a:rPr lang="es-ES" dirty="0"/>
              <a:t> +</a:t>
            </a:r>
            <a:r>
              <a:rPr lang="es-ES" dirty="0" err="1"/>
              <a:t>StdEnvVars</a:t>
            </a:r>
            <a:endParaRPr lang="es-ES" dirty="0"/>
          </a:p>
          <a:p>
            <a:r>
              <a:rPr lang="es-ES" dirty="0"/>
              <a:t>                &lt;/</a:t>
            </a:r>
            <a:r>
              <a:rPr lang="es-ES" dirty="0" err="1"/>
              <a:t>FilesMatch</a:t>
            </a:r>
            <a:r>
              <a:rPr lang="es-ES" dirty="0"/>
              <a:t>&gt;</a:t>
            </a:r>
          </a:p>
          <a:p>
            <a:r>
              <a:rPr lang="es-ES" dirty="0"/>
              <a:t>                &lt;</a:t>
            </a:r>
            <a:r>
              <a:rPr lang="es-ES" dirty="0" err="1"/>
              <a:t>Directory</a:t>
            </a:r>
            <a:r>
              <a:rPr lang="es-ES" dirty="0"/>
              <a:t> /</a:t>
            </a:r>
            <a:r>
              <a:rPr lang="es-ES" dirty="0" err="1"/>
              <a:t>usr</a:t>
            </a:r>
            <a:r>
              <a:rPr lang="es-ES" dirty="0"/>
              <a:t>/</a:t>
            </a:r>
            <a:r>
              <a:rPr lang="es-ES" dirty="0" err="1"/>
              <a:t>lib</a:t>
            </a:r>
            <a:r>
              <a:rPr lang="es-ES" dirty="0"/>
              <a:t>/</a:t>
            </a:r>
            <a:r>
              <a:rPr lang="es-ES" dirty="0" err="1"/>
              <a:t>cgi-bin</a:t>
            </a:r>
            <a:r>
              <a:rPr lang="es-ES" dirty="0"/>
              <a:t>&gt;</a:t>
            </a:r>
          </a:p>
          <a:p>
            <a:r>
              <a:rPr lang="es-ES" dirty="0"/>
              <a:t>                                </a:t>
            </a:r>
            <a:r>
              <a:rPr lang="es-ES" dirty="0" err="1"/>
              <a:t>SSLOptions</a:t>
            </a:r>
            <a:r>
              <a:rPr lang="es-ES" dirty="0"/>
              <a:t> +</a:t>
            </a:r>
            <a:r>
              <a:rPr lang="es-ES" dirty="0" err="1"/>
              <a:t>StdEnvVars</a:t>
            </a:r>
            <a:endParaRPr lang="es-ES" dirty="0"/>
          </a:p>
          <a:p>
            <a:r>
              <a:rPr lang="es-ES" dirty="0"/>
              <a:t>                &lt;/</a:t>
            </a:r>
            <a:r>
              <a:rPr lang="es-ES" dirty="0" err="1"/>
              <a:t>Directory</a:t>
            </a:r>
            <a:r>
              <a:rPr lang="es-ES" dirty="0"/>
              <a:t>&gt;</a:t>
            </a:r>
          </a:p>
          <a:p>
            <a:endParaRPr lang="es-ES" dirty="0"/>
          </a:p>
          <a:p>
            <a:r>
              <a:rPr lang="es-ES" dirty="0"/>
              <a:t>        &lt;/</a:t>
            </a:r>
            <a:r>
              <a:rPr lang="es-ES" dirty="0" err="1"/>
              <a:t>VirtualHost</a:t>
            </a:r>
            <a:r>
              <a:rPr lang="es-ES" dirty="0"/>
              <a:t>&gt;</a:t>
            </a:r>
          </a:p>
          <a:p>
            <a:r>
              <a:rPr lang="es-ES" dirty="0"/>
              <a:t>&lt;/</a:t>
            </a:r>
            <a:r>
              <a:rPr lang="es-ES" dirty="0" err="1"/>
              <a:t>IfModule</a:t>
            </a:r>
            <a:r>
              <a:rPr lang="es-ES" dirty="0"/>
              <a:t>&gt;</a:t>
            </a:r>
          </a:p>
          <a:p>
            <a:endParaRPr lang="es-E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sz="quarter" idx="1"/>
          </p:nvPr>
        </p:nvSpPr>
        <p:spPr>
          <a:xfrm>
            <a:off x="1331640" y="141480"/>
            <a:ext cx="6172200" cy="4806534"/>
          </a:xfrm>
        </p:spPr>
        <p:txBody>
          <a:bodyPr>
            <a:normAutofit fontScale="47500" lnSpcReduction="20000"/>
          </a:bodyPr>
          <a:lstStyle/>
          <a:p>
            <a:r>
              <a:rPr lang="es-ES" dirty="0" err="1"/>
              <a:t>etc</a:t>
            </a:r>
            <a:r>
              <a:rPr lang="es-ES" dirty="0"/>
              <a:t>/apache2/</a:t>
            </a:r>
            <a:r>
              <a:rPr lang="es-ES" dirty="0" err="1"/>
              <a:t>sites-available</a:t>
            </a:r>
            <a:r>
              <a:rPr lang="es-ES" dirty="0"/>
              <a:t>/default-</a:t>
            </a:r>
            <a:r>
              <a:rPr lang="es-ES" dirty="0" err="1"/>
              <a:t>ssl.conf</a:t>
            </a:r>
            <a:endParaRPr lang="es-ES" dirty="0"/>
          </a:p>
          <a:p>
            <a:endParaRPr lang="es-ES" dirty="0"/>
          </a:p>
          <a:p>
            <a:r>
              <a:rPr lang="es-ES" dirty="0"/>
              <a:t>&lt;</a:t>
            </a:r>
            <a:r>
              <a:rPr lang="es-ES" dirty="0" err="1"/>
              <a:t>IfModule</a:t>
            </a:r>
            <a:r>
              <a:rPr lang="es-ES" dirty="0"/>
              <a:t> </a:t>
            </a:r>
            <a:r>
              <a:rPr lang="es-ES" dirty="0" err="1"/>
              <a:t>mod_ssl.c</a:t>
            </a:r>
            <a:r>
              <a:rPr lang="es-ES" dirty="0"/>
              <a:t>&gt;</a:t>
            </a:r>
          </a:p>
          <a:p>
            <a:r>
              <a:rPr lang="es-ES" dirty="0"/>
              <a:t>        &lt;</a:t>
            </a:r>
            <a:r>
              <a:rPr lang="es-ES" dirty="0" err="1"/>
              <a:t>VirtualHost</a:t>
            </a:r>
            <a:r>
              <a:rPr lang="es-ES" dirty="0"/>
              <a:t> _default_:443&gt;</a:t>
            </a:r>
          </a:p>
          <a:p>
            <a:r>
              <a:rPr lang="es-ES" dirty="0"/>
              <a:t>                </a:t>
            </a:r>
            <a:r>
              <a:rPr lang="es-ES" dirty="0" err="1"/>
              <a:t>ServerAdmin</a:t>
            </a:r>
            <a:r>
              <a:rPr lang="es-ES" dirty="0"/>
              <a:t> </a:t>
            </a:r>
            <a:r>
              <a:rPr lang="es-ES" dirty="0">
                <a:solidFill>
                  <a:srgbClr val="FF0000"/>
                </a:solidFill>
              </a:rPr>
              <a:t>your_email@example.com</a:t>
            </a:r>
          </a:p>
          <a:p>
            <a:pPr lvl="3">
              <a:buNone/>
            </a:pPr>
            <a:r>
              <a:rPr lang="es-ES" sz="1875" dirty="0">
                <a:solidFill>
                  <a:srgbClr val="FF0000"/>
                </a:solidFill>
              </a:rPr>
              <a:t>	</a:t>
            </a:r>
            <a:r>
              <a:rPr lang="es-ES" sz="1875" dirty="0" err="1">
                <a:solidFill>
                  <a:srgbClr val="FF0000"/>
                </a:solidFill>
              </a:rPr>
              <a:t>ServerName</a:t>
            </a:r>
            <a:r>
              <a:rPr lang="es-ES" sz="1875" dirty="0">
                <a:solidFill>
                  <a:srgbClr val="FF0000"/>
                </a:solidFill>
              </a:rPr>
              <a:t> </a:t>
            </a:r>
            <a:r>
              <a:rPr lang="es-ES" sz="1875" dirty="0" err="1">
                <a:solidFill>
                  <a:srgbClr val="FF0000"/>
                </a:solidFill>
              </a:rPr>
              <a:t>server_domain_or_IP</a:t>
            </a:r>
            <a:endParaRPr lang="es-ES" sz="1875" dirty="0">
              <a:solidFill>
                <a:srgbClr val="FF0000"/>
              </a:solidFill>
            </a:endParaRPr>
          </a:p>
          <a:p>
            <a:r>
              <a:rPr lang="es-ES" dirty="0"/>
              <a:t>                </a:t>
            </a:r>
            <a:r>
              <a:rPr lang="es-ES" dirty="0" err="1"/>
              <a:t>DocumentRoot</a:t>
            </a:r>
            <a:r>
              <a:rPr lang="es-ES" dirty="0"/>
              <a:t> /</a:t>
            </a:r>
            <a:r>
              <a:rPr lang="es-ES" dirty="0" err="1"/>
              <a:t>var</a:t>
            </a:r>
            <a:r>
              <a:rPr lang="es-ES" dirty="0"/>
              <a:t>/</a:t>
            </a:r>
            <a:r>
              <a:rPr lang="es-ES" dirty="0" err="1"/>
              <a:t>www</a:t>
            </a:r>
            <a:r>
              <a:rPr lang="es-ES" dirty="0"/>
              <a:t>/</a:t>
            </a:r>
            <a:r>
              <a:rPr lang="es-ES" dirty="0" err="1"/>
              <a:t>html</a:t>
            </a:r>
            <a:endParaRPr lang="es-ES" dirty="0"/>
          </a:p>
          <a:p>
            <a:endParaRPr lang="es-ES" dirty="0"/>
          </a:p>
          <a:p>
            <a:r>
              <a:rPr lang="es-ES" dirty="0"/>
              <a:t>                </a:t>
            </a:r>
            <a:r>
              <a:rPr lang="es-ES" dirty="0" err="1"/>
              <a:t>ErrorLog</a:t>
            </a:r>
            <a:r>
              <a:rPr lang="es-ES" dirty="0"/>
              <a:t> ${APACHE_LOG_DIR}/error.log</a:t>
            </a:r>
          </a:p>
          <a:p>
            <a:r>
              <a:rPr lang="es-ES" dirty="0"/>
              <a:t>                </a:t>
            </a:r>
            <a:r>
              <a:rPr lang="es-ES" dirty="0" err="1"/>
              <a:t>CustomLog</a:t>
            </a:r>
            <a:r>
              <a:rPr lang="es-ES" dirty="0"/>
              <a:t> ${APACHE_LOG_DIR}/access.log </a:t>
            </a:r>
            <a:r>
              <a:rPr lang="es-ES" dirty="0" err="1"/>
              <a:t>combined</a:t>
            </a:r>
            <a:endParaRPr lang="es-ES" dirty="0"/>
          </a:p>
          <a:p>
            <a:endParaRPr lang="es-ES" dirty="0"/>
          </a:p>
          <a:p>
            <a:r>
              <a:rPr lang="es-ES" dirty="0"/>
              <a:t>                </a:t>
            </a:r>
            <a:r>
              <a:rPr lang="es-ES" dirty="0" err="1"/>
              <a:t>SSLEngine</a:t>
            </a:r>
            <a:r>
              <a:rPr lang="es-ES" dirty="0"/>
              <a:t> </a:t>
            </a:r>
            <a:r>
              <a:rPr lang="es-ES" dirty="0" err="1"/>
              <a:t>on</a:t>
            </a:r>
            <a:endParaRPr lang="es-ES" dirty="0"/>
          </a:p>
          <a:p>
            <a:endParaRPr lang="es-ES" dirty="0"/>
          </a:p>
          <a:p>
            <a:r>
              <a:rPr lang="es-ES" dirty="0"/>
              <a:t>                </a:t>
            </a:r>
            <a:r>
              <a:rPr lang="es-ES" dirty="0" err="1"/>
              <a:t>SSLCertificateFile</a:t>
            </a:r>
            <a:r>
              <a:rPr lang="es-ES" dirty="0"/>
              <a:t>      /</a:t>
            </a:r>
            <a:r>
              <a:rPr lang="es-ES" dirty="0" err="1"/>
              <a:t>etc</a:t>
            </a:r>
            <a:r>
              <a:rPr lang="es-ES" dirty="0"/>
              <a:t>/</a:t>
            </a:r>
            <a:r>
              <a:rPr lang="es-ES" dirty="0" err="1"/>
              <a:t>ssl</a:t>
            </a:r>
            <a:r>
              <a:rPr lang="es-ES" dirty="0"/>
              <a:t>/</a:t>
            </a:r>
            <a:r>
              <a:rPr lang="es-ES" dirty="0" err="1"/>
              <a:t>certs</a:t>
            </a:r>
            <a:r>
              <a:rPr lang="es-ES" dirty="0"/>
              <a:t>/</a:t>
            </a:r>
            <a:r>
              <a:rPr lang="es-ES" dirty="0">
                <a:solidFill>
                  <a:srgbClr val="FF0000"/>
                </a:solidFill>
              </a:rPr>
              <a:t>apache-selfsigned.crt</a:t>
            </a:r>
          </a:p>
          <a:p>
            <a:r>
              <a:rPr lang="es-ES" dirty="0"/>
              <a:t>                </a:t>
            </a:r>
            <a:r>
              <a:rPr lang="es-ES" dirty="0" err="1"/>
              <a:t>SSLCertificateKeyFile</a:t>
            </a:r>
            <a:r>
              <a:rPr lang="es-ES" dirty="0"/>
              <a:t> /</a:t>
            </a:r>
            <a:r>
              <a:rPr lang="es-ES" dirty="0" err="1"/>
              <a:t>etc</a:t>
            </a:r>
            <a:r>
              <a:rPr lang="es-ES" dirty="0"/>
              <a:t>/</a:t>
            </a:r>
            <a:r>
              <a:rPr lang="es-ES" dirty="0" err="1"/>
              <a:t>ssl</a:t>
            </a:r>
            <a:r>
              <a:rPr lang="es-ES" dirty="0"/>
              <a:t>/</a:t>
            </a:r>
            <a:r>
              <a:rPr lang="es-ES" dirty="0" err="1"/>
              <a:t>private</a:t>
            </a:r>
            <a:r>
              <a:rPr lang="es-ES" dirty="0"/>
              <a:t>/</a:t>
            </a:r>
            <a:r>
              <a:rPr lang="es-ES" dirty="0">
                <a:solidFill>
                  <a:srgbClr val="FF0000"/>
                </a:solidFill>
              </a:rPr>
              <a:t>apache-selfsigned.key</a:t>
            </a:r>
          </a:p>
          <a:p>
            <a:endParaRPr lang="es-ES" dirty="0"/>
          </a:p>
          <a:p>
            <a:r>
              <a:rPr lang="es-ES" dirty="0"/>
              <a:t>                &lt;</a:t>
            </a:r>
            <a:r>
              <a:rPr lang="es-ES" dirty="0" err="1"/>
              <a:t>FilesMatch</a:t>
            </a:r>
            <a:r>
              <a:rPr lang="es-ES" dirty="0"/>
              <a:t> "\.(</a:t>
            </a:r>
            <a:r>
              <a:rPr lang="es-ES" dirty="0" err="1"/>
              <a:t>cgi|shtml|phtml|php</a:t>
            </a:r>
            <a:r>
              <a:rPr lang="es-ES" dirty="0"/>
              <a:t>)$"&gt;</a:t>
            </a:r>
          </a:p>
          <a:p>
            <a:r>
              <a:rPr lang="es-ES" dirty="0"/>
              <a:t>                                </a:t>
            </a:r>
            <a:r>
              <a:rPr lang="es-ES" dirty="0" err="1"/>
              <a:t>SSLOptions</a:t>
            </a:r>
            <a:r>
              <a:rPr lang="es-ES" dirty="0"/>
              <a:t> +</a:t>
            </a:r>
            <a:r>
              <a:rPr lang="es-ES" dirty="0" err="1"/>
              <a:t>StdEnvVars</a:t>
            </a:r>
            <a:endParaRPr lang="es-ES" dirty="0"/>
          </a:p>
          <a:p>
            <a:r>
              <a:rPr lang="es-ES" dirty="0"/>
              <a:t>                &lt;/</a:t>
            </a:r>
            <a:r>
              <a:rPr lang="es-ES" dirty="0" err="1"/>
              <a:t>FilesMatch</a:t>
            </a:r>
            <a:r>
              <a:rPr lang="es-ES" dirty="0"/>
              <a:t>&gt;</a:t>
            </a:r>
          </a:p>
          <a:p>
            <a:r>
              <a:rPr lang="es-ES" dirty="0"/>
              <a:t>                &lt;</a:t>
            </a:r>
            <a:r>
              <a:rPr lang="es-ES" dirty="0" err="1"/>
              <a:t>Directory</a:t>
            </a:r>
            <a:r>
              <a:rPr lang="es-ES" dirty="0"/>
              <a:t> /</a:t>
            </a:r>
            <a:r>
              <a:rPr lang="es-ES" dirty="0" err="1"/>
              <a:t>usr</a:t>
            </a:r>
            <a:r>
              <a:rPr lang="es-ES" dirty="0"/>
              <a:t>/</a:t>
            </a:r>
            <a:r>
              <a:rPr lang="es-ES" dirty="0" err="1"/>
              <a:t>lib</a:t>
            </a:r>
            <a:r>
              <a:rPr lang="es-ES" dirty="0"/>
              <a:t>/</a:t>
            </a:r>
            <a:r>
              <a:rPr lang="es-ES" dirty="0" err="1"/>
              <a:t>cgi-bin</a:t>
            </a:r>
            <a:r>
              <a:rPr lang="es-ES" dirty="0"/>
              <a:t>&gt;</a:t>
            </a:r>
          </a:p>
          <a:p>
            <a:r>
              <a:rPr lang="es-ES" dirty="0"/>
              <a:t>                                </a:t>
            </a:r>
            <a:r>
              <a:rPr lang="es-ES" dirty="0" err="1"/>
              <a:t>SSLOptions</a:t>
            </a:r>
            <a:r>
              <a:rPr lang="es-ES" dirty="0"/>
              <a:t> +</a:t>
            </a:r>
            <a:r>
              <a:rPr lang="es-ES" dirty="0" err="1"/>
              <a:t>StdEnvVars</a:t>
            </a:r>
            <a:endParaRPr lang="es-ES" dirty="0"/>
          </a:p>
          <a:p>
            <a:r>
              <a:rPr lang="es-ES" dirty="0"/>
              <a:t>                &lt;/</a:t>
            </a:r>
            <a:r>
              <a:rPr lang="es-ES" dirty="0" err="1"/>
              <a:t>Directory</a:t>
            </a:r>
            <a:r>
              <a:rPr lang="es-ES" dirty="0"/>
              <a:t>&gt;</a:t>
            </a:r>
          </a:p>
          <a:p>
            <a:endParaRPr lang="es-ES" dirty="0"/>
          </a:p>
          <a:p>
            <a:r>
              <a:rPr lang="es-ES" dirty="0"/>
              <a:t>        &lt;/</a:t>
            </a:r>
            <a:r>
              <a:rPr lang="es-ES" dirty="0" err="1"/>
              <a:t>VirtualHost</a:t>
            </a:r>
            <a:r>
              <a:rPr lang="es-ES" dirty="0"/>
              <a:t>&gt;</a:t>
            </a:r>
          </a:p>
          <a:p>
            <a:r>
              <a:rPr lang="es-ES" dirty="0"/>
              <a:t>&lt;/</a:t>
            </a:r>
            <a:r>
              <a:rPr lang="es-ES" dirty="0" err="1"/>
              <a:t>IfModule</a:t>
            </a:r>
            <a:r>
              <a:rPr lang="es-ES" dirty="0"/>
              <a:t>&gt;</a:t>
            </a:r>
          </a:p>
          <a:p>
            <a:endParaRPr lang="es-ES" dirty="0"/>
          </a:p>
        </p:txBody>
      </p:sp>
      <p:sp>
        <p:nvSpPr>
          <p:cNvPr id="5" name="4 Rectángulo"/>
          <p:cNvSpPr/>
          <p:nvPr/>
        </p:nvSpPr>
        <p:spPr>
          <a:xfrm>
            <a:off x="4355976" y="4515966"/>
            <a:ext cx="3429000" cy="253916"/>
          </a:xfrm>
          <a:prstGeom prst="rect">
            <a:avLst/>
          </a:prstGeom>
        </p:spPr>
        <p:txBody>
          <a:bodyPr>
            <a:spAutoFit/>
          </a:bodyPr>
          <a:lstStyle/>
          <a:p>
            <a:r>
              <a:rPr lang="es-ES" sz="1050" dirty="0"/>
              <a:t>Guarde y cierre el archivo cuando haya terminado.</a:t>
            </a: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85900" y="2288028"/>
            <a:ext cx="6172200" cy="445740"/>
          </a:xfrm>
        </p:spPr>
        <p:txBody>
          <a:bodyPr>
            <a:normAutofit fontScale="90000"/>
          </a:bodyPr>
          <a:lstStyle/>
          <a:p>
            <a:r>
              <a:rPr lang="es-ES" b="1" dirty="0"/>
              <a:t>Paso 3: Ajustar el firewall</a:t>
            </a:r>
            <a:endParaRPr lang="es-ES" dirty="0"/>
          </a:p>
        </p:txBody>
      </p:sp>
      <p:sp>
        <p:nvSpPr>
          <p:cNvPr id="3" name="2 Marcador de contenido"/>
          <p:cNvSpPr>
            <a:spLocks noGrp="1"/>
          </p:cNvSpPr>
          <p:nvPr>
            <p:ph sz="quarter" idx="1"/>
          </p:nvPr>
        </p:nvSpPr>
        <p:spPr/>
        <p:txBody>
          <a:bodyPr/>
          <a:lstStyle/>
          <a:p>
            <a:endParaRPr lang="es-ES"/>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sz="quarter" idx="1"/>
          </p:nvPr>
        </p:nvSpPr>
        <p:spPr/>
        <p:txBody>
          <a:bodyPr>
            <a:normAutofit fontScale="62500" lnSpcReduction="20000"/>
          </a:bodyPr>
          <a:lstStyle/>
          <a:p>
            <a:r>
              <a:rPr lang="es-ES" dirty="0"/>
              <a:t>Si tiene habilitado el firewall </a:t>
            </a:r>
            <a:r>
              <a:rPr lang="es-ES" dirty="0" err="1"/>
              <a:t>ufw</a:t>
            </a:r>
            <a:r>
              <a:rPr lang="es-ES" dirty="0"/>
              <a:t>, como se recomienda en las guías de los requisitos previos, es posible que deba ajustar la configuración para permitir el tráfico de SSL. Afortunadamente, Apache registra algunos perfiles con </a:t>
            </a:r>
            <a:r>
              <a:rPr lang="es-ES" dirty="0" err="1"/>
              <a:t>ufw</a:t>
            </a:r>
            <a:r>
              <a:rPr lang="es-ES" dirty="0"/>
              <a:t> después de la instalación.</a:t>
            </a:r>
          </a:p>
          <a:p>
            <a:r>
              <a:rPr lang="es-ES" dirty="0"/>
              <a:t>Podemos ver los perfiles disponibles escribiendo lo siguiente:</a:t>
            </a:r>
          </a:p>
          <a:p>
            <a:endParaRPr lang="es-ES" dirty="0"/>
          </a:p>
          <a:p>
            <a:r>
              <a:rPr lang="es-ES" dirty="0"/>
              <a:t>sudo </a:t>
            </a:r>
            <a:r>
              <a:rPr lang="es-ES" dirty="0" err="1"/>
              <a:t>ufw</a:t>
            </a:r>
            <a:r>
              <a:rPr lang="es-ES" dirty="0"/>
              <a:t> </a:t>
            </a:r>
            <a:r>
              <a:rPr lang="es-ES" dirty="0" err="1"/>
              <a:t>app</a:t>
            </a:r>
            <a:r>
              <a:rPr lang="es-ES" dirty="0"/>
              <a:t> </a:t>
            </a:r>
            <a:r>
              <a:rPr lang="es-ES" dirty="0" err="1"/>
              <a:t>list</a:t>
            </a:r>
            <a:r>
              <a:rPr lang="es-ES" dirty="0"/>
              <a:t> </a:t>
            </a:r>
          </a:p>
          <a:p>
            <a:endParaRPr lang="es-ES" dirty="0"/>
          </a:p>
          <a:p>
            <a:r>
              <a:rPr lang="es-ES" dirty="0"/>
              <a:t>Debería ver una lista como esta:</a:t>
            </a:r>
          </a:p>
          <a:p>
            <a:r>
              <a:rPr lang="es-ES" dirty="0"/>
              <a:t>Output</a:t>
            </a:r>
          </a:p>
          <a:p>
            <a:r>
              <a:rPr lang="es-ES" dirty="0" err="1"/>
              <a:t>Available</a:t>
            </a:r>
            <a:r>
              <a:rPr lang="es-ES" dirty="0"/>
              <a:t> </a:t>
            </a:r>
            <a:r>
              <a:rPr lang="es-ES" dirty="0" err="1"/>
              <a:t>applications</a:t>
            </a:r>
            <a:r>
              <a:rPr lang="es-ES" dirty="0"/>
              <a:t>: </a:t>
            </a:r>
          </a:p>
          <a:p>
            <a:r>
              <a:rPr lang="es-ES" dirty="0"/>
              <a:t>Apache </a:t>
            </a:r>
          </a:p>
          <a:p>
            <a:r>
              <a:rPr lang="es-ES" dirty="0"/>
              <a:t>Apache Full </a:t>
            </a:r>
          </a:p>
          <a:p>
            <a:r>
              <a:rPr lang="es-ES" dirty="0"/>
              <a:t>Apache </a:t>
            </a:r>
            <a:r>
              <a:rPr lang="es-ES" dirty="0" err="1"/>
              <a:t>Secure</a:t>
            </a:r>
            <a:r>
              <a:rPr lang="es-ES" dirty="0"/>
              <a:t> </a:t>
            </a:r>
          </a:p>
          <a:p>
            <a:r>
              <a:rPr lang="es-ES" dirty="0" err="1"/>
              <a:t>OpenSSH</a:t>
            </a:r>
            <a:r>
              <a:rPr lang="es-ES" dirty="0"/>
              <a:t> </a:t>
            </a: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sz="quarter" idx="1"/>
          </p:nvPr>
        </p:nvSpPr>
        <p:spPr/>
        <p:txBody>
          <a:bodyPr>
            <a:normAutofit fontScale="47500" lnSpcReduction="20000"/>
          </a:bodyPr>
          <a:lstStyle/>
          <a:p>
            <a:r>
              <a:rPr lang="es-ES" dirty="0"/>
              <a:t> </a:t>
            </a:r>
            <a:r>
              <a:rPr lang="es-ES" dirty="0" err="1"/>
              <a:t>udo</a:t>
            </a:r>
            <a:r>
              <a:rPr lang="es-ES" dirty="0"/>
              <a:t> </a:t>
            </a:r>
            <a:r>
              <a:rPr lang="es-ES" dirty="0" err="1"/>
              <a:t>ufw</a:t>
            </a:r>
            <a:r>
              <a:rPr lang="es-ES" dirty="0"/>
              <a:t> status</a:t>
            </a:r>
          </a:p>
          <a:p>
            <a:endParaRPr lang="es-ES" dirty="0"/>
          </a:p>
          <a:p>
            <a:r>
              <a:rPr lang="es-ES" dirty="0"/>
              <a:t>Si antes sólo permitía tráfico HTTP regular, su resultado puede tener este aspecto:</a:t>
            </a:r>
          </a:p>
          <a:p>
            <a:endParaRPr lang="es-ES" dirty="0"/>
          </a:p>
          <a:p>
            <a:r>
              <a:rPr lang="es-ES" dirty="0"/>
              <a:t>Output</a:t>
            </a:r>
          </a:p>
          <a:p>
            <a:r>
              <a:rPr lang="es-ES" dirty="0"/>
              <a:t>Status: active</a:t>
            </a:r>
          </a:p>
          <a:p>
            <a:endParaRPr lang="es-ES" dirty="0"/>
          </a:p>
          <a:p>
            <a:r>
              <a:rPr lang="es-ES" dirty="0" err="1"/>
              <a:t>To</a:t>
            </a:r>
            <a:r>
              <a:rPr lang="es-ES" dirty="0"/>
              <a:t>                         </a:t>
            </a:r>
            <a:r>
              <a:rPr lang="es-ES" dirty="0" err="1"/>
              <a:t>Action</a:t>
            </a:r>
            <a:r>
              <a:rPr lang="es-ES" dirty="0"/>
              <a:t>      </a:t>
            </a:r>
            <a:r>
              <a:rPr lang="es-ES" dirty="0" err="1"/>
              <a:t>From</a:t>
            </a:r>
            <a:endParaRPr lang="es-ES" dirty="0"/>
          </a:p>
          <a:p>
            <a:r>
              <a:rPr lang="es-ES" dirty="0"/>
              <a:t>--                         ------      ----</a:t>
            </a:r>
          </a:p>
          <a:p>
            <a:r>
              <a:rPr lang="es-ES" dirty="0" err="1"/>
              <a:t>OpenSSH</a:t>
            </a:r>
            <a:r>
              <a:rPr lang="es-ES" dirty="0"/>
              <a:t>                    ALLOW       </a:t>
            </a:r>
            <a:r>
              <a:rPr lang="es-ES" dirty="0" err="1"/>
              <a:t>Anywhere</a:t>
            </a:r>
            <a:endParaRPr lang="es-ES" dirty="0"/>
          </a:p>
          <a:p>
            <a:r>
              <a:rPr lang="es-ES" dirty="0"/>
              <a:t>Apache                     ALLOW       </a:t>
            </a:r>
            <a:r>
              <a:rPr lang="es-ES" dirty="0" err="1"/>
              <a:t>Anywhere</a:t>
            </a:r>
            <a:endParaRPr lang="es-ES" dirty="0"/>
          </a:p>
          <a:p>
            <a:r>
              <a:rPr lang="es-ES" dirty="0" err="1"/>
              <a:t>OpenSSH</a:t>
            </a:r>
            <a:r>
              <a:rPr lang="es-ES" dirty="0"/>
              <a:t> (v6)               ALLOW       </a:t>
            </a:r>
            <a:r>
              <a:rPr lang="es-ES" dirty="0" err="1"/>
              <a:t>Anywhere</a:t>
            </a:r>
            <a:r>
              <a:rPr lang="es-ES" dirty="0"/>
              <a:t> (v6)</a:t>
            </a:r>
          </a:p>
          <a:p>
            <a:r>
              <a:rPr lang="es-ES" dirty="0"/>
              <a:t>Apache (v6)                ALLOW       </a:t>
            </a:r>
            <a:r>
              <a:rPr lang="es-ES" dirty="0" err="1"/>
              <a:t>Anywhere</a:t>
            </a:r>
            <a:r>
              <a:rPr lang="es-ES" dirty="0"/>
              <a:t> (v6)</a:t>
            </a:r>
          </a:p>
          <a:p>
            <a:endParaRPr lang="es-ES" dirty="0"/>
          </a:p>
          <a:p>
            <a:r>
              <a:rPr lang="es-ES" dirty="0"/>
              <a:t>Para permitir adicionalmente la entrada de tráfico HTTPS, podemos permitir el perfil “Apache Full” y luego eliminar la asignación de perfil “Apache” redundante:</a:t>
            </a: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sz="quarter" idx="1"/>
          </p:nvPr>
        </p:nvSpPr>
        <p:spPr/>
        <p:txBody>
          <a:bodyPr>
            <a:normAutofit fontScale="40000" lnSpcReduction="20000"/>
          </a:bodyPr>
          <a:lstStyle/>
          <a:p>
            <a:r>
              <a:rPr lang="es-ES" dirty="0"/>
              <a:t> sudo </a:t>
            </a:r>
            <a:r>
              <a:rPr lang="es-ES" dirty="0" err="1"/>
              <a:t>ufw</a:t>
            </a:r>
            <a:r>
              <a:rPr lang="es-ES" dirty="0"/>
              <a:t> </a:t>
            </a:r>
            <a:r>
              <a:rPr lang="es-ES" dirty="0" err="1"/>
              <a:t>allow</a:t>
            </a:r>
            <a:r>
              <a:rPr lang="es-ES" dirty="0"/>
              <a:t> 'Apache Full'</a:t>
            </a:r>
          </a:p>
          <a:p>
            <a:r>
              <a:rPr lang="es-ES" dirty="0"/>
              <a:t>    sudo </a:t>
            </a:r>
            <a:r>
              <a:rPr lang="es-ES" dirty="0" err="1"/>
              <a:t>ufw</a:t>
            </a:r>
            <a:r>
              <a:rPr lang="es-ES" dirty="0"/>
              <a:t> </a:t>
            </a:r>
            <a:r>
              <a:rPr lang="es-ES" dirty="0" err="1"/>
              <a:t>delete</a:t>
            </a:r>
            <a:r>
              <a:rPr lang="es-ES" dirty="0"/>
              <a:t> </a:t>
            </a:r>
            <a:r>
              <a:rPr lang="es-ES" dirty="0" err="1"/>
              <a:t>allow</a:t>
            </a:r>
            <a:r>
              <a:rPr lang="es-ES" dirty="0"/>
              <a:t> 'Apache'</a:t>
            </a:r>
          </a:p>
          <a:p>
            <a:endParaRPr lang="es-ES" dirty="0"/>
          </a:p>
          <a:p>
            <a:r>
              <a:rPr lang="es-ES" dirty="0"/>
              <a:t>Con esto, su estado debería de tener este aspecto:</a:t>
            </a:r>
          </a:p>
          <a:p>
            <a:endParaRPr lang="es-ES" dirty="0"/>
          </a:p>
          <a:p>
            <a:r>
              <a:rPr lang="es-ES" dirty="0"/>
              <a:t>    sudo </a:t>
            </a:r>
            <a:r>
              <a:rPr lang="es-ES" dirty="0" err="1"/>
              <a:t>ufw</a:t>
            </a:r>
            <a:r>
              <a:rPr lang="es-ES" dirty="0"/>
              <a:t> status</a:t>
            </a:r>
          </a:p>
          <a:p>
            <a:endParaRPr lang="es-ES" dirty="0"/>
          </a:p>
          <a:p>
            <a:r>
              <a:rPr lang="es-ES" dirty="0"/>
              <a:t>Output</a:t>
            </a:r>
          </a:p>
          <a:p>
            <a:r>
              <a:rPr lang="es-ES" dirty="0"/>
              <a:t>Status: active</a:t>
            </a:r>
          </a:p>
          <a:p>
            <a:endParaRPr lang="es-ES" dirty="0"/>
          </a:p>
          <a:p>
            <a:r>
              <a:rPr lang="es-ES" dirty="0" err="1"/>
              <a:t>To</a:t>
            </a:r>
            <a:r>
              <a:rPr lang="es-ES" dirty="0"/>
              <a:t>                         </a:t>
            </a:r>
            <a:r>
              <a:rPr lang="es-ES" dirty="0" err="1"/>
              <a:t>Action</a:t>
            </a:r>
            <a:r>
              <a:rPr lang="es-ES" dirty="0"/>
              <a:t>      </a:t>
            </a:r>
            <a:r>
              <a:rPr lang="es-ES" dirty="0" err="1"/>
              <a:t>From</a:t>
            </a:r>
            <a:endParaRPr lang="es-ES" dirty="0"/>
          </a:p>
          <a:p>
            <a:r>
              <a:rPr lang="es-ES" dirty="0"/>
              <a:t>--                         ------      ----</a:t>
            </a:r>
          </a:p>
          <a:p>
            <a:r>
              <a:rPr lang="es-ES" dirty="0" err="1"/>
              <a:t>OpenSSH</a:t>
            </a:r>
            <a:r>
              <a:rPr lang="es-ES" dirty="0"/>
              <a:t>                    ALLOW       </a:t>
            </a:r>
            <a:r>
              <a:rPr lang="es-ES" dirty="0" err="1"/>
              <a:t>Anywhere</a:t>
            </a:r>
            <a:endParaRPr lang="es-ES" dirty="0"/>
          </a:p>
          <a:p>
            <a:r>
              <a:rPr lang="es-ES" dirty="0"/>
              <a:t>Apache Full                ALLOW       </a:t>
            </a:r>
            <a:r>
              <a:rPr lang="es-ES" dirty="0" err="1"/>
              <a:t>Anywhere</a:t>
            </a:r>
            <a:endParaRPr lang="es-ES" dirty="0"/>
          </a:p>
          <a:p>
            <a:r>
              <a:rPr lang="es-ES" dirty="0" err="1"/>
              <a:t>OpenSSH</a:t>
            </a:r>
            <a:r>
              <a:rPr lang="es-ES" dirty="0"/>
              <a:t> (v6)               ALLOW       </a:t>
            </a:r>
            <a:r>
              <a:rPr lang="es-ES" dirty="0" err="1"/>
              <a:t>Anywhere</a:t>
            </a:r>
            <a:r>
              <a:rPr lang="es-ES" dirty="0"/>
              <a:t> (v6)</a:t>
            </a:r>
          </a:p>
          <a:p>
            <a:r>
              <a:rPr lang="es-ES" dirty="0"/>
              <a:t>Apache Full (v6)           ALLOW       </a:t>
            </a:r>
            <a:r>
              <a:rPr lang="es-ES" dirty="0" err="1"/>
              <a:t>Anywhere</a:t>
            </a:r>
            <a:r>
              <a:rPr lang="es-ES" dirty="0"/>
              <a:t> (v6)</a:t>
            </a: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85900" y="2396040"/>
            <a:ext cx="6172200" cy="445740"/>
          </a:xfrm>
        </p:spPr>
        <p:txBody>
          <a:bodyPr>
            <a:normAutofit fontScale="90000"/>
          </a:bodyPr>
          <a:lstStyle/>
          <a:p>
            <a:r>
              <a:rPr lang="es-ES" b="1" dirty="0"/>
              <a:t>Paso 4: Habilitar los cambios en Apache</a:t>
            </a:r>
            <a:endParaRPr lang="es-ES" dirty="0"/>
          </a:p>
        </p:txBody>
      </p:sp>
      <p:sp>
        <p:nvSpPr>
          <p:cNvPr id="3" name="2 Marcador de contenido"/>
          <p:cNvSpPr>
            <a:spLocks noGrp="1"/>
          </p:cNvSpPr>
          <p:nvPr>
            <p:ph sz="quarter" idx="1"/>
          </p:nvPr>
        </p:nvSpPr>
        <p:spPr/>
        <p:txBody>
          <a:bodyPr/>
          <a:lstStyle/>
          <a:p>
            <a:endParaRPr lang="es-E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err="1"/>
              <a:t>Hashing</a:t>
            </a:r>
            <a:endParaRPr lang="es-ES" dirty="0"/>
          </a:p>
        </p:txBody>
      </p:sp>
      <p:sp>
        <p:nvSpPr>
          <p:cNvPr id="3" name="2 Marcador de contenido"/>
          <p:cNvSpPr>
            <a:spLocks noGrp="1"/>
          </p:cNvSpPr>
          <p:nvPr>
            <p:ph idx="1"/>
          </p:nvPr>
        </p:nvSpPr>
        <p:spPr>
          <a:xfrm>
            <a:off x="1771650" y="1275606"/>
            <a:ext cx="5829300" cy="3086100"/>
          </a:xfrm>
        </p:spPr>
        <p:txBody>
          <a:bodyPr/>
          <a:lstStyle/>
          <a:p>
            <a:r>
              <a:rPr lang="es-ES" sz="1800" dirty="0"/>
              <a:t>El </a:t>
            </a:r>
            <a:r>
              <a:rPr lang="es-ES" sz="1800" dirty="0" err="1"/>
              <a:t>hashing</a:t>
            </a:r>
            <a:r>
              <a:rPr lang="es-ES" sz="1800" dirty="0"/>
              <a:t> unidireccional es otra forma de criptografía utilizada en </a:t>
            </a:r>
            <a:r>
              <a:rPr lang="es-ES" sz="1800" dirty="0" err="1"/>
              <a:t>Secure</a:t>
            </a:r>
            <a:r>
              <a:rPr lang="es-ES" sz="1800" dirty="0"/>
              <a:t> Shell </a:t>
            </a:r>
            <a:r>
              <a:rPr lang="es-ES" sz="1800" dirty="0" err="1"/>
              <a:t>Connections</a:t>
            </a:r>
            <a:r>
              <a:rPr lang="es-ES" sz="1800" dirty="0"/>
              <a:t>. </a:t>
            </a:r>
          </a:p>
          <a:p>
            <a:endParaRPr lang="es-ES" sz="1800" dirty="0"/>
          </a:p>
          <a:p>
            <a:r>
              <a:rPr lang="es-ES" sz="1800" dirty="0"/>
              <a:t>Las funciones de hash unidireccionales difieren de las dos formas anteriores de encriptación en el sentido de que nunca están destinadas a ser descifradas. </a:t>
            </a:r>
          </a:p>
          <a:p>
            <a:endParaRPr lang="es-ES" sz="1800" dirty="0"/>
          </a:p>
          <a:p>
            <a:r>
              <a:rPr lang="es-ES" sz="1800" dirty="0"/>
              <a:t>Generan un valor único de una longitud fija para cada entrada que no muestra una tendencia clara que pueda explotarse. </a:t>
            </a:r>
          </a:p>
          <a:p>
            <a:r>
              <a:rPr lang="es-ES" sz="1800" dirty="0"/>
              <a:t>Esto los hace prácticamente imposibles de revertir</a:t>
            </a: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sz="quarter" idx="1"/>
          </p:nvPr>
        </p:nvSpPr>
        <p:spPr/>
        <p:txBody>
          <a:bodyPr>
            <a:normAutofit fontScale="92500" lnSpcReduction="10000"/>
          </a:bodyPr>
          <a:lstStyle/>
          <a:p>
            <a:r>
              <a:rPr lang="es-ES" dirty="0"/>
              <a:t>Ahora que realizamos los cambios y ajustamos el firewall, podemos habilitar los módulos y encabezados SSL de Apache, y también nuestro host virtual listo para SSL, y reiniciar Apache.</a:t>
            </a:r>
          </a:p>
          <a:p>
            <a:r>
              <a:rPr lang="es-ES" dirty="0"/>
              <a:t>Podemos habilitar </a:t>
            </a:r>
            <a:r>
              <a:rPr lang="es-ES" dirty="0" err="1"/>
              <a:t>mod_ssl</a:t>
            </a:r>
            <a:r>
              <a:rPr lang="es-ES" dirty="0"/>
              <a:t>, el módulo SSL de Apache y </a:t>
            </a:r>
            <a:r>
              <a:rPr lang="es-ES" dirty="0" err="1"/>
              <a:t>mod_headers</a:t>
            </a:r>
            <a:r>
              <a:rPr lang="es-ES" dirty="0"/>
              <a:t>, que necesitan algunas de las configuraciones de nuestro fragmento SSL, con el comando a2enmod:</a:t>
            </a:r>
          </a:p>
          <a:p>
            <a:endParaRPr lang="es-ES" dirty="0"/>
          </a:p>
          <a:p>
            <a:r>
              <a:rPr lang="es-ES" dirty="0"/>
              <a:t>sudo a2enmod </a:t>
            </a:r>
            <a:r>
              <a:rPr lang="es-ES" dirty="0" err="1"/>
              <a:t>ssl</a:t>
            </a:r>
            <a:r>
              <a:rPr lang="es-ES" dirty="0"/>
              <a:t> </a:t>
            </a:r>
          </a:p>
          <a:p>
            <a:r>
              <a:rPr lang="es-ES" dirty="0"/>
              <a:t>sudo a2enmod </a:t>
            </a:r>
            <a:r>
              <a:rPr lang="es-ES" dirty="0" err="1"/>
              <a:t>headers</a:t>
            </a:r>
            <a:r>
              <a:rPr lang="es-ES" dirty="0"/>
              <a:t> </a:t>
            </a:r>
          </a:p>
          <a:p>
            <a:endParaRPr lang="es-ES" dirty="0"/>
          </a:p>
          <a:p>
            <a:r>
              <a:rPr lang="es-ES" dirty="0"/>
              <a:t>A continuación, podemos habilitar nuestro host virtual SSL con el comando a2ensite:</a:t>
            </a:r>
          </a:p>
          <a:p>
            <a:endParaRPr lang="es-ES" dirty="0"/>
          </a:p>
          <a:p>
            <a:r>
              <a:rPr lang="es-ES" dirty="0"/>
              <a:t>sudo a2ensite default-</a:t>
            </a:r>
            <a:r>
              <a:rPr lang="es-ES" dirty="0" err="1"/>
              <a:t>ssl</a:t>
            </a:r>
            <a:r>
              <a:rPr lang="es-ES" dirty="0"/>
              <a:t> </a:t>
            </a:r>
          </a:p>
          <a:p>
            <a:endParaRPr lang="es-E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sz="quarter" idx="1"/>
          </p:nvPr>
        </p:nvSpPr>
        <p:spPr/>
        <p:txBody>
          <a:bodyPr>
            <a:normAutofit fontScale="55000" lnSpcReduction="20000"/>
          </a:bodyPr>
          <a:lstStyle/>
          <a:p>
            <a:r>
              <a:rPr lang="es-ES" dirty="0"/>
              <a:t>También debemos habilitar nuestro archivo </a:t>
            </a:r>
            <a:r>
              <a:rPr lang="es-ES" dirty="0" err="1"/>
              <a:t>ssl-params.conf</a:t>
            </a:r>
            <a:r>
              <a:rPr lang="es-ES" dirty="0"/>
              <a:t>, para leer los valores que configuramos:</a:t>
            </a:r>
          </a:p>
          <a:p>
            <a:endParaRPr lang="es-ES" dirty="0"/>
          </a:p>
          <a:p>
            <a:r>
              <a:rPr lang="es-ES" dirty="0"/>
              <a:t>sudo a2enconf </a:t>
            </a:r>
            <a:r>
              <a:rPr lang="es-ES" dirty="0" err="1"/>
              <a:t>ssl</a:t>
            </a:r>
            <a:r>
              <a:rPr lang="es-ES" dirty="0"/>
              <a:t>-</a:t>
            </a:r>
            <a:r>
              <a:rPr lang="es-ES" dirty="0" err="1"/>
              <a:t>params</a:t>
            </a:r>
            <a:r>
              <a:rPr lang="es-ES" dirty="0"/>
              <a:t> </a:t>
            </a:r>
          </a:p>
          <a:p>
            <a:endParaRPr lang="es-ES" dirty="0"/>
          </a:p>
          <a:p>
            <a:r>
              <a:rPr lang="es-ES" dirty="0"/>
              <a:t>En este punto, nuestro sitio y los módulos necesarios quedarán habilitados. Deberíamos comprobar que no haya errores de sintaxis en nuestros archivos. Podemos hacerlo escribiendo lo siguiente:</a:t>
            </a:r>
          </a:p>
          <a:p>
            <a:endParaRPr lang="es-ES" dirty="0"/>
          </a:p>
          <a:p>
            <a:r>
              <a:rPr lang="es-ES" dirty="0"/>
              <a:t>sudo apache2ctl </a:t>
            </a:r>
            <a:r>
              <a:rPr lang="es-ES" dirty="0" err="1"/>
              <a:t>configtest</a:t>
            </a:r>
            <a:r>
              <a:rPr lang="es-ES" dirty="0"/>
              <a:t> </a:t>
            </a:r>
          </a:p>
          <a:p>
            <a:endParaRPr lang="es-ES" dirty="0"/>
          </a:p>
          <a:p>
            <a:r>
              <a:rPr lang="es-ES" dirty="0"/>
              <a:t>Si la operación se completa de forma correcta, obtendrá un resultado similar a este:</a:t>
            </a:r>
          </a:p>
          <a:p>
            <a:endParaRPr lang="es-ES" dirty="0"/>
          </a:p>
          <a:p>
            <a:endParaRPr lang="es-ES" dirty="0"/>
          </a:p>
          <a:p>
            <a:r>
              <a:rPr lang="es-ES" dirty="0"/>
              <a:t>AH00558: apache2: </a:t>
            </a:r>
            <a:r>
              <a:rPr lang="es-ES" dirty="0" err="1"/>
              <a:t>Could</a:t>
            </a:r>
            <a:r>
              <a:rPr lang="es-ES" dirty="0"/>
              <a:t> </a:t>
            </a:r>
            <a:r>
              <a:rPr lang="es-ES" dirty="0" err="1"/>
              <a:t>not</a:t>
            </a:r>
            <a:r>
              <a:rPr lang="es-ES" dirty="0"/>
              <a:t> </a:t>
            </a:r>
            <a:r>
              <a:rPr lang="es-ES" dirty="0" err="1"/>
              <a:t>reliably</a:t>
            </a:r>
            <a:r>
              <a:rPr lang="es-ES" dirty="0"/>
              <a:t> determine </a:t>
            </a:r>
            <a:r>
              <a:rPr lang="es-ES" dirty="0" err="1"/>
              <a:t>the</a:t>
            </a:r>
            <a:r>
              <a:rPr lang="es-ES" dirty="0"/>
              <a:t> </a:t>
            </a:r>
            <a:r>
              <a:rPr lang="es-ES" dirty="0" err="1"/>
              <a:t>server's</a:t>
            </a:r>
            <a:r>
              <a:rPr lang="es-ES" dirty="0"/>
              <a:t> </a:t>
            </a:r>
            <a:r>
              <a:rPr lang="es-ES" dirty="0" err="1"/>
              <a:t>fully</a:t>
            </a:r>
            <a:r>
              <a:rPr lang="es-ES" dirty="0"/>
              <a:t> </a:t>
            </a:r>
            <a:r>
              <a:rPr lang="es-ES" dirty="0" err="1"/>
              <a:t>qualified</a:t>
            </a:r>
            <a:r>
              <a:rPr lang="es-ES" dirty="0"/>
              <a:t> </a:t>
            </a:r>
            <a:r>
              <a:rPr lang="es-ES" dirty="0" err="1"/>
              <a:t>domain</a:t>
            </a:r>
            <a:r>
              <a:rPr lang="es-ES" dirty="0"/>
              <a:t> </a:t>
            </a:r>
            <a:r>
              <a:rPr lang="es-ES" dirty="0" err="1"/>
              <a:t>name</a:t>
            </a:r>
            <a:r>
              <a:rPr lang="es-ES" dirty="0"/>
              <a:t>, </a:t>
            </a:r>
            <a:r>
              <a:rPr lang="es-ES" dirty="0" err="1"/>
              <a:t>using</a:t>
            </a:r>
            <a:r>
              <a:rPr lang="es-ES" dirty="0"/>
              <a:t> 127.0.1.1. Set </a:t>
            </a:r>
            <a:r>
              <a:rPr lang="es-ES" dirty="0" err="1"/>
              <a:t>the</a:t>
            </a:r>
            <a:r>
              <a:rPr lang="es-ES" dirty="0"/>
              <a:t> '</a:t>
            </a:r>
            <a:r>
              <a:rPr lang="es-ES" dirty="0" err="1"/>
              <a:t>ServerName</a:t>
            </a:r>
            <a:r>
              <a:rPr lang="es-ES" dirty="0"/>
              <a:t>' </a:t>
            </a:r>
            <a:r>
              <a:rPr lang="es-ES" dirty="0" err="1"/>
              <a:t>directive</a:t>
            </a:r>
            <a:r>
              <a:rPr lang="es-ES" dirty="0"/>
              <a:t> </a:t>
            </a:r>
            <a:r>
              <a:rPr lang="es-ES" dirty="0" err="1"/>
              <a:t>globally</a:t>
            </a:r>
            <a:r>
              <a:rPr lang="es-ES" dirty="0"/>
              <a:t> </a:t>
            </a:r>
            <a:r>
              <a:rPr lang="es-ES" dirty="0" err="1"/>
              <a:t>to</a:t>
            </a:r>
            <a:r>
              <a:rPr lang="es-ES" dirty="0"/>
              <a:t> </a:t>
            </a:r>
            <a:r>
              <a:rPr lang="es-ES" dirty="0" err="1"/>
              <a:t>suppress</a:t>
            </a:r>
            <a:r>
              <a:rPr lang="es-ES" dirty="0"/>
              <a:t> </a:t>
            </a:r>
            <a:r>
              <a:rPr lang="es-ES" dirty="0" err="1"/>
              <a:t>this</a:t>
            </a:r>
            <a:r>
              <a:rPr lang="es-ES" dirty="0"/>
              <a:t> </a:t>
            </a:r>
            <a:r>
              <a:rPr lang="es-ES" dirty="0" err="1"/>
              <a:t>message</a:t>
            </a:r>
            <a:r>
              <a:rPr lang="es-ES" dirty="0"/>
              <a:t> </a:t>
            </a:r>
          </a:p>
          <a:p>
            <a:endParaRPr lang="es-ES" dirty="0"/>
          </a:p>
          <a:p>
            <a:r>
              <a:rPr lang="es-ES" dirty="0" err="1"/>
              <a:t>Syntax</a:t>
            </a:r>
            <a:r>
              <a:rPr lang="es-ES" dirty="0"/>
              <a:t> OK </a:t>
            </a: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sz="quarter" idx="1"/>
          </p:nvPr>
        </p:nvSpPr>
        <p:spPr/>
        <p:txBody>
          <a:bodyPr/>
          <a:lstStyle/>
          <a:p>
            <a:r>
              <a:rPr lang="es-ES" dirty="0"/>
              <a:t>Si el resultado contiene </a:t>
            </a:r>
            <a:r>
              <a:rPr lang="es-ES" dirty="0" err="1"/>
              <a:t>Syntax</a:t>
            </a:r>
            <a:r>
              <a:rPr lang="es-ES" dirty="0"/>
              <a:t> OK, en su archivo de configuración no habrá errores de sintaxis. Podemos reiniciar Apache de forma segura para implementar nuestros cambios:</a:t>
            </a:r>
          </a:p>
          <a:p>
            <a:endParaRPr lang="es-ES" dirty="0"/>
          </a:p>
          <a:p>
            <a:endParaRPr lang="es-ES" dirty="0"/>
          </a:p>
          <a:p>
            <a:r>
              <a:rPr lang="es-ES" dirty="0"/>
              <a:t>sudo </a:t>
            </a:r>
            <a:r>
              <a:rPr lang="es-ES" dirty="0" err="1"/>
              <a:t>systemctl</a:t>
            </a:r>
            <a:r>
              <a:rPr lang="es-ES" dirty="0"/>
              <a:t> </a:t>
            </a:r>
            <a:r>
              <a:rPr lang="es-ES" dirty="0" err="1"/>
              <a:t>restart</a:t>
            </a:r>
            <a:r>
              <a:rPr lang="es-ES" dirty="0"/>
              <a:t> apache2 </a:t>
            </a:r>
          </a:p>
          <a:p>
            <a:endParaRPr lang="es-E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b="1" dirty="0"/>
              <a:t>Paso 5: Probar el cifrado</a:t>
            </a:r>
            <a:endParaRPr lang="es-ES" dirty="0"/>
          </a:p>
        </p:txBody>
      </p:sp>
      <p:sp>
        <p:nvSpPr>
          <p:cNvPr id="3" name="2 Marcador de contenido"/>
          <p:cNvSpPr>
            <a:spLocks noGrp="1"/>
          </p:cNvSpPr>
          <p:nvPr>
            <p:ph sz="quarter" idx="1"/>
          </p:nvPr>
        </p:nvSpPr>
        <p:spPr/>
        <p:txBody>
          <a:bodyPr>
            <a:normAutofit/>
          </a:bodyPr>
          <a:lstStyle/>
          <a:p>
            <a:r>
              <a:rPr lang="es-ES" dirty="0"/>
              <a:t>Ahora, estamos listos para probar nuestro servidor SSL.</a:t>
            </a:r>
          </a:p>
          <a:p>
            <a:endParaRPr lang="es-ES" dirty="0"/>
          </a:p>
          <a:p>
            <a:r>
              <a:rPr lang="es-ES" dirty="0"/>
              <a:t>Abra su navegador web y escriba </a:t>
            </a:r>
            <a:r>
              <a:rPr lang="es-ES" dirty="0" err="1"/>
              <a:t>https</a:t>
            </a:r>
            <a:r>
              <a:rPr lang="es-ES" dirty="0"/>
              <a:t>:// seguido del nombre de dominio o el IP de su servidor en la barra de direcciones:</a:t>
            </a:r>
          </a:p>
          <a:p>
            <a:endParaRPr lang="es-ES" dirty="0"/>
          </a:p>
          <a:p>
            <a:r>
              <a:rPr lang="es-ES" dirty="0"/>
              <a:t>https://server_domain_or_IP </a:t>
            </a:r>
          </a:p>
          <a:p>
            <a:endParaRPr lang="es-ES" dirty="0"/>
          </a:p>
          <a:p>
            <a:r>
              <a:rPr lang="es-ES" dirty="0"/>
              <a:t>Debido a que el certificado que creamos no está firmado por una de las autoridades de certificados de confianza de su navegador, es probable que vea una advertencia de aspecto intimidante como la que aparece a continuación:</a:t>
            </a:r>
          </a:p>
          <a:p>
            <a:endParaRPr lang="es-E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sz="quarter" idx="1"/>
          </p:nvPr>
        </p:nvSpPr>
        <p:spPr/>
        <p:txBody>
          <a:bodyPr/>
          <a:lstStyle/>
          <a:p>
            <a:endParaRPr lang="es-ES"/>
          </a:p>
        </p:txBody>
      </p:sp>
      <p:pic>
        <p:nvPicPr>
          <p:cNvPr id="50178" name="Picture 2" descr="Advertencia de certificado autofirmado de Apache"/>
          <p:cNvPicPr>
            <a:picLocks noChangeAspect="1" noChangeArrowheads="1"/>
          </p:cNvPicPr>
          <p:nvPr/>
        </p:nvPicPr>
        <p:blipFill>
          <a:blip r:embed="rId2" cstate="print"/>
          <a:srcRect/>
          <a:stretch>
            <a:fillRect/>
          </a:stretch>
        </p:blipFill>
        <p:spPr bwMode="auto">
          <a:xfrm>
            <a:off x="1979712" y="1599642"/>
            <a:ext cx="4521994" cy="2736057"/>
          </a:xfrm>
          <a:prstGeom prst="rect">
            <a:avLst/>
          </a:prstGeom>
          <a:noFill/>
        </p:spPr>
      </p:pic>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sz="quarter" idx="1"/>
          </p:nvPr>
        </p:nvSpPr>
        <p:spPr/>
        <p:txBody>
          <a:bodyPr/>
          <a:lstStyle/>
          <a:p>
            <a:r>
              <a:rPr lang="es-ES" dirty="0"/>
              <a:t>Esto está previsto y es normal. Sólo nos interesa el aspecto de cifrado de nuestro certificado. No nos importa la validación de terceros de la autenticidad de nuestro host. Haga clic en “ADVANCED” y luego en el enlace proporcionado para acceder a su host de cualquier manera:</a:t>
            </a: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sz="quarter" idx="1"/>
          </p:nvPr>
        </p:nvSpPr>
        <p:spPr/>
        <p:txBody>
          <a:bodyPr/>
          <a:lstStyle/>
          <a:p>
            <a:endParaRPr lang="es-ES"/>
          </a:p>
        </p:txBody>
      </p:sp>
      <p:pic>
        <p:nvPicPr>
          <p:cNvPr id="48130" name="Picture 2" descr="Anulación autofirmada de Apache"/>
          <p:cNvPicPr>
            <a:picLocks noChangeAspect="1" noChangeArrowheads="1"/>
          </p:cNvPicPr>
          <p:nvPr/>
        </p:nvPicPr>
        <p:blipFill>
          <a:blip r:embed="rId2" cstate="print"/>
          <a:srcRect/>
          <a:stretch>
            <a:fillRect/>
          </a:stretch>
        </p:blipFill>
        <p:spPr bwMode="auto">
          <a:xfrm>
            <a:off x="1925706" y="951570"/>
            <a:ext cx="4579144" cy="3871913"/>
          </a:xfrm>
          <a:prstGeom prst="rect">
            <a:avLst/>
          </a:prstGeom>
          <a:noFill/>
        </p:spPr>
      </p:pic>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endParaRPr lang="es-E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endParaRPr lang="es-ES"/>
          </a:p>
        </p:txBody>
      </p:sp>
      <p:pic>
        <p:nvPicPr>
          <p:cNvPr id="4" name="Picture 2" descr="https://www.hostinger.es/tutoriales/wp-content/uploads/sites/7/2017/09/ssh-tutorial-hash.jpg"/>
          <p:cNvPicPr>
            <a:picLocks noChangeAspect="1" noChangeArrowheads="1"/>
          </p:cNvPicPr>
          <p:nvPr/>
        </p:nvPicPr>
        <p:blipFill>
          <a:blip r:embed="rId2" cstate="print"/>
          <a:srcRect/>
          <a:stretch>
            <a:fillRect/>
          </a:stretch>
        </p:blipFill>
        <p:spPr bwMode="auto">
          <a:xfrm>
            <a:off x="1331640" y="681540"/>
            <a:ext cx="6429375" cy="4000501"/>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499382" y="124457"/>
            <a:ext cx="7886700" cy="994172"/>
          </a:xfrm>
          <a:prstGeom prst="rect">
            <a:avLst/>
          </a:prstGeom>
          <a:noFill/>
          <a:ln>
            <a:noFill/>
          </a:ln>
        </p:spPr>
        <p:txBody>
          <a:bodyPr spcFirstLastPara="1" wrap="square" lIns="68569" tIns="34275" rIns="68569" bIns="34275" anchor="b" anchorCtr="0">
            <a:noAutofit/>
          </a:bodyPr>
          <a:lstStyle/>
          <a:p>
            <a:pPr algn="ctr"/>
            <a:r>
              <a:rPr lang="en-US" b="1" dirty="0" err="1"/>
              <a:t>Licencia</a:t>
            </a:r>
            <a:endParaRPr/>
          </a:p>
        </p:txBody>
      </p:sp>
      <p:sp>
        <p:nvSpPr>
          <p:cNvPr id="113" name="Google Shape;113;p14"/>
          <p:cNvSpPr txBox="1"/>
          <p:nvPr/>
        </p:nvSpPr>
        <p:spPr>
          <a:xfrm>
            <a:off x="370115" y="1541274"/>
            <a:ext cx="8145234" cy="3052498"/>
          </a:xfrm>
          <a:prstGeom prst="rect">
            <a:avLst/>
          </a:prstGeom>
          <a:noFill/>
          <a:ln>
            <a:noFill/>
          </a:ln>
        </p:spPr>
        <p:txBody>
          <a:bodyPr spcFirstLastPara="1" wrap="square" lIns="0" tIns="34275" rIns="0" bIns="34275" anchor="t" anchorCtr="0">
            <a:noAutofit/>
          </a:bodyPr>
          <a:lstStyle/>
          <a:p>
            <a:pPr marL="272653" algn="ctr">
              <a:lnSpc>
                <a:spcPct val="90000"/>
              </a:lnSpc>
              <a:buClr>
                <a:schemeClr val="accent1"/>
              </a:buClr>
              <a:buSzPts val="2400"/>
            </a:pPr>
            <a:r>
              <a:rPr lang="en-US" sz="1800" b="1" dirty="0">
                <a:solidFill>
                  <a:srgbClr val="3F3F3F"/>
                </a:solidFill>
                <a:latin typeface="Calibri"/>
                <a:ea typeface="Calibri"/>
                <a:cs typeface="Calibri"/>
                <a:sym typeface="Calibri"/>
              </a:rPr>
              <a:t>Toda la </a:t>
            </a:r>
            <a:r>
              <a:rPr lang="en-US" sz="1800" b="1" dirty="0" err="1">
                <a:solidFill>
                  <a:srgbClr val="3F3F3F"/>
                </a:solidFill>
                <a:latin typeface="Calibri"/>
                <a:ea typeface="Calibri"/>
                <a:cs typeface="Calibri"/>
                <a:sym typeface="Calibri"/>
              </a:rPr>
              <a:t>documentación</a:t>
            </a:r>
            <a:r>
              <a:rPr lang="en-US" sz="1800" b="1" dirty="0">
                <a:solidFill>
                  <a:srgbClr val="3F3F3F"/>
                </a:solidFill>
                <a:latin typeface="Calibri"/>
                <a:ea typeface="Calibri"/>
                <a:cs typeface="Calibri"/>
                <a:sym typeface="Calibri"/>
              </a:rPr>
              <a:t> de </a:t>
            </a:r>
            <a:r>
              <a:rPr lang="en-US" sz="1800" b="1" dirty="0" err="1">
                <a:solidFill>
                  <a:srgbClr val="3F3F3F"/>
                </a:solidFill>
                <a:latin typeface="Calibri"/>
                <a:ea typeface="Calibri"/>
                <a:cs typeface="Calibri"/>
                <a:sym typeface="Calibri"/>
              </a:rPr>
              <a:t>esta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asignatura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queda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recogida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bajo</a:t>
            </a:r>
            <a:r>
              <a:rPr lang="en-US" sz="1800" b="1" dirty="0">
                <a:solidFill>
                  <a:srgbClr val="3F3F3F"/>
                </a:solidFill>
                <a:latin typeface="Calibri"/>
                <a:ea typeface="Calibri"/>
                <a:cs typeface="Calibri"/>
                <a:sym typeface="Calibri"/>
              </a:rPr>
              <a:t> la </a:t>
            </a:r>
            <a:r>
              <a:rPr lang="en-US" sz="1800" b="1" dirty="0" err="1">
                <a:solidFill>
                  <a:srgbClr val="3F3F3F"/>
                </a:solidFill>
                <a:latin typeface="Calibri"/>
                <a:ea typeface="Calibri"/>
                <a:cs typeface="Calibri"/>
                <a:sym typeface="Calibri"/>
              </a:rPr>
              <a:t>licencia</a:t>
            </a:r>
            <a:r>
              <a:rPr lang="en-US" sz="1800" b="1" dirty="0">
                <a:solidFill>
                  <a:srgbClr val="3F3F3F"/>
                </a:solidFill>
                <a:latin typeface="Calibri"/>
                <a:ea typeface="Calibri"/>
                <a:cs typeface="Calibri"/>
                <a:sym typeface="Calibri"/>
              </a:rPr>
              <a:t> de Creative Commons</a:t>
            </a:r>
            <a:endParaRPr sz="1800" b="1">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marL="68580" indent="-1903">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p:txBody>
      </p:sp>
      <p:pic>
        <p:nvPicPr>
          <p:cNvPr id="114" name="Google Shape;114;p14" descr="Licencia Creative Commons"/>
          <p:cNvPicPr preferRelativeResize="0"/>
          <p:nvPr/>
        </p:nvPicPr>
        <p:blipFill rotWithShape="1">
          <a:blip r:embed="rId3">
            <a:alphaModFix/>
          </a:blip>
          <a:srcRect/>
          <a:stretch/>
        </p:blipFill>
        <p:spPr>
          <a:xfrm>
            <a:off x="3400927" y="2398382"/>
            <a:ext cx="2083610" cy="733999"/>
          </a:xfrm>
          <a:prstGeom prst="rect">
            <a:avLst/>
          </a:prstGeom>
          <a:noFill/>
          <a:ln>
            <a:noFill/>
          </a:ln>
        </p:spPr>
      </p:pic>
      <p:sp>
        <p:nvSpPr>
          <p:cNvPr id="115" name="Google Shape;115;p14"/>
          <p:cNvSpPr/>
          <p:nvPr/>
        </p:nvSpPr>
        <p:spPr>
          <a:xfrm>
            <a:off x="2508212" y="3162748"/>
            <a:ext cx="4135490" cy="484748"/>
          </a:xfrm>
          <a:prstGeom prst="rect">
            <a:avLst/>
          </a:prstGeom>
          <a:noFill/>
          <a:ln>
            <a:noFill/>
          </a:ln>
        </p:spPr>
        <p:txBody>
          <a:bodyPr spcFirstLastPara="1" wrap="square" lIns="68569" tIns="34275" rIns="68569" bIns="34275" anchor="t" anchorCtr="0">
            <a:noAutofit/>
          </a:bodyPr>
          <a:lstStyle/>
          <a:p>
            <a:pPr>
              <a:buSzPts val="1800"/>
            </a:pPr>
            <a:r>
              <a:rPr lang="en-US" u="sng" dirty="0">
                <a:solidFill>
                  <a:schemeClr val="hlink"/>
                </a:solidFill>
                <a:latin typeface="Calibri"/>
                <a:ea typeface="Calibri"/>
                <a:cs typeface="Calibri"/>
                <a:sym typeface="Calibri"/>
                <a:hlinkClick r:id="rId4"/>
              </a:rPr>
              <a:t>https://creativecommons.org/licenses/by-nc-nd/4.0/</a:t>
            </a:r>
            <a:endParaRPr>
              <a:solidFill>
                <a:schemeClr val="dk1"/>
              </a:solidFill>
              <a:latin typeface="Calibri"/>
              <a:ea typeface="Calibri"/>
              <a:cs typeface="Calibri"/>
              <a:sym typeface="Calibri"/>
            </a:endParaRPr>
          </a:p>
          <a:p>
            <a:pPr>
              <a:buSzPts val="1800"/>
            </a:pPr>
            <a:endParaRPr>
              <a:solidFill>
                <a:schemeClr val="dk1"/>
              </a:solidFill>
              <a:latin typeface="Calibri"/>
              <a:ea typeface="Calibri"/>
              <a:cs typeface="Calibri"/>
              <a:sym typeface="Calibri"/>
            </a:endParaRPr>
          </a:p>
        </p:txBody>
      </p:sp>
      <p:sp>
        <p:nvSpPr>
          <p:cNvPr id="116" name="Google Shape;116;p14"/>
          <p:cNvSpPr/>
          <p:nvPr/>
        </p:nvSpPr>
        <p:spPr>
          <a:xfrm>
            <a:off x="604094" y="3585394"/>
            <a:ext cx="8145233" cy="1038746"/>
          </a:xfrm>
          <a:prstGeom prst="rect">
            <a:avLst/>
          </a:prstGeom>
          <a:noFill/>
          <a:ln>
            <a:noFill/>
          </a:ln>
        </p:spPr>
        <p:txBody>
          <a:bodyPr spcFirstLastPara="1" wrap="square" lIns="68569" tIns="34275" rIns="68569" bIns="34275" anchor="t" anchorCtr="0">
            <a:noAutofit/>
          </a:bodyPr>
          <a:lstStyle/>
          <a:p>
            <a:pPr algn="just">
              <a:buSzPts val="1200"/>
            </a:pPr>
            <a:r>
              <a:rPr lang="en-US" sz="900" i="1" dirty="0">
                <a:solidFill>
                  <a:srgbClr val="333333"/>
                </a:solidFill>
                <a:latin typeface="Helvetica Neue"/>
                <a:ea typeface="Helvetica Neue"/>
                <a:cs typeface="Helvetica Neue"/>
                <a:sym typeface="Helvetica Neue"/>
              </a:rPr>
              <a:t>En el </a:t>
            </a:r>
            <a:r>
              <a:rPr lang="en-US" sz="900" i="1" dirty="0" err="1">
                <a:solidFill>
                  <a:srgbClr val="333333"/>
                </a:solidFill>
                <a:latin typeface="Helvetica Neue"/>
                <a:ea typeface="Helvetica Neue"/>
                <a:cs typeface="Helvetica Neue"/>
                <a:sym typeface="Helvetica Neue"/>
              </a:rPr>
              <a:t>caso</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incumplimiento</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una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como</a:t>
            </a:r>
            <a:r>
              <a:rPr lang="en-US" sz="900" i="1" dirty="0">
                <a:solidFill>
                  <a:srgbClr val="333333"/>
                </a:solidFill>
                <a:latin typeface="Helvetica Neue"/>
                <a:ea typeface="Helvetica Neue"/>
                <a:cs typeface="Helvetica Neue"/>
                <a:sym typeface="Helvetica Neue"/>
              </a:rPr>
              <a:t> con </a:t>
            </a:r>
            <a:r>
              <a:rPr lang="en-US" sz="900" i="1" dirty="0" err="1">
                <a:solidFill>
                  <a:srgbClr val="333333"/>
                </a:solidFill>
                <a:latin typeface="Helvetica Neue"/>
                <a:ea typeface="Helvetica Neue"/>
                <a:cs typeface="Helvetica Neue"/>
                <a:sym typeface="Helvetica Neue"/>
              </a:rPr>
              <a:t>cualquier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otra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obra</a:t>
            </a:r>
            <a:r>
              <a:rPr lang="en-US" sz="900" i="1" dirty="0">
                <a:solidFill>
                  <a:srgbClr val="333333"/>
                </a:solidFill>
                <a:latin typeface="Helvetica Neue"/>
                <a:ea typeface="Helvetica Neue"/>
                <a:cs typeface="Helvetica Neue"/>
                <a:sym typeface="Helvetica Neue"/>
              </a:rPr>
              <a:t> y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habrá</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recurrir</a:t>
            </a:r>
            <a:r>
              <a:rPr lang="en-US" sz="900" i="1" dirty="0">
                <a:solidFill>
                  <a:srgbClr val="333333"/>
                </a:solidFill>
                <a:latin typeface="Helvetica Neue"/>
                <a:ea typeface="Helvetica Neue"/>
                <a:cs typeface="Helvetica Neue"/>
                <a:sym typeface="Helvetica Neue"/>
              </a:rPr>
              <a:t> a los </a:t>
            </a:r>
            <a:r>
              <a:rPr lang="en-US" sz="900" i="1" dirty="0" err="1">
                <a:solidFill>
                  <a:srgbClr val="333333"/>
                </a:solidFill>
                <a:latin typeface="Helvetica Neue"/>
                <a:ea typeface="Helvetica Neue"/>
                <a:cs typeface="Helvetica Neue"/>
                <a:sym typeface="Helvetica Neue"/>
              </a:rPr>
              <a:t>tribunales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Cuando</a:t>
            </a:r>
            <a:r>
              <a:rPr lang="en-US" sz="900" i="1" dirty="0">
                <a:solidFill>
                  <a:srgbClr val="333333"/>
                </a:solidFill>
                <a:latin typeface="Helvetica Neue"/>
                <a:ea typeface="Helvetica Neue"/>
                <a:cs typeface="Helvetica Neue"/>
                <a:sym typeface="Helvetica Neue"/>
              </a:rPr>
              <a:t> se </a:t>
            </a:r>
            <a:r>
              <a:rPr lang="en-US" sz="900" i="1" dirty="0" err="1">
                <a:solidFill>
                  <a:srgbClr val="333333"/>
                </a:solidFill>
                <a:latin typeface="Helvetica Neue"/>
                <a:ea typeface="Helvetica Neue"/>
                <a:cs typeface="Helvetica Neue"/>
                <a:sym typeface="Helvetica Neue"/>
              </a:rPr>
              <a:t>trate</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una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directa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 de la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le </a:t>
            </a:r>
            <a:r>
              <a:rPr lang="en-US" sz="900" i="1" dirty="0" err="1">
                <a:solidFill>
                  <a:srgbClr val="333333"/>
                </a:solidFill>
                <a:latin typeface="Helvetica Neue"/>
                <a:ea typeface="Helvetica Neue"/>
                <a:cs typeface="Helvetica Neue"/>
                <a:sym typeface="Helvetica Neue"/>
              </a:rPr>
              <a:t>podrá</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demandar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tanto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de la </a:t>
            </a:r>
            <a:r>
              <a:rPr lang="en-US" sz="900" i="1" dirty="0" err="1">
                <a:solidFill>
                  <a:srgbClr val="333333"/>
                </a:solidFill>
                <a:latin typeface="Helvetica Neue"/>
                <a:ea typeface="Helvetica Neue"/>
                <a:cs typeface="Helvetica Neue"/>
                <a:sym typeface="Helvetica Neue"/>
              </a:rPr>
              <a:t>propiedad</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intelectual</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como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incumplimiento</a:t>
            </a:r>
            <a:r>
              <a:rPr lang="en-US" sz="900" i="1" dirty="0">
                <a:solidFill>
                  <a:srgbClr val="333333"/>
                </a:solidFill>
                <a:latin typeface="Helvetica Neue"/>
                <a:ea typeface="Helvetica Neue"/>
                <a:cs typeface="Helvetica Neue"/>
                <a:sym typeface="Helvetica Neue"/>
              </a:rPr>
              <a:t> contractual (</a:t>
            </a:r>
            <a:r>
              <a:rPr lang="en-US" sz="900" i="1" dirty="0" err="1">
                <a:solidFill>
                  <a:srgbClr val="333333"/>
                </a:solidFill>
                <a:latin typeface="Helvetica Neue"/>
                <a:ea typeface="Helvetica Neue"/>
                <a:cs typeface="Helvetica Neue"/>
                <a:sym typeface="Helvetica Neue"/>
              </a:rPr>
              <a:t>ya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crea</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vínculo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directo</a:t>
            </a:r>
            <a:r>
              <a:rPr lang="en-US" sz="900" i="1" dirty="0">
                <a:solidFill>
                  <a:srgbClr val="333333"/>
                </a:solidFill>
                <a:latin typeface="Helvetica Neue"/>
                <a:ea typeface="Helvetica Neue"/>
                <a:cs typeface="Helvetica Neue"/>
                <a:sym typeface="Helvetica Neue"/>
              </a:rPr>
              <a:t> entre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y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a:t>
            </a:r>
            <a:r>
              <a:rPr lang="en-US" sz="900" i="1" dirty="0" err="1">
                <a:solidFill>
                  <a:srgbClr val="333333"/>
                </a:solidFill>
                <a:latin typeface="Helvetica Neue"/>
                <a:ea typeface="Helvetica Neue"/>
                <a:cs typeface="Helvetica Neue"/>
                <a:sym typeface="Helvetica Neue"/>
              </a:rPr>
              <a:t>licenciatario</a:t>
            </a:r>
            <a:r>
              <a:rPr lang="en-US" sz="900" i="1" dirty="0">
                <a:solidFill>
                  <a:srgbClr val="333333"/>
                </a:solidFill>
                <a:latin typeface="Helvetica Neue"/>
                <a:ea typeface="Helvetica Neue"/>
                <a:cs typeface="Helvetica Neue"/>
                <a:sym typeface="Helvetica Neue"/>
              </a:rPr>
              <a:t>). El </a:t>
            </a:r>
            <a:r>
              <a:rPr lang="en-US" sz="900" i="1" dirty="0" err="1">
                <a:solidFill>
                  <a:srgbClr val="333333"/>
                </a:solidFill>
                <a:latin typeface="Helvetica Neue"/>
                <a:ea typeface="Helvetica Neue"/>
                <a:cs typeface="Helvetica Neue"/>
                <a:sym typeface="Helvetica Neue"/>
              </a:rPr>
              <a:t>derecho</a:t>
            </a:r>
            <a:r>
              <a:rPr lang="en-US" sz="900" i="1" dirty="0">
                <a:solidFill>
                  <a:srgbClr val="333333"/>
                </a:solidFill>
                <a:latin typeface="Helvetica Neue"/>
                <a:ea typeface="Helvetica Neue"/>
                <a:cs typeface="Helvetica Neue"/>
                <a:sym typeface="Helvetica Neue"/>
              </a:rPr>
              <a:t> moral de </a:t>
            </a:r>
            <a:r>
              <a:rPr lang="en-US" sz="900" i="1" dirty="0" err="1">
                <a:solidFill>
                  <a:srgbClr val="333333"/>
                </a:solidFill>
                <a:latin typeface="Helvetica Neue"/>
                <a:ea typeface="Helvetica Neue"/>
                <a:cs typeface="Helvetica Neue"/>
                <a:sym typeface="Helvetica Neue"/>
              </a:rPr>
              <a:t>integridad</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recogido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legislación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española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queda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protegido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aunque</a:t>
            </a:r>
            <a:r>
              <a:rPr lang="en-US" sz="900" i="1" dirty="0">
                <a:solidFill>
                  <a:srgbClr val="333333"/>
                </a:solidFill>
                <a:latin typeface="Helvetica Neue"/>
                <a:ea typeface="Helvetica Neue"/>
                <a:cs typeface="Helvetica Neue"/>
                <a:sym typeface="Helvetica Neue"/>
              </a:rPr>
              <a:t> no </a:t>
            </a:r>
            <a:r>
              <a:rPr lang="en-US" sz="900" i="1" dirty="0" err="1">
                <a:solidFill>
                  <a:srgbClr val="333333"/>
                </a:solidFill>
                <a:latin typeface="Helvetica Neue"/>
                <a:ea typeface="Helvetica Neue"/>
                <a:cs typeface="Helvetica Neue"/>
                <a:sym typeface="Helvetica Neue"/>
              </a:rPr>
              <a:t>aparezca</a:t>
            </a:r>
            <a:r>
              <a:rPr lang="en-US" sz="900" i="1" dirty="0">
                <a:solidFill>
                  <a:srgbClr val="333333"/>
                </a:solidFill>
                <a:latin typeface="Helvetica Neue"/>
                <a:ea typeface="Helvetica Neue"/>
                <a:cs typeface="Helvetica Neue"/>
                <a:sym typeface="Helvetica Neue"/>
              </a:rPr>
              <a:t> en </a:t>
            </a:r>
            <a:r>
              <a:rPr lang="en-US" sz="900" i="1" dirty="0" err="1">
                <a:solidFill>
                  <a:srgbClr val="333333"/>
                </a:solidFill>
                <a:latin typeface="Helvetica Neue"/>
                <a:ea typeface="Helvetica Neue"/>
                <a:cs typeface="Helvetica Neue"/>
                <a:sym typeface="Helvetica Neue"/>
              </a:rPr>
              <a:t>las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licencias</a:t>
            </a:r>
            <a:r>
              <a:rPr lang="en-US" sz="900" i="1" dirty="0">
                <a:solidFill>
                  <a:srgbClr val="333333"/>
                </a:solidFill>
                <a:latin typeface="Helvetica Neue"/>
                <a:ea typeface="Helvetica Neue"/>
                <a:cs typeface="Helvetica Neue"/>
                <a:sym typeface="Helvetica Neue"/>
              </a:rPr>
              <a:t> Creative Commons. </a:t>
            </a:r>
            <a:r>
              <a:rPr lang="en-US" sz="900" i="1" dirty="0" err="1">
                <a:solidFill>
                  <a:srgbClr val="333333"/>
                </a:solidFill>
                <a:latin typeface="Helvetica Neue"/>
                <a:ea typeface="Helvetica Neue"/>
                <a:cs typeface="Helvetica Neue"/>
                <a:sym typeface="Helvetica Neue"/>
              </a:rPr>
              <a:t>Estas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licencias</a:t>
            </a:r>
            <a:r>
              <a:rPr lang="en-US" sz="900" i="1" dirty="0">
                <a:solidFill>
                  <a:srgbClr val="333333"/>
                </a:solidFill>
                <a:latin typeface="Helvetica Neue"/>
                <a:ea typeface="Helvetica Neue"/>
                <a:cs typeface="Helvetica Neue"/>
                <a:sym typeface="Helvetica Neue"/>
              </a:rPr>
              <a:t> no </a:t>
            </a:r>
            <a:r>
              <a:rPr lang="en-US" sz="900" i="1" dirty="0" err="1">
                <a:solidFill>
                  <a:srgbClr val="333333"/>
                </a:solidFill>
                <a:latin typeface="Helvetica Neue"/>
                <a:ea typeface="Helvetica Neue"/>
                <a:cs typeface="Helvetica Neue"/>
                <a:sym typeface="Helvetica Neue"/>
              </a:rPr>
              <a:t>sustituyen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ni</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reducen</a:t>
            </a:r>
            <a:r>
              <a:rPr lang="en-US" sz="900" i="1" dirty="0">
                <a:solidFill>
                  <a:srgbClr val="333333"/>
                </a:solidFill>
                <a:latin typeface="Helvetica Neue"/>
                <a:ea typeface="Helvetica Neue"/>
                <a:cs typeface="Helvetica Neue"/>
                <a:sym typeface="Helvetica Neue"/>
              </a:rPr>
              <a:t> los </a:t>
            </a:r>
            <a:r>
              <a:rPr lang="en-US" sz="900" i="1" dirty="0" err="1">
                <a:solidFill>
                  <a:srgbClr val="333333"/>
                </a:solidFill>
                <a:latin typeface="Helvetica Neue"/>
                <a:ea typeface="Helvetica Neue"/>
                <a:cs typeface="Helvetica Neue"/>
                <a:sym typeface="Helvetica Neue"/>
              </a:rPr>
              <a:t>derechos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ley</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confiere</a:t>
            </a:r>
            <a:r>
              <a:rPr lang="en-US" sz="900" i="1" dirty="0">
                <a:solidFill>
                  <a:srgbClr val="333333"/>
                </a:solidFill>
                <a:latin typeface="Helvetica Neue"/>
                <a:ea typeface="Helvetica Neue"/>
                <a:cs typeface="Helvetica Neue"/>
                <a:sym typeface="Helvetica Neue"/>
              </a:rPr>
              <a:t> al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tanto</a:t>
            </a:r>
            <a:r>
              <a:rPr lang="en-US" sz="900" i="1" dirty="0">
                <a:solidFill>
                  <a:srgbClr val="333333"/>
                </a:solidFill>
                <a:latin typeface="Helvetica Neue"/>
                <a:ea typeface="Helvetica Neue"/>
                <a:cs typeface="Helvetica Neue"/>
                <a:sym typeface="Helvetica Neue"/>
              </a:rPr>
              <a:t>,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podría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demandar</a:t>
            </a:r>
            <a:r>
              <a:rPr lang="en-US" sz="900" i="1" dirty="0">
                <a:solidFill>
                  <a:srgbClr val="333333"/>
                </a:solidFill>
                <a:latin typeface="Helvetica Neue"/>
                <a:ea typeface="Helvetica Neue"/>
                <a:cs typeface="Helvetica Neue"/>
                <a:sym typeface="Helvetica Neue"/>
              </a:rPr>
              <a:t> a un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con </a:t>
            </a:r>
            <a:r>
              <a:rPr lang="en-US" sz="900" i="1" dirty="0" err="1">
                <a:solidFill>
                  <a:srgbClr val="333333"/>
                </a:solidFill>
                <a:latin typeface="Helvetica Neue"/>
                <a:ea typeface="Helvetica Neue"/>
                <a:cs typeface="Helvetica Neue"/>
                <a:sym typeface="Helvetica Neue"/>
              </a:rPr>
              <a:t>cualquier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a:t>
            </a:r>
            <a:r>
              <a:rPr lang="en-US" sz="900" i="1" dirty="0" err="1">
                <a:solidFill>
                  <a:srgbClr val="333333"/>
                </a:solidFill>
                <a:latin typeface="Helvetica Neue"/>
                <a:ea typeface="Helvetica Neue"/>
                <a:cs typeface="Helvetica Neue"/>
                <a:sym typeface="Helvetica Neue"/>
              </a:rPr>
              <a:t>hubiera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modificado</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mutilado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su</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obra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causando</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perjuicio</a:t>
            </a:r>
            <a:r>
              <a:rPr lang="en-US" sz="900" i="1" dirty="0">
                <a:solidFill>
                  <a:srgbClr val="333333"/>
                </a:solidFill>
                <a:latin typeface="Helvetica Neue"/>
                <a:ea typeface="Helvetica Neue"/>
                <a:cs typeface="Helvetica Neue"/>
                <a:sym typeface="Helvetica Neue"/>
              </a:rPr>
              <a:t> a </a:t>
            </a:r>
            <a:r>
              <a:rPr lang="en-US" sz="900" i="1" dirty="0" err="1">
                <a:solidFill>
                  <a:srgbClr val="333333"/>
                </a:solidFill>
                <a:latin typeface="Helvetica Neue"/>
                <a:ea typeface="Helvetica Neue"/>
                <a:cs typeface="Helvetica Neue"/>
                <a:sym typeface="Helvetica Neue"/>
              </a:rPr>
              <a:t>su</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reputación</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sus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intereses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descontado</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decisión</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cuándo</a:t>
            </a:r>
            <a:r>
              <a:rPr lang="en-US" sz="900" i="1" dirty="0">
                <a:solidFill>
                  <a:srgbClr val="333333"/>
                </a:solidFill>
                <a:latin typeface="Helvetica Neue"/>
                <a:ea typeface="Helvetica Neue"/>
                <a:cs typeface="Helvetica Neue"/>
                <a:sym typeface="Helvetica Neue"/>
              </a:rPr>
              <a:t> ha </a:t>
            </a:r>
            <a:r>
              <a:rPr lang="en-US" sz="900" i="1" dirty="0" err="1">
                <a:solidFill>
                  <a:srgbClr val="333333"/>
                </a:solidFill>
                <a:latin typeface="Helvetica Neue"/>
                <a:ea typeface="Helvetica Neue"/>
                <a:cs typeface="Helvetica Neue"/>
                <a:sym typeface="Helvetica Neue"/>
              </a:rPr>
              <a:t>habido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mutilación</a:t>
            </a:r>
            <a:r>
              <a:rPr lang="en-US" sz="900" i="1" dirty="0">
                <a:solidFill>
                  <a:srgbClr val="333333"/>
                </a:solidFill>
                <a:latin typeface="Helvetica Neue"/>
                <a:ea typeface="Helvetica Neue"/>
                <a:cs typeface="Helvetica Neue"/>
                <a:sym typeface="Helvetica Neue"/>
              </a:rPr>
              <a:t> y de </a:t>
            </a:r>
            <a:r>
              <a:rPr lang="en-US" sz="900" i="1" dirty="0" err="1">
                <a:solidFill>
                  <a:srgbClr val="333333"/>
                </a:solidFill>
                <a:latin typeface="Helvetica Neue"/>
                <a:ea typeface="Helvetica Neue"/>
                <a:cs typeface="Helvetica Neue"/>
                <a:sym typeface="Helvetica Neue"/>
              </a:rPr>
              <a:t>cuándo</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mutilación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perjudica</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reputación</a:t>
            </a:r>
            <a:r>
              <a:rPr lang="en-US" sz="900" i="1" dirty="0">
                <a:solidFill>
                  <a:srgbClr val="333333"/>
                </a:solidFill>
                <a:latin typeface="Helvetica Neue"/>
                <a:ea typeface="Helvetica Neue"/>
                <a:cs typeface="Helvetica Neue"/>
                <a:sym typeface="Helvetica Neue"/>
              </a:rPr>
              <a:t> o los </a:t>
            </a:r>
            <a:r>
              <a:rPr lang="en-US" sz="900" i="1" dirty="0" err="1">
                <a:solidFill>
                  <a:srgbClr val="333333"/>
                </a:solidFill>
                <a:latin typeface="Helvetica Neue"/>
                <a:ea typeface="Helvetica Neue"/>
                <a:cs typeface="Helvetica Neue"/>
                <a:sym typeface="Helvetica Neue"/>
              </a:rPr>
              <a:t>intereses</a:t>
            </a:r>
            <a:r>
              <a:rPr lang="en-US" sz="900" i="1" dirty="0">
                <a:solidFill>
                  <a:srgbClr val="333333"/>
                </a:solidFill>
                <a:latin typeface="Helvetica Neue"/>
                <a:ea typeface="Helvetica Neue"/>
                <a:cs typeface="Helvetica Neue"/>
                <a:sym typeface="Helvetica Neue"/>
              </a:rPr>
              <a:t> del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quedaría</a:t>
            </a:r>
            <a:r>
              <a:rPr lang="en-US" sz="900" i="1" dirty="0">
                <a:solidFill>
                  <a:srgbClr val="333333"/>
                </a:solidFill>
                <a:latin typeface="Helvetica Neue"/>
                <a:ea typeface="Helvetica Neue"/>
                <a:cs typeface="Helvetica Neue"/>
                <a:sym typeface="Helvetica Neue"/>
              </a:rPr>
              <a:t> en </a:t>
            </a:r>
            <a:r>
              <a:rPr lang="en-US" sz="900" i="1" dirty="0" err="1">
                <a:solidFill>
                  <a:srgbClr val="333333"/>
                </a:solidFill>
                <a:latin typeface="Helvetica Neue"/>
                <a:ea typeface="Helvetica Neue"/>
                <a:cs typeface="Helvetica Neue"/>
                <a:sym typeface="Helvetica Neue"/>
              </a:rPr>
              <a:t>manos</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cada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Juez</a:t>
            </a:r>
            <a:r>
              <a:rPr lang="en-US" sz="900" i="1" dirty="0">
                <a:solidFill>
                  <a:srgbClr val="333333"/>
                </a:solidFill>
                <a:latin typeface="Helvetica Neue"/>
                <a:ea typeface="Helvetica Neue"/>
                <a:cs typeface="Helvetica Neue"/>
                <a:sym typeface="Helvetica Neue"/>
              </a:rPr>
              <a:t> o Tribunal.</a:t>
            </a:r>
            <a:endParaRPr sz="900" i="1">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r>
              <a:rPr lang="es-ES" dirty="0"/>
              <a:t>Es fácil generar un hash criptográfico de una entrada dada, pero imposible de generar la entrada del hash. </a:t>
            </a:r>
          </a:p>
          <a:p>
            <a:endParaRPr lang="es-ES" dirty="0"/>
          </a:p>
          <a:p>
            <a:r>
              <a:rPr lang="es-ES" dirty="0"/>
              <a:t>Esto significa que si un cliente tiene la entrada correcta, pueden generar el hash criptográfico y comparar su valor para verificar si poseen la entrada correcta.</a:t>
            </a:r>
          </a:p>
          <a:p>
            <a:endParaRPr lang="es-E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r>
              <a:rPr lang="es-ES" sz="1350" dirty="0"/>
              <a:t>SSH utiliza hashes para verificar la autenticidad de los mensajes. </a:t>
            </a:r>
          </a:p>
          <a:p>
            <a:endParaRPr lang="es-ES" sz="1350" dirty="0"/>
          </a:p>
          <a:p>
            <a:r>
              <a:rPr lang="es-ES" sz="1350" dirty="0"/>
              <a:t>Esto se hace usando </a:t>
            </a:r>
            <a:r>
              <a:rPr lang="es-ES" sz="1350" dirty="0" err="1"/>
              <a:t>HMACs</a:t>
            </a:r>
            <a:r>
              <a:rPr lang="es-ES" sz="1350" dirty="0"/>
              <a:t>, o códigos de autenticación de mensajes basados en hash. </a:t>
            </a:r>
          </a:p>
          <a:p>
            <a:endParaRPr lang="es-ES" sz="1350" dirty="0"/>
          </a:p>
          <a:p>
            <a:r>
              <a:rPr lang="es-ES" sz="1350" dirty="0"/>
              <a:t>Esto asegura que el comando recibido no se altera de ninguna manera.</a:t>
            </a:r>
          </a:p>
          <a:p>
            <a:r>
              <a:rPr lang="es-ES" sz="1350" dirty="0"/>
              <a:t>Mientras se selecciona el algoritmo de cifrado simétrico, también se selecciona un algoritmo de autenticación de mensajes adecuado. </a:t>
            </a:r>
          </a:p>
          <a:p>
            <a:endParaRPr lang="es-ES" sz="1350" dirty="0"/>
          </a:p>
          <a:p>
            <a:r>
              <a:rPr lang="es-ES" sz="1350" dirty="0"/>
              <a:t>Esto funciona de manera similar a cómo se selecciona el cifrado, como se explica en la sección de cifrado simétrico.</a:t>
            </a:r>
          </a:p>
          <a:p>
            <a:endParaRPr lang="es-ES" sz="135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z="2400" b="1" dirty="0"/>
              <a:t>¿Cómo funciona SSH con estas técnicas de cifrado?</a:t>
            </a:r>
            <a:endParaRPr lang="es-ES" sz="2400" dirty="0"/>
          </a:p>
        </p:txBody>
      </p:sp>
      <p:sp>
        <p:nvSpPr>
          <p:cNvPr id="3" name="2 Marcador de contenido"/>
          <p:cNvSpPr>
            <a:spLocks noGrp="1"/>
          </p:cNvSpPr>
          <p:nvPr>
            <p:ph idx="1"/>
          </p:nvPr>
        </p:nvSpPr>
        <p:spPr/>
        <p:txBody>
          <a:bodyPr/>
          <a:lstStyle/>
          <a:p>
            <a:r>
              <a:rPr lang="es-ES" dirty="0"/>
              <a:t>La forma en que funciona SSH es mediante el uso de un modelo cliente-servidor para permitir la autenticación de dos sistemas remotos y el cifrado de los datos que pasa entre ellos.</a:t>
            </a:r>
          </a:p>
          <a:p>
            <a:endParaRPr lang="es-ES" dirty="0"/>
          </a:p>
          <a:p>
            <a:r>
              <a:rPr lang="es-ES" dirty="0"/>
              <a:t>SSH opera en el puerto TCP 22 de forma predeterminada (aunque esto se puede cambiar si es necesario). El host (servidor) escucha en el puerto 22 (o cualquier otro puerto SSH asignado) para las conexiones entrantes. </a:t>
            </a:r>
          </a:p>
          <a:p>
            <a:endParaRPr lang="es-ES" dirty="0"/>
          </a:p>
          <a:p>
            <a:r>
              <a:rPr lang="es-ES" dirty="0"/>
              <a:t>Organiza la conexión segura mediante la autenticación del cliente y la apertura del entorno de </a:t>
            </a:r>
            <a:r>
              <a:rPr lang="es-ES" dirty="0" err="1"/>
              <a:t>shell</a:t>
            </a:r>
            <a:r>
              <a:rPr lang="es-ES" dirty="0"/>
              <a:t> correcto si la verificación tiene éxito.</a:t>
            </a:r>
          </a:p>
          <a:p>
            <a:endParaRPr lang="es-E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endParaRPr lang="es-ES"/>
          </a:p>
        </p:txBody>
      </p:sp>
      <p:pic>
        <p:nvPicPr>
          <p:cNvPr id="4" name="Picture 2" descr="https://www.hostinger.es/tutoriales/wp-content/uploads/sites/7/2017/09/ssh-cliente-servidor.jpg"/>
          <p:cNvPicPr>
            <a:picLocks noChangeAspect="1" noChangeArrowheads="1"/>
          </p:cNvPicPr>
          <p:nvPr/>
        </p:nvPicPr>
        <p:blipFill>
          <a:blip r:embed="rId2" cstate="print"/>
          <a:srcRect/>
          <a:stretch>
            <a:fillRect/>
          </a:stretch>
        </p:blipFill>
        <p:spPr bwMode="auto">
          <a:xfrm>
            <a:off x="1277634" y="638317"/>
            <a:ext cx="6429375" cy="4000501"/>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dirty="0"/>
          </a:p>
        </p:txBody>
      </p:sp>
      <p:sp>
        <p:nvSpPr>
          <p:cNvPr id="3" name="2 Marcador de contenido"/>
          <p:cNvSpPr>
            <a:spLocks noGrp="1"/>
          </p:cNvSpPr>
          <p:nvPr>
            <p:ph idx="1"/>
          </p:nvPr>
        </p:nvSpPr>
        <p:spPr/>
        <p:txBody>
          <a:bodyPr/>
          <a:lstStyle/>
          <a:p>
            <a:r>
              <a:rPr lang="es-ES" dirty="0"/>
              <a:t>El cliente debe iniciar la conexión SSH iniciando el protocolo TCP con el servidor, asegurando una conexión simétrica segura, verificando si la identidad mostrada por el servidor coincide con los registros anteriores (normalmente grabados en un archivo de almacén de claves RSA) y presenta las credenciales de usuario necesarias para autenticar la conexión.</a:t>
            </a:r>
          </a:p>
          <a:p>
            <a:r>
              <a:rPr lang="es-ES" dirty="0"/>
              <a:t>Hay dos etapas para establecer una conexión: </a:t>
            </a:r>
          </a:p>
          <a:p>
            <a:endParaRPr lang="es-ES" dirty="0"/>
          </a:p>
          <a:p>
            <a:pPr lvl="1"/>
            <a:r>
              <a:rPr lang="es-ES" sz="1200" dirty="0"/>
              <a:t>primero ambos sistemas deben acordar estándares de encriptación para proteger futuras comunicaciones, y </a:t>
            </a:r>
          </a:p>
          <a:p>
            <a:pPr lvl="1"/>
            <a:r>
              <a:rPr lang="es-ES" sz="1200" dirty="0"/>
              <a:t>segundo, el usuario debe autenticarse. Si las credenciales coinciden, se concede acceso al usuario.</a:t>
            </a:r>
          </a:p>
          <a:p>
            <a:endParaRPr lang="es-E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Negociación de cifrado de sesión</a:t>
            </a:r>
            <a:endParaRPr lang="es-ES" dirty="0"/>
          </a:p>
        </p:txBody>
      </p:sp>
      <p:sp>
        <p:nvSpPr>
          <p:cNvPr id="3" name="2 Marcador de contenido"/>
          <p:cNvSpPr>
            <a:spLocks noGrp="1"/>
          </p:cNvSpPr>
          <p:nvPr>
            <p:ph idx="1"/>
          </p:nvPr>
        </p:nvSpPr>
        <p:spPr>
          <a:xfrm>
            <a:off x="1771650" y="1059582"/>
            <a:ext cx="5829300" cy="3086100"/>
          </a:xfrm>
        </p:spPr>
        <p:txBody>
          <a:bodyPr/>
          <a:lstStyle/>
          <a:p>
            <a:r>
              <a:rPr lang="es-ES" sz="1200" dirty="0"/>
              <a:t>Cuando un cliente intenta conectarse al servidor a través de TCP, el servidor presenta los protocolos de cifrado y las versiones respectivas que soporta. </a:t>
            </a:r>
          </a:p>
          <a:p>
            <a:endParaRPr lang="es-ES" sz="1200" dirty="0"/>
          </a:p>
          <a:p>
            <a:r>
              <a:rPr lang="es-ES" sz="1200" dirty="0"/>
              <a:t>Si el cliente tiene un parecido similar de protocolo y versión, se alcanza un acuerdo y se inicia la conexión con el protocolo aceptado. </a:t>
            </a:r>
          </a:p>
          <a:p>
            <a:endParaRPr lang="es-ES" sz="1200" dirty="0"/>
          </a:p>
          <a:p>
            <a:r>
              <a:rPr lang="es-ES" sz="1200" dirty="0"/>
              <a:t>El servidor también utiliza una clave pública asimétrica que el cliente puede utilizar para verificar la autenticidad del host.</a:t>
            </a:r>
          </a:p>
          <a:p>
            <a:endParaRPr lang="es-ES" sz="1200" dirty="0"/>
          </a:p>
          <a:p>
            <a:r>
              <a:rPr lang="es-ES" sz="1200" dirty="0"/>
              <a:t>Una vez que esto se establece, las dos partes usan lo que se conoce como Algoritmo de Intercambio de Claves </a:t>
            </a:r>
            <a:r>
              <a:rPr lang="es-ES" sz="1200" dirty="0" err="1"/>
              <a:t>Diffie-Hellman</a:t>
            </a:r>
            <a:r>
              <a:rPr lang="es-ES" sz="1200" dirty="0"/>
              <a:t> para crear una clave simétrica. </a:t>
            </a:r>
          </a:p>
          <a:p>
            <a:endParaRPr lang="es-ES" sz="1200" dirty="0"/>
          </a:p>
          <a:p>
            <a:r>
              <a:rPr lang="es-ES" sz="1200" dirty="0"/>
              <a:t>Este algoritmo permite que tanto el cliente como el servidor lleguen a una clave de cifrado compartida que se utilizará en adelante para cifrar toda la sesión de comunicación.</a:t>
            </a:r>
          </a:p>
          <a:p>
            <a:endParaRPr lang="es-ES" sz="12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r>
              <a:rPr lang="es-ES" dirty="0"/>
              <a:t>Aquí es cómo el algoritmo trabaja en un nivel muy básico:</a:t>
            </a:r>
          </a:p>
          <a:p>
            <a:endParaRPr lang="es-ES" dirty="0"/>
          </a:p>
          <a:p>
            <a:r>
              <a:rPr lang="es-ES" dirty="0"/>
              <a:t>1- Tanto el cliente como el servidor coinciden en un número primo muy grande, que por supuesto no tiene ningún factor en común. Este valor de número primo también se conoce como el </a:t>
            </a:r>
            <a:r>
              <a:rPr lang="es-ES" b="1" dirty="0"/>
              <a:t>valor de la semilla</a:t>
            </a:r>
            <a:r>
              <a:rPr lang="es-ES" dirty="0"/>
              <a:t> (</a:t>
            </a:r>
            <a:r>
              <a:rPr lang="es-ES" dirty="0" err="1"/>
              <a:t>seed</a:t>
            </a:r>
            <a:r>
              <a:rPr lang="es-ES" dirty="0"/>
              <a:t> </a:t>
            </a:r>
            <a:r>
              <a:rPr lang="es-ES" dirty="0" err="1"/>
              <a:t>value</a:t>
            </a:r>
            <a:r>
              <a:rPr lang="es-ES" dirty="0"/>
              <a:t>).</a:t>
            </a:r>
          </a:p>
          <a:p>
            <a:endParaRPr lang="es-ES" dirty="0"/>
          </a:p>
          <a:p>
            <a:r>
              <a:rPr lang="es-ES" dirty="0"/>
              <a:t>2- Luego, las dos partes acuerdan un mecanismo de cifrado común para generar otro conjunto de valores manipulando los valores de semilla de una manera algorítmica específica. Estos mecanismos, también conocidos como generadores de cifrado, realizan grandes operaciones sobre la semilla. Un ejemplo de dicho generador es AES (</a:t>
            </a:r>
            <a:r>
              <a:rPr lang="es-ES" dirty="0" err="1"/>
              <a:t>Advanced</a:t>
            </a:r>
            <a:r>
              <a:rPr lang="es-ES" dirty="0"/>
              <a:t> </a:t>
            </a:r>
            <a:r>
              <a:rPr lang="es-ES" dirty="0" err="1"/>
              <a:t>Encryption</a:t>
            </a:r>
            <a:r>
              <a:rPr lang="es-ES" dirty="0"/>
              <a:t> Standard).</a:t>
            </a:r>
          </a:p>
          <a:p>
            <a:endParaRPr lang="es-E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a:xfrm>
            <a:off x="1771650" y="1113588"/>
            <a:ext cx="5829300" cy="3086100"/>
          </a:xfrm>
        </p:spPr>
        <p:txBody>
          <a:bodyPr/>
          <a:lstStyle/>
          <a:p>
            <a:r>
              <a:rPr lang="es-ES" sz="1350" dirty="0"/>
              <a:t>3- Ambas partes generan independientemente otro número primo. Esto se utiliza como una clave privada secreta para la interacción.</a:t>
            </a:r>
          </a:p>
          <a:p>
            <a:endParaRPr lang="es-ES" sz="1350" dirty="0"/>
          </a:p>
          <a:p>
            <a:r>
              <a:rPr lang="es-ES" sz="1350" dirty="0"/>
              <a:t>4- Esta clave privada recién generada, con el número compartido y el algoritmo de cifrado (por ejemplo, AES), se utiliza para calcular una clave pública que se distribuye a la otra computadora.</a:t>
            </a:r>
          </a:p>
          <a:p>
            <a:endParaRPr lang="es-ES" sz="1350" dirty="0"/>
          </a:p>
          <a:p>
            <a:r>
              <a:rPr lang="es-ES" sz="1350" dirty="0"/>
              <a:t>5- A continuación, las partes utilizan su clave privada personal, la clave pública compartida de la otra máquina y el número primo original para crear una clave compartida final. Esta clave se calcula de forma independiente por ambos equipos, pero creará la misma clave de cifrado en ambos lados.</a:t>
            </a:r>
          </a:p>
          <a:p>
            <a:endParaRPr lang="es-ES" sz="1350" dirty="0"/>
          </a:p>
          <a:p>
            <a:r>
              <a:rPr lang="es-ES" sz="1350" dirty="0"/>
              <a:t>6- Ahora que ambas partes tienen una clave compartida, pueden </a:t>
            </a:r>
            <a:r>
              <a:rPr lang="es-ES" sz="1350" dirty="0" err="1"/>
              <a:t>encriptar</a:t>
            </a:r>
            <a:r>
              <a:rPr lang="es-ES" sz="1350" dirty="0"/>
              <a:t> simétricamente toda la sesión SSH. La misma clave se puede utilizar para cifrar y descifrar mensajes</a:t>
            </a:r>
          </a:p>
          <a:p>
            <a:endParaRPr lang="es-ES" sz="1350" dirty="0"/>
          </a:p>
          <a:p>
            <a:endParaRPr lang="es-ES" sz="135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Autenticación del usuario</a:t>
            </a:r>
            <a:endParaRPr lang="es-ES" dirty="0"/>
          </a:p>
        </p:txBody>
      </p:sp>
      <p:sp>
        <p:nvSpPr>
          <p:cNvPr id="3" name="2 Marcador de contenido"/>
          <p:cNvSpPr>
            <a:spLocks noGrp="1"/>
          </p:cNvSpPr>
          <p:nvPr>
            <p:ph idx="1"/>
          </p:nvPr>
        </p:nvSpPr>
        <p:spPr>
          <a:xfrm>
            <a:off x="1771650" y="1167594"/>
            <a:ext cx="5829300" cy="3086100"/>
          </a:xfrm>
        </p:spPr>
        <p:txBody>
          <a:bodyPr/>
          <a:lstStyle/>
          <a:p>
            <a:r>
              <a:rPr lang="es-ES" sz="1350" dirty="0"/>
              <a:t>La etapa final antes de que se conceda al usuario acceso al servidor es la autenticación de sus credenciales. Para ello, la mayoría de los usuarios de SSH utilizan una contraseña. Se le pide al usuario que introduzca el nombre de usuario, seguido de la contraseña. Estas credenciales pasan con seguridad a través del túnel cifrado simétricamente, así que no hay ninguna posibilidad de que sean capturadas por un tercero.</a:t>
            </a:r>
          </a:p>
          <a:p>
            <a:endParaRPr lang="es-ES" sz="1350" dirty="0"/>
          </a:p>
          <a:p>
            <a:r>
              <a:rPr lang="es-ES" sz="1350" dirty="0"/>
              <a:t>Aunque las contraseñas se cifran, todavía no se recomienda usar contraseñas para conexiones seguras. Esto se debe a que muchos robots pueden simplemente activar las contraseñas fáciles o predeterminadas y obtener acceso a su cuenta. En su lugar, la alternativa recomendada es SSH Key </a:t>
            </a:r>
            <a:r>
              <a:rPr lang="es-ES" sz="1350" dirty="0" err="1"/>
              <a:t>Pairs</a:t>
            </a:r>
            <a:r>
              <a:rPr lang="es-ES" sz="1350" dirty="0"/>
              <a:t>.</a:t>
            </a:r>
          </a:p>
          <a:p>
            <a:endParaRPr lang="es-ES" sz="1350" dirty="0"/>
          </a:p>
          <a:p>
            <a:r>
              <a:rPr lang="es-ES" sz="1350" dirty="0"/>
              <a:t>Se trata de un conjunto de claves asimétricas utilizadas para autenticar al usuario sin necesidad de introducir ninguna contraseña.</a:t>
            </a:r>
          </a:p>
          <a:p>
            <a:endParaRPr lang="es-ES" sz="135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Instalar y configurar SSH en </a:t>
            </a:r>
            <a:r>
              <a:rPr lang="es-ES" dirty="0" err="1"/>
              <a:t>ubuntu</a:t>
            </a:r>
            <a:endParaRPr lang="es-ES" dirty="0"/>
          </a:p>
        </p:txBody>
      </p:sp>
      <p:sp>
        <p:nvSpPr>
          <p:cNvPr id="3" name="2 Marcador de contenido"/>
          <p:cNvSpPr>
            <a:spLocks noGrp="1"/>
          </p:cNvSpPr>
          <p:nvPr>
            <p:ph idx="1"/>
          </p:nvPr>
        </p:nvSpPr>
        <p:spPr>
          <a:xfrm>
            <a:off x="355324" y="1059582"/>
            <a:ext cx="8405191" cy="3086100"/>
          </a:xfrm>
        </p:spPr>
        <p:txBody>
          <a:bodyPr/>
          <a:lstStyle/>
          <a:p>
            <a:r>
              <a:rPr lang="es-ES" dirty="0"/>
              <a:t>Lo primero de todo abrimos el terminal y como </a:t>
            </a:r>
            <a:r>
              <a:rPr lang="es-ES" dirty="0" err="1"/>
              <a:t>root</a:t>
            </a:r>
            <a:r>
              <a:rPr lang="es-ES" dirty="0"/>
              <a:t> tecleamos:</a:t>
            </a:r>
          </a:p>
          <a:p>
            <a:endParaRPr lang="es-ES" dirty="0"/>
          </a:p>
          <a:p>
            <a:r>
              <a:rPr lang="es-ES" dirty="0"/>
              <a:t>sudo </a:t>
            </a:r>
            <a:r>
              <a:rPr lang="es-ES" dirty="0" err="1"/>
              <a:t>apt-get</a:t>
            </a:r>
            <a:r>
              <a:rPr lang="es-ES" dirty="0"/>
              <a:t> </a:t>
            </a:r>
            <a:r>
              <a:rPr lang="es-ES" dirty="0" err="1"/>
              <a:t>install</a:t>
            </a:r>
            <a:r>
              <a:rPr lang="es-ES" dirty="0"/>
              <a:t> </a:t>
            </a:r>
            <a:r>
              <a:rPr lang="es-ES" dirty="0" err="1"/>
              <a:t>openssh</a:t>
            </a:r>
            <a:r>
              <a:rPr lang="es-ES" dirty="0"/>
              <a:t>-server </a:t>
            </a:r>
            <a:r>
              <a:rPr lang="es-ES" dirty="0" err="1"/>
              <a:t>openssh-client</a:t>
            </a:r>
            <a:endParaRPr lang="es-ES" dirty="0"/>
          </a:p>
          <a:p>
            <a:endParaRPr lang="es-ES" dirty="0"/>
          </a:p>
          <a:p>
            <a:r>
              <a:rPr lang="es-ES" dirty="0"/>
              <a:t>Si queremos saber qué la instalación ha sido correcta, podemos teclear el siguiente comando:</a:t>
            </a:r>
          </a:p>
          <a:p>
            <a:endParaRPr lang="es-ES" dirty="0"/>
          </a:p>
          <a:p>
            <a:r>
              <a:rPr lang="es-ES" dirty="0" err="1"/>
              <a:t>ssh</a:t>
            </a:r>
            <a:r>
              <a:rPr lang="es-ES" dirty="0"/>
              <a:t> </a:t>
            </a:r>
            <a:r>
              <a:rPr lang="es-ES" dirty="0" err="1"/>
              <a:t>usuario@ip_servidor</a:t>
            </a:r>
            <a:endParaRPr lang="es-ES" dirty="0"/>
          </a:p>
          <a:p>
            <a:endParaRPr lang="es-ES" dirty="0"/>
          </a:p>
          <a:p>
            <a:r>
              <a:rPr lang="es-ES" dirty="0"/>
              <a:t>Por ejemplo, si mi usuario es </a:t>
            </a:r>
            <a:r>
              <a:rPr lang="es-ES" dirty="0" err="1"/>
              <a:t>internetlan</a:t>
            </a:r>
            <a:r>
              <a:rPr lang="es-ES" dirty="0"/>
              <a:t> y la </a:t>
            </a:r>
            <a:r>
              <a:rPr lang="es-ES" dirty="0" err="1"/>
              <a:t>ip</a:t>
            </a:r>
            <a:r>
              <a:rPr lang="es-ES" dirty="0"/>
              <a:t>: 192.178.1.205, pondríamos en el terminal: </a:t>
            </a:r>
            <a:r>
              <a:rPr lang="es-ES" dirty="0" err="1"/>
              <a:t>ssh</a:t>
            </a:r>
            <a:r>
              <a:rPr lang="es-ES" dirty="0"/>
              <a:t> internetlan@192.178.1.205.</a:t>
            </a:r>
          </a:p>
          <a:p>
            <a:endParaRPr lang="es-ES" dirty="0"/>
          </a:p>
          <a:p>
            <a:r>
              <a:rPr lang="es-ES" dirty="0"/>
              <a:t>Si está iniciado mostrará: </a:t>
            </a:r>
            <a:r>
              <a:rPr lang="es-ES" dirty="0" err="1"/>
              <a:t>sshd</a:t>
            </a:r>
            <a:r>
              <a:rPr lang="es-ES" dirty="0"/>
              <a:t> </a:t>
            </a:r>
            <a:r>
              <a:rPr lang="es-ES" dirty="0" err="1"/>
              <a:t>us</a:t>
            </a:r>
            <a:r>
              <a:rPr lang="es-ES" dirty="0"/>
              <a:t> </a:t>
            </a:r>
            <a:r>
              <a:rPr lang="es-ES" dirty="0" err="1"/>
              <a:t>running</a:t>
            </a:r>
            <a:r>
              <a:rPr lang="es-ES" dirty="0"/>
              <a:t>. Si está detenido podemos iniciarlo ejecutando: sudo /</a:t>
            </a:r>
            <a:r>
              <a:rPr lang="es-ES" dirty="0" err="1"/>
              <a:t>etc</a:t>
            </a:r>
            <a:r>
              <a:rPr lang="es-ES" dirty="0"/>
              <a:t>/</a:t>
            </a:r>
            <a:r>
              <a:rPr lang="es-ES" dirty="0" err="1"/>
              <a:t>init.d</a:t>
            </a:r>
            <a:r>
              <a:rPr lang="es-ES" dirty="0"/>
              <a:t>/</a:t>
            </a:r>
            <a:r>
              <a:rPr lang="es-ES" dirty="0" err="1"/>
              <a:t>ssh</a:t>
            </a:r>
            <a:r>
              <a:rPr lang="es-ES" dirty="0"/>
              <a:t> </a:t>
            </a:r>
            <a:r>
              <a:rPr lang="es-ES" dirty="0" err="1"/>
              <a:t>start</a:t>
            </a:r>
            <a:endParaRPr lang="es-ES" dirty="0"/>
          </a:p>
          <a:p>
            <a:endParaRPr lang="es-E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b="1" dirty="0"/>
              <a:t>¿Qué es SSH?</a:t>
            </a:r>
            <a:endParaRPr lang="es-ES" dirty="0"/>
          </a:p>
        </p:txBody>
      </p:sp>
      <p:sp>
        <p:nvSpPr>
          <p:cNvPr id="3" name="2 Subtítulo"/>
          <p:cNvSpPr>
            <a:spLocks noGrp="1"/>
          </p:cNvSpPr>
          <p:nvPr>
            <p:ph type="subTitle" idx="1"/>
          </p:nvPr>
        </p:nvSpPr>
        <p:spPr/>
        <p:txBody>
          <a:bodyPr/>
          <a:lstStyle/>
          <a:p>
            <a:endParaRPr lang="es-E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r>
              <a:rPr lang="es-ES" sz="1200" dirty="0"/>
              <a:t>En cuanto a la configuración, por seguridad, </a:t>
            </a:r>
          </a:p>
          <a:p>
            <a:endParaRPr lang="es-ES" sz="1200" dirty="0"/>
          </a:p>
          <a:p>
            <a:r>
              <a:rPr lang="es-ES" sz="1200" dirty="0"/>
              <a:t>Port: Por defecto el puerto de servicio es el 22, así que cualquier persona o robot que intente realizar una conexión por SSH buscará el puerto por defecto, si lo cambiamos por otro dificultaremos un poco más el ataque. Pon el que quieras 2222…</a:t>
            </a:r>
          </a:p>
          <a:p>
            <a:endParaRPr lang="es-ES" sz="1200" dirty="0"/>
          </a:p>
          <a:p>
            <a:r>
              <a:rPr lang="es-ES" sz="1200" dirty="0"/>
              <a:t>Por cierto, si has cambiado el puerto para comprobar que la instalación ha sido correcta tendrás que introducir lo siguiente: </a:t>
            </a:r>
          </a:p>
          <a:p>
            <a:endParaRPr lang="es-ES" sz="1200" dirty="0"/>
          </a:p>
          <a:p>
            <a:r>
              <a:rPr lang="es-ES" sz="1200" dirty="0" err="1"/>
              <a:t>ssh</a:t>
            </a:r>
            <a:r>
              <a:rPr lang="es-ES" sz="1200" dirty="0"/>
              <a:t> -p 2222 interntelan@192.178.1.205</a:t>
            </a:r>
          </a:p>
          <a:p>
            <a:endParaRPr lang="es-ES" sz="1200" dirty="0"/>
          </a:p>
          <a:p>
            <a:r>
              <a:rPr lang="es-ES" sz="1200" dirty="0" err="1"/>
              <a:t>Protocol</a:t>
            </a:r>
            <a:r>
              <a:rPr lang="es-ES" sz="1200" dirty="0"/>
              <a:t>: </a:t>
            </a:r>
            <a:r>
              <a:rPr lang="es-ES" sz="1200" dirty="0" err="1"/>
              <a:t>Asegurate</a:t>
            </a:r>
            <a:r>
              <a:rPr lang="es-ES" sz="1200" dirty="0"/>
              <a:t> que pone protocolo 2.</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r>
              <a:rPr lang="es-ES" sz="1200" dirty="0" err="1"/>
              <a:t>PermitRootLogin</a:t>
            </a:r>
            <a:r>
              <a:rPr lang="es-ES" sz="1200" dirty="0"/>
              <a:t>: Sin modificar nada podemos </a:t>
            </a:r>
            <a:r>
              <a:rPr lang="es-ES" sz="1200" dirty="0" err="1"/>
              <a:t>loguearnos</a:t>
            </a:r>
            <a:r>
              <a:rPr lang="es-ES" sz="1200" dirty="0"/>
              <a:t> como ROOT por SSH, este es un error de seguridad básico ya que un posible atacante puede solo necesita encontrar la contraseña y con esto tiene el 50% del trabajo realizado, si configuramos como no ahora tendrá que buscar tanto el nombre de usuario como la contraseña.</a:t>
            </a:r>
          </a:p>
          <a:p>
            <a:endParaRPr lang="es-ES" sz="1200" dirty="0"/>
          </a:p>
          <a:p>
            <a:r>
              <a:rPr lang="es-ES" sz="1200" dirty="0" err="1"/>
              <a:t>ListenAddress</a:t>
            </a:r>
            <a:r>
              <a:rPr lang="es-ES" sz="1200" dirty="0"/>
              <a:t>: Yo esto no lo he modificado porque no </a:t>
            </a:r>
            <a:r>
              <a:rPr lang="es-ES" sz="1200" dirty="0" err="1"/>
              <a:t>reuno</a:t>
            </a:r>
            <a:r>
              <a:rPr lang="es-ES" sz="1200" dirty="0"/>
              <a:t> las condiciones, pero por si acaso tú si lo añado. Si nos conectamos siempre desde una computadora con IP </a:t>
            </a:r>
            <a:r>
              <a:rPr lang="es-ES" sz="1200" dirty="0" err="1"/>
              <a:t>estatica</a:t>
            </a:r>
            <a:r>
              <a:rPr lang="es-ES" sz="1200" dirty="0"/>
              <a:t> es recomendable restringirla autenticación solo a esas </a:t>
            </a:r>
            <a:r>
              <a:rPr lang="es-ES" sz="1200" dirty="0" err="1"/>
              <a:t>ip’s</a:t>
            </a:r>
            <a:r>
              <a:rPr lang="es-ES" sz="1200" dirty="0"/>
              <a:t>. Por defecto no esta configurado.</a:t>
            </a:r>
          </a:p>
          <a:p>
            <a:endParaRPr lang="es-ES" sz="1200" dirty="0"/>
          </a:p>
          <a:p>
            <a:r>
              <a:rPr lang="es-ES" sz="1200" dirty="0" err="1"/>
              <a:t>AllowUsers</a:t>
            </a:r>
            <a:r>
              <a:rPr lang="es-ES" sz="1200" dirty="0"/>
              <a:t>: Si queremos restringir el servicio a solo algunos usuarios los escribimos de la forma ‘</a:t>
            </a:r>
            <a:r>
              <a:rPr lang="es-ES" sz="1200" dirty="0" err="1"/>
              <a:t>usuario@host</a:t>
            </a:r>
            <a:r>
              <a:rPr lang="es-ES" sz="1200" dirty="0"/>
              <a:t>’. Si son varios recordad no poner como sino un espacio en blanco. Por ejemplo: </a:t>
            </a:r>
            <a:r>
              <a:rPr lang="es-ES" sz="1200" dirty="0" err="1"/>
              <a:t>internetlan</a:t>
            </a:r>
            <a:r>
              <a:rPr lang="es-ES" sz="1200" dirty="0"/>
              <a:t> </a:t>
            </a:r>
            <a:r>
              <a:rPr lang="es-ES" sz="1200" dirty="0" err="1"/>
              <a:t>aitor</a:t>
            </a:r>
            <a:endParaRPr lang="es-ES" sz="12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a:xfrm>
            <a:off x="1771650" y="1221600"/>
            <a:ext cx="5829300" cy="3086100"/>
          </a:xfrm>
        </p:spPr>
        <p:txBody>
          <a:bodyPr/>
          <a:lstStyle/>
          <a:p>
            <a:r>
              <a:rPr lang="es-ES" sz="1200" dirty="0" err="1"/>
              <a:t>AllowGroups</a:t>
            </a:r>
            <a:r>
              <a:rPr lang="es-ES" sz="1200" dirty="0"/>
              <a:t>: Permite especificar el grupo o los grupos de usuarios a los que se les permite hacer acceder mediante SSH al sistema. Lo mismo que lo anterior.</a:t>
            </a:r>
          </a:p>
          <a:p>
            <a:pPr>
              <a:buNone/>
            </a:pPr>
            <a:endParaRPr lang="es-ES" sz="1200" dirty="0"/>
          </a:p>
          <a:p>
            <a:r>
              <a:rPr lang="es-ES" sz="1200" dirty="0" err="1"/>
              <a:t>MaxAuthTries</a:t>
            </a:r>
            <a:r>
              <a:rPr lang="es-ES" sz="1200" dirty="0"/>
              <a:t>: Con esta opción podemos especificar el número </a:t>
            </a:r>
            <a:r>
              <a:rPr lang="es-ES" sz="1200" dirty="0" err="1"/>
              <a:t>maximo</a:t>
            </a:r>
            <a:r>
              <a:rPr lang="es-ES" sz="1200" dirty="0"/>
              <a:t> de intentos antes de cerrar la conexión, siempre se sugiere un número bajo por ejemplo 3.</a:t>
            </a:r>
          </a:p>
          <a:p>
            <a:endParaRPr lang="es-ES" sz="1200" dirty="0"/>
          </a:p>
          <a:p>
            <a:r>
              <a:rPr lang="es-ES" sz="1200" dirty="0" err="1"/>
              <a:t>LoginGraceTime</a:t>
            </a:r>
            <a:r>
              <a:rPr lang="es-ES" sz="1200" dirty="0"/>
              <a:t>: Similar al anterior pero sobre tiempo, es decir sin que se haya autenticado el usuario el tiempo en el que la conexión permanece abierta. Como sugerencia pueden ser 60 segundos.</a:t>
            </a:r>
          </a:p>
          <a:p>
            <a:endParaRPr lang="es-ES" sz="1200" dirty="0"/>
          </a:p>
          <a:p>
            <a:r>
              <a:rPr lang="es-ES" sz="1200" dirty="0"/>
              <a:t>Banner: Si seleccionamos el protocolo 2 podemos activar esta opción. En caso de que el sistema detecte intentos de </a:t>
            </a:r>
            <a:r>
              <a:rPr lang="es-ES" sz="1200" dirty="0" err="1"/>
              <a:t>intrusion</a:t>
            </a:r>
            <a:r>
              <a:rPr lang="es-ES" sz="1200" dirty="0"/>
              <a:t> puede mostrar un archivo con un mensaje de advertencia.</a:t>
            </a:r>
          </a:p>
          <a:p>
            <a:r>
              <a:rPr lang="es-ES" sz="1200" dirty="0" err="1"/>
              <a:t>MaxStartups</a:t>
            </a:r>
            <a:r>
              <a:rPr lang="es-ES" sz="1200" dirty="0"/>
              <a:t>: </a:t>
            </a:r>
            <a:r>
              <a:rPr lang="es-ES" sz="1200" dirty="0" err="1"/>
              <a:t>Aqui</a:t>
            </a:r>
            <a:r>
              <a:rPr lang="es-ES" sz="1200" dirty="0"/>
              <a:t> declaramos el número máximo de conexiones abiertas, es decir que solicitan una conexión. Lo mejor es darle un margen pequeño alrededor de 3.</a:t>
            </a:r>
          </a:p>
          <a:p>
            <a:endParaRPr lang="es-ES" sz="1200" dirty="0"/>
          </a:p>
          <a:p>
            <a:endParaRPr lang="es-ES" sz="1200" dirty="0"/>
          </a:p>
          <a:p>
            <a:endParaRPr lang="es-ES" sz="12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r>
              <a:rPr lang="es-ES" sz="1200" dirty="0" err="1"/>
              <a:t>OpenSSH</a:t>
            </a:r>
            <a:r>
              <a:rPr lang="es-ES" sz="1200" dirty="0"/>
              <a:t> es el programa servidor/cliente SSH más utilizado por los </a:t>
            </a:r>
            <a:r>
              <a:rPr lang="es-ES" sz="1200" dirty="0" err="1"/>
              <a:t>routers</a:t>
            </a:r>
            <a:r>
              <a:rPr lang="es-ES" sz="1200" dirty="0"/>
              <a:t>, </a:t>
            </a:r>
            <a:r>
              <a:rPr lang="es-ES" sz="1200" dirty="0" err="1"/>
              <a:t>switches</a:t>
            </a:r>
            <a:r>
              <a:rPr lang="es-ES" sz="1200" dirty="0"/>
              <a:t>, servidores y un largo etcétera de dispositivos. Este programa es completamente gratuito y de código abierto. </a:t>
            </a:r>
          </a:p>
          <a:p>
            <a:r>
              <a:rPr lang="es-ES" sz="1200" dirty="0"/>
              <a:t>La instalación de este servidor SSH (si es que no lo tienes ya instalado por defecto) es muy sencilla, simplemente debemos poner en un terminal la siguiente orden:</a:t>
            </a:r>
          </a:p>
          <a:p>
            <a:endParaRPr lang="es-ES" sz="1200" dirty="0"/>
          </a:p>
          <a:p>
            <a:r>
              <a:rPr lang="es-ES" sz="1200" dirty="0"/>
              <a:t>sudo </a:t>
            </a:r>
            <a:r>
              <a:rPr lang="es-ES" sz="1200" dirty="0" err="1"/>
              <a:t>apt</a:t>
            </a:r>
            <a:r>
              <a:rPr lang="es-ES" sz="1200" dirty="0"/>
              <a:t> </a:t>
            </a:r>
            <a:r>
              <a:rPr lang="es-ES" sz="1200" dirty="0" err="1"/>
              <a:t>install</a:t>
            </a:r>
            <a:r>
              <a:rPr lang="es-ES" sz="1200" dirty="0"/>
              <a:t> </a:t>
            </a:r>
            <a:r>
              <a:rPr lang="es-ES" sz="1200" dirty="0" err="1"/>
              <a:t>openssh</a:t>
            </a:r>
            <a:r>
              <a:rPr lang="es-ES" sz="1200" dirty="0"/>
              <a:t>-server</a:t>
            </a:r>
          </a:p>
          <a:p>
            <a:endParaRPr lang="es-ES" sz="1200" dirty="0"/>
          </a:p>
          <a:p>
            <a:r>
              <a:rPr lang="es-ES" sz="1200" dirty="0"/>
              <a:t>Una vez instalado, debemos tener en cuenta ciertos directorios y órdenes para iniciar, parar y reiniciar el servicio SSH.</a:t>
            </a:r>
          </a:p>
          <a:p>
            <a:endParaRPr lang="es-ES" sz="1200" dirty="0"/>
          </a:p>
          <a:p>
            <a:r>
              <a:rPr lang="es-ES" sz="1200" dirty="0"/>
              <a:t>Para editar la configuración del servidor SSH debemos hacer en consola:</a:t>
            </a:r>
          </a:p>
          <a:p>
            <a:endParaRPr lang="es-ES" sz="12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r>
              <a:rPr lang="es-ES" sz="1200" dirty="0"/>
              <a:t>sudo nano /</a:t>
            </a:r>
            <a:r>
              <a:rPr lang="es-ES" sz="1200" dirty="0" err="1"/>
              <a:t>etc</a:t>
            </a:r>
            <a:r>
              <a:rPr lang="es-ES" sz="1200" dirty="0"/>
              <a:t>/</a:t>
            </a:r>
            <a:r>
              <a:rPr lang="es-ES" sz="1200" dirty="0" err="1"/>
              <a:t>ssh</a:t>
            </a:r>
            <a:r>
              <a:rPr lang="es-ES" sz="1200" dirty="0"/>
              <a:t>/</a:t>
            </a:r>
            <a:r>
              <a:rPr lang="es-ES" sz="1200" dirty="0" err="1"/>
              <a:t>sshd_config</a:t>
            </a:r>
            <a:endParaRPr lang="es-ES" sz="1200" dirty="0"/>
          </a:p>
          <a:p>
            <a:endParaRPr lang="es-ES" sz="1200" dirty="0"/>
          </a:p>
          <a:p>
            <a:r>
              <a:rPr lang="es-ES" sz="1200" dirty="0"/>
              <a:t>Otro directorio que tenemos que tener muy en cuenta es la de host conocidos, ya que aquí también es donde configuraremos las claves criptográficas RSA/DSA. </a:t>
            </a:r>
          </a:p>
          <a:p>
            <a:endParaRPr lang="es-ES" sz="1200" dirty="0"/>
          </a:p>
          <a:p>
            <a:r>
              <a:rPr lang="es-ES" sz="1200" dirty="0"/>
              <a:t>El directorio donde se encuentran los hosts conocidos y las claves públicas es el siguiente:</a:t>
            </a:r>
          </a:p>
          <a:p>
            <a:endParaRPr lang="es-ES" sz="1200" dirty="0"/>
          </a:p>
          <a:p>
            <a:r>
              <a:rPr lang="es-ES" sz="1200" dirty="0"/>
              <a:t>/home/usuario/.</a:t>
            </a:r>
            <a:r>
              <a:rPr lang="es-ES" sz="1200" dirty="0" err="1"/>
              <a:t>ssh</a:t>
            </a:r>
            <a:r>
              <a:rPr lang="es-ES" sz="1200" dirty="0"/>
              <a:t>/</a:t>
            </a:r>
          </a:p>
          <a:p>
            <a:endParaRPr lang="es-ES" sz="1200" dirty="0"/>
          </a:p>
          <a:p>
            <a:r>
              <a:rPr lang="es-ES" sz="1200" dirty="0"/>
              <a:t>Este directorio por defecto está oculto (.</a:t>
            </a:r>
            <a:r>
              <a:rPr lang="es-ES" sz="1200" dirty="0" err="1"/>
              <a:t>ssh</a:t>
            </a:r>
            <a:r>
              <a:rPr lang="es-ES" sz="1200" dirty="0"/>
              <a:t>) y hay un directorio por cada usuario que haya en el sistema operativo y que se conecte a un servidor remoto.</a:t>
            </a:r>
          </a:p>
          <a:p>
            <a:endParaRPr lang="es-ES" sz="12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pPr>
              <a:buNone/>
            </a:pPr>
            <a:r>
              <a:rPr lang="es-ES" dirty="0"/>
              <a:t>Para arrancar el servidor:</a:t>
            </a:r>
          </a:p>
          <a:p>
            <a:endParaRPr lang="es-ES" dirty="0"/>
          </a:p>
          <a:p>
            <a:pPr>
              <a:buNone/>
            </a:pPr>
            <a:r>
              <a:rPr lang="es-ES" dirty="0"/>
              <a:t>		sudo /</a:t>
            </a:r>
            <a:r>
              <a:rPr lang="es-ES" dirty="0" err="1"/>
              <a:t>etc</a:t>
            </a:r>
            <a:r>
              <a:rPr lang="es-ES" dirty="0"/>
              <a:t>/</a:t>
            </a:r>
            <a:r>
              <a:rPr lang="es-ES" dirty="0" err="1"/>
              <a:t>init.d</a:t>
            </a:r>
            <a:r>
              <a:rPr lang="es-ES" dirty="0"/>
              <a:t>/</a:t>
            </a:r>
            <a:r>
              <a:rPr lang="es-ES" dirty="0" err="1"/>
              <a:t>ssh</a:t>
            </a:r>
            <a:r>
              <a:rPr lang="es-ES" dirty="0"/>
              <a:t> </a:t>
            </a:r>
            <a:r>
              <a:rPr lang="es-ES" dirty="0" err="1"/>
              <a:t>start</a:t>
            </a:r>
            <a:endParaRPr lang="es-ES" dirty="0"/>
          </a:p>
          <a:p>
            <a:pPr>
              <a:buNone/>
            </a:pPr>
            <a:endParaRPr lang="es-ES" dirty="0"/>
          </a:p>
          <a:p>
            <a:pPr>
              <a:buNone/>
            </a:pPr>
            <a:r>
              <a:rPr lang="es-ES" dirty="0"/>
              <a:t>Para parar el servidor:</a:t>
            </a:r>
          </a:p>
          <a:p>
            <a:endParaRPr lang="es-ES" dirty="0"/>
          </a:p>
          <a:p>
            <a:pPr>
              <a:buNone/>
            </a:pPr>
            <a:r>
              <a:rPr lang="es-ES" dirty="0"/>
              <a:t>		sudo /</a:t>
            </a:r>
            <a:r>
              <a:rPr lang="es-ES" dirty="0" err="1"/>
              <a:t>etc</a:t>
            </a:r>
            <a:r>
              <a:rPr lang="es-ES" dirty="0"/>
              <a:t>/</a:t>
            </a:r>
            <a:r>
              <a:rPr lang="es-ES" dirty="0" err="1"/>
              <a:t>init.d</a:t>
            </a:r>
            <a:r>
              <a:rPr lang="es-ES" dirty="0"/>
              <a:t>/</a:t>
            </a:r>
            <a:r>
              <a:rPr lang="es-ES" dirty="0" err="1"/>
              <a:t>ssh</a:t>
            </a:r>
            <a:r>
              <a:rPr lang="es-ES" dirty="0"/>
              <a:t> stop</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a:xfrm>
            <a:off x="471281" y="1167594"/>
            <a:ext cx="7129669" cy="3086100"/>
          </a:xfrm>
        </p:spPr>
        <p:txBody>
          <a:bodyPr/>
          <a:lstStyle/>
          <a:p>
            <a:r>
              <a:rPr lang="es-ES" sz="1200" dirty="0"/>
              <a:t>Una vez que hemos instalado el servidor SSH, sabemos dónde están los archivos de configuración del servidor y el directorio donde se almacenan las claves públicas, vamos con la configuración del </a:t>
            </a:r>
            <a:r>
              <a:rPr lang="es-ES" sz="1200" dirty="0" err="1"/>
              <a:t>sshd_config</a:t>
            </a:r>
            <a:r>
              <a:rPr lang="es-ES" sz="1200" dirty="0"/>
              <a:t> ya que es el archivo de configuración fundamental de </a:t>
            </a:r>
            <a:r>
              <a:rPr lang="es-ES" sz="1200" dirty="0" err="1"/>
              <a:t>OpenSSH</a:t>
            </a:r>
            <a:r>
              <a:rPr lang="es-ES" sz="1200" dirty="0"/>
              <a:t>.</a:t>
            </a:r>
          </a:p>
          <a:p>
            <a:endParaRPr lang="es-ES" sz="1200" dirty="0"/>
          </a:p>
          <a:p>
            <a:r>
              <a:rPr lang="es-ES" sz="1200" dirty="0"/>
              <a:t>Configuración de </a:t>
            </a:r>
            <a:r>
              <a:rPr lang="es-ES" sz="1200" dirty="0" err="1"/>
              <a:t>sshd_config</a:t>
            </a:r>
            <a:r>
              <a:rPr lang="es-ES" sz="1200" dirty="0"/>
              <a:t> para la máxima seguridad</a:t>
            </a:r>
          </a:p>
          <a:p>
            <a:endParaRPr lang="es-ES" sz="1200" dirty="0"/>
          </a:p>
          <a:p>
            <a:r>
              <a:rPr lang="es-ES" sz="1200" dirty="0"/>
              <a:t>Cambiar el puerto por defecto del servidor SSH</a:t>
            </a:r>
          </a:p>
          <a:p>
            <a:endParaRPr lang="es-ES" sz="1200" dirty="0"/>
          </a:p>
          <a:p>
            <a:r>
              <a:rPr lang="es-ES" sz="1200" dirty="0"/>
              <a:t>Por defecto los servidores SSH utilizan el puerto 22 para las conexiones. Es recomendable cambiar este número de puerto, para evitar que </a:t>
            </a:r>
            <a:r>
              <a:rPr lang="es-ES" sz="1200" dirty="0" err="1"/>
              <a:t>bots</a:t>
            </a:r>
            <a:r>
              <a:rPr lang="es-ES" sz="1200" dirty="0"/>
              <a:t> o cibercriminales puedan intentar iniciar sesión, aunque por sí solo esto no proporciona seguridad, sí podremos pasar desapercibidos a los escaneos masivos desde Internet. Si por ejemplo queremos usar el puerto 22445 debemos poner en el fichero de configuración lo siguiente:</a:t>
            </a:r>
          </a:p>
          <a:p>
            <a:endParaRPr lang="es-ES" sz="1200" dirty="0"/>
          </a:p>
          <a:p>
            <a:r>
              <a:rPr lang="es-ES" sz="1200" dirty="0"/>
              <a:t>Port 22445</a:t>
            </a:r>
          </a:p>
          <a:p>
            <a:endParaRPr lang="es-ES" sz="12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r>
              <a:rPr lang="es-ES" sz="1800" dirty="0"/>
              <a:t>Bloquear el acceso </a:t>
            </a:r>
            <a:r>
              <a:rPr lang="es-ES" sz="1800" dirty="0" err="1"/>
              <a:t>root</a:t>
            </a:r>
            <a:r>
              <a:rPr lang="es-ES" sz="1800" dirty="0"/>
              <a:t> en las conexiones remotas</a:t>
            </a:r>
          </a:p>
          <a:p>
            <a:endParaRPr lang="es-ES" sz="1800" dirty="0"/>
          </a:p>
          <a:p>
            <a:r>
              <a:rPr lang="es-ES" sz="1800" dirty="0"/>
              <a:t>Por defecto, cualquier usuario en el sistema operativo que tenga permisos de Shell, podrá iniciar sesión en el servidor. Además, debemos tener en cuenta que si tenemos activado el usuario </a:t>
            </a:r>
            <a:r>
              <a:rPr lang="es-ES" sz="1800" dirty="0" err="1"/>
              <a:t>root</a:t>
            </a:r>
            <a:r>
              <a:rPr lang="es-ES" sz="1800" dirty="0"/>
              <a:t>, también podrá conectarse al servidor de forma local o remota, evitando al atacante tener que “adivinar” el nombre de usuario. Por defecto, los </a:t>
            </a:r>
            <a:r>
              <a:rPr lang="es-ES" sz="1800" dirty="0" err="1"/>
              <a:t>bots</a:t>
            </a:r>
            <a:r>
              <a:rPr lang="es-ES" sz="1800" dirty="0"/>
              <a:t> siempre intentan atacar el puerto 22 y al usuario “</a:t>
            </a:r>
            <a:r>
              <a:rPr lang="es-ES" sz="1800" dirty="0" err="1"/>
              <a:t>root</a:t>
            </a:r>
            <a:r>
              <a:rPr lang="es-ES" sz="1800" dirty="0"/>
              <a:t>”.</a:t>
            </a:r>
          </a:p>
          <a:p>
            <a:endParaRPr lang="es-ES" sz="1800" dirty="0"/>
          </a:p>
          <a:p>
            <a:endParaRPr lang="es-ES" sz="1800" dirty="0"/>
          </a:p>
          <a:p>
            <a:endParaRPr lang="es-ES" sz="18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r>
              <a:rPr lang="es-ES" sz="1800" dirty="0"/>
              <a:t>Desactivando al propio usuario </a:t>
            </a:r>
            <a:r>
              <a:rPr lang="es-ES" sz="1800" dirty="0" err="1"/>
              <a:t>root</a:t>
            </a:r>
            <a:r>
              <a:rPr lang="es-ES" sz="1800" dirty="0"/>
              <a:t>, y usando “sudo” para elevar a permisos de </a:t>
            </a:r>
            <a:r>
              <a:rPr lang="es-ES" sz="1800" dirty="0" err="1"/>
              <a:t>superusuario</a:t>
            </a:r>
            <a:r>
              <a:rPr lang="es-ES" sz="1800" dirty="0"/>
              <a:t>, evitaremos esto. </a:t>
            </a:r>
          </a:p>
          <a:p>
            <a:r>
              <a:rPr lang="es-ES" sz="1800" dirty="0"/>
              <a:t>Además, </a:t>
            </a:r>
            <a:r>
              <a:rPr lang="es-ES" sz="1800" dirty="0" err="1"/>
              <a:t>OpenSSH</a:t>
            </a:r>
            <a:r>
              <a:rPr lang="es-ES" sz="1800" dirty="0"/>
              <a:t> también nos permitirá deshabilitar el </a:t>
            </a:r>
            <a:r>
              <a:rPr lang="es-ES" sz="1800" dirty="0" err="1"/>
              <a:t>login</a:t>
            </a:r>
            <a:r>
              <a:rPr lang="es-ES" sz="1800" dirty="0"/>
              <a:t> del usuario </a:t>
            </a:r>
            <a:r>
              <a:rPr lang="es-ES" sz="1800" dirty="0" err="1"/>
              <a:t>root</a:t>
            </a:r>
            <a:r>
              <a:rPr lang="es-ES" sz="1800" dirty="0"/>
              <a:t> para dotar al sistema de mayor seguridad:</a:t>
            </a:r>
          </a:p>
          <a:p>
            <a:endParaRPr lang="es-ES" sz="1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a:xfrm>
            <a:off x="1771650" y="1275606"/>
            <a:ext cx="5829300" cy="3086100"/>
          </a:xfrm>
        </p:spPr>
        <p:txBody>
          <a:bodyPr/>
          <a:lstStyle/>
          <a:p>
            <a:r>
              <a:rPr lang="es-ES" sz="1800" dirty="0" err="1"/>
              <a:t>PermitRootLogin</a:t>
            </a:r>
            <a:r>
              <a:rPr lang="es-ES" sz="1800" dirty="0"/>
              <a:t> no</a:t>
            </a:r>
          </a:p>
          <a:p>
            <a:endParaRPr lang="es-ES" sz="1800" dirty="0"/>
          </a:p>
          <a:p>
            <a:r>
              <a:rPr lang="es-ES" sz="1800" dirty="0"/>
              <a:t>De esta manera las conexiones </a:t>
            </a:r>
            <a:r>
              <a:rPr lang="es-ES" sz="1800" dirty="0" err="1"/>
              <a:t>root</a:t>
            </a:r>
            <a:r>
              <a:rPr lang="es-ES" sz="1800" dirty="0"/>
              <a:t> quedarán bloqueadas evitando que usuarios no autorizados puedan realizar ataques de fuerza bruta contra nuestro servidor SSH para adivinar los credenciales del usuario </a:t>
            </a:r>
            <a:r>
              <a:rPr lang="es-ES" sz="1800" dirty="0" err="1"/>
              <a:t>Root</a:t>
            </a:r>
            <a:r>
              <a:rPr lang="es-ES" sz="1800" dirty="0"/>
              <a:t>. También tenemos otras opciones en este apartado, como por ejemplo “</a:t>
            </a:r>
            <a:r>
              <a:rPr lang="es-ES" sz="1800" dirty="0" err="1"/>
              <a:t>PermitRootLogin</a:t>
            </a:r>
            <a:r>
              <a:rPr lang="es-ES" sz="1800" dirty="0"/>
              <a:t> </a:t>
            </a:r>
            <a:r>
              <a:rPr lang="es-ES" sz="1800" dirty="0" err="1"/>
              <a:t>without-password</a:t>
            </a:r>
            <a:r>
              <a:rPr lang="es-ES" sz="1800" dirty="0"/>
              <a:t>” donde se permite autenticación pero no con usuario y contraseña, sino con claves criptográficas RSA.</a:t>
            </a:r>
          </a:p>
          <a:p>
            <a:endParaRPr lang="es-E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endParaRPr lang="es-ES"/>
          </a:p>
        </p:txBody>
      </p:sp>
      <p:pic>
        <p:nvPicPr>
          <p:cNvPr id="1026" name="Picture 2"/>
          <p:cNvPicPr>
            <a:picLocks noChangeAspect="1" noChangeArrowheads="1"/>
          </p:cNvPicPr>
          <p:nvPr/>
        </p:nvPicPr>
        <p:blipFill>
          <a:blip r:embed="rId2" cstate="print"/>
          <a:srcRect/>
          <a:stretch>
            <a:fillRect/>
          </a:stretch>
        </p:blipFill>
        <p:spPr bwMode="auto">
          <a:xfrm>
            <a:off x="1814513" y="1082279"/>
            <a:ext cx="5514975" cy="2978944"/>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r>
              <a:rPr lang="es-ES" dirty="0"/>
              <a:t>Configuraciones de seguridad adicionales</a:t>
            </a:r>
          </a:p>
          <a:p>
            <a:endParaRPr lang="es-ES" dirty="0"/>
          </a:p>
          <a:p>
            <a:r>
              <a:rPr lang="es-ES" dirty="0"/>
              <a:t>Existen otras configuraciones recomendadas para evitar las conexiones no deseadas a nuestro servidor SSH. Estas conexiones son:</a:t>
            </a:r>
          </a:p>
          <a:p>
            <a:endParaRPr lang="es-E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r>
              <a:rPr lang="es-ES" dirty="0" err="1"/>
              <a:t>LoginGraceTime</a:t>
            </a:r>
            <a:r>
              <a:rPr lang="es-ES" dirty="0"/>
              <a:t>: Estableceremos el tiempo necesario para introducir la contraseña, evitando que el atacante tenga que “pensar mucho”.</a:t>
            </a:r>
          </a:p>
          <a:p>
            <a:endParaRPr lang="es-E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r>
              <a:rPr lang="es-ES" dirty="0" err="1"/>
              <a:t>MaxAuthTries</a:t>
            </a:r>
            <a:r>
              <a:rPr lang="es-ES" dirty="0"/>
              <a:t>: Número de intentos permitidos al introducir la contraseña antes de desconectarnos.</a:t>
            </a:r>
          </a:p>
          <a:p>
            <a:endParaRPr lang="es-E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r>
              <a:rPr lang="es-ES" dirty="0" err="1"/>
              <a:t>MaxStartups</a:t>
            </a:r>
            <a:r>
              <a:rPr lang="es-ES" dirty="0"/>
              <a:t>: Número de </a:t>
            </a:r>
            <a:r>
              <a:rPr lang="es-ES" dirty="0" err="1"/>
              <a:t>logins</a:t>
            </a:r>
            <a:r>
              <a:rPr lang="es-ES" dirty="0"/>
              <a:t> simultáneos desde una IP, para evitar que se pueda utilizar la fuerza bruta con varias sesiones a la vez.</a:t>
            </a:r>
          </a:p>
          <a:p>
            <a:endParaRPr lang="es-E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a:xfrm>
            <a:off x="1771650" y="1221600"/>
            <a:ext cx="5829300" cy="3086100"/>
          </a:xfrm>
        </p:spPr>
        <p:txBody>
          <a:bodyPr/>
          <a:lstStyle/>
          <a:p>
            <a:r>
              <a:rPr lang="es-ES" dirty="0" err="1"/>
              <a:t>AllowUsers</a:t>
            </a:r>
            <a:r>
              <a:rPr lang="es-ES" dirty="0"/>
              <a:t>: Es crear una lista blanca de usuario. Este parámetro nos permite configurar los usuarios que podrán conectarse. Una medida muy restrictiva pero a la vez muy segura ya que bloqueará todas las conexiones de los usuarios que no estén en el listado. Los usuarios que tengamos aquí podrán conectarse, y el resto no.</a:t>
            </a:r>
          </a:p>
          <a:p>
            <a:endParaRPr lang="es-E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r>
              <a:rPr lang="es-ES" dirty="0" err="1"/>
              <a:t>DenyUsers</a:t>
            </a:r>
            <a:r>
              <a:rPr lang="es-ES" dirty="0"/>
              <a:t>: Parecido al anterior, pero ahora creamos una lista negra. Los usuarios que tengamos aquí no podrán conectarse, y el resto sí.</a:t>
            </a:r>
          </a:p>
          <a:p>
            <a:endParaRPr lang="es-E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r>
              <a:rPr lang="es-ES" dirty="0" err="1"/>
              <a:t>AllowGroups</a:t>
            </a:r>
            <a:r>
              <a:rPr lang="es-ES" dirty="0"/>
              <a:t>/</a:t>
            </a:r>
            <a:r>
              <a:rPr lang="es-ES" dirty="0" err="1"/>
              <a:t>DenyUsers</a:t>
            </a:r>
            <a:r>
              <a:rPr lang="es-ES" dirty="0"/>
              <a:t>: Exactamente igual a lo anterior, pero en lugar de crear una lista blanca/negra de usuarios, es de grupos de usuarios.</a:t>
            </a:r>
          </a:p>
          <a:p>
            <a:endParaRPr lang="es-E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a:xfrm>
            <a:off x="1771650" y="1113588"/>
            <a:ext cx="5829300" cy="3086100"/>
          </a:xfrm>
        </p:spPr>
        <p:txBody>
          <a:bodyPr/>
          <a:lstStyle/>
          <a:p>
            <a:r>
              <a:rPr lang="es-ES" sz="1350" dirty="0"/>
              <a:t>Por ejemplo, un archivo de configuración de </a:t>
            </a:r>
            <a:r>
              <a:rPr lang="es-ES" sz="1350" dirty="0" err="1"/>
              <a:t>sshd_config</a:t>
            </a:r>
            <a:r>
              <a:rPr lang="es-ES" sz="1350" dirty="0"/>
              <a:t> sería el siguiente:</a:t>
            </a:r>
          </a:p>
          <a:p>
            <a:endParaRPr lang="es-ES" sz="1350" dirty="0"/>
          </a:p>
          <a:p>
            <a:r>
              <a:rPr lang="es-ES" sz="1350" dirty="0"/>
              <a:t>Port 22445</a:t>
            </a:r>
          </a:p>
          <a:p>
            <a:r>
              <a:rPr lang="es-ES" sz="1350" dirty="0" err="1"/>
              <a:t>PermitRootLogin</a:t>
            </a:r>
            <a:r>
              <a:rPr lang="es-ES" sz="1350" dirty="0"/>
              <a:t> no</a:t>
            </a:r>
          </a:p>
          <a:p>
            <a:r>
              <a:rPr lang="es-ES" sz="1350" dirty="0" err="1"/>
              <a:t>LoginGraceTime</a:t>
            </a:r>
            <a:r>
              <a:rPr lang="es-ES" sz="1350" dirty="0"/>
              <a:t> 30</a:t>
            </a:r>
          </a:p>
          <a:p>
            <a:r>
              <a:rPr lang="es-ES" sz="1350" dirty="0" err="1"/>
              <a:t>MaxAuthTries</a:t>
            </a:r>
            <a:r>
              <a:rPr lang="es-ES" sz="1350" dirty="0"/>
              <a:t> 3</a:t>
            </a:r>
          </a:p>
          <a:p>
            <a:r>
              <a:rPr lang="es-ES" sz="1350" dirty="0" err="1"/>
              <a:t>MaxStartups</a:t>
            </a:r>
            <a:r>
              <a:rPr lang="es-ES" sz="1350" dirty="0"/>
              <a:t> 3</a:t>
            </a:r>
          </a:p>
          <a:p>
            <a:r>
              <a:rPr lang="es-ES" sz="1350" dirty="0" err="1"/>
              <a:t>AllowUsers</a:t>
            </a:r>
            <a:r>
              <a:rPr lang="es-ES" sz="1350" dirty="0"/>
              <a:t> </a:t>
            </a:r>
            <a:r>
              <a:rPr lang="es-ES" sz="1350" dirty="0" err="1"/>
              <a:t>sergio</a:t>
            </a:r>
            <a:r>
              <a:rPr lang="es-ES" sz="1350" dirty="0"/>
              <a:t> sergio2</a:t>
            </a:r>
          </a:p>
          <a:p>
            <a:r>
              <a:rPr lang="es-ES" sz="1350" dirty="0" err="1"/>
              <a:t>DenyUsers</a:t>
            </a:r>
            <a:r>
              <a:rPr lang="es-ES" sz="1350" dirty="0"/>
              <a:t> adrian adrian2</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a:xfrm>
            <a:off x="1771650" y="1113588"/>
            <a:ext cx="5829300" cy="3086100"/>
          </a:xfrm>
        </p:spPr>
        <p:txBody>
          <a:bodyPr/>
          <a:lstStyle/>
          <a:p>
            <a:r>
              <a:rPr lang="es-ES" sz="1350" dirty="0"/>
              <a:t>Una medida de seguridad adicional es configurar los algoritmos de intercambio de claves, el cifrado simétrico y también, la configuración del HMAC para la comprobación de la integridad. Actualmente es recomendable aplicar la siguiente configuración para tener una seguridad muy alta:</a:t>
            </a:r>
          </a:p>
          <a:p>
            <a:endParaRPr lang="es-ES" sz="1350" dirty="0"/>
          </a:p>
          <a:p>
            <a:r>
              <a:rPr lang="es-ES" sz="1350" dirty="0" err="1"/>
              <a:t>KexAlgorithms</a:t>
            </a:r>
            <a:r>
              <a:rPr lang="es-ES" sz="1350" dirty="0"/>
              <a:t> </a:t>
            </a:r>
            <a:r>
              <a:rPr lang="es-ES" sz="1350" dirty="0">
                <a:hlinkClick r:id="rId2"/>
              </a:rPr>
              <a:t>curve25519-sha256@libssh.org,ecdh-sha2-nistp521,ecdh-sha2-nistp384,ecdh-sha2-nistp256,diffie-hellman-group-exchange-sha256</a:t>
            </a:r>
            <a:endParaRPr lang="es-ES" sz="1350" dirty="0"/>
          </a:p>
          <a:p>
            <a:r>
              <a:rPr lang="es-ES" sz="1350" dirty="0" err="1"/>
              <a:t>Ciphers</a:t>
            </a:r>
            <a:r>
              <a:rPr lang="es-ES" sz="1350" dirty="0"/>
              <a:t> </a:t>
            </a:r>
            <a:r>
              <a:rPr lang="es-ES" sz="1350" dirty="0">
                <a:hlinkClick r:id="rId3"/>
              </a:rPr>
              <a:t>chacha20-poly1305@openssh.com,aes256-gcm@openssh.com,aes128-gcm@openssh.com,aes256-ctr,aes192-ctr,aes128-ctr</a:t>
            </a:r>
            <a:endParaRPr lang="es-ES" sz="1350" dirty="0"/>
          </a:p>
          <a:p>
            <a:r>
              <a:rPr lang="es-ES" sz="1350" dirty="0" err="1"/>
              <a:t>MACs</a:t>
            </a:r>
            <a:r>
              <a:rPr lang="es-ES" sz="1350" dirty="0"/>
              <a:t> hmac-sha2-512-etm@openssh.com,hmac-sha2-256-etm@openssh.com,umac-128-etm@openssh.com,hmac-sha2-512,hmac-sha2-256,umac-128@openssh.com</a:t>
            </a:r>
          </a:p>
          <a:p>
            <a:endParaRPr lang="es-ES" sz="1350" dirty="0"/>
          </a:p>
          <a:p>
            <a:endParaRPr lang="es-ES" sz="135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r>
              <a:rPr lang="es-ES" dirty="0"/>
              <a:t>Con esta configuración tendremos las mejores suites criptográficas para el servidor, sin embargo, es posible que clientes antiguos no puedan conectarse al no soportar estos algoritmos. Debemos tener este detalle muy en cuenta, y probar qué algoritmos son compatibles y cuáles no.</a:t>
            </a:r>
          </a:p>
          <a:p>
            <a:endParaRPr lang="es-ES" dirty="0"/>
          </a:p>
          <a:p>
            <a:r>
              <a:rPr lang="es-ES" dirty="0"/>
              <a:t>Si hemos creado nuevas claves de RSA o DSA por unas con mayor longitud de bits, deberemos ponerlo en el fichero de configuración (o sustituir las anteriores, y así no tendremos que tocar el fichero de configuración), de esta forma obtendremos una seguridad adicional si por ejemplo usamos claves RSA de 4096 bits o superior.</a:t>
            </a:r>
          </a:p>
          <a:p>
            <a:endParaRPr lang="es-E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r>
              <a:rPr lang="es-ES" dirty="0"/>
              <a:t>SSH o </a:t>
            </a:r>
            <a:r>
              <a:rPr lang="es-ES" dirty="0" err="1"/>
              <a:t>Secure</a:t>
            </a:r>
            <a:r>
              <a:rPr lang="es-ES" dirty="0"/>
              <a:t> Shell, es un protocolo de administración remota que permite a los usuarios controlar y modificar sus servidores remotos a través de Internet. </a:t>
            </a:r>
          </a:p>
          <a:p>
            <a:endParaRPr lang="es-ES" dirty="0"/>
          </a:p>
          <a:p>
            <a:r>
              <a:rPr lang="es-ES" dirty="0"/>
              <a:t>El servicio se creó como un reemplazo seguro para el Telnet sin cifrar y utiliza técnicas criptográficas para garantizar que todas las comunicaciones hacia y desde el servidor remoto sucedan de manera </a:t>
            </a:r>
            <a:r>
              <a:rPr lang="es-ES" dirty="0" err="1"/>
              <a:t>encriptada</a:t>
            </a:r>
            <a:r>
              <a:rPr lang="es-ES" dirty="0"/>
              <a:t>. </a:t>
            </a:r>
          </a:p>
          <a:p>
            <a:endParaRPr lang="es-ES" dirty="0"/>
          </a:p>
          <a:p>
            <a:r>
              <a:rPr lang="es-ES" dirty="0"/>
              <a:t>Proporciona un mecanismo para autenticar un usuario remoto, transferir entradas desde el cliente al host y retransmitir la salida de vuelta al cliente.</a:t>
            </a:r>
          </a:p>
          <a:p>
            <a:endParaRPr lang="es-E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a:xfrm>
            <a:off x="1771650" y="1167594"/>
            <a:ext cx="5829300" cy="3086100"/>
          </a:xfrm>
        </p:spPr>
        <p:txBody>
          <a:bodyPr/>
          <a:lstStyle/>
          <a:p>
            <a:r>
              <a:rPr lang="es-ES" sz="1350" dirty="0" err="1"/>
              <a:t>HostKey</a:t>
            </a:r>
            <a:r>
              <a:rPr lang="es-ES" sz="1350" dirty="0"/>
              <a:t> /</a:t>
            </a:r>
            <a:r>
              <a:rPr lang="es-ES" sz="1350" dirty="0" err="1"/>
              <a:t>etc</a:t>
            </a:r>
            <a:r>
              <a:rPr lang="es-ES" sz="1350" dirty="0"/>
              <a:t>/</a:t>
            </a:r>
            <a:r>
              <a:rPr lang="es-ES" sz="1350" dirty="0" err="1"/>
              <a:t>ssh</a:t>
            </a:r>
            <a:r>
              <a:rPr lang="es-ES" sz="1350" dirty="0"/>
              <a:t>/ssh_host_ed25519_key</a:t>
            </a:r>
          </a:p>
          <a:p>
            <a:r>
              <a:rPr lang="es-ES" sz="1350" dirty="0" err="1"/>
              <a:t>HostKey</a:t>
            </a:r>
            <a:r>
              <a:rPr lang="es-ES" sz="1350" dirty="0"/>
              <a:t> /</a:t>
            </a:r>
            <a:r>
              <a:rPr lang="es-ES" sz="1350" dirty="0" err="1"/>
              <a:t>etc</a:t>
            </a:r>
            <a:r>
              <a:rPr lang="es-ES" sz="1350" dirty="0"/>
              <a:t>/</a:t>
            </a:r>
            <a:r>
              <a:rPr lang="es-ES" sz="1350" dirty="0" err="1"/>
              <a:t>ssh</a:t>
            </a:r>
            <a:r>
              <a:rPr lang="es-ES" sz="1350" dirty="0"/>
              <a:t>/</a:t>
            </a:r>
            <a:r>
              <a:rPr lang="es-ES" sz="1350" dirty="0" err="1"/>
              <a:t>ssh_host_rsa_key</a:t>
            </a:r>
            <a:endParaRPr lang="es-ES" sz="1350" dirty="0"/>
          </a:p>
          <a:p>
            <a:r>
              <a:rPr lang="es-ES" sz="1350" dirty="0" err="1"/>
              <a:t>HostKey</a:t>
            </a:r>
            <a:r>
              <a:rPr lang="es-ES" sz="1350" dirty="0"/>
              <a:t> /</a:t>
            </a:r>
            <a:r>
              <a:rPr lang="es-ES" sz="1350" dirty="0" err="1"/>
              <a:t>etc</a:t>
            </a:r>
            <a:r>
              <a:rPr lang="es-ES" sz="1350" dirty="0"/>
              <a:t>/</a:t>
            </a:r>
            <a:r>
              <a:rPr lang="es-ES" sz="1350" dirty="0" err="1"/>
              <a:t>ssh</a:t>
            </a:r>
            <a:r>
              <a:rPr lang="es-ES" sz="1350" dirty="0"/>
              <a:t>/</a:t>
            </a:r>
            <a:r>
              <a:rPr lang="es-ES" sz="1350" dirty="0" err="1"/>
              <a:t>ssh_host_ecdsa_key</a:t>
            </a:r>
            <a:endParaRPr lang="es-ES" sz="1350" dirty="0"/>
          </a:p>
          <a:p>
            <a:endParaRPr lang="es-ES" sz="1350" dirty="0"/>
          </a:p>
          <a:p>
            <a:r>
              <a:rPr lang="es-ES" sz="1350" dirty="0"/>
              <a:t>Para generar unas claves RSA de 4096 bits nuevas, simplemente deberemos ejecutar el siguiente comando:</a:t>
            </a:r>
          </a:p>
          <a:p>
            <a:endParaRPr lang="es-ES" sz="1350" dirty="0"/>
          </a:p>
          <a:p>
            <a:r>
              <a:rPr lang="es-ES" sz="1350" dirty="0" err="1"/>
              <a:t>ssh-keygen</a:t>
            </a:r>
            <a:r>
              <a:rPr lang="es-ES" sz="1350" dirty="0"/>
              <a:t> -f /</a:t>
            </a:r>
            <a:r>
              <a:rPr lang="es-ES" sz="1350" dirty="0" err="1"/>
              <a:t>etc</a:t>
            </a:r>
            <a:r>
              <a:rPr lang="es-ES" sz="1350" dirty="0"/>
              <a:t>/</a:t>
            </a:r>
            <a:r>
              <a:rPr lang="es-ES" sz="1350" dirty="0" err="1"/>
              <a:t>ssh</a:t>
            </a:r>
            <a:r>
              <a:rPr lang="es-ES" sz="1350" dirty="0"/>
              <a:t>/</a:t>
            </a:r>
            <a:r>
              <a:rPr lang="es-ES" sz="1350" dirty="0" err="1"/>
              <a:t>ssh_host_rsa_key</a:t>
            </a:r>
            <a:r>
              <a:rPr lang="es-ES" sz="1350" dirty="0"/>
              <a:t> -t </a:t>
            </a:r>
            <a:r>
              <a:rPr lang="es-ES" sz="1350" dirty="0" err="1"/>
              <a:t>rsa</a:t>
            </a:r>
            <a:r>
              <a:rPr lang="es-ES" sz="1350" dirty="0"/>
              <a:t> -b 4096</a:t>
            </a:r>
          </a:p>
          <a:p>
            <a:endParaRPr lang="es-ES" sz="1350" dirty="0"/>
          </a:p>
          <a:p>
            <a:r>
              <a:rPr lang="es-ES" sz="1350" dirty="0"/>
              <a:t>Si queremos generar nuevas claves ECDSA (con máxima longitud de 512 bits) o ED25519 tendremos que introducir los siguientes comandos:</a:t>
            </a:r>
          </a:p>
          <a:p>
            <a:r>
              <a:rPr lang="es-ES" sz="1350" dirty="0" err="1"/>
              <a:t>ssh-keygen</a:t>
            </a:r>
            <a:r>
              <a:rPr lang="es-ES" sz="1350" dirty="0"/>
              <a:t> -f /</a:t>
            </a:r>
            <a:r>
              <a:rPr lang="es-ES" sz="1350" dirty="0" err="1"/>
              <a:t>etc</a:t>
            </a:r>
            <a:r>
              <a:rPr lang="es-ES" sz="1350" dirty="0"/>
              <a:t>/</a:t>
            </a:r>
            <a:r>
              <a:rPr lang="es-ES" sz="1350" dirty="0" err="1"/>
              <a:t>ssh</a:t>
            </a:r>
            <a:r>
              <a:rPr lang="es-ES" sz="1350" dirty="0"/>
              <a:t>/</a:t>
            </a:r>
            <a:r>
              <a:rPr lang="es-ES" sz="1350" dirty="0" err="1"/>
              <a:t>ssh_host_rsa_key</a:t>
            </a:r>
            <a:r>
              <a:rPr lang="es-ES" sz="1350" dirty="0"/>
              <a:t> -t </a:t>
            </a:r>
            <a:r>
              <a:rPr lang="es-ES" sz="1350" dirty="0" err="1"/>
              <a:t>ecdsa</a:t>
            </a:r>
            <a:r>
              <a:rPr lang="es-ES" sz="1350" dirty="0"/>
              <a:t> -b 521</a:t>
            </a:r>
          </a:p>
          <a:p>
            <a:r>
              <a:rPr lang="es-ES" sz="1350" dirty="0" err="1"/>
              <a:t>ssh-keygen</a:t>
            </a:r>
            <a:r>
              <a:rPr lang="es-ES" sz="1350" dirty="0"/>
              <a:t> -f /</a:t>
            </a:r>
            <a:r>
              <a:rPr lang="es-ES" sz="1350" dirty="0" err="1"/>
              <a:t>etc</a:t>
            </a:r>
            <a:r>
              <a:rPr lang="es-ES" sz="1350" dirty="0"/>
              <a:t>/</a:t>
            </a:r>
            <a:r>
              <a:rPr lang="es-ES" sz="1350" dirty="0" err="1"/>
              <a:t>ssh</a:t>
            </a:r>
            <a:r>
              <a:rPr lang="es-ES" sz="1350" dirty="0"/>
              <a:t>/</a:t>
            </a:r>
            <a:r>
              <a:rPr lang="es-ES" sz="1350" dirty="0" err="1"/>
              <a:t>ssh_host_rsa_key</a:t>
            </a:r>
            <a:r>
              <a:rPr lang="es-ES" sz="1350" dirty="0"/>
              <a:t> -t ed25519</a:t>
            </a:r>
          </a:p>
          <a:p>
            <a:endParaRPr lang="es-ES" sz="135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endParaRPr lang="es-E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b="1" dirty="0"/>
              <a:t>¿Qué es SSL?</a:t>
            </a:r>
            <a:endParaRPr lang="es-ES" dirty="0"/>
          </a:p>
        </p:txBody>
      </p:sp>
      <p:sp>
        <p:nvSpPr>
          <p:cNvPr id="3" name="2 Subtítulo"/>
          <p:cNvSpPr>
            <a:spLocks noGrp="1"/>
          </p:cNvSpPr>
          <p:nvPr>
            <p:ph type="subTitle" idx="1"/>
          </p:nvPr>
        </p:nvSpPr>
        <p:spPr/>
        <p:txBody>
          <a:bodyPr/>
          <a:lstStyle/>
          <a:p>
            <a:endParaRPr lang="es-ES"/>
          </a:p>
        </p:txBody>
      </p:sp>
    </p:spTree>
    <p:extLst>
      <p:ext uri="{BB962C8B-B14F-4D97-AF65-F5344CB8AC3E}">
        <p14:creationId xmlns:p14="http://schemas.microsoft.com/office/powerpoint/2010/main" val="23042679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r>
              <a:rPr lang="es-ES" dirty="0"/>
              <a:t>Es un sistema diseñado y propuesto por Netscape </a:t>
            </a:r>
            <a:r>
              <a:rPr lang="es-ES" dirty="0" err="1"/>
              <a:t>Communications</a:t>
            </a:r>
            <a:r>
              <a:rPr lang="es-ES" dirty="0"/>
              <a:t> </a:t>
            </a:r>
            <a:r>
              <a:rPr lang="es-ES" dirty="0" err="1"/>
              <a:t>Corporation</a:t>
            </a:r>
            <a:r>
              <a:rPr lang="es-ES" dirty="0"/>
              <a:t>.</a:t>
            </a:r>
          </a:p>
          <a:p>
            <a:endParaRPr lang="es-ES" dirty="0"/>
          </a:p>
          <a:p>
            <a:endParaRPr lang="es-ES" dirty="0"/>
          </a:p>
          <a:p>
            <a:r>
              <a:rPr lang="es-ES" dirty="0"/>
              <a:t> Proporciona sus servicios de seguridad cifrando los datos intercambiados entre el servidor y el cliente.</a:t>
            </a:r>
          </a:p>
          <a:p>
            <a:endParaRPr lang="es-E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normAutofit/>
          </a:bodyPr>
          <a:lstStyle/>
          <a:p>
            <a:r>
              <a:rPr lang="es-ES" dirty="0"/>
              <a:t>SSL son las siglas en inglés de </a:t>
            </a:r>
            <a:r>
              <a:rPr lang="es-ES" i="1" dirty="0" err="1"/>
              <a:t>Secure</a:t>
            </a:r>
            <a:r>
              <a:rPr lang="es-ES" i="1" dirty="0"/>
              <a:t> Socket </a:t>
            </a:r>
            <a:r>
              <a:rPr lang="es-ES" i="1" dirty="0" err="1"/>
              <a:t>Layer</a:t>
            </a:r>
            <a:r>
              <a:rPr lang="es-ES" i="1" dirty="0"/>
              <a:t> (en español capa de </a:t>
            </a:r>
            <a:r>
              <a:rPr lang="es-ES" dirty="0"/>
              <a:t>conexión segura). </a:t>
            </a:r>
          </a:p>
          <a:p>
            <a:endParaRPr lang="es-ES" dirty="0"/>
          </a:p>
          <a:p>
            <a:r>
              <a:rPr lang="es-ES" dirty="0"/>
              <a:t>Es un protocolo criptográfico (un conjunto de reglas a seguir relacionadas a seguridad, aplicando criptografía) empleado para realizar conexiones seguras entre un cliente (como lo es un navegador de Internet) y un servidor (como lo son las computadoras con páginas web).</a:t>
            </a:r>
          </a:p>
          <a:p>
            <a:endParaRPr lang="es-ES" dirty="0"/>
          </a:p>
          <a:p>
            <a:r>
              <a:rPr lang="es-ES" dirty="0"/>
              <a:t>SSL, es el protocolo dominante en la actualidad en el panorama del comercio electrónico, proporciona confidencialidad, integridad y verificación de la identidad de ambas partes (esta últimas característica sólo si se utiliza en conjunción de certificados digitales en ambos extremos, cosa que no suele ser frecuente)</a:t>
            </a:r>
          </a:p>
          <a:p>
            <a:endParaRPr lang="es-E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Objetivo del protocolo SSL</a:t>
            </a:r>
          </a:p>
        </p:txBody>
      </p:sp>
      <p:sp>
        <p:nvSpPr>
          <p:cNvPr id="3" name="2 Marcador de contenido"/>
          <p:cNvSpPr>
            <a:spLocks noGrp="1"/>
          </p:cNvSpPr>
          <p:nvPr>
            <p:ph idx="1"/>
          </p:nvPr>
        </p:nvSpPr>
        <p:spPr/>
        <p:txBody>
          <a:bodyPr>
            <a:normAutofit/>
          </a:bodyPr>
          <a:lstStyle/>
          <a:p>
            <a:r>
              <a:rPr lang="es-ES" dirty="0"/>
              <a:t>El objetivo principal es proporcionar un canal de comunicaciones seguro entre un cliente y un servidor que sea independiente del sistema operativo usado por ambos y que se beneficie de forma dinámica y flexible de los nuevos adelantos en materia de cifrado a medida de que estos estuvieran disponibles.</a:t>
            </a:r>
          </a:p>
          <a:p>
            <a:endParaRPr lang="es-ES" dirty="0"/>
          </a:p>
          <a:p>
            <a:endParaRPr lang="es-E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Objetivo del protocolo SSL</a:t>
            </a:r>
          </a:p>
        </p:txBody>
      </p:sp>
      <p:sp>
        <p:nvSpPr>
          <p:cNvPr id="3" name="2 Marcador de contenido"/>
          <p:cNvSpPr>
            <a:spLocks noGrp="1"/>
          </p:cNvSpPr>
          <p:nvPr>
            <p:ph idx="1"/>
          </p:nvPr>
        </p:nvSpPr>
        <p:spPr/>
        <p:txBody>
          <a:bodyPr>
            <a:normAutofit/>
          </a:bodyPr>
          <a:lstStyle/>
          <a:p>
            <a:r>
              <a:rPr lang="es-ES" dirty="0"/>
              <a:t>SSL fue diseñado como un protocolo seguro de propósito general y no teniendo en mente las necesidades específicas del comercio electrónico. SSL trabaja sobre el protocolo TCP y por debajo de protocolos como HTTP,IMAP, LDAP, etc., y puede ser usado por todos ellos de forma transparente para el usuario. Opera entre la capa de transporte y la de sesión del modelo OSI (o entre la capa de transporte y la de aplicación del modelo TCP) y está formado, a su vez, por dos capas y cuatro componentes bien diferenciados</a:t>
            </a:r>
          </a:p>
          <a:p>
            <a:endParaRPr lang="es-E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endParaRPr lang="es-ES"/>
          </a:p>
        </p:txBody>
      </p:sp>
      <p:pic>
        <p:nvPicPr>
          <p:cNvPr id="4" name="Picture 2"/>
          <p:cNvPicPr>
            <a:picLocks noChangeAspect="1" noChangeArrowheads="1"/>
          </p:cNvPicPr>
          <p:nvPr/>
        </p:nvPicPr>
        <p:blipFill>
          <a:blip r:embed="rId2" cstate="print"/>
          <a:srcRect/>
          <a:stretch>
            <a:fillRect/>
          </a:stretch>
        </p:blipFill>
        <p:spPr bwMode="auto">
          <a:xfrm>
            <a:off x="1143000" y="141480"/>
            <a:ext cx="6736340" cy="4785996"/>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b="1" dirty="0"/>
              <a:t>¿Cómo funciona el SSL?</a:t>
            </a:r>
            <a:br>
              <a:rPr lang="es-ES" b="1" dirty="0"/>
            </a:br>
            <a:endParaRPr lang="es-ES" dirty="0"/>
          </a:p>
        </p:txBody>
      </p:sp>
      <p:sp>
        <p:nvSpPr>
          <p:cNvPr id="3" name="2 Marcador de contenido"/>
          <p:cNvSpPr>
            <a:spLocks noGrp="1"/>
          </p:cNvSpPr>
          <p:nvPr>
            <p:ph idx="1"/>
          </p:nvPr>
        </p:nvSpPr>
        <p:spPr/>
        <p:txBody>
          <a:bodyPr>
            <a:normAutofit/>
          </a:bodyPr>
          <a:lstStyle/>
          <a:p>
            <a:r>
              <a:rPr lang="es-ES" dirty="0"/>
              <a:t>Cuando el cliente pide al servidor seguro una comunicación segura, el servidor abre un puerto cifrado, gestionado por SSL Record.</a:t>
            </a:r>
          </a:p>
          <a:p>
            <a:endParaRPr lang="es-ES" dirty="0"/>
          </a:p>
          <a:p>
            <a:endParaRPr lang="es-ES" dirty="0"/>
          </a:p>
          <a:p>
            <a:r>
              <a:rPr lang="es-ES" dirty="0"/>
              <a:t>El Protocolo SSL </a:t>
            </a:r>
            <a:r>
              <a:rPr lang="es-ES" dirty="0" err="1"/>
              <a:t>Handshake</a:t>
            </a:r>
            <a:r>
              <a:rPr lang="es-ES" dirty="0"/>
              <a:t>, quien utilice el Protocolo SSL Record y el puerto abierto para comunicarse de forma segura con el cliente.</a:t>
            </a:r>
          </a:p>
          <a:p>
            <a:endParaRPr lang="es-E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endParaRPr lang="es-ES"/>
          </a:p>
        </p:txBody>
      </p:sp>
      <p:pic>
        <p:nvPicPr>
          <p:cNvPr id="4" name="Picture 2"/>
          <p:cNvPicPr>
            <a:picLocks noChangeAspect="1" noChangeArrowheads="1"/>
          </p:cNvPicPr>
          <p:nvPr/>
        </p:nvPicPr>
        <p:blipFill>
          <a:blip r:embed="rId2" cstate="print"/>
          <a:srcRect/>
          <a:stretch>
            <a:fillRect/>
          </a:stretch>
        </p:blipFill>
        <p:spPr bwMode="auto">
          <a:xfrm>
            <a:off x="1655676" y="2085696"/>
            <a:ext cx="5729288" cy="231457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¿Cómo funciona SSH?</a:t>
            </a:r>
          </a:p>
        </p:txBody>
      </p:sp>
      <p:sp>
        <p:nvSpPr>
          <p:cNvPr id="3" name="2 Marcador de contenido"/>
          <p:cNvSpPr>
            <a:spLocks noGrp="1"/>
          </p:cNvSpPr>
          <p:nvPr>
            <p:ph idx="1"/>
          </p:nvPr>
        </p:nvSpPr>
        <p:spPr>
          <a:xfrm>
            <a:off x="1771650" y="1275606"/>
            <a:ext cx="5829300" cy="3086100"/>
          </a:xfrm>
        </p:spPr>
        <p:txBody>
          <a:bodyPr/>
          <a:lstStyle/>
          <a:p>
            <a:r>
              <a:rPr lang="es-ES" dirty="0"/>
              <a:t>El comando SSH consta de 3 partes distintas:</a:t>
            </a:r>
          </a:p>
          <a:p>
            <a:endParaRPr lang="es-ES" dirty="0"/>
          </a:p>
          <a:p>
            <a:r>
              <a:rPr lang="es-ES" dirty="0" err="1"/>
              <a:t>ssh</a:t>
            </a:r>
            <a:r>
              <a:rPr lang="es-ES" dirty="0"/>
              <a:t> {</a:t>
            </a:r>
            <a:r>
              <a:rPr lang="es-ES" dirty="0" err="1"/>
              <a:t>user</a:t>
            </a:r>
            <a:r>
              <a:rPr lang="es-ES" dirty="0"/>
              <a:t>}@{host}</a:t>
            </a:r>
          </a:p>
          <a:p>
            <a:endParaRPr lang="es-ES" dirty="0"/>
          </a:p>
          <a:p>
            <a:r>
              <a:rPr lang="es-ES" dirty="0"/>
              <a:t>El comando de clave SSH le indica a su sistema que desea abrir una Conexión de Shell Segura y cifrada. {</a:t>
            </a:r>
            <a:r>
              <a:rPr lang="es-ES" dirty="0" err="1"/>
              <a:t>user</a:t>
            </a:r>
            <a:r>
              <a:rPr lang="es-ES" dirty="0"/>
              <a:t>} representa la cuenta a la que </a:t>
            </a:r>
            <a:r>
              <a:rPr lang="es-ES" dirty="0" err="1"/>
              <a:t>deses</a:t>
            </a:r>
            <a:r>
              <a:rPr lang="es-ES" dirty="0"/>
              <a:t> acceder. Por ejemplo, puede que desees acceder al usuario </a:t>
            </a:r>
            <a:r>
              <a:rPr lang="es-ES" dirty="0" err="1"/>
              <a:t>root</a:t>
            </a:r>
            <a:r>
              <a:rPr lang="es-ES" dirty="0"/>
              <a:t>, que es básicamente para el administrador del sistema con derechos completos para modificar cualquier cosa en el sistema. {host} hace referencia al equipo al que </a:t>
            </a:r>
            <a:r>
              <a:rPr lang="es-ES" dirty="0" err="1"/>
              <a:t>deses</a:t>
            </a:r>
            <a:r>
              <a:rPr lang="es-ES" dirty="0"/>
              <a:t> acceder. </a:t>
            </a:r>
          </a:p>
          <a:p>
            <a:r>
              <a:rPr lang="es-ES" dirty="0"/>
              <a:t>Esto puede ser una dirección IP (por ejemplo, 244.235.23.19) o un nombre de dominio (por ejemplo, www.xyzdomain.com).</a:t>
            </a:r>
          </a:p>
          <a:p>
            <a:endParaRPr lang="es-E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endParaRPr lang="es-ES"/>
          </a:p>
        </p:txBody>
      </p:sp>
      <p:pic>
        <p:nvPicPr>
          <p:cNvPr id="4" name="Picture 2"/>
          <p:cNvPicPr>
            <a:picLocks noChangeAspect="1" noChangeArrowheads="1"/>
          </p:cNvPicPr>
          <p:nvPr/>
        </p:nvPicPr>
        <p:blipFill>
          <a:blip r:embed="rId2" cstate="print"/>
          <a:srcRect/>
          <a:stretch>
            <a:fillRect/>
          </a:stretch>
        </p:blipFill>
        <p:spPr bwMode="auto">
          <a:xfrm>
            <a:off x="1331640" y="2031691"/>
            <a:ext cx="6372225" cy="2336006"/>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endParaRPr lang="es-ES"/>
          </a:p>
        </p:txBody>
      </p:sp>
      <p:pic>
        <p:nvPicPr>
          <p:cNvPr id="4" name="Picture 2"/>
          <p:cNvPicPr>
            <a:picLocks noChangeAspect="1" noChangeArrowheads="1"/>
          </p:cNvPicPr>
          <p:nvPr/>
        </p:nvPicPr>
        <p:blipFill>
          <a:blip r:embed="rId2" cstate="print"/>
          <a:srcRect/>
          <a:stretch>
            <a:fillRect/>
          </a:stretch>
        </p:blipFill>
        <p:spPr bwMode="auto">
          <a:xfrm>
            <a:off x="1439652" y="1005576"/>
            <a:ext cx="6286500" cy="3671888"/>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endParaRPr lang="es-ES"/>
          </a:p>
        </p:txBody>
      </p:sp>
      <p:pic>
        <p:nvPicPr>
          <p:cNvPr id="4" name="Picture 2"/>
          <p:cNvPicPr>
            <a:picLocks noChangeAspect="1" noChangeArrowheads="1"/>
          </p:cNvPicPr>
          <p:nvPr/>
        </p:nvPicPr>
        <p:blipFill>
          <a:blip r:embed="rId2" cstate="print"/>
          <a:srcRect/>
          <a:stretch>
            <a:fillRect/>
          </a:stretch>
        </p:blipFill>
        <p:spPr bwMode="auto">
          <a:xfrm>
            <a:off x="1601671" y="1707655"/>
            <a:ext cx="5679281" cy="2650331"/>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endParaRPr lang="es-ES"/>
          </a:p>
        </p:txBody>
      </p:sp>
      <p:pic>
        <p:nvPicPr>
          <p:cNvPr id="4" name="Picture 2"/>
          <p:cNvPicPr>
            <a:picLocks noChangeAspect="1" noChangeArrowheads="1"/>
          </p:cNvPicPr>
          <p:nvPr/>
        </p:nvPicPr>
        <p:blipFill>
          <a:blip r:embed="rId2" cstate="print"/>
          <a:srcRect/>
          <a:stretch>
            <a:fillRect/>
          </a:stretch>
        </p:blipFill>
        <p:spPr bwMode="auto">
          <a:xfrm>
            <a:off x="1709682" y="1815667"/>
            <a:ext cx="5807869" cy="2421731"/>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endParaRPr lang="es-ES"/>
          </a:p>
        </p:txBody>
      </p:sp>
      <p:pic>
        <p:nvPicPr>
          <p:cNvPr id="4" name="Picture 2"/>
          <p:cNvPicPr>
            <a:picLocks noChangeAspect="1" noChangeArrowheads="1"/>
          </p:cNvPicPr>
          <p:nvPr/>
        </p:nvPicPr>
        <p:blipFill>
          <a:blip r:embed="rId2" cstate="print"/>
          <a:srcRect/>
          <a:stretch>
            <a:fillRect/>
          </a:stretch>
        </p:blipFill>
        <p:spPr bwMode="auto">
          <a:xfrm>
            <a:off x="899592" y="843558"/>
            <a:ext cx="6858000" cy="3958010"/>
          </a:xfrm>
          <a:prstGeom prst="rect">
            <a:avLst/>
          </a:prstGeom>
          <a:noFill/>
          <a:ln w="9525">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Certificado SSL:</a:t>
            </a:r>
          </a:p>
        </p:txBody>
      </p:sp>
      <p:sp>
        <p:nvSpPr>
          <p:cNvPr id="3" name="2 Marcador de contenido"/>
          <p:cNvSpPr>
            <a:spLocks noGrp="1"/>
          </p:cNvSpPr>
          <p:nvPr>
            <p:ph idx="1"/>
          </p:nvPr>
        </p:nvSpPr>
        <p:spPr/>
        <p:txBody>
          <a:bodyPr>
            <a:normAutofit/>
          </a:bodyPr>
          <a:lstStyle/>
          <a:p>
            <a:r>
              <a:rPr lang="es-ES" dirty="0"/>
              <a:t>Desde hace un tiempo, Google está empezando a mostrar un mensaje de “</a:t>
            </a:r>
            <a:r>
              <a:rPr lang="es-ES" i="1" dirty="0"/>
              <a:t>página web no segura” en algunos resultados del buscador. </a:t>
            </a:r>
          </a:p>
          <a:p>
            <a:endParaRPr lang="es-ES" i="1" dirty="0"/>
          </a:p>
          <a:p>
            <a:endParaRPr lang="es-ES" i="1" dirty="0"/>
          </a:p>
          <a:p>
            <a:r>
              <a:rPr lang="es-ES" i="1" dirty="0"/>
              <a:t>E incluso al entrar en algunas páginas web lo </a:t>
            </a:r>
            <a:r>
              <a:rPr lang="es-ES" dirty="0"/>
              <a:t>indica en la barra de direcciones.</a:t>
            </a:r>
          </a:p>
          <a:p>
            <a:endParaRPr lang="es-ES" dirty="0"/>
          </a:p>
          <a:p>
            <a:endParaRPr lang="es-ES" dirty="0"/>
          </a:p>
          <a:p>
            <a:endParaRPr lang="es-ES" dirty="0"/>
          </a:p>
          <a:p>
            <a:r>
              <a:rPr lang="es-ES" dirty="0"/>
              <a:t>Pero ¿qué significa exactamente “página no segura”?</a:t>
            </a:r>
          </a:p>
          <a:p>
            <a:endParaRPr lang="es-E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4" name="3 Marcador de contenido"/>
          <p:cNvSpPr>
            <a:spLocks noGrp="1"/>
          </p:cNvSpPr>
          <p:nvPr>
            <p:ph idx="1"/>
          </p:nvPr>
        </p:nvSpPr>
        <p:spPr>
          <a:xfrm>
            <a:off x="1485900" y="1687068"/>
            <a:ext cx="6172200" cy="2631459"/>
          </a:xfrm>
          <a:prstGeom prst="rect">
            <a:avLst/>
          </a:prstGeom>
        </p:spPr>
        <p:txBody>
          <a:bodyPr wrap="square">
            <a:spAutoFit/>
          </a:bodyPr>
          <a:lstStyle/>
          <a:p>
            <a:r>
              <a:rPr lang="es-ES" dirty="0"/>
              <a:t>Un certificado de seguridad SSL es un programa que se instala en el servidor de tu página web y que permite activar el protocolo seguro </a:t>
            </a:r>
            <a:r>
              <a:rPr lang="es-ES" dirty="0" err="1"/>
              <a:t>https</a:t>
            </a:r>
            <a:r>
              <a:rPr lang="es-ES" dirty="0"/>
              <a:t>.</a:t>
            </a:r>
          </a:p>
          <a:p>
            <a:endParaRPr lang="es-ES" dirty="0"/>
          </a:p>
          <a:p>
            <a:endParaRPr lang="es-ES" dirty="0"/>
          </a:p>
          <a:p>
            <a:r>
              <a:rPr lang="es-ES" dirty="0"/>
              <a:t>¿Y qué es </a:t>
            </a:r>
            <a:r>
              <a:rPr lang="es-ES" dirty="0" err="1"/>
              <a:t>https</a:t>
            </a:r>
            <a:r>
              <a:rPr lang="es-ES" dirty="0"/>
              <a:t>? Pues es un sistema de comunicación que permite que los mensajes que intercambia tu página web con el ordenador donde se está viendo viajen cifrados.</a:t>
            </a:r>
          </a:p>
          <a:p>
            <a:endParaRPr lang="es-ES" dirty="0"/>
          </a:p>
          <a:p>
            <a:endParaRPr lang="es-E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normAutofit/>
          </a:bodyPr>
          <a:lstStyle/>
          <a:p>
            <a:r>
              <a:rPr lang="es-ES" dirty="0"/>
              <a:t>Este protocolo de seguridad garantiza que nadie pueda “colocarse” en medio de tu conversación con la página web de turno y captar datos importantes. </a:t>
            </a:r>
          </a:p>
          <a:p>
            <a:r>
              <a:rPr lang="es-ES" dirty="0"/>
              <a:t>Tan solo el ordenador y el servidor conocen la clave de encriptación para comunicarse.</a:t>
            </a:r>
          </a:p>
          <a:p>
            <a:endParaRPr lang="es-ES" i="1" dirty="0"/>
          </a:p>
          <a:p>
            <a:r>
              <a:rPr lang="es-ES" i="1" dirty="0"/>
              <a:t>¿Te acuerdas cuando de pequeños teníamos lenguajes en clave para que los mayores no se enteraran? Pues básicamente un certificado de seguridad SSL es lo mismo.</a:t>
            </a:r>
          </a:p>
          <a:p>
            <a:endParaRPr lang="es-ES" dirty="0"/>
          </a:p>
          <a:p>
            <a:r>
              <a:rPr lang="es-ES" dirty="0"/>
              <a:t>En la práctica, esto aumenta la seguridad y tranquilidad del usuario de comercios electrónicos. Y esto mejora su comportamiento y experiencia de uso (</a:t>
            </a:r>
            <a:r>
              <a:rPr lang="es-ES" i="1" dirty="0"/>
              <a:t>UX).</a:t>
            </a:r>
            <a:endParaRPr lang="es-ES" dirty="0"/>
          </a:p>
          <a:p>
            <a:endParaRPr lang="es-E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a:xfrm>
            <a:off x="1485900" y="1687068"/>
            <a:ext cx="6172200" cy="1856790"/>
          </a:xfrm>
        </p:spPr>
        <p:txBody>
          <a:bodyPr>
            <a:normAutofit fontScale="92500" lnSpcReduction="20000"/>
          </a:bodyPr>
          <a:lstStyle/>
          <a:p>
            <a:r>
              <a:rPr lang="es-ES" dirty="0"/>
              <a:t>¿Y, ¿cómo diferenciar una página no segura de otra que sí tiene un certificado SSL?</a:t>
            </a:r>
          </a:p>
          <a:p>
            <a:endParaRPr lang="es-ES" dirty="0"/>
          </a:p>
          <a:p>
            <a:endParaRPr lang="es-ES" dirty="0"/>
          </a:p>
          <a:p>
            <a:r>
              <a:rPr lang="es-ES" dirty="0"/>
              <a:t>Simplemente tienes que ir a la barra de direcciones (arriba, donde está escrita la web): Si aparece un candado verde significa que la web tiene un certificado de seguridad SSL. Y que el navegador confirma que el certificado es válido y de confianza.</a:t>
            </a:r>
          </a:p>
          <a:p>
            <a:endParaRPr lang="es-ES" dirty="0"/>
          </a:p>
        </p:txBody>
      </p:sp>
      <p:pic>
        <p:nvPicPr>
          <p:cNvPr id="4" name="Picture 2"/>
          <p:cNvPicPr>
            <a:picLocks noChangeAspect="1" noChangeArrowheads="1"/>
          </p:cNvPicPr>
          <p:nvPr/>
        </p:nvPicPr>
        <p:blipFill>
          <a:blip r:embed="rId2" cstate="print"/>
          <a:srcRect/>
          <a:stretch>
            <a:fillRect/>
          </a:stretch>
        </p:blipFill>
        <p:spPr bwMode="auto">
          <a:xfrm>
            <a:off x="3005826" y="3651871"/>
            <a:ext cx="3007519" cy="878681"/>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normAutofit fontScale="62500" lnSpcReduction="20000"/>
          </a:bodyPr>
          <a:lstStyle/>
          <a:p>
            <a:r>
              <a:rPr lang="es-ES" dirty="0"/>
              <a:t>¿Por qué no siempre aparece el mensaje?</a:t>
            </a:r>
          </a:p>
          <a:p>
            <a:endParaRPr lang="es-ES" dirty="0"/>
          </a:p>
          <a:p>
            <a:r>
              <a:rPr lang="es-ES" dirty="0"/>
              <a:t>Hasta el momento, Google ha decidido mostrar el mensaje solo en aquellas páginas web que recopilen datos personales y no tengan certificado SSL.</a:t>
            </a:r>
          </a:p>
          <a:p>
            <a:endParaRPr lang="es-ES" dirty="0"/>
          </a:p>
          <a:p>
            <a:r>
              <a:rPr lang="es-ES" dirty="0"/>
              <a:t>Por eso, has podido ver el mensaje en páginas donde te pidan una contraseña (acceso a un foro, al área privada de tu web) o aquellas con datos privados (como el registro en una tienda online). Según Google, existen 3 posibles mensajes:</a:t>
            </a:r>
          </a:p>
          <a:p>
            <a:endParaRPr lang="es-ES" dirty="0"/>
          </a:p>
          <a:p>
            <a:pPr marL="476631" lvl="1">
              <a:buNone/>
            </a:pPr>
            <a:r>
              <a:rPr lang="es-ES" sz="2175" dirty="0"/>
              <a:t>Es seguro: la página web tiene un certificado de seguridad SSL instalado.</a:t>
            </a:r>
          </a:p>
          <a:p>
            <a:pPr marL="257175" indent="-257175">
              <a:buAutoNum type="arabicPeriod"/>
            </a:pPr>
            <a:endParaRPr lang="es-ES" sz="2175" dirty="0"/>
          </a:p>
          <a:p>
            <a:pPr lvl="1">
              <a:buNone/>
            </a:pPr>
            <a:r>
              <a:rPr lang="es-ES" sz="2175" dirty="0"/>
              <a:t>Información o no es seguro: es el que ha empezado a cobrar protagonismo últimamente, pasando de un simbolito discreto al temido mensaje de página no segura.</a:t>
            </a:r>
          </a:p>
          <a:p>
            <a:endParaRPr lang="es-ES" sz="2175" dirty="0"/>
          </a:p>
          <a:p>
            <a:pPr lvl="1">
              <a:buNone/>
            </a:pPr>
            <a:r>
              <a:rPr lang="es-ES" sz="2175" dirty="0"/>
              <a:t>El último es el más preocupante. Google identifica con ese símbolo de peligro a aquellas webs donde ha detectado actividad fraudulenta (aquellos que han sido </a:t>
            </a:r>
            <a:r>
              <a:rPr lang="es-ES" sz="2175" dirty="0" err="1"/>
              <a:t>hackeados</a:t>
            </a:r>
            <a:r>
              <a:rPr lang="es-ES" sz="2175" dirty="0"/>
              <a:t>, por ejemplo).</a:t>
            </a:r>
          </a:p>
          <a:p>
            <a:endParaRPr lang="es-ES" dirty="0"/>
          </a:p>
        </p:txBody>
      </p:sp>
      <p:pic>
        <p:nvPicPr>
          <p:cNvPr id="4" name="Picture 2"/>
          <p:cNvPicPr>
            <a:picLocks noChangeAspect="1" noChangeArrowheads="1"/>
          </p:cNvPicPr>
          <p:nvPr/>
        </p:nvPicPr>
        <p:blipFill>
          <a:blip r:embed="rId2" cstate="print"/>
          <a:srcRect/>
          <a:stretch>
            <a:fillRect/>
          </a:stretch>
        </p:blipFill>
        <p:spPr bwMode="auto">
          <a:xfrm>
            <a:off x="6084168" y="789552"/>
            <a:ext cx="1620180" cy="1168141"/>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a:xfrm>
            <a:off x="1763688" y="1275606"/>
            <a:ext cx="5829300" cy="3086100"/>
          </a:xfrm>
        </p:spPr>
        <p:txBody>
          <a:bodyPr/>
          <a:lstStyle/>
          <a:p>
            <a:r>
              <a:rPr lang="es-ES" dirty="0"/>
              <a:t>Cuando pulsa </a:t>
            </a:r>
            <a:r>
              <a:rPr lang="es-ES" dirty="0" err="1"/>
              <a:t>enter</a:t>
            </a:r>
            <a:r>
              <a:rPr lang="es-ES" dirty="0"/>
              <a:t>, se te pedirá que introduzcas la contraseña de la cuenta solicitada. Al escribirla, nada aparecerá en la pantalla, pero tu contraseña, de hecho, se está transmitiendo. Una vez que hayas terminado de escribir, pulsea </a:t>
            </a:r>
            <a:r>
              <a:rPr lang="es-ES" dirty="0" err="1"/>
              <a:t>enter</a:t>
            </a:r>
            <a:r>
              <a:rPr lang="es-ES" dirty="0"/>
              <a:t> una vez más. Si su contraseña es correcta, recibirá una ventana de terminal remota.</a:t>
            </a:r>
          </a:p>
          <a:p>
            <a:endParaRPr lang="es-E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normAutofit lnSpcReduction="10000"/>
          </a:bodyPr>
          <a:lstStyle/>
          <a:p>
            <a:r>
              <a:rPr lang="es-ES" dirty="0"/>
              <a:t>¿Debo preocuparme por el mensaje de la página no segura?</a:t>
            </a:r>
          </a:p>
          <a:p>
            <a:endParaRPr lang="es-ES" dirty="0"/>
          </a:p>
          <a:p>
            <a:endParaRPr lang="es-ES" dirty="0"/>
          </a:p>
          <a:p>
            <a:r>
              <a:rPr lang="es-ES" b="1" dirty="0"/>
              <a:t>• Si eres usuario:</a:t>
            </a:r>
          </a:p>
          <a:p>
            <a:endParaRPr lang="es-ES" dirty="0"/>
          </a:p>
          <a:p>
            <a:r>
              <a:rPr lang="es-ES" dirty="0"/>
              <a:t>La respuesta es que depende. Si estás viendo una página web con el mensaje de página no segura, párate a pensar y no te vuelvas loco.</a:t>
            </a:r>
          </a:p>
          <a:p>
            <a:endParaRPr lang="es-ES" dirty="0"/>
          </a:p>
          <a:p>
            <a:r>
              <a:rPr lang="es-ES" dirty="0"/>
              <a:t>Antes de meter datos personales en una web, piensa si merece la pena el riesgo o prefieres buscar una alternativa. Sentido común y ¡tolerancia cero con las </a:t>
            </a:r>
            <a:r>
              <a:rPr lang="es-ES" dirty="0" err="1"/>
              <a:t>Wifis</a:t>
            </a:r>
            <a:r>
              <a:rPr lang="es-ES" dirty="0"/>
              <a:t> públicas!</a:t>
            </a:r>
          </a:p>
          <a:p>
            <a:endParaRPr lang="es-ES" dirty="0"/>
          </a:p>
          <a:p>
            <a:endParaRPr lang="es-E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normAutofit/>
          </a:bodyPr>
          <a:lstStyle/>
          <a:p>
            <a:r>
              <a:rPr lang="es-ES" b="1" dirty="0"/>
              <a:t>• Si eres el dueño de una página web:</a:t>
            </a:r>
          </a:p>
          <a:p>
            <a:endParaRPr lang="es-ES" dirty="0"/>
          </a:p>
          <a:p>
            <a:r>
              <a:rPr lang="es-ES" dirty="0"/>
              <a:t>Comprueba si tus usuarios están viendo el mensaje en alguna de tus secciones. Y después </a:t>
            </a:r>
            <a:r>
              <a:rPr lang="es-ES" dirty="0" err="1"/>
              <a:t>evalua</a:t>
            </a:r>
            <a:r>
              <a:rPr lang="es-ES" dirty="0"/>
              <a:t> cómo se lo podrían estar tomando. O qué opinión pueden formarse de tu empresa al ver un “no es seguro” junto a tu nombre.</a:t>
            </a:r>
          </a:p>
          <a:p>
            <a:endParaRPr lang="es-ES" dirty="0"/>
          </a:p>
          <a:p>
            <a:r>
              <a:rPr lang="es-ES" dirty="0"/>
              <a:t>Ten cuidado: aquí tienes poco que perder y mucho que ganar. Seguramente te interese instalar un certificado de seguridad en tu página web.</a:t>
            </a:r>
          </a:p>
          <a:p>
            <a:endParaRPr lang="es-E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normAutofit/>
          </a:bodyPr>
          <a:lstStyle/>
          <a:p>
            <a:r>
              <a:rPr lang="es-ES" dirty="0"/>
              <a:t>La tecnología SSL (</a:t>
            </a:r>
            <a:r>
              <a:rPr lang="es-ES" dirty="0" err="1"/>
              <a:t>Secure</a:t>
            </a:r>
            <a:r>
              <a:rPr lang="es-ES" dirty="0"/>
              <a:t> Socket </a:t>
            </a:r>
            <a:r>
              <a:rPr lang="es-ES" dirty="0" err="1"/>
              <a:t>Layer</a:t>
            </a:r>
            <a:r>
              <a:rPr lang="es-ES" dirty="0"/>
              <a:t>) se utiliza para </a:t>
            </a:r>
            <a:r>
              <a:rPr lang="es-ES" dirty="0" err="1"/>
              <a:t>securizar</a:t>
            </a:r>
            <a:r>
              <a:rPr lang="es-ES" dirty="0"/>
              <a:t> la transmisión de datos en internet: cifra y protege los datos transmitidos utilizando el protocolo HTTPS. </a:t>
            </a:r>
          </a:p>
          <a:p>
            <a:endParaRPr lang="es-ES" dirty="0"/>
          </a:p>
          <a:p>
            <a:r>
              <a:rPr lang="es-ES" dirty="0"/>
              <a:t>El SSL garantiza a los usuarios de su sitio web que sus datos no serán interceptados de manera fraudulenta.</a:t>
            </a:r>
          </a:p>
          <a:p>
            <a:endParaRPr lang="es-ES" dirty="0"/>
          </a:p>
          <a:p>
            <a:r>
              <a:rPr lang="es-ES" dirty="0"/>
              <a:t>La seguridad ofrecida por SSL responde a 2 principios:</a:t>
            </a:r>
          </a:p>
        </p:txBody>
      </p:sp>
      <p:pic>
        <p:nvPicPr>
          <p:cNvPr id="4" name="Picture 6" descr="Certificado SSL OVH"/>
          <p:cNvPicPr>
            <a:picLocks noChangeAspect="1" noChangeArrowheads="1"/>
          </p:cNvPicPr>
          <p:nvPr/>
        </p:nvPicPr>
        <p:blipFill>
          <a:blip r:embed="rId2" cstate="print"/>
          <a:srcRect/>
          <a:stretch>
            <a:fillRect/>
          </a:stretch>
        </p:blipFill>
        <p:spPr bwMode="auto">
          <a:xfrm>
            <a:off x="6840252" y="141481"/>
            <a:ext cx="585788" cy="785813"/>
          </a:xfrm>
          <a:prstGeom prst="rect">
            <a:avLst/>
          </a:prstGeom>
          <a:noFill/>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r>
              <a:rPr lang="es-ES" b="1" dirty="0"/>
              <a:t>El cifrado de la información:</a:t>
            </a:r>
          </a:p>
          <a:p>
            <a:endParaRPr lang="es-ES" dirty="0"/>
          </a:p>
          <a:p>
            <a:r>
              <a:rPr lang="es-ES" dirty="0"/>
              <a:t>Todos los datos que circulan se convierten en ininteligibles, excepto entre el usuario que establece la conexión y el servidor en el que está alojado el sitio web. El cifrado es la base de la integridad y la confidencialidad de los datos</a:t>
            </a:r>
          </a:p>
        </p:txBody>
      </p:sp>
      <p:pic>
        <p:nvPicPr>
          <p:cNvPr id="4" name="Picture 6" descr="Certificado SSL OVH"/>
          <p:cNvPicPr>
            <a:picLocks noChangeAspect="1" noChangeArrowheads="1"/>
          </p:cNvPicPr>
          <p:nvPr/>
        </p:nvPicPr>
        <p:blipFill>
          <a:blip r:embed="rId2" cstate="print"/>
          <a:srcRect/>
          <a:stretch>
            <a:fillRect/>
          </a:stretch>
        </p:blipFill>
        <p:spPr bwMode="auto">
          <a:xfrm>
            <a:off x="6840252" y="141481"/>
            <a:ext cx="585788" cy="785813"/>
          </a:xfrm>
          <a:prstGeom prst="rect">
            <a:avLst/>
          </a:prstGeom>
          <a:noFill/>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normAutofit/>
          </a:bodyPr>
          <a:lstStyle/>
          <a:p>
            <a:r>
              <a:rPr lang="es-ES" b="1" dirty="0"/>
              <a:t>La autenticación:</a:t>
            </a:r>
          </a:p>
          <a:p>
            <a:endParaRPr lang="es-ES" dirty="0"/>
          </a:p>
          <a:p>
            <a:r>
              <a:rPr lang="es-ES" dirty="0"/>
              <a:t>El certificado DV ofrecido por OVH no garantiza la identidad del sitio ante una autoridad de certificación. Sin embargo, permite la autenticación de los intercambios realizados entre un internauta y los servidores de OVH, necesaria para proteger las transferencias de datos. La autenticación de un certificado genera la creación de una pareja de claves numéricas: </a:t>
            </a:r>
          </a:p>
          <a:p>
            <a:endParaRPr lang="es-E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b="1" dirty="0"/>
              <a:t>El principio paso a paso:</a:t>
            </a:r>
            <a:br>
              <a:rPr lang="es-ES" b="1" dirty="0"/>
            </a:br>
            <a:endParaRPr lang="es-ES" dirty="0"/>
          </a:p>
        </p:txBody>
      </p:sp>
      <p:sp>
        <p:nvSpPr>
          <p:cNvPr id="3" name="2 Marcador de contenido"/>
          <p:cNvSpPr>
            <a:spLocks noGrp="1"/>
          </p:cNvSpPr>
          <p:nvPr>
            <p:ph idx="1"/>
          </p:nvPr>
        </p:nvSpPr>
        <p:spPr/>
        <p:txBody>
          <a:bodyPr>
            <a:normAutofit fontScale="92500" lnSpcReduction="10000"/>
          </a:bodyPr>
          <a:lstStyle/>
          <a:p>
            <a:endParaRPr lang="es-ES" b="1" dirty="0"/>
          </a:p>
          <a:p>
            <a:r>
              <a:rPr lang="es-ES" b="1" dirty="0"/>
              <a:t>La clave privada: </a:t>
            </a:r>
          </a:p>
          <a:p>
            <a:pPr>
              <a:buNone/>
            </a:pPr>
            <a:endParaRPr lang="es-ES" dirty="0"/>
          </a:p>
          <a:p>
            <a:pPr>
              <a:buNone/>
            </a:pPr>
            <a:r>
              <a:rPr lang="es-ES" dirty="0"/>
              <a:t>Se instala en el servidor. Esta clave es la que crea el sello de certificación de su sitio web. </a:t>
            </a:r>
          </a:p>
          <a:p>
            <a:endParaRPr lang="es-ES" b="1" dirty="0"/>
          </a:p>
          <a:p>
            <a:r>
              <a:rPr lang="es-ES" b="1" dirty="0"/>
              <a:t>La clave pública: </a:t>
            </a:r>
          </a:p>
          <a:p>
            <a:pPr>
              <a:buNone/>
            </a:pPr>
            <a:endParaRPr lang="es-ES" dirty="0"/>
          </a:p>
          <a:p>
            <a:pPr>
              <a:buNone/>
            </a:pPr>
            <a:r>
              <a:rPr lang="es-ES" dirty="0"/>
              <a:t>Es la otra parte del certificado SSL, también instalada en su sitio web. Permite que los usuarios de su sitio cifren sus datos, algo muy útil si necesitan comunicar información sensible (número de tarjeta de crédito, número de cuenta...). Los datos se cifran antes de ser enviados. La clave privada es la clave espejo, la única que podrá descifrar los datos. </a:t>
            </a:r>
          </a:p>
          <a:p>
            <a:endParaRPr lang="es-E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4" name="3 Rectángulo"/>
          <p:cNvSpPr/>
          <p:nvPr/>
        </p:nvSpPr>
        <p:spPr>
          <a:xfrm>
            <a:off x="4275348" y="1707654"/>
            <a:ext cx="3429000" cy="2192908"/>
          </a:xfrm>
          <a:prstGeom prst="rect">
            <a:avLst/>
          </a:prstGeom>
        </p:spPr>
        <p:txBody>
          <a:bodyPr>
            <a:spAutoFit/>
          </a:bodyPr>
          <a:lstStyle/>
          <a:p>
            <a:r>
              <a:rPr lang="es-ES" sz="1050" dirty="0"/>
              <a:t>1.- Solicitud de establecimiento de una conexión segura por SSL</a:t>
            </a:r>
          </a:p>
          <a:p>
            <a:endParaRPr lang="es-ES" sz="1050" dirty="0"/>
          </a:p>
          <a:p>
            <a:r>
              <a:rPr lang="es-ES" sz="1050" dirty="0"/>
              <a:t>2.- Presentación del certificado Comprobaciones realizadas en el certificado en esta fase: - Validez - Firma por un tercero de confianza </a:t>
            </a:r>
          </a:p>
          <a:p>
            <a:endParaRPr lang="es-ES" sz="1050" dirty="0"/>
          </a:p>
          <a:p>
            <a:r>
              <a:rPr lang="es-ES" sz="1050" dirty="0"/>
              <a:t>3.-Transmisión de una clave de encriptación única (codificada con la clave pública del servidor) </a:t>
            </a:r>
          </a:p>
          <a:p>
            <a:endParaRPr lang="es-ES" sz="1050" dirty="0"/>
          </a:p>
          <a:p>
            <a:r>
              <a:rPr lang="es-ES" sz="1050" dirty="0"/>
              <a:t>4.- </a:t>
            </a:r>
            <a:r>
              <a:rPr lang="es-ES" sz="1050" dirty="0" err="1"/>
              <a:t>Desencriptado</a:t>
            </a:r>
            <a:r>
              <a:rPr lang="es-ES" sz="1050" dirty="0"/>
              <a:t> de la clave de encriptación por el servidor utilizando su clave privada - Establecimiento de la conexión segura</a:t>
            </a:r>
          </a:p>
        </p:txBody>
      </p:sp>
      <p:pic>
        <p:nvPicPr>
          <p:cNvPr id="5" name="Picture 2" descr="Esquema de funcionamiento de una conexión que utiliza un certificado SSL. "/>
          <p:cNvPicPr>
            <a:picLocks noChangeAspect="1" noChangeArrowheads="1"/>
          </p:cNvPicPr>
          <p:nvPr/>
        </p:nvPicPr>
        <p:blipFill>
          <a:blip r:embed="rId2" cstate="print"/>
          <a:srcRect/>
          <a:stretch>
            <a:fillRect/>
          </a:stretch>
        </p:blipFill>
        <p:spPr bwMode="auto">
          <a:xfrm>
            <a:off x="1277634" y="1653648"/>
            <a:ext cx="2271713" cy="2464595"/>
          </a:xfrm>
          <a:prstGeom prst="rect">
            <a:avLst/>
          </a:prstGeom>
          <a:noFill/>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b="1" dirty="0"/>
              <a:t>Protocolo de enlace de SSL estándar</a:t>
            </a:r>
            <a:endParaRPr lang="es-ES" dirty="0"/>
          </a:p>
        </p:txBody>
      </p:sp>
      <p:sp>
        <p:nvSpPr>
          <p:cNvPr id="3" name="2 Marcador de contenido"/>
          <p:cNvSpPr>
            <a:spLocks noGrp="1"/>
          </p:cNvSpPr>
          <p:nvPr>
            <p:ph idx="1"/>
          </p:nvPr>
        </p:nvSpPr>
        <p:spPr/>
        <p:txBody>
          <a:bodyPr>
            <a:normAutofit/>
          </a:bodyPr>
          <a:lstStyle/>
          <a:p>
            <a:r>
              <a:rPr lang="es-ES" dirty="0"/>
              <a:t>A continuación, se muestra un protocolo de enlace de SSL estándar cuando se utiliza un algoritmo de intercambio de claves RSA:</a:t>
            </a:r>
            <a:br>
              <a:rPr lang="es-ES" dirty="0"/>
            </a:br>
            <a:endParaRPr lang="es-ES" dirty="0"/>
          </a:p>
          <a:p>
            <a:r>
              <a:rPr lang="es-ES" b="1" dirty="0"/>
              <a:t>1.  Hola cliente</a:t>
            </a:r>
            <a:endParaRPr lang="es-ES" dirty="0"/>
          </a:p>
          <a:p>
            <a:pPr>
              <a:buNone/>
            </a:pPr>
            <a:r>
              <a:rPr lang="es-ES" dirty="0"/>
              <a:t>    Información que el servidor necesita para comunicarse con el cliente mediante SSL. Incluye el número de versión de SSL, la configuración de cifrado y datos específicos de la sesión.</a:t>
            </a:r>
            <a:br>
              <a:rPr lang="es-ES" dirty="0"/>
            </a:br>
            <a:endParaRPr lang="es-ES" dirty="0"/>
          </a:p>
          <a:p>
            <a:pPr>
              <a:buNone/>
            </a:pPr>
            <a:r>
              <a:rPr lang="es-ES" dirty="0"/>
              <a:t> </a:t>
            </a:r>
          </a:p>
          <a:p>
            <a:r>
              <a:rPr lang="es-ES" b="1" dirty="0"/>
              <a:t>2.  Hola servidor</a:t>
            </a:r>
            <a:endParaRPr lang="es-ES" dirty="0"/>
          </a:p>
          <a:p>
            <a:pPr>
              <a:buNone/>
            </a:pPr>
            <a:r>
              <a:rPr lang="es-ES" dirty="0"/>
              <a:t>    Información que el servidor necesita para comunicarse con el cliente mediante SSL. Incluye el número de versión de SSL, la configuración de cifrado y datos específicos de la sesión.</a:t>
            </a:r>
          </a:p>
          <a:p>
            <a:endParaRPr lang="es-ES" dirty="0"/>
          </a:p>
          <a:p>
            <a:endParaRPr lang="es-E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a:xfrm>
            <a:off x="114300" y="1131590"/>
            <a:ext cx="8850188" cy="3456432"/>
          </a:xfrm>
        </p:spPr>
        <p:txBody>
          <a:bodyPr>
            <a:noAutofit/>
          </a:bodyPr>
          <a:lstStyle/>
          <a:p>
            <a:r>
              <a:rPr lang="es-ES" sz="1600" b="1" dirty="0"/>
              <a:t>3.  Autenticación y número secreto principal preliminar</a:t>
            </a:r>
            <a:endParaRPr lang="es-ES" sz="1600" dirty="0"/>
          </a:p>
          <a:p>
            <a:pPr>
              <a:buNone/>
            </a:pPr>
            <a:endParaRPr lang="es-ES" sz="1600" dirty="0"/>
          </a:p>
          <a:p>
            <a:pPr>
              <a:buNone/>
            </a:pPr>
            <a:r>
              <a:rPr lang="es-ES" sz="1600" dirty="0"/>
              <a:t>	El cliente autentica el certificado de servidor, por ejemplo, nombre común / fecha / emisor. El cliente (según el cifrado) crea el número secreto principal preliminar de la sesión, cifra con la clave pública del servidor y envía el número secreto principal preliminar cifrado al servidor.</a:t>
            </a:r>
            <a:br>
              <a:rPr lang="es-ES" sz="1600" dirty="0"/>
            </a:br>
            <a:endParaRPr lang="es-ES" sz="1600" dirty="0"/>
          </a:p>
          <a:p>
            <a:endParaRPr lang="es-ES" sz="1600" dirty="0"/>
          </a:p>
          <a:p>
            <a:r>
              <a:rPr lang="es-ES" sz="1600" b="1" dirty="0"/>
              <a:t>4.  Descifrado y número secreto principal</a:t>
            </a:r>
            <a:endParaRPr lang="es-ES" sz="1600" dirty="0"/>
          </a:p>
          <a:p>
            <a:pPr>
              <a:buNone/>
            </a:pPr>
            <a:r>
              <a:rPr lang="es-ES" sz="1600" dirty="0"/>
              <a:t>	</a:t>
            </a:r>
          </a:p>
          <a:p>
            <a:pPr>
              <a:buNone/>
            </a:pPr>
            <a:r>
              <a:rPr lang="es-ES" sz="1600" dirty="0"/>
              <a:t>	El servidor utiliza su clave privada para descifrar el número secreto principal preliminar. El servidor y el cliente efectúan pasos para generar el número secreto principal con el cifrado acordado.</a:t>
            </a:r>
          </a:p>
          <a:p>
            <a:endParaRPr lang="es-ES" sz="1600" dirty="0"/>
          </a:p>
          <a:p>
            <a:r>
              <a:rPr lang="es-ES" sz="1600" dirty="0"/>
              <a:t> </a:t>
            </a:r>
            <a:r>
              <a:rPr lang="es-ES" sz="1600" b="1" dirty="0"/>
              <a:t>5. Cifrado con clave de sesión</a:t>
            </a:r>
            <a:br>
              <a:rPr lang="es-ES" sz="1600" b="1" dirty="0"/>
            </a:br>
            <a:endParaRPr lang="es-ES" sz="1600" dirty="0"/>
          </a:p>
          <a:p>
            <a:pPr>
              <a:buNone/>
            </a:pPr>
            <a:r>
              <a:rPr lang="es-ES" sz="1600" dirty="0"/>
              <a:t>	El cliente y el servidor intercambian mensajes para informar de que se cifrarán futuros mensajes.</a:t>
            </a:r>
          </a:p>
          <a:p>
            <a:endParaRPr lang="es-ES" sz="16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a:xfrm>
            <a:off x="1485900" y="2227128"/>
            <a:ext cx="6172200" cy="1100706"/>
          </a:xfrm>
        </p:spPr>
        <p:txBody>
          <a:bodyPr/>
          <a:lstStyle/>
          <a:p>
            <a:r>
              <a:rPr lang="es-ES" b="1" dirty="0"/>
              <a:t>Cómo crear un certificado SSL de firma propia con </a:t>
            </a:r>
            <a:r>
              <a:rPr lang="es-ES" b="1" dirty="0" err="1"/>
              <a:t>OpenSSL</a:t>
            </a:r>
            <a:r>
              <a:rPr lang="es-ES" b="1" dirty="0"/>
              <a:t> y Apache HTTP Server</a:t>
            </a:r>
            <a:endParaRPr lang="es-E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z="2700" b="1" dirty="0"/>
              <a:t>Comprendiendo las diferentes técnicas de cifrado</a:t>
            </a:r>
            <a:endParaRPr lang="es-ES" sz="2700" dirty="0"/>
          </a:p>
        </p:txBody>
      </p:sp>
      <p:sp>
        <p:nvSpPr>
          <p:cNvPr id="3" name="2 Marcador de contenido"/>
          <p:cNvSpPr>
            <a:spLocks noGrp="1"/>
          </p:cNvSpPr>
          <p:nvPr>
            <p:ph idx="1"/>
          </p:nvPr>
        </p:nvSpPr>
        <p:spPr/>
        <p:txBody>
          <a:bodyPr/>
          <a:lstStyle/>
          <a:p>
            <a:r>
              <a:rPr lang="es-ES" dirty="0"/>
              <a:t>La ventaja significativa ofrecida por SSH sobre sus predecesores es el uso del cifrado para asegurar la transferencia segura de información entre el host y el cliente (</a:t>
            </a:r>
            <a:r>
              <a:rPr lang="es-ES" dirty="0" err="1"/>
              <a:t>client</a:t>
            </a:r>
            <a:r>
              <a:rPr lang="es-ES" dirty="0"/>
              <a:t>). </a:t>
            </a:r>
            <a:r>
              <a:rPr lang="es-ES" b="1" dirty="0"/>
              <a:t>Host</a:t>
            </a:r>
            <a:r>
              <a:rPr lang="es-ES" dirty="0"/>
              <a:t> se refiere al servidor remoto al que está intentando acceder, mientras que el </a:t>
            </a:r>
            <a:r>
              <a:rPr lang="es-ES" b="1" dirty="0"/>
              <a:t>cliente</a:t>
            </a:r>
            <a:r>
              <a:rPr lang="es-ES" dirty="0"/>
              <a:t> es el equipo que está utilizando para acceder al host. Hay tres tecnologías de cifrado diferentes utilizadas por SSH:</a:t>
            </a:r>
          </a:p>
          <a:p>
            <a:endParaRPr lang="es-ES" dirty="0"/>
          </a:p>
          <a:p>
            <a:r>
              <a:rPr lang="es-ES" dirty="0"/>
              <a:t>1- Encriptación simétrica</a:t>
            </a:r>
            <a:br>
              <a:rPr lang="es-ES" dirty="0"/>
            </a:br>
            <a:r>
              <a:rPr lang="es-ES" dirty="0"/>
              <a:t>2- Encriptación asimétrica</a:t>
            </a:r>
            <a:br>
              <a:rPr lang="es-ES" dirty="0"/>
            </a:br>
            <a:r>
              <a:rPr lang="es-ES" dirty="0"/>
              <a:t>3- </a:t>
            </a:r>
            <a:r>
              <a:rPr lang="es-ES" dirty="0" err="1"/>
              <a:t>Hashing</a:t>
            </a:r>
            <a:endParaRPr lang="es-ES" dirty="0"/>
          </a:p>
          <a:p>
            <a:endParaRPr lang="es-E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4" name="3 Marcador de contenido"/>
          <p:cNvSpPr>
            <a:spLocks noGrp="1"/>
          </p:cNvSpPr>
          <p:nvPr>
            <p:ph idx="1"/>
          </p:nvPr>
        </p:nvSpPr>
        <p:spPr>
          <a:xfrm>
            <a:off x="1485900" y="1687069"/>
            <a:ext cx="6172200" cy="3046958"/>
          </a:xfrm>
          <a:prstGeom prst="rect">
            <a:avLst/>
          </a:prstGeom>
        </p:spPr>
        <p:txBody>
          <a:bodyPr wrap="square">
            <a:spAutoFit/>
          </a:bodyPr>
          <a:lstStyle/>
          <a:p>
            <a:r>
              <a:rPr lang="es-ES" dirty="0"/>
              <a:t>Paso a paso para generar nuestro propio certificado de seguridad SSL con OpenSSL para cifrar información y su configuración bajo Apache HTTP Server en</a:t>
            </a:r>
          </a:p>
          <a:p>
            <a:endParaRPr lang="es-ES" dirty="0"/>
          </a:p>
          <a:p>
            <a:r>
              <a:rPr lang="es-ES" dirty="0"/>
              <a:t>proceso para generar un certificado de seguridad SSL con </a:t>
            </a:r>
            <a:r>
              <a:rPr lang="es-ES" dirty="0" err="1"/>
              <a:t>OpenSSL</a:t>
            </a:r>
            <a:r>
              <a:rPr lang="es-ES" dirty="0"/>
              <a:t> así como la configuración del mismo en Apache HTTP Server.</a:t>
            </a:r>
          </a:p>
          <a:p>
            <a:endParaRPr lang="es-ES" dirty="0"/>
          </a:p>
          <a:p>
            <a:r>
              <a:rPr lang="es-ES" dirty="0"/>
              <a:t>SSL (</a:t>
            </a:r>
            <a:r>
              <a:rPr lang="es-ES" dirty="0" err="1"/>
              <a:t>Secure</a:t>
            </a:r>
            <a:r>
              <a:rPr lang="es-ES" dirty="0"/>
              <a:t> Sockets </a:t>
            </a:r>
            <a:r>
              <a:rPr lang="es-ES" dirty="0" err="1"/>
              <a:t>Layer</a:t>
            </a:r>
            <a:r>
              <a:rPr lang="es-ES" dirty="0"/>
              <a:t>) es un protocolo criptográfico que permite la comunicación segura entre un cliente (usuario con un navegador web) y un servidor.</a:t>
            </a:r>
          </a:p>
          <a:p>
            <a:endParaRPr lang="es-E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b="1" dirty="0"/>
              <a:t>Certificado SSL</a:t>
            </a:r>
            <a:endParaRPr lang="es-ES" dirty="0"/>
          </a:p>
        </p:txBody>
      </p:sp>
      <p:sp>
        <p:nvSpPr>
          <p:cNvPr id="3" name="2 Marcador de contenido"/>
          <p:cNvSpPr>
            <a:spLocks noGrp="1"/>
          </p:cNvSpPr>
          <p:nvPr>
            <p:ph idx="1"/>
          </p:nvPr>
        </p:nvSpPr>
        <p:spPr>
          <a:xfrm>
            <a:off x="179512" y="1384301"/>
            <a:ext cx="8712968" cy="3017520"/>
          </a:xfrm>
        </p:spPr>
        <p:txBody>
          <a:bodyPr>
            <a:noAutofit/>
          </a:bodyPr>
          <a:lstStyle/>
          <a:p>
            <a:r>
              <a:rPr lang="es-ES" sz="1600" dirty="0"/>
              <a:t>Un certificado SSL es un certificado digital utilizado por el protocolo para el </a:t>
            </a:r>
            <a:r>
              <a:rPr lang="es-ES" sz="1600" dirty="0" err="1"/>
              <a:t>encriptamiento</a:t>
            </a:r>
            <a:r>
              <a:rPr lang="es-ES" sz="1600" dirty="0"/>
              <a:t> de la información.</a:t>
            </a:r>
          </a:p>
          <a:p>
            <a:endParaRPr lang="es-ES" sz="1600" dirty="0"/>
          </a:p>
          <a:p>
            <a:r>
              <a:rPr lang="es-ES" sz="1600" dirty="0"/>
              <a:t>Este certificado es proporcionado por un proveedor autorizado (</a:t>
            </a:r>
            <a:r>
              <a:rPr lang="es-ES" sz="1600" dirty="0" err="1"/>
              <a:t>Verisign</a:t>
            </a:r>
            <a:r>
              <a:rPr lang="es-ES" sz="1600" dirty="0"/>
              <a:t>, </a:t>
            </a:r>
            <a:r>
              <a:rPr lang="es-ES" sz="1600" dirty="0" err="1"/>
              <a:t>Thawte</a:t>
            </a:r>
            <a:r>
              <a:rPr lang="es-ES" sz="1600" dirty="0"/>
              <a:t>, </a:t>
            </a:r>
            <a:r>
              <a:rPr lang="es-ES" sz="1600" dirty="0" err="1"/>
              <a:t>Comodo</a:t>
            </a:r>
            <a:r>
              <a:rPr lang="es-ES" sz="1600" dirty="0"/>
              <a:t>, </a:t>
            </a:r>
            <a:r>
              <a:rPr lang="es-ES" sz="1600" dirty="0" err="1"/>
              <a:t>etc</a:t>
            </a:r>
            <a:r>
              <a:rPr lang="es-ES" sz="1600" dirty="0"/>
              <a:t>…) y es enviado a el cliente por el servidor con quien estamos estableciendo una conexión segura.</a:t>
            </a:r>
          </a:p>
          <a:p>
            <a:endParaRPr lang="es-ES" sz="1600" dirty="0"/>
          </a:p>
          <a:p>
            <a:r>
              <a:rPr lang="es-ES" sz="1600" dirty="0"/>
              <a:t>Hay muchos servicios que utilizan este protocolo, algunos ejemplos pueden ser: HTTPS, SMTPS, IMAPS, SSH, POP3S, </a:t>
            </a:r>
            <a:r>
              <a:rPr lang="es-ES" sz="1600" dirty="0" err="1"/>
              <a:t>etc</a:t>
            </a:r>
            <a:r>
              <a:rPr lang="es-ES" sz="1600" dirty="0"/>
              <a:t>…</a:t>
            </a:r>
          </a:p>
          <a:p>
            <a:endParaRPr lang="es-ES" sz="1600" dirty="0"/>
          </a:p>
          <a:p>
            <a:r>
              <a:rPr lang="es-ES" sz="1600" dirty="0"/>
              <a:t>El certificado que vamos a crear tiene el mismo nivel de </a:t>
            </a:r>
            <a:r>
              <a:rPr lang="es-ES" sz="1600" dirty="0" err="1"/>
              <a:t>encriptamiento</a:t>
            </a:r>
            <a:r>
              <a:rPr lang="es-ES" sz="1600" dirty="0"/>
              <a:t> que cualquiera de estos proveedores autorizados puede entregar, simplemente no aparecemos en la lista preestablecida en nuestro navegador, y por lo tanto </a:t>
            </a:r>
            <a:r>
              <a:rPr lang="es-ES" sz="1600" dirty="0" err="1"/>
              <a:t>desconfia</a:t>
            </a:r>
            <a:r>
              <a:rPr lang="es-ES" sz="1600" dirty="0"/>
              <a:t> del mismo.</a:t>
            </a:r>
          </a:p>
          <a:p>
            <a:endParaRPr lang="es-ES" sz="16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endParaRPr lang="es-ES"/>
          </a:p>
        </p:txBody>
      </p:sp>
      <p:pic>
        <p:nvPicPr>
          <p:cNvPr id="4" name="Picture 2" descr="Certificado SSL"/>
          <p:cNvPicPr>
            <a:picLocks noChangeAspect="1" noChangeArrowheads="1"/>
          </p:cNvPicPr>
          <p:nvPr/>
        </p:nvPicPr>
        <p:blipFill>
          <a:blip r:embed="rId2" cstate="print"/>
          <a:srcRect/>
          <a:stretch>
            <a:fillRect/>
          </a:stretch>
        </p:blipFill>
        <p:spPr bwMode="auto">
          <a:xfrm>
            <a:off x="1817694" y="1275607"/>
            <a:ext cx="5052725" cy="3510149"/>
          </a:xfrm>
          <a:prstGeom prst="rect">
            <a:avLst/>
          </a:prstGeom>
          <a:noFill/>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b="1" dirty="0"/>
              <a:t>Paso 1: Habilitar el módulo </a:t>
            </a:r>
            <a:r>
              <a:rPr lang="es-ES" b="1" dirty="0" err="1"/>
              <a:t>ssl</a:t>
            </a:r>
            <a:endParaRPr lang="es-ES" dirty="0"/>
          </a:p>
        </p:txBody>
      </p:sp>
      <p:sp>
        <p:nvSpPr>
          <p:cNvPr id="4" name="3 Marcador de contenido"/>
          <p:cNvSpPr>
            <a:spLocks noGrp="1"/>
          </p:cNvSpPr>
          <p:nvPr>
            <p:ph idx="1"/>
          </p:nvPr>
        </p:nvSpPr>
        <p:spPr>
          <a:xfrm>
            <a:off x="1485900" y="1545637"/>
            <a:ext cx="6172200" cy="2539639"/>
          </a:xfrm>
          <a:prstGeom prst="rect">
            <a:avLst/>
          </a:prstGeom>
        </p:spPr>
        <p:txBody>
          <a:bodyPr wrap="square">
            <a:spAutoFit/>
          </a:bodyPr>
          <a:lstStyle/>
          <a:p>
            <a:r>
              <a:rPr lang="es-ES" dirty="0"/>
              <a:t>Vamos a comprobar si tenemos habilitado el módulo SSL, pues lo necesitamos si queremos habilitar nuestro servidor seguro. Escribimos:</a:t>
            </a:r>
          </a:p>
          <a:p>
            <a:pPr lvl="1"/>
            <a:r>
              <a:rPr lang="es-ES" dirty="0" err="1"/>
              <a:t>cd</a:t>
            </a:r>
            <a:r>
              <a:rPr lang="es-ES" dirty="0"/>
              <a:t> /</a:t>
            </a:r>
            <a:r>
              <a:rPr lang="es-ES" dirty="0" err="1"/>
              <a:t>etc</a:t>
            </a:r>
            <a:r>
              <a:rPr lang="es-ES" dirty="0"/>
              <a:t>/apache2/</a:t>
            </a:r>
            <a:r>
              <a:rPr lang="es-ES" dirty="0" err="1"/>
              <a:t>mods-available</a:t>
            </a:r>
            <a:r>
              <a:rPr lang="es-ES" dirty="0"/>
              <a:t>/</a:t>
            </a:r>
          </a:p>
          <a:p>
            <a:endParaRPr lang="es-ES" dirty="0"/>
          </a:p>
          <a:p>
            <a:r>
              <a:rPr lang="es-ES" dirty="0"/>
              <a:t>Comprobamos si tenemos el </a:t>
            </a:r>
            <a:r>
              <a:rPr lang="es-ES" dirty="0" err="1"/>
              <a:t>mod</a:t>
            </a:r>
            <a:r>
              <a:rPr lang="es-ES" dirty="0"/>
              <a:t> disponible en </a:t>
            </a:r>
            <a:r>
              <a:rPr lang="es-ES" dirty="0" err="1"/>
              <a:t>mods-available</a:t>
            </a:r>
            <a:r>
              <a:rPr lang="es-ES" dirty="0"/>
              <a:t>:</a:t>
            </a:r>
          </a:p>
          <a:p>
            <a:pPr lvl="1"/>
            <a:r>
              <a:rPr lang="es-ES" dirty="0" err="1"/>
              <a:t>ls</a:t>
            </a:r>
            <a:endParaRPr lang="es-ES" dirty="0"/>
          </a:p>
          <a:p>
            <a:r>
              <a:rPr lang="es-ES" dirty="0"/>
              <a:t>Si lo tenemos, entonces veremos dos archivos, uno llamado "</a:t>
            </a:r>
            <a:r>
              <a:rPr lang="es-ES" dirty="0" err="1"/>
              <a:t>ssl.conf</a:t>
            </a:r>
            <a:r>
              <a:rPr lang="es-ES" dirty="0"/>
              <a:t>" y otro llamado "</a:t>
            </a:r>
            <a:r>
              <a:rPr lang="es-ES" dirty="0" err="1"/>
              <a:t>ssl.load</a:t>
            </a:r>
            <a:r>
              <a:rPr lang="es-ES" dirty="0"/>
              <a:t>". </a:t>
            </a:r>
          </a:p>
          <a:p>
            <a:endParaRPr lang="es-E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normAutofit/>
          </a:bodyPr>
          <a:lstStyle/>
          <a:p>
            <a:r>
              <a:rPr lang="es-ES" dirty="0"/>
              <a:t>Una vez los veamos, como ya sabemos que tenemos el </a:t>
            </a:r>
            <a:r>
              <a:rPr lang="es-ES" dirty="0" err="1"/>
              <a:t>mod</a:t>
            </a:r>
            <a:r>
              <a:rPr lang="es-ES" dirty="0"/>
              <a:t> instalado, entonces usamos este código para activarlo:</a:t>
            </a:r>
          </a:p>
          <a:p>
            <a:endParaRPr lang="es-ES" dirty="0"/>
          </a:p>
          <a:p>
            <a:endParaRPr lang="es-ES" dirty="0"/>
          </a:p>
          <a:p>
            <a:pPr lvl="1"/>
            <a:r>
              <a:rPr lang="es-ES" dirty="0"/>
              <a:t>sudo a2enmod </a:t>
            </a:r>
            <a:r>
              <a:rPr lang="es-ES" dirty="0" err="1"/>
              <a:t>ssl</a:t>
            </a:r>
            <a:endParaRPr lang="es-ES" dirty="0"/>
          </a:p>
          <a:p>
            <a:endParaRPr lang="es-ES" dirty="0"/>
          </a:p>
          <a:p>
            <a:r>
              <a:rPr lang="es-ES" dirty="0"/>
              <a:t>Y ahora, reiniciamos apache:</a:t>
            </a:r>
          </a:p>
          <a:p>
            <a:pPr lvl="1"/>
            <a:endParaRPr lang="es-ES" dirty="0"/>
          </a:p>
          <a:p>
            <a:pPr lvl="1"/>
            <a:r>
              <a:rPr lang="es-ES" dirty="0"/>
              <a:t>sudo </a:t>
            </a:r>
            <a:r>
              <a:rPr lang="es-ES" dirty="0" err="1"/>
              <a:t>service</a:t>
            </a:r>
            <a:r>
              <a:rPr lang="es-ES" dirty="0"/>
              <a:t> apache2 </a:t>
            </a:r>
            <a:r>
              <a:rPr lang="es-ES" dirty="0" err="1"/>
              <a:t>restart</a:t>
            </a:r>
            <a:endParaRPr lang="es-ES" dirty="0"/>
          </a:p>
          <a:p>
            <a:endParaRPr lang="es-E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Paso 2: Comprobar el archivo de configuración SSL por defecto</a:t>
            </a:r>
            <a:br>
              <a:rPr lang="es-ES" b="1" dirty="0"/>
            </a:br>
            <a:endParaRPr lang="es-ES" dirty="0"/>
          </a:p>
        </p:txBody>
      </p:sp>
      <p:sp>
        <p:nvSpPr>
          <p:cNvPr id="3" name="2 Marcador de contenido"/>
          <p:cNvSpPr>
            <a:spLocks noGrp="1"/>
          </p:cNvSpPr>
          <p:nvPr>
            <p:ph idx="1"/>
          </p:nvPr>
        </p:nvSpPr>
        <p:spPr/>
        <p:txBody>
          <a:bodyPr>
            <a:normAutofit/>
          </a:bodyPr>
          <a:lstStyle/>
          <a:p>
            <a:r>
              <a:rPr lang="es-ES" dirty="0"/>
              <a:t>Como estamos aprendiendo a montar un servidor seguro, primero vamos a habilitar el certificado SSL por defecto para el dominio principal de nuestro servidor, y luego, generaremos un certificado </a:t>
            </a:r>
            <a:r>
              <a:rPr lang="es-ES" dirty="0" err="1"/>
              <a:t>autofirmado</a:t>
            </a:r>
            <a:r>
              <a:rPr lang="es-ES" dirty="0"/>
              <a:t> propio.</a:t>
            </a:r>
          </a:p>
          <a:p>
            <a:endParaRPr lang="es-ES" dirty="0"/>
          </a:p>
          <a:p>
            <a:r>
              <a:rPr lang="es-ES" dirty="0"/>
              <a:t>Para cargar correctamente el servidor seguro, Apache incluye un archivo de configuración especial por defecto. Lo que vamos a hacer es abrirlo y comprobar que esté en buen estado, escribimos:</a:t>
            </a:r>
          </a:p>
          <a:p>
            <a:endParaRPr lang="es-ES" dirty="0"/>
          </a:p>
          <a:p>
            <a:pPr lvl="1"/>
            <a:r>
              <a:rPr lang="es-ES" dirty="0" err="1"/>
              <a:t>cd</a:t>
            </a:r>
            <a:r>
              <a:rPr lang="es-ES" dirty="0"/>
              <a:t> /</a:t>
            </a:r>
            <a:r>
              <a:rPr lang="es-ES" dirty="0" err="1"/>
              <a:t>etc</a:t>
            </a:r>
            <a:r>
              <a:rPr lang="es-ES" dirty="0"/>
              <a:t>/apache2/</a:t>
            </a:r>
            <a:r>
              <a:rPr lang="es-ES" dirty="0" err="1"/>
              <a:t>sites-available</a:t>
            </a:r>
            <a:endParaRPr lang="es-ES" dirty="0"/>
          </a:p>
          <a:p>
            <a:pPr lvl="1"/>
            <a:r>
              <a:rPr lang="es-ES" dirty="0"/>
              <a:t>sudo nano default-</a:t>
            </a:r>
            <a:r>
              <a:rPr lang="es-ES" dirty="0" err="1"/>
              <a:t>ssl.conf</a:t>
            </a:r>
            <a:endParaRPr lang="es-ES" dirty="0"/>
          </a:p>
          <a:p>
            <a:endParaRPr lang="es-E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a:xfrm>
            <a:off x="1485900" y="1687068"/>
            <a:ext cx="6172200" cy="1046700"/>
          </a:xfrm>
        </p:spPr>
        <p:txBody>
          <a:bodyPr/>
          <a:lstStyle/>
          <a:p>
            <a:r>
              <a:rPr lang="es-ES" dirty="0"/>
              <a:t>Si el archivo está en buen estado y no lo hemos tocado antes, debe tener un aspecto parecido a este:</a:t>
            </a:r>
          </a:p>
        </p:txBody>
      </p:sp>
      <p:pic>
        <p:nvPicPr>
          <p:cNvPr id="14338" name="Picture 2" descr="https://duskchimera.pcriot.com/wp-content/uploads/2019/10/Selección_150.png?x41167"/>
          <p:cNvPicPr>
            <a:picLocks noChangeAspect="1" noChangeArrowheads="1"/>
          </p:cNvPicPr>
          <p:nvPr/>
        </p:nvPicPr>
        <p:blipFill>
          <a:blip r:embed="rId2" cstate="print"/>
          <a:srcRect/>
          <a:stretch>
            <a:fillRect/>
          </a:stretch>
        </p:blipFill>
        <p:spPr bwMode="auto">
          <a:xfrm>
            <a:off x="3437874" y="2355727"/>
            <a:ext cx="3888432" cy="2594276"/>
          </a:xfrm>
          <a:prstGeom prst="rect">
            <a:avLst/>
          </a:prstGeom>
          <a:noFill/>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normAutofit/>
          </a:bodyPr>
          <a:lstStyle/>
          <a:p>
            <a:r>
              <a:rPr lang="es-ES" dirty="0"/>
              <a:t>Si miramos más abajo, comprobaremos que el archivo de configuración para el servidor seguro incluye dos rutas que conducen a dos archivos muy especiales. Si esta explicación te resulta confusa, te comento que para tener un servidor seguro, necesitas tener dos archivos, uno es el certificado de seguridad, y otro, un archivo que necesitamos para que funcione el certificado. El segundo archivo contiene una clave que necesita el primero y tiene una extensión .</a:t>
            </a:r>
            <a:r>
              <a:rPr lang="es-ES" dirty="0" err="1"/>
              <a:t>key</a:t>
            </a:r>
            <a:endParaRPr lang="es-E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endParaRPr lang="es-ES"/>
          </a:p>
        </p:txBody>
      </p:sp>
      <p:pic>
        <p:nvPicPr>
          <p:cNvPr id="12290" name="Picture 2" descr="https://duskchimera.pcriot.com/wp-content/uploads/2019/10/Selección_151.png?x41167"/>
          <p:cNvPicPr>
            <a:picLocks noChangeAspect="1" noChangeArrowheads="1"/>
          </p:cNvPicPr>
          <p:nvPr/>
        </p:nvPicPr>
        <p:blipFill>
          <a:blip r:embed="rId2" cstate="print"/>
          <a:srcRect/>
          <a:stretch>
            <a:fillRect/>
          </a:stretch>
        </p:blipFill>
        <p:spPr bwMode="auto">
          <a:xfrm>
            <a:off x="1655676" y="1221601"/>
            <a:ext cx="5140080" cy="3452999"/>
          </a:xfrm>
          <a:prstGeom prst="rect">
            <a:avLst/>
          </a:prstGeom>
          <a:noFill/>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Paso 3: Habilitar el servidor seguro por defecto</a:t>
            </a:r>
            <a:br>
              <a:rPr lang="es-ES" b="1" dirty="0"/>
            </a:br>
            <a:endParaRPr lang="es-ES" dirty="0"/>
          </a:p>
        </p:txBody>
      </p:sp>
      <p:sp>
        <p:nvSpPr>
          <p:cNvPr id="3" name="2 Marcador de contenido"/>
          <p:cNvSpPr>
            <a:spLocks noGrp="1"/>
          </p:cNvSpPr>
          <p:nvPr>
            <p:ph idx="1"/>
          </p:nvPr>
        </p:nvSpPr>
        <p:spPr/>
        <p:txBody>
          <a:bodyPr>
            <a:normAutofit fontScale="77500" lnSpcReduction="20000"/>
          </a:bodyPr>
          <a:lstStyle/>
          <a:p>
            <a:r>
              <a:rPr lang="es-ES" dirty="0"/>
              <a:t>Salimos del editor nano y habilitamos el servidor seguro, para ello escribimos:</a:t>
            </a:r>
          </a:p>
          <a:p>
            <a:endParaRPr lang="es-ES" dirty="0"/>
          </a:p>
          <a:p>
            <a:pPr lvl="1"/>
            <a:r>
              <a:rPr lang="es-ES" dirty="0"/>
              <a:t>sudo a2ensite default-</a:t>
            </a:r>
            <a:r>
              <a:rPr lang="es-ES" dirty="0" err="1"/>
              <a:t>ssl.conf</a:t>
            </a:r>
            <a:endParaRPr lang="es-ES" dirty="0"/>
          </a:p>
          <a:p>
            <a:endParaRPr lang="es-ES" dirty="0"/>
          </a:p>
          <a:p>
            <a:r>
              <a:rPr lang="es-ES" dirty="0"/>
              <a:t>Y reiniciamos:</a:t>
            </a:r>
          </a:p>
          <a:p>
            <a:endParaRPr lang="es-ES" dirty="0"/>
          </a:p>
          <a:p>
            <a:pPr lvl="1"/>
            <a:r>
              <a:rPr lang="es-ES" dirty="0"/>
              <a:t>sudo </a:t>
            </a:r>
            <a:r>
              <a:rPr lang="es-ES" dirty="0" err="1"/>
              <a:t>service</a:t>
            </a:r>
            <a:r>
              <a:rPr lang="es-ES" dirty="0"/>
              <a:t> apache2 </a:t>
            </a:r>
            <a:r>
              <a:rPr lang="es-ES" dirty="0" err="1"/>
              <a:t>restart</a:t>
            </a:r>
            <a:endParaRPr lang="es-ES" dirty="0"/>
          </a:p>
          <a:p>
            <a:endParaRPr lang="es-ES" dirty="0"/>
          </a:p>
          <a:p>
            <a:r>
              <a:rPr lang="es-ES" dirty="0"/>
              <a:t>Si ahora entramos en el dominio de nuestro servidor, poniéndole "</a:t>
            </a:r>
            <a:r>
              <a:rPr lang="es-ES" dirty="0" err="1"/>
              <a:t>https</a:t>
            </a:r>
            <a:r>
              <a:rPr lang="es-ES" dirty="0"/>
              <a:t>://" delante, nos saldrá una alerta de seguridad en el navegador. </a:t>
            </a:r>
          </a:p>
          <a:p>
            <a:endParaRPr lang="es-ES" dirty="0"/>
          </a:p>
          <a:p>
            <a:r>
              <a:rPr lang="es-ES" dirty="0"/>
              <a:t>Esto es normal, significa que el certificado no pertenece a ninguna entidad certificadora conocida, debemos añadir una excepción de seguridad y continuar (en </a:t>
            </a:r>
            <a:r>
              <a:rPr lang="es-ES" dirty="0" err="1"/>
              <a:t>Mozilla</a:t>
            </a:r>
            <a:r>
              <a:rPr lang="es-ES" dirty="0"/>
              <a:t> </a:t>
            </a:r>
            <a:r>
              <a:rPr lang="es-ES" dirty="0" err="1"/>
              <a:t>Firefox</a:t>
            </a:r>
            <a:r>
              <a:rPr lang="es-ES" dirty="0"/>
              <a:t>, "Aceptar el riesgo y continuar", en otros navegadores tiene un nombre similar).</a:t>
            </a:r>
          </a:p>
          <a:p>
            <a:endParaRPr lang="es-E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Cifrado Simétrico</a:t>
            </a:r>
            <a:endParaRPr lang="es-ES" dirty="0"/>
          </a:p>
        </p:txBody>
      </p:sp>
      <p:sp>
        <p:nvSpPr>
          <p:cNvPr id="3" name="2 Marcador de contenido"/>
          <p:cNvSpPr>
            <a:spLocks noGrp="1"/>
          </p:cNvSpPr>
          <p:nvPr>
            <p:ph idx="1"/>
          </p:nvPr>
        </p:nvSpPr>
        <p:spPr>
          <a:xfrm>
            <a:off x="1771650" y="1221600"/>
            <a:ext cx="5829300" cy="3086100"/>
          </a:xfrm>
        </p:spPr>
        <p:txBody>
          <a:bodyPr/>
          <a:lstStyle/>
          <a:p>
            <a:r>
              <a:rPr lang="es-ES" sz="1350" dirty="0"/>
              <a:t>El cifrado simétrico es una forma de encriptación en la que se utiliza una </a:t>
            </a:r>
            <a:r>
              <a:rPr lang="es-ES" sz="1350" b="1" dirty="0"/>
              <a:t>clave secreta</a:t>
            </a:r>
            <a:r>
              <a:rPr lang="es-ES" sz="1350" dirty="0"/>
              <a:t> tanto para el cifrado como para el descifrado de un mensaje tanto por el cliente como por el host. Efectivamente, cualquiera que posea la clave puede descifrar el mensaje que se transfiere.</a:t>
            </a:r>
          </a:p>
          <a:p>
            <a:endParaRPr lang="es-ES" sz="1350" dirty="0"/>
          </a:p>
        </p:txBody>
      </p:sp>
      <p:pic>
        <p:nvPicPr>
          <p:cNvPr id="4" name="Picture 2" descr="que es ssh"/>
          <p:cNvPicPr>
            <a:picLocks noChangeAspect="1" noChangeArrowheads="1"/>
          </p:cNvPicPr>
          <p:nvPr/>
        </p:nvPicPr>
        <p:blipFill>
          <a:blip r:embed="rId2" cstate="print"/>
          <a:srcRect/>
          <a:stretch>
            <a:fillRect/>
          </a:stretch>
        </p:blipFill>
        <p:spPr bwMode="auto">
          <a:xfrm>
            <a:off x="2465766" y="2301721"/>
            <a:ext cx="3761258" cy="2340338"/>
          </a:xfrm>
          <a:prstGeom prst="rect">
            <a:avLst/>
          </a:prstGeom>
          <a:noFill/>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endParaRPr lang="es-ES"/>
          </a:p>
        </p:txBody>
      </p:sp>
      <p:pic>
        <p:nvPicPr>
          <p:cNvPr id="10242" name="Picture 2" descr="https://duskchimera.pcriot.com/wp-content/uploads/2019/11/1.png?x41167"/>
          <p:cNvPicPr>
            <a:picLocks noChangeAspect="1" noChangeArrowheads="1"/>
          </p:cNvPicPr>
          <p:nvPr/>
        </p:nvPicPr>
        <p:blipFill>
          <a:blip r:embed="rId2" cstate="print"/>
          <a:srcRect/>
          <a:stretch>
            <a:fillRect/>
          </a:stretch>
        </p:blipFill>
        <p:spPr bwMode="auto">
          <a:xfrm>
            <a:off x="1439652" y="951570"/>
            <a:ext cx="6208432" cy="4021815"/>
          </a:xfrm>
          <a:prstGeom prst="rect">
            <a:avLst/>
          </a:prstGeom>
          <a:noFill/>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r>
              <a:rPr lang="es-ES" dirty="0"/>
              <a:t>Si todo ha ido bien, veremos la página de configuración por defecto de Apache o, en su defecto, el </a:t>
            </a:r>
            <a:r>
              <a:rPr lang="es-ES" dirty="0" err="1"/>
              <a:t>index</a:t>
            </a:r>
            <a:r>
              <a:rPr lang="es-ES" dirty="0"/>
              <a:t> que hayamos asignado al sitio de nuestro servidor:</a:t>
            </a:r>
          </a:p>
          <a:p>
            <a:endParaRPr lang="es-E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endParaRPr lang="es-ES"/>
          </a:p>
        </p:txBody>
      </p:sp>
      <p:pic>
        <p:nvPicPr>
          <p:cNvPr id="8194" name="Picture 2" descr="https://duskchimera.pcriot.com/wp-content/uploads/2019/11/1-1.png?x41167"/>
          <p:cNvPicPr>
            <a:picLocks noChangeAspect="1" noChangeArrowheads="1"/>
          </p:cNvPicPr>
          <p:nvPr/>
        </p:nvPicPr>
        <p:blipFill>
          <a:blip r:embed="rId2" cstate="print"/>
          <a:srcRect/>
          <a:stretch>
            <a:fillRect/>
          </a:stretch>
        </p:blipFill>
        <p:spPr bwMode="auto">
          <a:xfrm>
            <a:off x="1315845" y="550663"/>
            <a:ext cx="6172479" cy="4276232"/>
          </a:xfrm>
          <a:prstGeom prst="rect">
            <a:avLst/>
          </a:prstGeom>
          <a:noFill/>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r>
              <a:rPr lang="es-ES" dirty="0"/>
              <a:t>Como ya hemos activado el certificado por defecto de Apache, ahora vamos a generar nuestro propio certificado y lo vamos a configurar para que podamos usarlo.</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r>
              <a:rPr lang="es-ES" b="1" dirty="0"/>
              <a:t>Paso 4: Instalar </a:t>
            </a:r>
            <a:r>
              <a:rPr lang="es-ES" b="1" dirty="0" err="1"/>
              <a:t>OpenSSL</a:t>
            </a:r>
            <a:endParaRPr lang="es-ES" b="1" dirty="0"/>
          </a:p>
          <a:p>
            <a:endParaRPr lang="es-ES" dirty="0"/>
          </a:p>
          <a:p>
            <a:r>
              <a:rPr lang="es-ES" dirty="0"/>
              <a:t>Primero vamos a instalar </a:t>
            </a:r>
            <a:r>
              <a:rPr lang="es-ES" dirty="0" err="1"/>
              <a:t>openssl</a:t>
            </a:r>
            <a:r>
              <a:rPr lang="es-ES" dirty="0"/>
              <a:t>, escribimos:</a:t>
            </a:r>
          </a:p>
          <a:p>
            <a:endParaRPr lang="es-ES" dirty="0"/>
          </a:p>
          <a:p>
            <a:pPr lvl="1"/>
            <a:r>
              <a:rPr lang="es-ES" dirty="0"/>
              <a:t>sudo </a:t>
            </a:r>
            <a:r>
              <a:rPr lang="es-ES" dirty="0" err="1"/>
              <a:t>apt-get</a:t>
            </a:r>
            <a:r>
              <a:rPr lang="es-ES" dirty="0"/>
              <a:t> </a:t>
            </a:r>
            <a:r>
              <a:rPr lang="es-ES" dirty="0" err="1"/>
              <a:t>install</a:t>
            </a:r>
            <a:r>
              <a:rPr lang="es-ES" dirty="0"/>
              <a:t> </a:t>
            </a:r>
            <a:r>
              <a:rPr lang="es-ES" dirty="0" err="1"/>
              <a:t>openssl</a:t>
            </a:r>
            <a:endParaRPr lang="es-ES" dirty="0"/>
          </a:p>
          <a:p>
            <a:endParaRPr lang="es-ES" dirty="0"/>
          </a:p>
          <a:p>
            <a:r>
              <a:rPr lang="es-ES" dirty="0"/>
              <a:t>Si vemos que ya está instalado, entonces lo ignoramos y seguimos.</a:t>
            </a:r>
          </a:p>
          <a:p>
            <a:endParaRPr lang="es-E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Paso 5: Generar el certificado </a:t>
            </a:r>
            <a:r>
              <a:rPr lang="es-ES" b="1" dirty="0" err="1"/>
              <a:t>autofirmado</a:t>
            </a:r>
            <a:r>
              <a:rPr lang="es-ES" b="1" dirty="0"/>
              <a:t> y su clave</a:t>
            </a:r>
            <a:br>
              <a:rPr lang="es-ES" b="1" dirty="0"/>
            </a:br>
            <a:endParaRPr lang="es-ES" dirty="0"/>
          </a:p>
        </p:txBody>
      </p:sp>
      <p:sp>
        <p:nvSpPr>
          <p:cNvPr id="3" name="2 Marcador de contenido"/>
          <p:cNvSpPr>
            <a:spLocks noGrp="1"/>
          </p:cNvSpPr>
          <p:nvPr>
            <p:ph idx="1"/>
          </p:nvPr>
        </p:nvSpPr>
        <p:spPr/>
        <p:txBody>
          <a:bodyPr>
            <a:normAutofit fontScale="92500" lnSpcReduction="20000"/>
          </a:bodyPr>
          <a:lstStyle/>
          <a:p>
            <a:r>
              <a:rPr lang="es-ES" dirty="0"/>
              <a:t>Nos vamos a la carpeta </a:t>
            </a:r>
            <a:r>
              <a:rPr lang="es-ES" dirty="0" err="1"/>
              <a:t>mods-available</a:t>
            </a:r>
            <a:r>
              <a:rPr lang="es-ES" dirty="0"/>
              <a:t>:</a:t>
            </a:r>
          </a:p>
          <a:p>
            <a:endParaRPr lang="es-ES" dirty="0"/>
          </a:p>
          <a:p>
            <a:pPr lvl="1"/>
            <a:r>
              <a:rPr lang="es-ES" dirty="0" err="1"/>
              <a:t>cd</a:t>
            </a:r>
            <a:r>
              <a:rPr lang="es-ES" dirty="0"/>
              <a:t> /</a:t>
            </a:r>
            <a:r>
              <a:rPr lang="es-ES" dirty="0" err="1"/>
              <a:t>etc</a:t>
            </a:r>
            <a:r>
              <a:rPr lang="es-ES" dirty="0"/>
              <a:t>/apache2/</a:t>
            </a:r>
            <a:r>
              <a:rPr lang="es-ES" dirty="0" err="1"/>
              <a:t>mods-available</a:t>
            </a:r>
            <a:r>
              <a:rPr lang="es-ES" dirty="0"/>
              <a:t>/</a:t>
            </a:r>
          </a:p>
          <a:p>
            <a:endParaRPr lang="es-ES" dirty="0"/>
          </a:p>
          <a:p>
            <a:r>
              <a:rPr lang="es-ES" dirty="0"/>
              <a:t>A continuación, vamos a utilizar un comando para generar el certificado y la clave necesaria para que funcione. </a:t>
            </a:r>
          </a:p>
          <a:p>
            <a:endParaRPr lang="es-ES" dirty="0"/>
          </a:p>
          <a:p>
            <a:r>
              <a:rPr lang="es-ES" dirty="0"/>
              <a:t>En general, el comando tiene varios parámetros, los más importantes son el que está detrás de -</a:t>
            </a:r>
            <a:r>
              <a:rPr lang="es-ES" dirty="0" err="1"/>
              <a:t>keyout</a:t>
            </a:r>
            <a:r>
              <a:rPr lang="es-ES" dirty="0"/>
              <a:t> y el que está detrás de -</a:t>
            </a:r>
            <a:r>
              <a:rPr lang="es-ES" dirty="0" err="1"/>
              <a:t>out</a:t>
            </a:r>
            <a:r>
              <a:rPr lang="es-ES" dirty="0"/>
              <a:t>. </a:t>
            </a:r>
          </a:p>
          <a:p>
            <a:endParaRPr lang="es-ES" dirty="0"/>
          </a:p>
          <a:p>
            <a:r>
              <a:rPr lang="es-ES" dirty="0"/>
              <a:t>Estos dos parámetros incluyen una ubicación y el nombre de un archivo, el primero corresponde al archivo de la clave y el segundo corresponde al certificado para el que funciona dicha clave.</a:t>
            </a:r>
          </a:p>
          <a:p>
            <a:endParaRPr lang="es-E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normAutofit/>
          </a:bodyPr>
          <a:lstStyle/>
          <a:p>
            <a:r>
              <a:rPr lang="es-ES" dirty="0"/>
              <a:t>sudo </a:t>
            </a:r>
            <a:r>
              <a:rPr lang="es-ES" dirty="0" err="1"/>
              <a:t>openssl</a:t>
            </a:r>
            <a:r>
              <a:rPr lang="es-ES" dirty="0"/>
              <a:t> </a:t>
            </a:r>
            <a:r>
              <a:rPr lang="es-ES" dirty="0" err="1"/>
              <a:t>req</a:t>
            </a:r>
            <a:r>
              <a:rPr lang="es-ES" dirty="0"/>
              <a:t> -x509 -</a:t>
            </a:r>
            <a:r>
              <a:rPr lang="es-ES" dirty="0" err="1"/>
              <a:t>nodes</a:t>
            </a:r>
            <a:r>
              <a:rPr lang="es-ES" dirty="0"/>
              <a:t> -</a:t>
            </a:r>
            <a:r>
              <a:rPr lang="es-ES" dirty="0" err="1"/>
              <a:t>days</a:t>
            </a:r>
            <a:r>
              <a:rPr lang="es-ES" dirty="0"/>
              <a:t> 365 -</a:t>
            </a:r>
            <a:r>
              <a:rPr lang="es-ES" dirty="0" err="1"/>
              <a:t>newkey</a:t>
            </a:r>
            <a:r>
              <a:rPr lang="es-ES" dirty="0"/>
              <a:t> rsa:2048 -</a:t>
            </a:r>
            <a:r>
              <a:rPr lang="es-ES" dirty="0" err="1"/>
              <a:t>keyout</a:t>
            </a:r>
            <a:r>
              <a:rPr lang="es-ES" dirty="0"/>
              <a:t> /</a:t>
            </a:r>
            <a:r>
              <a:rPr lang="es-ES" dirty="0" err="1">
                <a:solidFill>
                  <a:srgbClr val="0070C0"/>
                </a:solidFill>
              </a:rPr>
              <a:t>etc</a:t>
            </a:r>
            <a:r>
              <a:rPr lang="es-ES" dirty="0">
                <a:solidFill>
                  <a:srgbClr val="0070C0"/>
                </a:solidFill>
              </a:rPr>
              <a:t>/</a:t>
            </a:r>
            <a:r>
              <a:rPr lang="es-ES" dirty="0" err="1">
                <a:solidFill>
                  <a:srgbClr val="0070C0"/>
                </a:solidFill>
              </a:rPr>
              <a:t>ssl</a:t>
            </a:r>
            <a:r>
              <a:rPr lang="es-ES" dirty="0">
                <a:solidFill>
                  <a:srgbClr val="0070C0"/>
                </a:solidFill>
              </a:rPr>
              <a:t>/</a:t>
            </a:r>
            <a:r>
              <a:rPr lang="es-ES" dirty="0" err="1">
                <a:solidFill>
                  <a:srgbClr val="0070C0"/>
                </a:solidFill>
              </a:rPr>
              <a:t>private</a:t>
            </a:r>
            <a:r>
              <a:rPr lang="es-ES" dirty="0">
                <a:solidFill>
                  <a:srgbClr val="0070C0"/>
                </a:solidFill>
              </a:rPr>
              <a:t>/nombre_de_la_clave.key</a:t>
            </a:r>
            <a:r>
              <a:rPr lang="es-ES" dirty="0"/>
              <a:t> -</a:t>
            </a:r>
            <a:r>
              <a:rPr lang="es-ES" dirty="0" err="1"/>
              <a:t>out</a:t>
            </a:r>
            <a:r>
              <a:rPr lang="es-ES" dirty="0"/>
              <a:t> </a:t>
            </a:r>
            <a:r>
              <a:rPr lang="es-ES" dirty="0">
                <a:solidFill>
                  <a:srgbClr val="FF0000"/>
                </a:solidFill>
              </a:rPr>
              <a:t>/</a:t>
            </a:r>
            <a:r>
              <a:rPr lang="es-ES" dirty="0" err="1">
                <a:solidFill>
                  <a:srgbClr val="FF0000"/>
                </a:solidFill>
              </a:rPr>
              <a:t>etc</a:t>
            </a:r>
            <a:r>
              <a:rPr lang="es-ES" dirty="0">
                <a:solidFill>
                  <a:srgbClr val="FF0000"/>
                </a:solidFill>
              </a:rPr>
              <a:t>/</a:t>
            </a:r>
            <a:r>
              <a:rPr lang="es-ES" dirty="0" err="1">
                <a:solidFill>
                  <a:srgbClr val="FF0000"/>
                </a:solidFill>
              </a:rPr>
              <a:t>ssl</a:t>
            </a:r>
            <a:r>
              <a:rPr lang="es-ES" dirty="0">
                <a:solidFill>
                  <a:srgbClr val="FF0000"/>
                </a:solidFill>
              </a:rPr>
              <a:t>/</a:t>
            </a:r>
            <a:r>
              <a:rPr lang="es-ES" dirty="0" err="1">
                <a:solidFill>
                  <a:srgbClr val="FF0000"/>
                </a:solidFill>
              </a:rPr>
              <a:t>certs</a:t>
            </a:r>
            <a:r>
              <a:rPr lang="es-ES" dirty="0">
                <a:solidFill>
                  <a:srgbClr val="FF0000"/>
                </a:solidFill>
              </a:rPr>
              <a:t>/nombre_del_certificado.crt</a:t>
            </a:r>
          </a:p>
          <a:p>
            <a:endParaRPr lang="es-ES" dirty="0"/>
          </a:p>
          <a:p>
            <a:r>
              <a:rPr lang="es-ES" dirty="0"/>
              <a:t>Para usar el comando, tenemos que reemplazar el nombre del archivo y la extensión sin cambiar la ruta. Por ejemplo, si el dominio de nuestra página web es dcpruebas.com, entonces el comando queda así:</a:t>
            </a:r>
          </a:p>
          <a:p>
            <a:endParaRPr lang="es-ES" dirty="0"/>
          </a:p>
          <a:p>
            <a:r>
              <a:rPr lang="es-ES" dirty="0"/>
              <a:t>sudo </a:t>
            </a:r>
            <a:r>
              <a:rPr lang="es-ES" dirty="0" err="1"/>
              <a:t>openssl</a:t>
            </a:r>
            <a:r>
              <a:rPr lang="es-ES" dirty="0"/>
              <a:t> </a:t>
            </a:r>
            <a:r>
              <a:rPr lang="es-ES" dirty="0" err="1"/>
              <a:t>req</a:t>
            </a:r>
            <a:r>
              <a:rPr lang="es-ES" dirty="0"/>
              <a:t> -x509 -</a:t>
            </a:r>
            <a:r>
              <a:rPr lang="es-ES" dirty="0" err="1"/>
              <a:t>nodes</a:t>
            </a:r>
            <a:r>
              <a:rPr lang="es-ES" dirty="0"/>
              <a:t> -</a:t>
            </a:r>
            <a:r>
              <a:rPr lang="es-ES" dirty="0" err="1"/>
              <a:t>days</a:t>
            </a:r>
            <a:r>
              <a:rPr lang="es-ES" dirty="0"/>
              <a:t> 365 -</a:t>
            </a:r>
            <a:r>
              <a:rPr lang="es-ES" dirty="0" err="1"/>
              <a:t>newkey</a:t>
            </a:r>
            <a:r>
              <a:rPr lang="es-ES" dirty="0"/>
              <a:t> rsa:2048 -</a:t>
            </a:r>
            <a:r>
              <a:rPr lang="es-ES" dirty="0" err="1"/>
              <a:t>keyout</a:t>
            </a:r>
            <a:r>
              <a:rPr lang="es-ES" dirty="0"/>
              <a:t> </a:t>
            </a:r>
            <a:r>
              <a:rPr lang="es-ES" dirty="0">
                <a:solidFill>
                  <a:srgbClr val="0070C0"/>
                </a:solidFill>
              </a:rPr>
              <a:t>/</a:t>
            </a:r>
            <a:r>
              <a:rPr lang="es-ES" dirty="0" err="1">
                <a:solidFill>
                  <a:srgbClr val="0070C0"/>
                </a:solidFill>
              </a:rPr>
              <a:t>etc</a:t>
            </a:r>
            <a:r>
              <a:rPr lang="es-ES" dirty="0">
                <a:solidFill>
                  <a:srgbClr val="0070C0"/>
                </a:solidFill>
              </a:rPr>
              <a:t>/</a:t>
            </a:r>
            <a:r>
              <a:rPr lang="es-ES" dirty="0" err="1">
                <a:solidFill>
                  <a:srgbClr val="0070C0"/>
                </a:solidFill>
              </a:rPr>
              <a:t>ssl</a:t>
            </a:r>
            <a:r>
              <a:rPr lang="es-ES" dirty="0">
                <a:solidFill>
                  <a:srgbClr val="0070C0"/>
                </a:solidFill>
              </a:rPr>
              <a:t>/</a:t>
            </a:r>
            <a:r>
              <a:rPr lang="es-ES" dirty="0" err="1">
                <a:solidFill>
                  <a:srgbClr val="0070C0"/>
                </a:solidFill>
              </a:rPr>
              <a:t>private</a:t>
            </a:r>
            <a:r>
              <a:rPr lang="es-ES" dirty="0">
                <a:solidFill>
                  <a:srgbClr val="0070C0"/>
                </a:solidFill>
              </a:rPr>
              <a:t>/</a:t>
            </a:r>
            <a:r>
              <a:rPr lang="es-ES" dirty="0" err="1">
                <a:solidFill>
                  <a:srgbClr val="0070C0"/>
                </a:solidFill>
              </a:rPr>
              <a:t>dcpruebas.com.key</a:t>
            </a:r>
            <a:r>
              <a:rPr lang="es-ES" dirty="0">
                <a:solidFill>
                  <a:srgbClr val="0070C0"/>
                </a:solidFill>
              </a:rPr>
              <a:t> </a:t>
            </a:r>
            <a:r>
              <a:rPr lang="es-ES" dirty="0"/>
              <a:t>-</a:t>
            </a:r>
            <a:r>
              <a:rPr lang="es-ES" dirty="0" err="1"/>
              <a:t>out</a:t>
            </a:r>
            <a:r>
              <a:rPr lang="es-ES" dirty="0"/>
              <a:t> </a:t>
            </a:r>
            <a:r>
              <a:rPr lang="es-ES" dirty="0">
                <a:solidFill>
                  <a:srgbClr val="FF0000"/>
                </a:solidFill>
              </a:rPr>
              <a:t>/</a:t>
            </a:r>
            <a:r>
              <a:rPr lang="es-ES" dirty="0" err="1">
                <a:solidFill>
                  <a:srgbClr val="FF0000"/>
                </a:solidFill>
              </a:rPr>
              <a:t>etc</a:t>
            </a:r>
            <a:r>
              <a:rPr lang="es-ES" dirty="0">
                <a:solidFill>
                  <a:srgbClr val="FF0000"/>
                </a:solidFill>
              </a:rPr>
              <a:t>/</a:t>
            </a:r>
            <a:r>
              <a:rPr lang="es-ES" dirty="0" err="1">
                <a:solidFill>
                  <a:srgbClr val="FF0000"/>
                </a:solidFill>
              </a:rPr>
              <a:t>ssl</a:t>
            </a:r>
            <a:r>
              <a:rPr lang="es-ES" dirty="0">
                <a:solidFill>
                  <a:srgbClr val="FF0000"/>
                </a:solidFill>
              </a:rPr>
              <a:t>/</a:t>
            </a:r>
            <a:r>
              <a:rPr lang="es-ES" dirty="0" err="1">
                <a:solidFill>
                  <a:srgbClr val="FF0000"/>
                </a:solidFill>
              </a:rPr>
              <a:t>certs</a:t>
            </a:r>
            <a:r>
              <a:rPr lang="es-ES" dirty="0">
                <a:solidFill>
                  <a:srgbClr val="FF0000"/>
                </a:solidFill>
              </a:rPr>
              <a:t>/</a:t>
            </a:r>
            <a:r>
              <a:rPr lang="es-ES" dirty="0" err="1">
                <a:solidFill>
                  <a:srgbClr val="FF0000"/>
                </a:solidFill>
              </a:rPr>
              <a:t>dcpruebas.com.crt</a:t>
            </a:r>
            <a:endParaRPr lang="es-ES" dirty="0">
              <a:solidFill>
                <a:srgbClr val="FF0000"/>
              </a:solidFill>
            </a:endParaRPr>
          </a:p>
          <a:p>
            <a:endParaRPr lang="es-E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a:xfrm>
            <a:off x="179512" y="-20538"/>
            <a:ext cx="8928992" cy="3017520"/>
          </a:xfrm>
        </p:spPr>
        <p:txBody>
          <a:bodyPr>
            <a:noAutofit/>
          </a:bodyPr>
          <a:lstStyle/>
          <a:p>
            <a:r>
              <a:rPr lang="es-ES" sz="1600" dirty="0"/>
              <a:t>A continuación, nos aparecerá un asistente en la terminal que nos preguntará por diferentes datos que debemos rellenar:</a:t>
            </a:r>
          </a:p>
          <a:p>
            <a:endParaRPr lang="es-ES" sz="1600" dirty="0"/>
          </a:p>
          <a:p>
            <a:r>
              <a:rPr lang="es-ES" sz="1600" b="1" dirty="0"/>
              <a:t>Country </a:t>
            </a:r>
            <a:r>
              <a:rPr lang="es-ES" sz="1600" b="1" dirty="0" err="1"/>
              <a:t>Name</a:t>
            </a:r>
            <a:r>
              <a:rPr lang="es-ES" sz="1600" b="1" dirty="0"/>
              <a:t>:</a:t>
            </a:r>
            <a:r>
              <a:rPr lang="es-ES" sz="1600" dirty="0"/>
              <a:t> corresponde a un código con las dos letras de nuestro país. Si vivimos en España, por ejemplo, escribimos ES.</a:t>
            </a:r>
          </a:p>
          <a:p>
            <a:r>
              <a:rPr lang="es-ES" sz="1600" b="1" dirty="0" err="1"/>
              <a:t>State</a:t>
            </a:r>
            <a:r>
              <a:rPr lang="es-ES" sz="1600" b="1" dirty="0"/>
              <a:t> </a:t>
            </a:r>
            <a:r>
              <a:rPr lang="es-ES" sz="1600" b="1" dirty="0" err="1"/>
              <a:t>or</a:t>
            </a:r>
            <a:r>
              <a:rPr lang="es-ES" sz="1600" b="1" dirty="0"/>
              <a:t> </a:t>
            </a:r>
            <a:r>
              <a:rPr lang="es-ES" sz="1600" b="1" dirty="0" err="1"/>
              <a:t>Province</a:t>
            </a:r>
            <a:r>
              <a:rPr lang="es-ES" sz="1600" b="1" dirty="0"/>
              <a:t> </a:t>
            </a:r>
            <a:r>
              <a:rPr lang="es-ES" sz="1600" b="1" dirty="0" err="1"/>
              <a:t>Name</a:t>
            </a:r>
            <a:r>
              <a:rPr lang="es-ES" sz="1600" b="1" dirty="0"/>
              <a:t>:</a:t>
            </a:r>
            <a:r>
              <a:rPr lang="es-ES" sz="1600" dirty="0"/>
              <a:t> escribimos el nombre de nuestra provincia o estado. Si eres español como yo, se refiere al nombre de tu comunidad autónoma. Por ejemplo, la mía es Andalucía. Por si acaso, para evitar problemas con las tildes y para aumentar la visibilidad, la escribimos en mayúsculas y sin tildes.</a:t>
            </a:r>
          </a:p>
          <a:p>
            <a:r>
              <a:rPr lang="es-ES" sz="1600" b="1" dirty="0" err="1"/>
              <a:t>Locality</a:t>
            </a:r>
            <a:r>
              <a:rPr lang="es-ES" sz="1600" b="1" dirty="0"/>
              <a:t> </a:t>
            </a:r>
            <a:r>
              <a:rPr lang="es-ES" sz="1600" b="1" dirty="0" err="1"/>
              <a:t>Name</a:t>
            </a:r>
            <a:r>
              <a:rPr lang="es-ES" sz="1600" b="1" dirty="0"/>
              <a:t>:</a:t>
            </a:r>
            <a:r>
              <a:rPr lang="es-ES" sz="1600" dirty="0"/>
              <a:t> escribimos el nombre de nuestra localidad en mayúsculas y sin tildes.</a:t>
            </a:r>
          </a:p>
          <a:p>
            <a:r>
              <a:rPr lang="es-ES" sz="1600" b="1" dirty="0" err="1"/>
              <a:t>Organization</a:t>
            </a:r>
            <a:r>
              <a:rPr lang="es-ES" sz="1600" b="1" dirty="0"/>
              <a:t> </a:t>
            </a:r>
            <a:r>
              <a:rPr lang="es-ES" sz="1600" b="1" dirty="0" err="1"/>
              <a:t>Name</a:t>
            </a:r>
            <a:r>
              <a:rPr lang="es-ES" sz="1600" b="1" dirty="0"/>
              <a:t>:</a:t>
            </a:r>
            <a:r>
              <a:rPr lang="es-ES" sz="1600" dirty="0"/>
              <a:t> se refiere al nombre de nuestra organización, si no tenemos ninguna, nos la inventamos.</a:t>
            </a:r>
          </a:p>
          <a:p>
            <a:r>
              <a:rPr lang="es-ES" sz="1600" b="1" dirty="0" err="1"/>
              <a:t>Organizational</a:t>
            </a:r>
            <a:r>
              <a:rPr lang="es-ES" sz="1600" b="1" dirty="0"/>
              <a:t> </a:t>
            </a:r>
            <a:r>
              <a:rPr lang="es-ES" sz="1600" b="1" dirty="0" err="1"/>
              <a:t>Unit</a:t>
            </a:r>
            <a:r>
              <a:rPr lang="es-ES" sz="1600" b="1" dirty="0"/>
              <a:t> </a:t>
            </a:r>
            <a:r>
              <a:rPr lang="es-ES" sz="1600" b="1" dirty="0" err="1"/>
              <a:t>Name</a:t>
            </a:r>
            <a:r>
              <a:rPr lang="es-ES" sz="1600" b="1" dirty="0"/>
              <a:t>:</a:t>
            </a:r>
            <a:r>
              <a:rPr lang="es-ES" sz="1600" dirty="0"/>
              <a:t> se refiere al nombre del sector de nuestra organización, pero si no tenemos, también nos lo inventamos.</a:t>
            </a:r>
          </a:p>
          <a:p>
            <a:r>
              <a:rPr lang="es-ES" sz="1600" b="1" dirty="0" err="1"/>
              <a:t>Common</a:t>
            </a:r>
            <a:r>
              <a:rPr lang="es-ES" sz="1600" b="1" dirty="0"/>
              <a:t> </a:t>
            </a:r>
            <a:r>
              <a:rPr lang="es-ES" sz="1600" b="1" dirty="0" err="1"/>
              <a:t>Name</a:t>
            </a:r>
            <a:r>
              <a:rPr lang="es-ES" sz="1600" b="1" dirty="0"/>
              <a:t>:</a:t>
            </a:r>
            <a:r>
              <a:rPr lang="es-ES" sz="1600" dirty="0"/>
              <a:t> este campo es esencial, aquí debemos poner el nombre del dominio de la página web. En mi caso, como estoy usando el dominio local "dcpruebas.com", entonces escribo "dcpruebas.com".</a:t>
            </a:r>
          </a:p>
          <a:p>
            <a:r>
              <a:rPr lang="es-ES" sz="1600" b="1" dirty="0"/>
              <a:t>Email </a:t>
            </a:r>
            <a:r>
              <a:rPr lang="es-ES" sz="1600" b="1" dirty="0" err="1"/>
              <a:t>Address</a:t>
            </a:r>
            <a:r>
              <a:rPr lang="es-ES" sz="1600" b="1" dirty="0"/>
              <a:t>:</a:t>
            </a:r>
            <a:r>
              <a:rPr lang="es-ES" sz="1600" dirty="0"/>
              <a:t> ponemos una dirección de correo personal, esto sirve por si nos tienen que enviar algún correo informativo o si necesitamos que nos contacten.</a:t>
            </a:r>
          </a:p>
          <a:p>
            <a:endParaRPr lang="es-ES" sz="1600"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r>
              <a:rPr lang="es-ES" dirty="0"/>
              <a:t>En este ejemplo, los datos deben quedar más o menos así tras haber insertado todos los datos:</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endParaRPr lang="es-ES"/>
          </a:p>
        </p:txBody>
      </p:sp>
      <p:pic>
        <p:nvPicPr>
          <p:cNvPr id="1026" name="Picture 2" descr="https://duskchimera.pcriot.com/wp-content/uploads/2019/11/1-2.png?x41167"/>
          <p:cNvPicPr>
            <a:picLocks noChangeAspect="1" noChangeArrowheads="1"/>
          </p:cNvPicPr>
          <p:nvPr/>
        </p:nvPicPr>
        <p:blipFill>
          <a:blip r:embed="rId2" cstate="print"/>
          <a:srcRect/>
          <a:stretch>
            <a:fillRect/>
          </a:stretch>
        </p:blipFill>
        <p:spPr bwMode="auto">
          <a:xfrm>
            <a:off x="1601670" y="1113588"/>
            <a:ext cx="5236369" cy="3493294"/>
          </a:xfrm>
          <a:prstGeom prst="rect">
            <a:avLst/>
          </a:prstGeom>
          <a:noFill/>
        </p:spPr>
      </p:pic>
    </p:spTree>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1786</TotalTime>
  <Words>10900</Words>
  <Application>Microsoft Office PowerPoint</Application>
  <PresentationFormat>Presentación en pantalla (16:9)</PresentationFormat>
  <Paragraphs>784</Paragraphs>
  <Slides>187</Slides>
  <Notes>2</Notes>
  <HiddenSlides>0</HiddenSlides>
  <MMClips>0</MMClips>
  <ScaleCrop>false</ScaleCrop>
  <HeadingPairs>
    <vt:vector size="4" baseType="variant">
      <vt:variant>
        <vt:lpstr>Tema</vt:lpstr>
      </vt:variant>
      <vt:variant>
        <vt:i4>1</vt:i4>
      </vt:variant>
      <vt:variant>
        <vt:lpstr>Títulos de diapositiva</vt:lpstr>
      </vt:variant>
      <vt:variant>
        <vt:i4>187</vt:i4>
      </vt:variant>
    </vt:vector>
  </HeadingPairs>
  <TitlesOfParts>
    <vt:vector size="188" baseType="lpstr">
      <vt:lpstr>Antonio template</vt:lpstr>
      <vt:lpstr>SSL Y SSH</vt:lpstr>
      <vt:lpstr>Licencia</vt:lpstr>
      <vt:lpstr>¿Qué es SSH?</vt:lpstr>
      <vt:lpstr>Presentación de PowerPoint</vt:lpstr>
      <vt:lpstr>Presentación de PowerPoint</vt:lpstr>
      <vt:lpstr>¿Cómo funciona SSH?</vt:lpstr>
      <vt:lpstr>Presentación de PowerPoint</vt:lpstr>
      <vt:lpstr>Comprendiendo las diferentes técnicas de cifrado</vt:lpstr>
      <vt:lpstr>Cifrado Simétrico</vt:lpstr>
      <vt:lpstr>Presentación de PowerPoint</vt:lpstr>
      <vt:lpstr>Presentación de PowerPoint</vt:lpstr>
      <vt:lpstr>Presentación de PowerPoint</vt:lpstr>
      <vt:lpstr>Cifrado Asimétrico</vt:lpstr>
      <vt:lpstr>Presentación de PowerPoint</vt:lpstr>
      <vt:lpstr>Presentación de PowerPoint</vt:lpstr>
      <vt:lpstr>Presentación de PowerPoint</vt:lpstr>
      <vt:lpstr>Presentación de PowerPoint</vt:lpstr>
      <vt:lpstr>Hashing</vt:lpstr>
      <vt:lpstr>Presentación de PowerPoint</vt:lpstr>
      <vt:lpstr>Presentación de PowerPoint</vt:lpstr>
      <vt:lpstr>Presentación de PowerPoint</vt:lpstr>
      <vt:lpstr>¿Cómo funciona SSH con estas técnicas de cifrado?</vt:lpstr>
      <vt:lpstr>Presentación de PowerPoint</vt:lpstr>
      <vt:lpstr>Presentación de PowerPoint</vt:lpstr>
      <vt:lpstr>Negociación de cifrado de sesión</vt:lpstr>
      <vt:lpstr>Presentación de PowerPoint</vt:lpstr>
      <vt:lpstr>Presentación de PowerPoint</vt:lpstr>
      <vt:lpstr>Autenticación del usuario</vt:lpstr>
      <vt:lpstr>Instalar y configurar SSH en ubuntu</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¿Qué es SSL?</vt:lpstr>
      <vt:lpstr>Presentación de PowerPoint</vt:lpstr>
      <vt:lpstr>Presentación de PowerPoint</vt:lpstr>
      <vt:lpstr>Objetivo del protocolo SSL</vt:lpstr>
      <vt:lpstr>Objetivo del protocolo SSL</vt:lpstr>
      <vt:lpstr>Presentación de PowerPoint</vt:lpstr>
      <vt:lpstr>¿Cómo funciona el SSL? </vt:lpstr>
      <vt:lpstr>Presentación de PowerPoint</vt:lpstr>
      <vt:lpstr>Presentación de PowerPoint</vt:lpstr>
      <vt:lpstr>Presentación de PowerPoint</vt:lpstr>
      <vt:lpstr>Presentación de PowerPoint</vt:lpstr>
      <vt:lpstr>Presentación de PowerPoint</vt:lpstr>
      <vt:lpstr>Presentación de PowerPoint</vt:lpstr>
      <vt:lpstr>Certificado SSL: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El principio paso a paso: </vt:lpstr>
      <vt:lpstr>Presentación de PowerPoint</vt:lpstr>
      <vt:lpstr>Protocolo de enlace de SSL estándar</vt:lpstr>
      <vt:lpstr>Presentación de PowerPoint</vt:lpstr>
      <vt:lpstr>Presentación de PowerPoint</vt:lpstr>
      <vt:lpstr>Presentación de PowerPoint</vt:lpstr>
      <vt:lpstr>Certificado SSL</vt:lpstr>
      <vt:lpstr>Presentación de PowerPoint</vt:lpstr>
      <vt:lpstr>Paso 1: Habilitar el módulo ssl</vt:lpstr>
      <vt:lpstr>Presentación de PowerPoint</vt:lpstr>
      <vt:lpstr>Paso 2: Comprobar el archivo de configuración SSL por defecto </vt:lpstr>
      <vt:lpstr>Presentación de PowerPoint</vt:lpstr>
      <vt:lpstr>Presentación de PowerPoint</vt:lpstr>
      <vt:lpstr>Presentación de PowerPoint</vt:lpstr>
      <vt:lpstr>Paso 3: Habilitar el servidor seguro por defecto </vt:lpstr>
      <vt:lpstr>Presentación de PowerPoint</vt:lpstr>
      <vt:lpstr>Presentación de PowerPoint</vt:lpstr>
      <vt:lpstr>Presentación de PowerPoint</vt:lpstr>
      <vt:lpstr>Presentación de PowerPoint</vt:lpstr>
      <vt:lpstr>Presentación de PowerPoint</vt:lpstr>
      <vt:lpstr>Paso 5: Generar el certificado autofirmado y su clave </vt:lpstr>
      <vt:lpstr>Presentación de PowerPoint</vt:lpstr>
      <vt:lpstr>Presentación de PowerPoint</vt:lpstr>
      <vt:lpstr>Presentación de PowerPoint</vt:lpstr>
      <vt:lpstr>Presentación de PowerPoint</vt:lpstr>
      <vt:lpstr>Paso 6: Habilitar el certificado y la clave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Paso 7: Limpiar la caché de SSL </vt:lpstr>
      <vt:lpstr>Paso 8: Probar el sitio web </vt:lpstr>
      <vt:lpstr>Presentación de PowerPoint</vt:lpstr>
      <vt:lpstr>Paso 9: Redirigir a la dirección segura </vt:lpstr>
      <vt:lpstr>Presentación de PowerPoint</vt:lpstr>
      <vt:lpstr>Presentación de PowerPoint</vt:lpstr>
      <vt:lpstr>Presentación de PowerPoint</vt:lpstr>
      <vt:lpstr>Presentación de PowerPoint</vt:lpstr>
      <vt:lpstr>Anexo A: Problemas con el certificado autofirmado </vt:lpstr>
      <vt:lpstr>Presentación de PowerPoint</vt:lpstr>
      <vt:lpstr>Anexo B: Información sobre los puertos </vt:lpstr>
      <vt:lpstr>Presentación de PowerPoint</vt:lpstr>
      <vt:lpstr>Anexo C: Habilitar el cortafuegos</vt:lpstr>
      <vt:lpstr>Presentación de PowerPoint</vt:lpstr>
      <vt:lpstr>Presentación de PowerPoint</vt:lpstr>
      <vt:lpstr>Anexo D: Problemas de actualización </vt:lpstr>
      <vt:lpstr>Anexo E: Ubicación de los archivos del certificado y clave </vt:lpstr>
      <vt:lpstr>Presentación de PowerPoint</vt:lpstr>
      <vt:lpstr>Presentación de PowerPoint</vt:lpstr>
      <vt:lpstr>Anexo F: Instalar nuevos certificados en otros dominios </vt:lpstr>
      <vt:lpstr>Anexo G: Consideraciones técnicas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Cómo instalar SSH en Ubuntu 18.04</vt:lpstr>
      <vt:lpstr>Presentación de PowerPoint</vt:lpstr>
      <vt:lpstr>Presentación de PowerPoint</vt:lpstr>
      <vt:lpstr>Activar o habilitar el servicio SSH en Ubuntu 18.04 </vt:lpstr>
      <vt:lpstr>Presentación de PowerPoint</vt:lpstr>
      <vt:lpstr>Presentación de PowerPoint</vt:lpstr>
      <vt:lpstr>Presentación de PowerPoint</vt:lpstr>
      <vt:lpstr>Cómo comprobar el servicio SSH en Ubuntu 18.04 </vt:lpstr>
      <vt:lpstr>Presentación de PowerPoint</vt:lpstr>
      <vt:lpstr>Presentación de PowerPoint</vt:lpstr>
      <vt:lpstr>Cómo conectar al servicio SSH desde otros sistemas </vt:lpstr>
      <vt:lpstr>Presentación de PowerPoint</vt:lpstr>
      <vt:lpstr>Presentación de PowerPoint</vt:lpstr>
      <vt:lpstr>Cómo conectar desde Windows a Ubuntu 18.04 mediante SSH </vt:lpstr>
      <vt:lpstr>Presentación de PowerPoint</vt:lpstr>
      <vt:lpstr>Presentación de PowerPoint</vt:lpstr>
      <vt:lpstr>Presentación de PowerPoint</vt:lpstr>
      <vt:lpstr>Presentación de PowerPoint</vt:lpstr>
      <vt:lpstr>Cómo configurar SSH en Ubuntu 18.04 </vt:lpstr>
      <vt:lpstr>Presentación de PowerPoint</vt:lpstr>
      <vt:lpstr>Presentación de PowerPoint</vt:lpstr>
      <vt:lpstr>Presentación de PowerPoint</vt:lpstr>
      <vt:lpstr>Presentación de PowerPoint</vt:lpstr>
      <vt:lpstr>Presentación de PowerPoint</vt:lpstr>
      <vt:lpstr>OPEN SSL</vt:lpstr>
      <vt:lpstr>Paso 1: Crear el certificado SSL</vt:lpstr>
      <vt:lpstr>Presentación de PowerPoint</vt:lpstr>
      <vt:lpstr>Presentación de PowerPoint</vt:lpstr>
      <vt:lpstr>Presentación de PowerPoint</vt:lpstr>
      <vt:lpstr>Presentación de PowerPoint</vt:lpstr>
      <vt:lpstr>Presentación de PowerPoint</vt:lpstr>
      <vt:lpstr>Paso 2: Configurar Apache para usar SSL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Paso 3: Ajustar el firewall</vt:lpstr>
      <vt:lpstr>Presentación de PowerPoint</vt:lpstr>
      <vt:lpstr>Presentación de PowerPoint</vt:lpstr>
      <vt:lpstr>Presentación de PowerPoint</vt:lpstr>
      <vt:lpstr>Paso 4: Habilitar los cambios en Apache</vt:lpstr>
      <vt:lpstr>Presentación de PowerPoint</vt:lpstr>
      <vt:lpstr>Presentación de PowerPoint</vt:lpstr>
      <vt:lpstr>Presentación de PowerPoint</vt:lpstr>
      <vt:lpstr>Paso 5: Probar el cifrado</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Antonio Pérez</dc:creator>
  <cp:lastModifiedBy>Antonio Francisco Pérez Fernández</cp:lastModifiedBy>
  <cp:revision>38</cp:revision>
  <dcterms:modified xsi:type="dcterms:W3CDTF">2024-11-07T19:02:45Z</dcterms:modified>
</cp:coreProperties>
</file>