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1"/>
  </p:notesMasterIdLst>
  <p:sldIdLst>
    <p:sldId id="256" r:id="rId2"/>
    <p:sldId id="265" r:id="rId3"/>
    <p:sldId id="264" r:id="rId4"/>
    <p:sldId id="257" r:id="rId5"/>
    <p:sldId id="258" r:id="rId6"/>
    <p:sldId id="259" r:id="rId7"/>
    <p:sldId id="260"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s-ES" sz="1200" b="0" i="0" u="none" strike="noStrike" cap="none">
                <a:solidFill>
                  <a:schemeClr val="dk1"/>
                </a:solidFill>
                <a:latin typeface="Calibri"/>
                <a:ea typeface="Calibri"/>
                <a:cs typeface="Calibri"/>
                <a:sym typeface="Calibri"/>
              </a:r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0" name="Google Shape;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7" name="Google Shape;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283c0244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283c0244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g5283c02440_0_6: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300"/>
              <a:buFont typeface="Calibri"/>
              <a:buNone/>
            </a:pPr>
            <a:fld id="{00000000-1234-1234-1234-123412341234}" type="slidenum">
              <a:rPr lang="es-ES"/>
              <a:t>5</a:t>
            </a:fld>
            <a:endParaRPr sz="14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83c0244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283c0244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5283c02440_0_18: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300"/>
              <a:buFont typeface="Calibri"/>
              <a:buNone/>
            </a:pPr>
            <a:fld id="{00000000-1234-1234-1234-123412341234}" type="slidenum">
              <a:rPr lang="es-ES"/>
              <a:t>6</a:t>
            </a:fld>
            <a:endParaRPr sz="1400">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283c02440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283c02440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5283c02440_4_3: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300"/>
              <a:buFont typeface="Calibri"/>
              <a:buNone/>
            </a:pPr>
            <a:fld id="{00000000-1234-1234-1234-123412341234}" type="slidenum">
              <a:rPr lang="es-ES"/>
              <a:t>7</a:t>
            </a:fld>
            <a:endParaRPr sz="1400">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283c02440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283c02440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5283c02440_4_15: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300"/>
              <a:buFont typeface="Calibri"/>
              <a:buNone/>
            </a:pPr>
            <a:fld id="{00000000-1234-1234-1234-123412341234}" type="slidenum">
              <a:rPr lang="es-ES"/>
              <a:t>8</a:t>
            </a:fld>
            <a:endParaRPr sz="14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0" name="Google Shape;1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3" y="0"/>
            <a:ext cx="9256753"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3" y="0"/>
            <a:ext cx="9256753"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3" y="0"/>
            <a:ext cx="9269582" cy="5156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8" y="0"/>
            <a:ext cx="9144000" cy="51434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5" descr="Sin título3.png"/>
          <p:cNvPicPr preferRelativeResize="0"/>
          <p:nvPr/>
        </p:nvPicPr>
        <p:blipFill rotWithShape="1">
          <a:blip r:embed="rId2">
            <a:alphaModFix/>
          </a:blip>
          <a:srcRect/>
          <a:stretch/>
        </p:blipFill>
        <p:spPr>
          <a:xfrm>
            <a:off x="0" y="0"/>
            <a:ext cx="9166949"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6" descr="Sin título4.png"/>
          <p:cNvPicPr preferRelativeResize="0"/>
          <p:nvPr/>
        </p:nvPicPr>
        <p:blipFill rotWithShape="1">
          <a:blip r:embed="rId2">
            <a:alphaModFix/>
          </a:blip>
          <a:srcRect/>
          <a:stretch/>
        </p:blipFill>
        <p:spPr>
          <a:xfrm>
            <a:off x="-76975" y="0"/>
            <a:ext cx="9256753"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7" cy="51434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0" y="0"/>
            <a:ext cx="9179778" cy="5143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3" y="0"/>
            <a:ext cx="9256753" cy="5143499"/>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7" cy="3924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7F7F7F"/>
              </a:buClr>
              <a:buSzPts val="200"/>
              <a:buFont typeface="Calibri"/>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4-IEEE-830/Formato%20IEEE-830%20RF%20Y%20RNF.pdf" TargetMode="External"/><Relationship Id="rId13" Type="http://schemas.openxmlformats.org/officeDocument/2006/relationships/hyperlink" Target="../9-Cronograma%20y%20Presupuesto/Cronograma%20y%20Presupuesto.docx" TargetMode="External"/><Relationship Id="rId18" Type="http://schemas.openxmlformats.org/officeDocument/2006/relationships/hyperlink" Target="db_ngr_inventario.sql" TargetMode="External"/><Relationship Id="rId3" Type="http://schemas.openxmlformats.org/officeDocument/2006/relationships/slide" Target="slide5.xml"/><Relationship Id="rId7" Type="http://schemas.openxmlformats.org/officeDocument/2006/relationships/hyperlink" Target="../3-BPMN/BPMN%20Inventariado.png" TargetMode="External"/><Relationship Id="rId12" Type="http://schemas.openxmlformats.org/officeDocument/2006/relationships/hyperlink" Target="../8-Diccionario%20de%20Datos/Diccionario%20de%20datos.html" TargetMode="External"/><Relationship Id="rId17" Type="http://schemas.openxmlformats.org/officeDocument/2006/relationships/hyperlink" Target="../13-Normalizaci&#243;n%20de%20la%20Base%20de%20Datos/Informe%20de%20Normalizaci&#243;n.pdf" TargetMode="External"/><Relationship Id="rId2" Type="http://schemas.openxmlformats.org/officeDocument/2006/relationships/slide" Target="slide4.xml"/><Relationship Id="rId16" Type="http://schemas.openxmlformats.org/officeDocument/2006/relationships/hyperlink" Target="../12-Wireframes/Prototipos%20Wireframes.pdf" TargetMode="External"/><Relationship Id="rId1" Type="http://schemas.openxmlformats.org/officeDocument/2006/relationships/slideLayout" Target="../slideLayouts/slideLayout6.xml"/><Relationship Id="rId6" Type="http://schemas.openxmlformats.org/officeDocument/2006/relationships/hyperlink" Target="../3-BPMN/BPMN.png" TargetMode="External"/><Relationship Id="rId11" Type="http://schemas.openxmlformats.org/officeDocument/2006/relationships/hyperlink" Target="../7-Modelo%20Relacional/Modelo%20Relacional.png" TargetMode="External"/><Relationship Id="rId5" Type="http://schemas.openxmlformats.org/officeDocument/2006/relationships/hyperlink" Target="../2-Herramientas%20de%20Levantamiento%20de%20Informaci&#243;n%20y%20Hardware%20y%20Software/Formato%20de%20Herramientas%20de%20Recolecci&#243;n%20de%20Informaci&#243;n.pdf" TargetMode="External"/><Relationship Id="rId15" Type="http://schemas.openxmlformats.org/officeDocument/2006/relationships/hyperlink" Target="../11-Diagrama%20de%20Clases/Diagrama%20de%20Clases%202.jpg" TargetMode="External"/><Relationship Id="rId10" Type="http://schemas.openxmlformats.org/officeDocument/2006/relationships/hyperlink" Target="../6-Casos%20de%20Uso%20Extendidos/Casos%20de%20Uso%20Extendidos.pdf" TargetMode="External"/><Relationship Id="rId4" Type="http://schemas.openxmlformats.org/officeDocument/2006/relationships/slide" Target="slide7.xml"/><Relationship Id="rId9" Type="http://schemas.openxmlformats.org/officeDocument/2006/relationships/hyperlink" Target="../5-Modelo%20de%20Casos%20de%20Uso/Casos%20de%20Uso%20V3.jpg" TargetMode="External"/><Relationship Id="rId14" Type="http://schemas.openxmlformats.org/officeDocument/2006/relationships/hyperlink" Target="../10-Diagrama%20de%20Distribuci&#243;n/Diagrama%20de%20Distribuci&#243;n2.p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21-Informe%20de%20Pruebas%20de%20Caja%20Negra/Pruebas%20de%20Caja%20Negra.pdf" TargetMode="External"/><Relationship Id="rId13" Type="http://schemas.openxmlformats.org/officeDocument/2006/relationships/hyperlink" Target="../27-Informe%20de%20Migraci&#243;n%20de%20Datos/Informe%20de%20migracion%20de%20datos.pdf" TargetMode="External"/><Relationship Id="rId3" Type="http://schemas.openxmlformats.org/officeDocument/2006/relationships/hyperlink" Target="../16-Prototipo%20No%20Funcional%20CSS/InventariosNgr%20Versi&#243;n%202.0/index.html" TargetMode="External"/><Relationship Id="rId7" Type="http://schemas.openxmlformats.org/officeDocument/2006/relationships/hyperlink" Target="../20-Informe%20Pruebas%20de%20Caja%20Blanca/Pruebas%20de%20Caja%20Blanca.pdf" TargetMode="External"/><Relationship Id="rId12" Type="http://schemas.openxmlformats.org/officeDocument/2006/relationships/hyperlink" Target="../26-Plan%20de%20Respaldo/plan%20de%20respaldo.docx" TargetMode="External"/><Relationship Id="rId2" Type="http://schemas.openxmlformats.org/officeDocument/2006/relationships/hyperlink" Target="ConsultasRegistroInicial.sql" TargetMode="External"/><Relationship Id="rId1" Type="http://schemas.openxmlformats.org/officeDocument/2006/relationships/slideLayout" Target="../slideLayouts/slideLayout6.xml"/><Relationship Id="rId6" Type="http://schemas.openxmlformats.org/officeDocument/2006/relationships/hyperlink" Target="../19-Manual%20T&#233;cnico/Manual%20T&#233;cnico.pdf" TargetMode="External"/><Relationship Id="rId11" Type="http://schemas.openxmlformats.org/officeDocument/2006/relationships/hyperlink" Target="../24-Plan%20de%20Migraci&#243;n%20de%20Datos/Informe%20de%20migracion%20de%20datos.pdf" TargetMode="External"/><Relationship Id="rId5" Type="http://schemas.openxmlformats.org/officeDocument/2006/relationships/hyperlink" Target="../18-Informe%20de%20Costos%20con%20Hardware,%20Software%20y%20Proveedor%20de%20Hsoting/Informe%20de%20Costos%20con%20Hardware,%20Software%20y%20Proveedor%20de%20Hosting.docx" TargetMode="External"/><Relationship Id="rId10" Type="http://schemas.openxmlformats.org/officeDocument/2006/relationships/hyperlink" Target="../23-Informe%20de%20Despliegue%20y%20Diagrama%20de%20Distribuci&#243;n/Informe%20y%20Diagrama%20de%20Distribuci&#243;n.pdf" TargetMode="External"/><Relationship Id="rId4" Type="http://schemas.openxmlformats.org/officeDocument/2006/relationships/hyperlink" Target="../17-2-Sistema%20de%20Control%20de%20Versiones%20V2/Informe%20del%20Sistema%20de%20Control%20de%20Versiones%202.pdf" TargetMode="External"/><Relationship Id="rId9" Type="http://schemas.openxmlformats.org/officeDocument/2006/relationships/hyperlink" Target="../22-Manual%20de%20Instalaci&#243;n/Manual%20de%20Instalaci&#243;n.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5"/>
          <p:cNvSpPr txBox="1"/>
          <p:nvPr/>
        </p:nvSpPr>
        <p:spPr>
          <a:xfrm>
            <a:off x="733050" y="2075774"/>
            <a:ext cx="4460100" cy="87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700"/>
              <a:buFont typeface="Calibri"/>
              <a:buNone/>
            </a:pPr>
            <a:r>
              <a:rPr lang="es-ES" sz="2800" b="1">
                <a:solidFill>
                  <a:schemeClr val="lt1"/>
                </a:solidFill>
                <a:latin typeface="Calibri"/>
                <a:ea typeface="Calibri"/>
                <a:cs typeface="Calibri"/>
                <a:sym typeface="Calibri"/>
              </a:rPr>
              <a:t>Proyecto CIS													</a:t>
            </a:r>
            <a:endParaRPr/>
          </a:p>
        </p:txBody>
      </p:sp>
      <p:sp>
        <p:nvSpPr>
          <p:cNvPr id="43" name="Google Shape;43;p15"/>
          <p:cNvSpPr txBox="1"/>
          <p:nvPr/>
        </p:nvSpPr>
        <p:spPr>
          <a:xfrm>
            <a:off x="779900" y="3004250"/>
            <a:ext cx="3331800" cy="1141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CC42D"/>
              </a:buClr>
              <a:buSzPts val="450"/>
              <a:buFont typeface="Calibri"/>
              <a:buNone/>
            </a:pPr>
            <a:r>
              <a:rPr lang="es-ES" sz="1800" b="1">
                <a:solidFill>
                  <a:srgbClr val="ACC42D"/>
                </a:solidFill>
                <a:latin typeface="Calibri"/>
                <a:ea typeface="Calibri"/>
                <a:cs typeface="Calibri"/>
                <a:sym typeface="Calibri"/>
              </a:rPr>
              <a:t>Luis Carlos Hernández Peña</a:t>
            </a:r>
            <a:endParaRPr sz="1800" b="1">
              <a:solidFill>
                <a:srgbClr val="ACC42D"/>
              </a:solidFill>
              <a:latin typeface="Calibri"/>
              <a:ea typeface="Calibri"/>
              <a:cs typeface="Calibri"/>
              <a:sym typeface="Calibri"/>
            </a:endParaRPr>
          </a:p>
          <a:p>
            <a:pPr marL="0" marR="0" lvl="0" indent="0" algn="l" rtl="0">
              <a:lnSpc>
                <a:spcPct val="100000"/>
              </a:lnSpc>
              <a:spcBef>
                <a:spcPts val="0"/>
              </a:spcBef>
              <a:spcAft>
                <a:spcPts val="0"/>
              </a:spcAft>
              <a:buClr>
                <a:srgbClr val="ACC42D"/>
              </a:buClr>
              <a:buSzPts val="450"/>
              <a:buFont typeface="Calibri"/>
              <a:buNone/>
            </a:pPr>
            <a:r>
              <a:rPr lang="es-ES" sz="1800" b="1">
                <a:solidFill>
                  <a:srgbClr val="ACC42D"/>
                </a:solidFill>
                <a:latin typeface="Calibri"/>
                <a:ea typeface="Calibri"/>
                <a:cs typeface="Calibri"/>
                <a:sym typeface="Calibri"/>
              </a:rPr>
              <a:t>Juan David Gamba Saenz</a:t>
            </a:r>
            <a:endParaRPr sz="1800" b="1">
              <a:solidFill>
                <a:srgbClr val="ACC42D"/>
              </a:solidFill>
              <a:latin typeface="Calibri"/>
              <a:ea typeface="Calibri"/>
              <a:cs typeface="Calibri"/>
              <a:sym typeface="Calibri"/>
            </a:endParaRPr>
          </a:p>
          <a:p>
            <a:pPr marL="0" marR="0" lvl="0" indent="0" algn="l" rtl="0">
              <a:lnSpc>
                <a:spcPct val="100000"/>
              </a:lnSpc>
              <a:spcBef>
                <a:spcPts val="0"/>
              </a:spcBef>
              <a:spcAft>
                <a:spcPts val="0"/>
              </a:spcAft>
              <a:buClr>
                <a:srgbClr val="ACC42D"/>
              </a:buClr>
              <a:buSzPts val="450"/>
              <a:buFont typeface="Calibri"/>
              <a:buNone/>
            </a:pPr>
            <a:r>
              <a:rPr lang="es-ES" sz="1800" b="1">
                <a:solidFill>
                  <a:srgbClr val="ACC42D"/>
                </a:solidFill>
                <a:latin typeface="Calibri"/>
                <a:ea typeface="Calibri"/>
                <a:cs typeface="Calibri"/>
                <a:sym typeface="Calibri"/>
              </a:rPr>
              <a:t>Brayan Stiven Rojas Gutiérrez</a:t>
            </a:r>
            <a:endParaRPr sz="1800" b="1">
              <a:solidFill>
                <a:srgbClr val="ACC42D"/>
              </a:solidFill>
              <a:latin typeface="Calibri"/>
              <a:ea typeface="Calibri"/>
              <a:cs typeface="Calibri"/>
              <a:sym typeface="Calibri"/>
            </a:endParaRPr>
          </a:p>
          <a:p>
            <a:pPr marL="0" marR="0" lvl="0" indent="0" algn="l" rtl="0">
              <a:lnSpc>
                <a:spcPct val="100000"/>
              </a:lnSpc>
              <a:spcBef>
                <a:spcPts val="0"/>
              </a:spcBef>
              <a:spcAft>
                <a:spcPts val="0"/>
              </a:spcAft>
              <a:buClr>
                <a:srgbClr val="ACC42D"/>
              </a:buClr>
              <a:buSzPts val="450"/>
              <a:buFont typeface="Calibri"/>
              <a:buNone/>
            </a:pPr>
            <a:r>
              <a:rPr lang="es-ES" sz="1800" b="1">
                <a:solidFill>
                  <a:srgbClr val="ACC42D"/>
                </a:solidFill>
                <a:latin typeface="Calibri"/>
                <a:ea typeface="Calibri"/>
                <a:cs typeface="Calibri"/>
                <a:sym typeface="Calibri"/>
              </a:rPr>
              <a:t>	</a:t>
            </a:r>
            <a:endParaRPr sz="1800" b="1">
              <a:solidFill>
                <a:srgbClr val="ACC42D"/>
              </a:solidFill>
              <a:latin typeface="Calibri"/>
              <a:ea typeface="Calibri"/>
              <a:cs typeface="Calibri"/>
              <a:sym typeface="Calibri"/>
            </a:endParaRPr>
          </a:p>
        </p:txBody>
      </p:sp>
      <p:sp>
        <p:nvSpPr>
          <p:cNvPr id="44" name="Google Shape;44;p15"/>
          <p:cNvSpPr txBox="1"/>
          <p:nvPr/>
        </p:nvSpPr>
        <p:spPr>
          <a:xfrm>
            <a:off x="4154125" y="3560975"/>
            <a:ext cx="1626000" cy="5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b="1">
                <a:solidFill>
                  <a:srgbClr val="ACC42D"/>
                </a:solidFill>
              </a:rPr>
              <a:t>Ficha: 1821630 G2</a:t>
            </a:r>
            <a:endParaRPr b="1">
              <a:solidFill>
                <a:srgbClr val="ACC42D"/>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188960" y="1064889"/>
            <a:ext cx="4184035" cy="541282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CO" sz="1800" dirty="0" smtClean="0">
                <a:hlinkClick r:id="rId2" action="ppaction://hlinksldjump"/>
              </a:rPr>
              <a:t>Planteamiento del problema</a:t>
            </a:r>
            <a:endParaRPr lang="es-CO" sz="1800" dirty="0" smtClean="0"/>
          </a:p>
          <a:p>
            <a:pPr marL="285750" indent="-285750">
              <a:buFont typeface="Arial" panose="020B0604020202020204" pitchFamily="34" charset="0"/>
              <a:buChar char="•"/>
            </a:pPr>
            <a:r>
              <a:rPr lang="es-CO" sz="1800" dirty="0">
                <a:hlinkClick r:id="rId3" action="ppaction://hlinksldjump"/>
              </a:rPr>
              <a:t>Objetivo General y Objetivos </a:t>
            </a:r>
            <a:r>
              <a:rPr lang="es-CO" sz="1800" dirty="0" err="1" smtClean="0">
                <a:hlinkClick r:id="rId3" action="ppaction://hlinksldjump"/>
              </a:rPr>
              <a:t>Especificos</a:t>
            </a:r>
            <a:endParaRPr lang="es-CO" sz="1800" dirty="0" smtClean="0"/>
          </a:p>
          <a:p>
            <a:pPr marL="285750" indent="-285750">
              <a:buFont typeface="Arial" panose="020B0604020202020204" pitchFamily="34" charset="0"/>
              <a:buChar char="•"/>
            </a:pPr>
            <a:r>
              <a:rPr lang="es-CO" sz="1800" dirty="0" smtClean="0">
                <a:hlinkClick r:id="rId4" action="ppaction://hlinksldjump"/>
              </a:rPr>
              <a:t>Alcance y justificación del Proyecto</a:t>
            </a:r>
            <a:endParaRPr lang="es-CO" sz="1800" dirty="0" smtClean="0"/>
          </a:p>
          <a:p>
            <a:pPr marL="285750" indent="-285750">
              <a:buFont typeface="Arial" panose="020B0604020202020204" pitchFamily="34" charset="0"/>
              <a:buChar char="•"/>
            </a:pPr>
            <a:r>
              <a:rPr lang="es-CO" sz="1800" dirty="0" smtClean="0">
                <a:hlinkClick r:id="rId5" action="ppaction://hlinkfile"/>
              </a:rPr>
              <a:t>Técnicas de levantamiento de información</a:t>
            </a:r>
            <a:endParaRPr lang="es-CO" sz="1800" dirty="0" smtClean="0"/>
          </a:p>
          <a:p>
            <a:pPr marL="285750" indent="-285750">
              <a:buFont typeface="Arial" panose="020B0604020202020204" pitchFamily="34" charset="0"/>
              <a:buChar char="•"/>
            </a:pPr>
            <a:r>
              <a:rPr lang="es-CO" sz="1800" dirty="0" smtClean="0">
                <a:hlinkClick r:id="rId6" action="ppaction://hlinkfile"/>
              </a:rPr>
              <a:t>BPM</a:t>
            </a:r>
            <a:r>
              <a:rPr lang="es-CO" sz="1800" dirty="0">
                <a:hlinkClick r:id="rId6" action="ppaction://hlinkfile"/>
              </a:rPr>
              <a:t> </a:t>
            </a:r>
            <a:r>
              <a:rPr lang="es-CO" sz="1800" dirty="0" smtClean="0">
                <a:hlinkClick r:id="rId6" action="ppaction://hlinkfile"/>
              </a:rPr>
              <a:t>Proceso de Inventariado en Venta</a:t>
            </a:r>
            <a:endParaRPr lang="es-CO" sz="1800" dirty="0" smtClean="0"/>
          </a:p>
          <a:p>
            <a:pPr marL="285750" indent="-285750">
              <a:buFont typeface="Arial" panose="020B0604020202020204" pitchFamily="34" charset="0"/>
              <a:buChar char="•"/>
            </a:pPr>
            <a:r>
              <a:rPr lang="es-CO" sz="1800" dirty="0" smtClean="0">
                <a:hlinkClick r:id="rId7" action="ppaction://hlinkfile"/>
              </a:rPr>
              <a:t>BPM Proceso de Inventariado Administrativo</a:t>
            </a:r>
            <a:endParaRPr lang="es-CO" sz="1800" dirty="0" smtClean="0"/>
          </a:p>
          <a:p>
            <a:pPr marL="285750" indent="-285750">
              <a:buFont typeface="Arial" panose="020B0604020202020204" pitchFamily="34" charset="0"/>
              <a:buChar char="•"/>
            </a:pPr>
            <a:r>
              <a:rPr lang="es-CO" sz="1800" dirty="0" smtClean="0">
                <a:hlinkClick r:id="rId5" action="ppaction://hlinkfile"/>
              </a:rPr>
              <a:t>Inventario (Identificación de hardware y Software)</a:t>
            </a:r>
            <a:endParaRPr lang="es-CO" sz="1800" dirty="0" smtClean="0"/>
          </a:p>
        </p:txBody>
      </p:sp>
      <p:sp>
        <p:nvSpPr>
          <p:cNvPr id="3" name="Marcador de contenido 3"/>
          <p:cNvSpPr txBox="1">
            <a:spLocks/>
          </p:cNvSpPr>
          <p:nvPr/>
        </p:nvSpPr>
        <p:spPr>
          <a:xfrm>
            <a:off x="4372995" y="1064890"/>
            <a:ext cx="4611078" cy="541282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CO" sz="1800" dirty="0">
                <a:hlinkClick r:id="rId8" action="ppaction://hlinkfile"/>
              </a:rPr>
              <a:t>Requerimientos Funcionales y no funcionales (IEEE830)</a:t>
            </a:r>
            <a:endParaRPr lang="es-CO" sz="1800" dirty="0"/>
          </a:p>
          <a:p>
            <a:pPr marL="285750" indent="-285750">
              <a:buFont typeface="Arial" panose="020B0604020202020204" pitchFamily="34" charset="0"/>
              <a:buChar char="•"/>
            </a:pPr>
            <a:r>
              <a:rPr lang="es-CO" sz="1800" dirty="0">
                <a:hlinkClick r:id="rId9" action="ppaction://hlinkfile"/>
              </a:rPr>
              <a:t>Diagrama de Casos de </a:t>
            </a:r>
            <a:r>
              <a:rPr lang="es-CO" sz="1800" dirty="0" smtClean="0">
                <a:hlinkClick r:id="rId9" action="ppaction://hlinkfile"/>
              </a:rPr>
              <a:t>Uso</a:t>
            </a:r>
            <a:endParaRPr lang="es-CO" sz="1800" dirty="0" smtClean="0">
              <a:hlinkClick r:id="rId10" action="ppaction://hlinkfile"/>
            </a:endParaRPr>
          </a:p>
          <a:p>
            <a:pPr marL="285750" indent="-285750">
              <a:buFont typeface="Arial" panose="020B0604020202020204" pitchFamily="34" charset="0"/>
              <a:buChar char="•"/>
            </a:pPr>
            <a:r>
              <a:rPr lang="es-CO" sz="1800" dirty="0" smtClean="0">
                <a:hlinkClick r:id="rId10" action="ppaction://hlinkfile"/>
              </a:rPr>
              <a:t>Casos </a:t>
            </a:r>
            <a:r>
              <a:rPr lang="es-CO" sz="1800" dirty="0">
                <a:hlinkClick r:id="rId10" action="ppaction://hlinkfile"/>
              </a:rPr>
              <a:t>de uso </a:t>
            </a:r>
            <a:r>
              <a:rPr lang="es-CO" sz="1800" dirty="0" smtClean="0">
                <a:hlinkClick r:id="rId10" action="ppaction://hlinkfile"/>
              </a:rPr>
              <a:t>extendido</a:t>
            </a:r>
            <a:endParaRPr lang="es-CO" sz="1800" dirty="0" smtClean="0">
              <a:hlinkClick r:id="rId11" action="ppaction://hlinkfile"/>
            </a:endParaRPr>
          </a:p>
          <a:p>
            <a:pPr marL="285750" indent="-285750">
              <a:buFont typeface="Arial" panose="020B0604020202020204" pitchFamily="34" charset="0"/>
              <a:buChar char="•"/>
            </a:pPr>
            <a:r>
              <a:rPr lang="es-CO" sz="1800" dirty="0" smtClean="0">
                <a:hlinkClick r:id="rId11" action="ppaction://hlinkfile"/>
              </a:rPr>
              <a:t>Modelo </a:t>
            </a:r>
            <a:r>
              <a:rPr lang="es-CO" sz="1800" smtClean="0">
                <a:hlinkClick r:id="rId11" action="ppaction://hlinkfile"/>
              </a:rPr>
              <a:t>Entidad R</a:t>
            </a:r>
            <a:r>
              <a:rPr lang="es-CO" sz="1800" smtClean="0"/>
              <a:t>elación </a:t>
            </a:r>
            <a:endParaRPr lang="es-CO" sz="1800" dirty="0" smtClean="0">
              <a:hlinkClick r:id="rId12" action="ppaction://hlinkfile"/>
            </a:endParaRPr>
          </a:p>
          <a:p>
            <a:pPr marL="285750" indent="-285750">
              <a:buFont typeface="Arial" panose="020B0604020202020204" pitchFamily="34" charset="0"/>
              <a:buChar char="•"/>
            </a:pPr>
            <a:r>
              <a:rPr lang="es-CO" sz="1800" dirty="0" smtClean="0">
                <a:hlinkClick r:id="rId12" action="ppaction://hlinkfile"/>
              </a:rPr>
              <a:t>Diccionario </a:t>
            </a:r>
            <a:r>
              <a:rPr lang="es-CO" sz="1800" dirty="0">
                <a:hlinkClick r:id="rId12" action="ppaction://hlinkfile"/>
              </a:rPr>
              <a:t>de datos</a:t>
            </a:r>
            <a:endParaRPr lang="en-US" sz="1800" dirty="0"/>
          </a:p>
          <a:p>
            <a:pPr marL="285750" indent="-285750">
              <a:buFont typeface="Arial" panose="020B0604020202020204" pitchFamily="34" charset="0"/>
              <a:buChar char="•"/>
            </a:pPr>
            <a:r>
              <a:rPr lang="es-CO" sz="1800" dirty="0" smtClean="0">
                <a:hlinkClick r:id="rId13" action="ppaction://hlinkfile"/>
              </a:rPr>
              <a:t>Cronograma, Presupuesto</a:t>
            </a:r>
            <a:endParaRPr lang="es-CO" sz="1800" dirty="0" smtClean="0"/>
          </a:p>
          <a:p>
            <a:pPr marL="285750" indent="-285750">
              <a:buFont typeface="Arial" panose="020B0604020202020204" pitchFamily="34" charset="0"/>
              <a:buChar char="•"/>
            </a:pPr>
            <a:r>
              <a:rPr lang="es-CO" sz="1800" dirty="0" smtClean="0">
                <a:hlinkClick r:id="rId14" action="ppaction://hlinkfile"/>
              </a:rPr>
              <a:t>Diagrama de Distribución </a:t>
            </a:r>
          </a:p>
          <a:p>
            <a:pPr marL="285750" indent="-285750">
              <a:buFont typeface="Arial" panose="020B0604020202020204" pitchFamily="34" charset="0"/>
              <a:buChar char="•"/>
            </a:pPr>
            <a:r>
              <a:rPr lang="es-CO" sz="1800" dirty="0" smtClean="0">
                <a:hlinkClick r:id="rId15" action="ppaction://hlinkfile"/>
              </a:rPr>
              <a:t>Diagrama de Clases</a:t>
            </a:r>
            <a:endParaRPr lang="es-CO" sz="1800" dirty="0" smtClean="0"/>
          </a:p>
          <a:p>
            <a:pPr marL="285750" indent="-285750">
              <a:buFont typeface="Arial" panose="020B0604020202020204" pitchFamily="34" charset="0"/>
              <a:buChar char="•"/>
            </a:pPr>
            <a:r>
              <a:rPr lang="es-CO" sz="1800" dirty="0" smtClean="0">
                <a:hlinkClick r:id="rId16" action="ppaction://hlinkfile"/>
              </a:rPr>
              <a:t>Prototipo (</a:t>
            </a:r>
            <a:r>
              <a:rPr lang="es-CO" sz="1800" dirty="0" err="1" smtClean="0">
                <a:hlinkClick r:id="rId16" action="ppaction://hlinkfile"/>
              </a:rPr>
              <a:t>Mockup</a:t>
            </a:r>
            <a:r>
              <a:rPr lang="es-CO" sz="1800" dirty="0" smtClean="0">
                <a:hlinkClick r:id="rId16" action="ppaction://hlinkfile"/>
              </a:rPr>
              <a:t>, </a:t>
            </a:r>
            <a:r>
              <a:rPr lang="es-CO" sz="1800" dirty="0" err="1" smtClean="0">
                <a:hlinkClick r:id="rId16" action="ppaction://hlinkfile"/>
              </a:rPr>
              <a:t>Wireframes,HTML</a:t>
            </a:r>
            <a:r>
              <a:rPr lang="es-CO" sz="1800" dirty="0" smtClean="0">
                <a:hlinkClick r:id="rId16" action="ppaction://hlinkfile"/>
              </a:rPr>
              <a:t>)</a:t>
            </a:r>
            <a:endParaRPr lang="es-CO" sz="1800" dirty="0" smtClean="0"/>
          </a:p>
          <a:p>
            <a:pPr marL="285750" indent="-285750">
              <a:buFont typeface="Arial" panose="020B0604020202020204" pitchFamily="34" charset="0"/>
              <a:buChar char="•"/>
            </a:pPr>
            <a:r>
              <a:rPr lang="es-CO" sz="1800" dirty="0" smtClean="0">
                <a:hlinkClick r:id="rId17" action="ppaction://hlinkfile"/>
              </a:rPr>
              <a:t>Normalización</a:t>
            </a:r>
            <a:endParaRPr lang="es-CO" sz="1800" dirty="0" smtClean="0"/>
          </a:p>
          <a:p>
            <a:pPr marL="285750" indent="-285750">
              <a:buFont typeface="Arial" panose="020B0604020202020204" pitchFamily="34" charset="0"/>
              <a:buChar char="•"/>
            </a:pPr>
            <a:r>
              <a:rPr lang="es-CO" sz="1800" dirty="0" smtClean="0">
                <a:hlinkClick r:id="rId18" action="ppaction://hlinkfile"/>
              </a:rPr>
              <a:t>Construcción de DB usando DDL</a:t>
            </a:r>
            <a:endParaRPr lang="es-CO" sz="1800" dirty="0" smtClean="0"/>
          </a:p>
        </p:txBody>
      </p:sp>
      <p:sp>
        <p:nvSpPr>
          <p:cNvPr id="5" name="CuadroTexto 4"/>
          <p:cNvSpPr txBox="1"/>
          <p:nvPr/>
        </p:nvSpPr>
        <p:spPr>
          <a:xfrm>
            <a:off x="375996" y="114300"/>
            <a:ext cx="8248458" cy="707886"/>
          </a:xfrm>
          <a:prstGeom prst="rect">
            <a:avLst/>
          </a:prstGeom>
          <a:noFill/>
        </p:spPr>
        <p:txBody>
          <a:bodyPr wrap="square" rtlCol="0">
            <a:spAutoFit/>
          </a:bodyPr>
          <a:lstStyle/>
          <a:p>
            <a:pPr>
              <a:buClr>
                <a:srgbClr val="E8E6E8"/>
              </a:buClr>
              <a:buSzPts val="500"/>
            </a:pPr>
            <a:r>
              <a:rPr lang="es-ES" sz="4000" b="1" dirty="0">
                <a:solidFill>
                  <a:srgbClr val="E8E6E8"/>
                </a:solidFill>
                <a:latin typeface="Calibri"/>
                <a:ea typeface="Calibri"/>
                <a:cs typeface="Calibri"/>
              </a:rPr>
              <a:t>Tabla de contenido</a:t>
            </a:r>
          </a:p>
        </p:txBody>
      </p:sp>
    </p:spTree>
    <p:extLst>
      <p:ext uri="{BB962C8B-B14F-4D97-AF65-F5344CB8AC3E}">
        <p14:creationId xmlns:p14="http://schemas.microsoft.com/office/powerpoint/2010/main" val="607932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137006" y="976026"/>
            <a:ext cx="4451772" cy="378892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CO" sz="1800" dirty="0" smtClean="0">
                <a:hlinkClick r:id="rId2" action="ppaction://hlinkfile"/>
              </a:rPr>
              <a:t>Uso de DB con DML Usar también </a:t>
            </a:r>
            <a:r>
              <a:rPr lang="es-CO" sz="1800" dirty="0" err="1" smtClean="0">
                <a:hlinkClick r:id="rId2" action="ppaction://hlinkfile"/>
              </a:rPr>
              <a:t>joins</a:t>
            </a:r>
            <a:endParaRPr lang="es-CO" sz="1800" dirty="0" smtClean="0"/>
          </a:p>
          <a:p>
            <a:pPr marL="285750" indent="-285750">
              <a:buFont typeface="Arial" panose="020B0604020202020204" pitchFamily="34" charset="0"/>
              <a:buChar char="•"/>
            </a:pPr>
            <a:r>
              <a:rPr lang="es-CO" sz="1800" dirty="0" smtClean="0">
                <a:hlinkClick r:id="rId3" action="ppaction://hlinkfile"/>
              </a:rPr>
              <a:t>Prototipo no funcional CSS</a:t>
            </a:r>
            <a:endParaRPr lang="es-CO" sz="1800" dirty="0" smtClean="0"/>
          </a:p>
          <a:p>
            <a:pPr marL="285750" indent="-285750">
              <a:buFont typeface="Arial" panose="020B0604020202020204" pitchFamily="34" charset="0"/>
              <a:buChar char="•"/>
            </a:pPr>
            <a:r>
              <a:rPr lang="es-CO" sz="1800" dirty="0" smtClean="0">
                <a:hlinkClick r:id="rId4" action="ppaction://hlinkfile"/>
              </a:rPr>
              <a:t>Sistema de control de versiones</a:t>
            </a:r>
            <a:endParaRPr lang="es-CO" sz="1800" dirty="0" smtClean="0">
              <a:hlinkClick r:id="rId5" action="ppaction://hlinkfile"/>
            </a:endParaRPr>
          </a:p>
          <a:p>
            <a:pPr marL="285750" indent="-285750">
              <a:buFont typeface="Arial" panose="020B0604020202020204" pitchFamily="34" charset="0"/>
              <a:buChar char="•"/>
            </a:pPr>
            <a:r>
              <a:rPr lang="es-CO" sz="1800" dirty="0" smtClean="0">
                <a:hlinkClick r:id="rId5" action="ppaction://hlinkfile"/>
              </a:rPr>
              <a:t>Informe de costos del proyecto (Hardware y Software – Tabla de Proveedores  de hosting)</a:t>
            </a:r>
            <a:endParaRPr lang="es-CO" sz="1800" dirty="0" smtClean="0">
              <a:hlinkClick r:id="rId6" action="ppaction://hlinkfile"/>
            </a:endParaRPr>
          </a:p>
          <a:p>
            <a:pPr marL="285750" indent="-285750">
              <a:buFont typeface="Arial" panose="020B0604020202020204" pitchFamily="34" charset="0"/>
              <a:buChar char="•"/>
            </a:pPr>
            <a:r>
              <a:rPr lang="es-CO" sz="1800" dirty="0" smtClean="0">
                <a:hlinkClick r:id="rId6" action="ppaction://hlinkfile"/>
              </a:rPr>
              <a:t>Manual Técnico</a:t>
            </a:r>
            <a:endParaRPr lang="es-CO" sz="1800" dirty="0" smtClean="0">
              <a:hlinkClick r:id="rId7" action="ppaction://hlinkfile"/>
            </a:endParaRPr>
          </a:p>
          <a:p>
            <a:pPr marL="285750" indent="-285750">
              <a:buFont typeface="Arial" panose="020B0604020202020204" pitchFamily="34" charset="0"/>
              <a:buChar char="•"/>
            </a:pPr>
            <a:r>
              <a:rPr lang="es-CO" sz="1800" dirty="0" smtClean="0">
                <a:hlinkClick r:id="rId7" action="ppaction://hlinkfile"/>
              </a:rPr>
              <a:t>Informe de Pruebas de Caja blanca </a:t>
            </a:r>
            <a:endParaRPr lang="es-CO" sz="1800" dirty="0" smtClean="0"/>
          </a:p>
          <a:p>
            <a:pPr marL="285750" indent="-285750">
              <a:buFont typeface="Arial" panose="020B0604020202020204" pitchFamily="34" charset="0"/>
              <a:buChar char="•"/>
            </a:pPr>
            <a:r>
              <a:rPr lang="es-CO" sz="1800" dirty="0" smtClean="0">
                <a:hlinkClick r:id="rId8" action="ppaction://hlinkfile"/>
              </a:rPr>
              <a:t>Informe de Pruebas de Caja negra</a:t>
            </a:r>
          </a:p>
          <a:p>
            <a:pPr marL="285750" indent="-285750">
              <a:buFont typeface="Arial" panose="020B0604020202020204" pitchFamily="34" charset="0"/>
              <a:buChar char="•"/>
            </a:pPr>
            <a:r>
              <a:rPr lang="es-CO" sz="1800" dirty="0" smtClean="0">
                <a:hlinkClick r:id="rId9" action="ppaction://hlinkfile"/>
              </a:rPr>
              <a:t>Manual de instalación del aplicativo</a:t>
            </a:r>
            <a:endParaRPr lang="en-US" sz="1800" dirty="0" smtClean="0"/>
          </a:p>
        </p:txBody>
      </p:sp>
      <p:sp>
        <p:nvSpPr>
          <p:cNvPr id="4" name="Marcador de contenido 2"/>
          <p:cNvSpPr txBox="1">
            <a:spLocks/>
          </p:cNvSpPr>
          <p:nvPr/>
        </p:nvSpPr>
        <p:spPr>
          <a:xfrm>
            <a:off x="4414000" y="976026"/>
            <a:ext cx="4451772" cy="378892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CO" sz="1800" dirty="0" smtClean="0">
                <a:hlinkClick r:id="rId10" action="ppaction://hlinkfile"/>
              </a:rPr>
              <a:t>Diagrama de Despliegue e informe de Distribución </a:t>
            </a:r>
            <a:endParaRPr lang="es-CO" sz="1800" dirty="0" smtClean="0"/>
          </a:p>
          <a:p>
            <a:pPr marL="285750" indent="-285750">
              <a:buFont typeface="Arial" panose="020B0604020202020204" pitchFamily="34" charset="0"/>
              <a:buChar char="•"/>
            </a:pPr>
            <a:r>
              <a:rPr lang="es-CO" sz="1800" dirty="0" smtClean="0">
                <a:hlinkClick r:id="rId11" action="ppaction://hlinkfile"/>
              </a:rPr>
              <a:t>Plan de Migración de Datos</a:t>
            </a:r>
          </a:p>
          <a:p>
            <a:pPr marL="285750" indent="-285750">
              <a:buFont typeface="Arial" panose="020B0604020202020204" pitchFamily="34" charset="0"/>
              <a:buChar char="•"/>
            </a:pPr>
            <a:r>
              <a:rPr lang="es-CO" sz="1800" dirty="0" smtClean="0">
                <a:hlinkClick r:id="" action="ppaction://hlinkfile"/>
              </a:rPr>
              <a:t>Plan de Instalación (Cronograma de Instalación)</a:t>
            </a:r>
          </a:p>
          <a:p>
            <a:pPr marL="285750" indent="-285750">
              <a:buFont typeface="Arial" panose="020B0604020202020204" pitchFamily="34" charset="0"/>
              <a:buChar char="•"/>
            </a:pPr>
            <a:r>
              <a:rPr lang="es-CO" sz="1800" dirty="0" smtClean="0">
                <a:hlinkClick r:id="rId12" action="ppaction://hlinkfile"/>
              </a:rPr>
              <a:t>Plan de Respaldo (Cronograma de Respaldo)</a:t>
            </a:r>
            <a:endParaRPr lang="es-CO" sz="1800" dirty="0" smtClean="0"/>
          </a:p>
          <a:p>
            <a:pPr marL="285750" indent="-285750">
              <a:buFont typeface="Arial" panose="020B0604020202020204" pitchFamily="34" charset="0"/>
              <a:buChar char="•"/>
            </a:pPr>
            <a:r>
              <a:rPr lang="es-CO" sz="1800" dirty="0" smtClean="0">
                <a:hlinkClick r:id="rId13" action="ppaction://hlinkfile"/>
              </a:rPr>
              <a:t>Informe de Migración de Datos</a:t>
            </a:r>
            <a:endParaRPr lang="en-US" sz="1800" dirty="0" smtClean="0"/>
          </a:p>
          <a:p>
            <a:pPr marL="285750" indent="-285750">
              <a:buFont typeface="Arial" panose="020B0604020202020204" pitchFamily="34" charset="0"/>
              <a:buChar char="•"/>
            </a:pPr>
            <a:endParaRPr lang="es-CO" sz="1800" dirty="0" smtClean="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676101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6"/>
          <p:cNvSpPr txBox="1"/>
          <p:nvPr/>
        </p:nvSpPr>
        <p:spPr>
          <a:xfrm>
            <a:off x="954675" y="144886"/>
            <a:ext cx="2591261"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500"/>
              <a:buFont typeface="Calibri"/>
              <a:buNone/>
            </a:pPr>
            <a:r>
              <a:rPr lang="es-ES" sz="2000" b="1" dirty="0">
                <a:solidFill>
                  <a:srgbClr val="E8E6E8"/>
                </a:solidFill>
                <a:latin typeface="Calibri"/>
                <a:ea typeface="Calibri"/>
                <a:cs typeface="Calibri"/>
                <a:sym typeface="Calibri"/>
              </a:rPr>
              <a:t>Problemática</a:t>
            </a:r>
            <a:endParaRPr dirty="0"/>
          </a:p>
          <a:p>
            <a:pPr marL="0" marR="0" lvl="0" indent="0" algn="l" rtl="0">
              <a:lnSpc>
                <a:spcPct val="100000"/>
              </a:lnSpc>
              <a:spcBef>
                <a:spcPts val="0"/>
              </a:spcBef>
              <a:spcAft>
                <a:spcPts val="0"/>
              </a:spcAft>
              <a:buClr>
                <a:srgbClr val="E8E6E8"/>
              </a:buClr>
              <a:buSzPts val="500"/>
              <a:buFont typeface="Calibri"/>
              <a:buNone/>
            </a:pPr>
            <a:r>
              <a:rPr lang="es-ES" sz="2000" b="1" i="0" u="none" strike="noStrike" cap="none" dirty="0">
                <a:solidFill>
                  <a:srgbClr val="E8E6E8"/>
                </a:solidFill>
                <a:latin typeface="Calibri"/>
                <a:ea typeface="Calibri"/>
                <a:cs typeface="Calibri"/>
                <a:sym typeface="Calibri"/>
              </a:rPr>
              <a:t>CAPÍTULO I</a:t>
            </a:r>
            <a:endParaRPr dirty="0"/>
          </a:p>
        </p:txBody>
      </p:sp>
      <p:sp>
        <p:nvSpPr>
          <p:cNvPr id="50" name="Google Shape;50;p16"/>
          <p:cNvSpPr txBox="1"/>
          <p:nvPr/>
        </p:nvSpPr>
        <p:spPr>
          <a:xfrm>
            <a:off x="553337" y="162651"/>
            <a:ext cx="28128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450"/>
              <a:buFont typeface="Calibri"/>
              <a:buNone/>
            </a:pPr>
            <a:r>
              <a:rPr lang="es-ES" sz="1800" b="1" i="0" u="none" strike="noStrike" cap="none">
                <a:solidFill>
                  <a:srgbClr val="E8E6E8"/>
                </a:solidFill>
                <a:latin typeface="Calibri"/>
                <a:ea typeface="Calibri"/>
                <a:cs typeface="Calibri"/>
                <a:sym typeface="Calibri"/>
              </a:rPr>
              <a:t>1</a:t>
            </a:r>
            <a:endParaRPr/>
          </a:p>
        </p:txBody>
      </p:sp>
      <p:pic>
        <p:nvPicPr>
          <p:cNvPr id="51" name="Google Shape;51;p16"/>
          <p:cNvPicPr preferRelativeResize="0"/>
          <p:nvPr/>
        </p:nvPicPr>
        <p:blipFill rotWithShape="1">
          <a:blip r:embed="rId3">
            <a:alphaModFix/>
          </a:blip>
          <a:srcRect/>
          <a:stretch/>
        </p:blipFill>
        <p:spPr>
          <a:xfrm>
            <a:off x="594777" y="510489"/>
            <a:ext cx="217897" cy="36000"/>
          </a:xfrm>
          <a:prstGeom prst="rect">
            <a:avLst/>
          </a:prstGeom>
          <a:noFill/>
          <a:ln>
            <a:noFill/>
          </a:ln>
        </p:spPr>
      </p:pic>
      <p:sp>
        <p:nvSpPr>
          <p:cNvPr id="52" name="Google Shape;52;p16"/>
          <p:cNvSpPr txBox="1"/>
          <p:nvPr/>
        </p:nvSpPr>
        <p:spPr>
          <a:xfrm>
            <a:off x="954675" y="1227525"/>
            <a:ext cx="3269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ES" sz="2000" b="1">
                <a:solidFill>
                  <a:srgbClr val="5E5C5D"/>
                </a:solidFill>
                <a:latin typeface="Calibri"/>
                <a:ea typeface="Calibri"/>
                <a:cs typeface="Calibri"/>
                <a:sym typeface="Calibri"/>
              </a:rPr>
              <a:t>Planteamiento del Problema</a:t>
            </a:r>
            <a:endParaRPr/>
          </a:p>
        </p:txBody>
      </p:sp>
      <p:sp>
        <p:nvSpPr>
          <p:cNvPr id="53" name="Google Shape;53;p16"/>
          <p:cNvSpPr txBox="1"/>
          <p:nvPr/>
        </p:nvSpPr>
        <p:spPr>
          <a:xfrm>
            <a:off x="990199" y="2106233"/>
            <a:ext cx="2591261"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400"/>
              <a:buFont typeface="Calibri"/>
              <a:buNone/>
            </a:pPr>
            <a:endParaRPr/>
          </a:p>
        </p:txBody>
      </p:sp>
      <p:sp>
        <p:nvSpPr>
          <p:cNvPr id="54" name="Google Shape;54;p16"/>
          <p:cNvSpPr txBox="1"/>
          <p:nvPr/>
        </p:nvSpPr>
        <p:spPr>
          <a:xfrm>
            <a:off x="954675" y="2005275"/>
            <a:ext cx="6753000" cy="180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350"/>
              <a:buFont typeface="Calibri"/>
              <a:buNone/>
            </a:pPr>
            <a:r>
              <a:rPr lang="es-ES">
                <a:solidFill>
                  <a:srgbClr val="434343"/>
                </a:solidFill>
              </a:rPr>
              <a:t>Los procesos productivos de la empresa Muebles NGR se están viendo afectados por la falta de trazabilidad a la hora de realizar informes para la gestión de inventarios y la generación de facturas de compra-venta, que permita realizar una toma más acertada de decisiones administrativas. En la actualidad esto deriva en sobrecostos y déficit en sus ventas,  por lo cual ellos requieren un sistema de información que le permita realizar su gestión de inventarios de una manera más eficiente con formato de un Inventario Administrado por el Proveedor (VMI, por sus siglas en inglés).</a:t>
            </a:r>
            <a:endParaRPr>
              <a:solidFill>
                <a:srgbClr val="434343"/>
              </a:solidFill>
            </a:endParaRPr>
          </a:p>
        </p:txBody>
      </p:sp>
      <p:pic>
        <p:nvPicPr>
          <p:cNvPr id="55" name="Google Shape;55;p16"/>
          <p:cNvPicPr preferRelativeResize="0"/>
          <p:nvPr/>
        </p:nvPicPr>
        <p:blipFill rotWithShape="1">
          <a:blip r:embed="rId4">
            <a:alphaModFix/>
          </a:blip>
          <a:srcRect/>
          <a:stretch/>
        </p:blipFill>
        <p:spPr>
          <a:xfrm>
            <a:off x="1101720" y="1963366"/>
            <a:ext cx="265429" cy="4190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7"/>
          <p:cNvSpPr txBox="1"/>
          <p:nvPr/>
        </p:nvSpPr>
        <p:spPr>
          <a:xfrm>
            <a:off x="954675" y="144886"/>
            <a:ext cx="2591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500"/>
              <a:buFont typeface="Calibri"/>
              <a:buNone/>
            </a:pPr>
            <a:r>
              <a:rPr lang="es-ES" sz="2000" b="1">
                <a:solidFill>
                  <a:srgbClr val="E8E6E8"/>
                </a:solidFill>
                <a:latin typeface="Calibri"/>
                <a:ea typeface="Calibri"/>
                <a:cs typeface="Calibri"/>
                <a:sym typeface="Calibri"/>
              </a:rPr>
              <a:t>Objetivos</a:t>
            </a:r>
            <a:endParaRPr/>
          </a:p>
          <a:p>
            <a:pPr marL="0" marR="0" lvl="0" indent="0" algn="l" rtl="0">
              <a:lnSpc>
                <a:spcPct val="100000"/>
              </a:lnSpc>
              <a:spcBef>
                <a:spcPts val="0"/>
              </a:spcBef>
              <a:spcAft>
                <a:spcPts val="0"/>
              </a:spcAft>
              <a:buClr>
                <a:srgbClr val="E8E6E8"/>
              </a:buClr>
              <a:buSzPts val="500"/>
              <a:buFont typeface="Calibri"/>
              <a:buNone/>
            </a:pPr>
            <a:r>
              <a:rPr lang="es-ES" sz="2000" b="1" i="0" u="none" strike="noStrike" cap="none">
                <a:solidFill>
                  <a:srgbClr val="E8E6E8"/>
                </a:solidFill>
                <a:latin typeface="Calibri"/>
                <a:ea typeface="Calibri"/>
                <a:cs typeface="Calibri"/>
                <a:sym typeface="Calibri"/>
              </a:rPr>
              <a:t>CAPÍTULO I</a:t>
            </a:r>
            <a:endParaRPr/>
          </a:p>
        </p:txBody>
      </p:sp>
      <p:sp>
        <p:nvSpPr>
          <p:cNvPr id="62" name="Google Shape;62;p17"/>
          <p:cNvSpPr txBox="1"/>
          <p:nvPr/>
        </p:nvSpPr>
        <p:spPr>
          <a:xfrm>
            <a:off x="553337" y="162651"/>
            <a:ext cx="281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450"/>
              <a:buFont typeface="Calibri"/>
              <a:buNone/>
            </a:pPr>
            <a:r>
              <a:rPr lang="es-ES" sz="1800" b="1" i="0" u="none" strike="noStrike" cap="none">
                <a:solidFill>
                  <a:srgbClr val="E8E6E8"/>
                </a:solidFill>
                <a:latin typeface="Calibri"/>
                <a:ea typeface="Calibri"/>
                <a:cs typeface="Calibri"/>
                <a:sym typeface="Calibri"/>
              </a:rPr>
              <a:t>1</a:t>
            </a:r>
            <a:endParaRPr/>
          </a:p>
        </p:txBody>
      </p:sp>
      <p:pic>
        <p:nvPicPr>
          <p:cNvPr id="63" name="Google Shape;63;p17"/>
          <p:cNvPicPr preferRelativeResize="0"/>
          <p:nvPr/>
        </p:nvPicPr>
        <p:blipFill rotWithShape="1">
          <a:blip r:embed="rId3">
            <a:alphaModFix/>
          </a:blip>
          <a:srcRect/>
          <a:stretch/>
        </p:blipFill>
        <p:spPr>
          <a:xfrm>
            <a:off x="594777" y="510489"/>
            <a:ext cx="217897" cy="36000"/>
          </a:xfrm>
          <a:prstGeom prst="rect">
            <a:avLst/>
          </a:prstGeom>
          <a:noFill/>
          <a:ln>
            <a:noFill/>
          </a:ln>
        </p:spPr>
      </p:pic>
      <p:sp>
        <p:nvSpPr>
          <p:cNvPr id="64" name="Google Shape;64;p17"/>
          <p:cNvSpPr txBox="1"/>
          <p:nvPr/>
        </p:nvSpPr>
        <p:spPr>
          <a:xfrm>
            <a:off x="954675" y="1227525"/>
            <a:ext cx="3269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ES" sz="2000" b="1">
                <a:solidFill>
                  <a:srgbClr val="5E5C5D"/>
                </a:solidFill>
                <a:latin typeface="Calibri"/>
                <a:ea typeface="Calibri"/>
                <a:cs typeface="Calibri"/>
                <a:sym typeface="Calibri"/>
              </a:rPr>
              <a:t>Objetivo General</a:t>
            </a:r>
            <a:endParaRPr/>
          </a:p>
        </p:txBody>
      </p:sp>
      <p:sp>
        <p:nvSpPr>
          <p:cNvPr id="65" name="Google Shape;65;p17"/>
          <p:cNvSpPr txBox="1"/>
          <p:nvPr/>
        </p:nvSpPr>
        <p:spPr>
          <a:xfrm>
            <a:off x="990199" y="2106233"/>
            <a:ext cx="25914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400"/>
              <a:buFont typeface="Calibri"/>
              <a:buNone/>
            </a:pPr>
            <a:endParaRPr/>
          </a:p>
        </p:txBody>
      </p:sp>
      <p:sp>
        <p:nvSpPr>
          <p:cNvPr id="66" name="Google Shape;66;p17"/>
          <p:cNvSpPr txBox="1"/>
          <p:nvPr/>
        </p:nvSpPr>
        <p:spPr>
          <a:xfrm>
            <a:off x="954675" y="2005275"/>
            <a:ext cx="6729900" cy="1667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350"/>
              <a:buFont typeface="Calibri"/>
              <a:buNone/>
            </a:pPr>
            <a:endParaRPr/>
          </a:p>
        </p:txBody>
      </p:sp>
      <p:pic>
        <p:nvPicPr>
          <p:cNvPr id="67" name="Google Shape;67;p17"/>
          <p:cNvPicPr preferRelativeResize="0"/>
          <p:nvPr/>
        </p:nvPicPr>
        <p:blipFill rotWithShape="1">
          <a:blip r:embed="rId4">
            <a:alphaModFix/>
          </a:blip>
          <a:srcRect/>
          <a:stretch/>
        </p:blipFill>
        <p:spPr>
          <a:xfrm>
            <a:off x="1101720" y="1963366"/>
            <a:ext cx="265431" cy="41909"/>
          </a:xfrm>
          <a:prstGeom prst="rect">
            <a:avLst/>
          </a:prstGeom>
          <a:noFill/>
          <a:ln>
            <a:noFill/>
          </a:ln>
        </p:spPr>
      </p:pic>
      <p:sp>
        <p:nvSpPr>
          <p:cNvPr id="68" name="Google Shape;68;p17"/>
          <p:cNvSpPr txBox="1"/>
          <p:nvPr/>
        </p:nvSpPr>
        <p:spPr>
          <a:xfrm>
            <a:off x="955125" y="1789975"/>
            <a:ext cx="7145700" cy="2674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000"/>
              </a:spcAft>
              <a:buClr>
                <a:schemeClr val="dk1"/>
              </a:buClr>
              <a:buSzPts val="1100"/>
              <a:buFont typeface="Arial"/>
              <a:buNone/>
            </a:pPr>
            <a:r>
              <a:rPr lang="es-ES">
                <a:solidFill>
                  <a:srgbClr val="666666"/>
                </a:solidFill>
                <a:latin typeface="Calibri"/>
                <a:ea typeface="Calibri"/>
                <a:cs typeface="Calibri"/>
                <a:sym typeface="Calibri"/>
              </a:rPr>
              <a:t>Desarrollar un sistema de información para la gestión de inventarios de los productos de la empresa NGR.</a:t>
            </a:r>
            <a:endParaRPr>
              <a:solidFill>
                <a:srgbClr val="66666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8"/>
          <p:cNvSpPr txBox="1"/>
          <p:nvPr/>
        </p:nvSpPr>
        <p:spPr>
          <a:xfrm>
            <a:off x="954675" y="144886"/>
            <a:ext cx="2591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500"/>
              <a:buFont typeface="Calibri"/>
              <a:buNone/>
            </a:pPr>
            <a:r>
              <a:rPr lang="es-ES" sz="2000" b="1">
                <a:solidFill>
                  <a:srgbClr val="E8E6E8"/>
                </a:solidFill>
                <a:latin typeface="Calibri"/>
                <a:ea typeface="Calibri"/>
                <a:cs typeface="Calibri"/>
                <a:sym typeface="Calibri"/>
              </a:rPr>
              <a:t>Objetivos</a:t>
            </a:r>
            <a:endParaRPr/>
          </a:p>
          <a:p>
            <a:pPr marL="0" marR="0" lvl="0" indent="0" algn="l" rtl="0">
              <a:lnSpc>
                <a:spcPct val="100000"/>
              </a:lnSpc>
              <a:spcBef>
                <a:spcPts val="0"/>
              </a:spcBef>
              <a:spcAft>
                <a:spcPts val="0"/>
              </a:spcAft>
              <a:buClr>
                <a:srgbClr val="E8E6E8"/>
              </a:buClr>
              <a:buSzPts val="500"/>
              <a:buFont typeface="Calibri"/>
              <a:buNone/>
            </a:pPr>
            <a:r>
              <a:rPr lang="es-ES" sz="2000" b="1" i="0" u="none" strike="noStrike" cap="none">
                <a:solidFill>
                  <a:srgbClr val="E8E6E8"/>
                </a:solidFill>
                <a:latin typeface="Calibri"/>
                <a:ea typeface="Calibri"/>
                <a:cs typeface="Calibri"/>
                <a:sym typeface="Calibri"/>
              </a:rPr>
              <a:t>CAPÍTULO I</a:t>
            </a:r>
            <a:endParaRPr/>
          </a:p>
        </p:txBody>
      </p:sp>
      <p:sp>
        <p:nvSpPr>
          <p:cNvPr id="75" name="Google Shape;75;p18"/>
          <p:cNvSpPr txBox="1"/>
          <p:nvPr/>
        </p:nvSpPr>
        <p:spPr>
          <a:xfrm>
            <a:off x="553337" y="162651"/>
            <a:ext cx="281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450"/>
              <a:buFont typeface="Calibri"/>
              <a:buNone/>
            </a:pPr>
            <a:r>
              <a:rPr lang="es-ES" sz="1800" b="1" i="0" u="none" strike="noStrike" cap="none">
                <a:solidFill>
                  <a:srgbClr val="E8E6E8"/>
                </a:solidFill>
                <a:latin typeface="Calibri"/>
                <a:ea typeface="Calibri"/>
                <a:cs typeface="Calibri"/>
                <a:sym typeface="Calibri"/>
              </a:rPr>
              <a:t>1</a:t>
            </a:r>
            <a:endParaRPr/>
          </a:p>
        </p:txBody>
      </p:sp>
      <p:pic>
        <p:nvPicPr>
          <p:cNvPr id="76" name="Google Shape;76;p18"/>
          <p:cNvPicPr preferRelativeResize="0"/>
          <p:nvPr/>
        </p:nvPicPr>
        <p:blipFill rotWithShape="1">
          <a:blip r:embed="rId3">
            <a:alphaModFix/>
          </a:blip>
          <a:srcRect/>
          <a:stretch/>
        </p:blipFill>
        <p:spPr>
          <a:xfrm>
            <a:off x="594777" y="510489"/>
            <a:ext cx="217897" cy="36000"/>
          </a:xfrm>
          <a:prstGeom prst="rect">
            <a:avLst/>
          </a:prstGeom>
          <a:noFill/>
          <a:ln>
            <a:noFill/>
          </a:ln>
        </p:spPr>
      </p:pic>
      <p:sp>
        <p:nvSpPr>
          <p:cNvPr id="77" name="Google Shape;77;p18"/>
          <p:cNvSpPr txBox="1"/>
          <p:nvPr/>
        </p:nvSpPr>
        <p:spPr>
          <a:xfrm>
            <a:off x="954675" y="1227525"/>
            <a:ext cx="3269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ES" sz="2000" b="1">
                <a:solidFill>
                  <a:srgbClr val="5E5C5D"/>
                </a:solidFill>
                <a:latin typeface="Calibri"/>
                <a:ea typeface="Calibri"/>
                <a:cs typeface="Calibri"/>
                <a:sym typeface="Calibri"/>
              </a:rPr>
              <a:t>Objetivos Específicos</a:t>
            </a:r>
            <a:endParaRPr/>
          </a:p>
        </p:txBody>
      </p:sp>
      <p:sp>
        <p:nvSpPr>
          <p:cNvPr id="78" name="Google Shape;78;p18"/>
          <p:cNvSpPr txBox="1"/>
          <p:nvPr/>
        </p:nvSpPr>
        <p:spPr>
          <a:xfrm>
            <a:off x="990199" y="2106233"/>
            <a:ext cx="25914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400"/>
              <a:buFont typeface="Calibri"/>
              <a:buNone/>
            </a:pPr>
            <a:endParaRPr/>
          </a:p>
        </p:txBody>
      </p:sp>
      <p:sp>
        <p:nvSpPr>
          <p:cNvPr id="79" name="Google Shape;79;p18"/>
          <p:cNvSpPr txBox="1"/>
          <p:nvPr/>
        </p:nvSpPr>
        <p:spPr>
          <a:xfrm>
            <a:off x="954675" y="2005275"/>
            <a:ext cx="6729900" cy="1667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350"/>
              <a:buFont typeface="Calibri"/>
              <a:buNone/>
            </a:pPr>
            <a:endParaRPr/>
          </a:p>
        </p:txBody>
      </p:sp>
      <p:pic>
        <p:nvPicPr>
          <p:cNvPr id="80" name="Google Shape;80;p18"/>
          <p:cNvPicPr preferRelativeResize="0"/>
          <p:nvPr/>
        </p:nvPicPr>
        <p:blipFill rotWithShape="1">
          <a:blip r:embed="rId4">
            <a:alphaModFix/>
          </a:blip>
          <a:srcRect/>
          <a:stretch/>
        </p:blipFill>
        <p:spPr>
          <a:xfrm>
            <a:off x="1101720" y="1963366"/>
            <a:ext cx="265431" cy="41909"/>
          </a:xfrm>
          <a:prstGeom prst="rect">
            <a:avLst/>
          </a:prstGeom>
          <a:noFill/>
          <a:ln>
            <a:noFill/>
          </a:ln>
        </p:spPr>
      </p:pic>
      <p:sp>
        <p:nvSpPr>
          <p:cNvPr id="81" name="Google Shape;81;p18"/>
          <p:cNvSpPr txBox="1"/>
          <p:nvPr/>
        </p:nvSpPr>
        <p:spPr>
          <a:xfrm>
            <a:off x="955125" y="1789975"/>
            <a:ext cx="7145700" cy="2674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666666"/>
              </a:buClr>
              <a:buSzPts val="1400"/>
              <a:buFont typeface="Calibri"/>
              <a:buChar char="●"/>
            </a:pPr>
            <a:r>
              <a:rPr lang="es-ES">
                <a:solidFill>
                  <a:srgbClr val="666666"/>
                </a:solidFill>
                <a:latin typeface="Calibri"/>
                <a:ea typeface="Calibri"/>
                <a:cs typeface="Calibri"/>
                <a:sym typeface="Calibri"/>
              </a:rPr>
              <a:t>Analizar los requerimientos del sistema de información basado en el estándar IEEE-830.</a:t>
            </a:r>
            <a:endParaRPr>
              <a:solidFill>
                <a:srgbClr val="666666"/>
              </a:solidFill>
              <a:latin typeface="Calibri"/>
              <a:ea typeface="Calibri"/>
              <a:cs typeface="Calibri"/>
              <a:sym typeface="Calibri"/>
            </a:endParaRPr>
          </a:p>
          <a:p>
            <a:pPr marL="457200" lvl="0" indent="-317500" algn="l" rtl="0">
              <a:spcBef>
                <a:spcPts val="0"/>
              </a:spcBef>
              <a:spcAft>
                <a:spcPts val="0"/>
              </a:spcAft>
              <a:buClr>
                <a:srgbClr val="666666"/>
              </a:buClr>
              <a:buSzPts val="1400"/>
              <a:buFont typeface="Calibri"/>
              <a:buChar char="●"/>
            </a:pPr>
            <a:r>
              <a:rPr lang="es-ES">
                <a:solidFill>
                  <a:srgbClr val="666666"/>
                </a:solidFill>
                <a:latin typeface="Calibri"/>
                <a:ea typeface="Calibri"/>
                <a:cs typeface="Calibri"/>
                <a:sym typeface="Calibri"/>
              </a:rPr>
              <a:t>Elaborar los modelos de los componentes del sistema de información conforme al estándar UML.</a:t>
            </a:r>
            <a:endParaRPr>
              <a:solidFill>
                <a:srgbClr val="666666"/>
              </a:solidFill>
              <a:latin typeface="Calibri"/>
              <a:ea typeface="Calibri"/>
              <a:cs typeface="Calibri"/>
              <a:sym typeface="Calibri"/>
            </a:endParaRPr>
          </a:p>
          <a:p>
            <a:pPr marL="457200" lvl="0" indent="-317500" algn="l" rtl="0">
              <a:spcBef>
                <a:spcPts val="0"/>
              </a:spcBef>
              <a:spcAft>
                <a:spcPts val="0"/>
              </a:spcAft>
              <a:buClr>
                <a:srgbClr val="666666"/>
              </a:buClr>
              <a:buSzPts val="1400"/>
              <a:buFont typeface="Calibri"/>
              <a:buChar char="●"/>
            </a:pPr>
            <a:r>
              <a:rPr lang="es-ES">
                <a:solidFill>
                  <a:srgbClr val="666666"/>
                </a:solidFill>
                <a:latin typeface="Calibri"/>
                <a:ea typeface="Calibri"/>
                <a:cs typeface="Calibri"/>
                <a:sym typeface="Calibri"/>
              </a:rPr>
              <a:t>Desarrollar los prototipos del sistema de información conforme a los requerimientos.</a:t>
            </a:r>
            <a:endParaRPr>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rgbClr val="666666"/>
              </a:solidFill>
              <a:latin typeface="Calibri"/>
              <a:ea typeface="Calibri"/>
              <a:cs typeface="Calibri"/>
              <a:sym typeface="Calibri"/>
            </a:endParaRPr>
          </a:p>
          <a:p>
            <a:pPr marL="0" lvl="0" indent="0" algn="l" rtl="0">
              <a:spcBef>
                <a:spcPts val="0"/>
              </a:spcBef>
              <a:spcAft>
                <a:spcPts val="0"/>
              </a:spcAft>
              <a:buNone/>
            </a:pPr>
            <a:endParaRPr>
              <a:solidFill>
                <a:srgbClr val="666666"/>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954675" y="144886"/>
            <a:ext cx="2591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500"/>
              <a:buFont typeface="Calibri"/>
              <a:buNone/>
            </a:pPr>
            <a:r>
              <a:rPr lang="es-ES" sz="2000" b="1">
                <a:solidFill>
                  <a:srgbClr val="E8E6E8"/>
                </a:solidFill>
                <a:latin typeface="Calibri"/>
                <a:ea typeface="Calibri"/>
                <a:cs typeface="Calibri"/>
                <a:sym typeface="Calibri"/>
              </a:rPr>
              <a:t>Alcance</a:t>
            </a:r>
            <a:endParaRPr/>
          </a:p>
          <a:p>
            <a:pPr marL="0" marR="0" lvl="0" indent="0" algn="l" rtl="0">
              <a:lnSpc>
                <a:spcPct val="100000"/>
              </a:lnSpc>
              <a:spcBef>
                <a:spcPts val="0"/>
              </a:spcBef>
              <a:spcAft>
                <a:spcPts val="0"/>
              </a:spcAft>
              <a:buClr>
                <a:srgbClr val="E8E6E8"/>
              </a:buClr>
              <a:buSzPts val="500"/>
              <a:buFont typeface="Calibri"/>
              <a:buNone/>
            </a:pPr>
            <a:r>
              <a:rPr lang="es-ES" sz="2000" b="1" i="0" u="none" strike="noStrike" cap="none">
                <a:solidFill>
                  <a:srgbClr val="E8E6E8"/>
                </a:solidFill>
                <a:latin typeface="Calibri"/>
                <a:ea typeface="Calibri"/>
                <a:cs typeface="Calibri"/>
                <a:sym typeface="Calibri"/>
              </a:rPr>
              <a:t>CAPÍTULO I</a:t>
            </a:r>
            <a:endParaRPr/>
          </a:p>
        </p:txBody>
      </p:sp>
      <p:sp>
        <p:nvSpPr>
          <p:cNvPr id="88" name="Google Shape;88;p19"/>
          <p:cNvSpPr txBox="1"/>
          <p:nvPr/>
        </p:nvSpPr>
        <p:spPr>
          <a:xfrm>
            <a:off x="553337" y="162651"/>
            <a:ext cx="281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450"/>
              <a:buFont typeface="Calibri"/>
              <a:buNone/>
            </a:pPr>
            <a:r>
              <a:rPr lang="es-ES" sz="1800" b="1" i="0" u="none" strike="noStrike" cap="none">
                <a:solidFill>
                  <a:srgbClr val="E8E6E8"/>
                </a:solidFill>
                <a:latin typeface="Calibri"/>
                <a:ea typeface="Calibri"/>
                <a:cs typeface="Calibri"/>
                <a:sym typeface="Calibri"/>
              </a:rPr>
              <a:t>1</a:t>
            </a:r>
            <a:endParaRPr/>
          </a:p>
        </p:txBody>
      </p:sp>
      <p:pic>
        <p:nvPicPr>
          <p:cNvPr id="89" name="Google Shape;89;p19"/>
          <p:cNvPicPr preferRelativeResize="0"/>
          <p:nvPr/>
        </p:nvPicPr>
        <p:blipFill rotWithShape="1">
          <a:blip r:embed="rId3">
            <a:alphaModFix/>
          </a:blip>
          <a:srcRect/>
          <a:stretch/>
        </p:blipFill>
        <p:spPr>
          <a:xfrm>
            <a:off x="594777" y="510489"/>
            <a:ext cx="217897" cy="36000"/>
          </a:xfrm>
          <a:prstGeom prst="rect">
            <a:avLst/>
          </a:prstGeom>
          <a:noFill/>
          <a:ln>
            <a:noFill/>
          </a:ln>
        </p:spPr>
      </p:pic>
      <p:sp>
        <p:nvSpPr>
          <p:cNvPr id="90" name="Google Shape;90;p19"/>
          <p:cNvSpPr txBox="1"/>
          <p:nvPr/>
        </p:nvSpPr>
        <p:spPr>
          <a:xfrm>
            <a:off x="954675" y="1227525"/>
            <a:ext cx="3269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ES" sz="2000" b="1">
                <a:solidFill>
                  <a:srgbClr val="5E5C5D"/>
                </a:solidFill>
                <a:latin typeface="Calibri"/>
                <a:ea typeface="Calibri"/>
                <a:cs typeface="Calibri"/>
                <a:sym typeface="Calibri"/>
              </a:rPr>
              <a:t>Alcance del Proyecto</a:t>
            </a:r>
            <a:endParaRPr/>
          </a:p>
        </p:txBody>
      </p:sp>
      <p:sp>
        <p:nvSpPr>
          <p:cNvPr id="91" name="Google Shape;91;p19"/>
          <p:cNvSpPr txBox="1"/>
          <p:nvPr/>
        </p:nvSpPr>
        <p:spPr>
          <a:xfrm>
            <a:off x="990199" y="2106233"/>
            <a:ext cx="25914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400"/>
              <a:buFont typeface="Calibri"/>
              <a:buNone/>
            </a:pPr>
            <a:endParaRPr/>
          </a:p>
        </p:txBody>
      </p:sp>
      <p:sp>
        <p:nvSpPr>
          <p:cNvPr id="92" name="Google Shape;92;p19"/>
          <p:cNvSpPr txBox="1"/>
          <p:nvPr/>
        </p:nvSpPr>
        <p:spPr>
          <a:xfrm>
            <a:off x="954675" y="2005275"/>
            <a:ext cx="6729900" cy="1667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350"/>
              <a:buFont typeface="Calibri"/>
              <a:buNone/>
            </a:pPr>
            <a:endParaRPr/>
          </a:p>
        </p:txBody>
      </p:sp>
      <p:pic>
        <p:nvPicPr>
          <p:cNvPr id="93" name="Google Shape;93;p19"/>
          <p:cNvPicPr preferRelativeResize="0"/>
          <p:nvPr/>
        </p:nvPicPr>
        <p:blipFill rotWithShape="1">
          <a:blip r:embed="rId4">
            <a:alphaModFix/>
          </a:blip>
          <a:srcRect/>
          <a:stretch/>
        </p:blipFill>
        <p:spPr>
          <a:xfrm>
            <a:off x="1101720" y="1963366"/>
            <a:ext cx="265431" cy="41909"/>
          </a:xfrm>
          <a:prstGeom prst="rect">
            <a:avLst/>
          </a:prstGeom>
          <a:noFill/>
          <a:ln>
            <a:noFill/>
          </a:ln>
        </p:spPr>
      </p:pic>
      <p:sp>
        <p:nvSpPr>
          <p:cNvPr id="94" name="Google Shape;94;p19"/>
          <p:cNvSpPr txBox="1"/>
          <p:nvPr/>
        </p:nvSpPr>
        <p:spPr>
          <a:xfrm>
            <a:off x="955125" y="1789975"/>
            <a:ext cx="7145700" cy="26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solidFill>
                  <a:srgbClr val="666666"/>
                </a:solidFill>
                <a:latin typeface="Calibri"/>
                <a:ea typeface="Calibri"/>
                <a:cs typeface="Calibri"/>
                <a:sym typeface="Calibri"/>
              </a:rPr>
              <a:t>El proyecto afectará de manera positiva el trabajo de la empresa NGR, mejorando sus procesos de inventariado a futuro, generará interés en las personas a las que se les comente la eficiencia del sistema desarrollado en el mismo en el área de Bogotá, y permitirá que los Aprendices SENA que lo desarrollan puedan complementar y completar su proceso de aprendizaje.</a:t>
            </a:r>
            <a:endParaRPr>
              <a:solidFill>
                <a:srgbClr val="666666"/>
              </a:solidFill>
              <a:latin typeface="Calibri"/>
              <a:ea typeface="Calibri"/>
              <a:cs typeface="Calibri"/>
              <a:sym typeface="Calibri"/>
            </a:endParaRPr>
          </a:p>
          <a:p>
            <a:pPr marL="0" lvl="0" indent="0" algn="l" rtl="0">
              <a:spcBef>
                <a:spcPts val="0"/>
              </a:spcBef>
              <a:spcAft>
                <a:spcPts val="0"/>
              </a:spcAft>
              <a:buNone/>
            </a:pPr>
            <a:endParaRPr>
              <a:solidFill>
                <a:srgbClr val="666666"/>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p:nvPr/>
        </p:nvSpPr>
        <p:spPr>
          <a:xfrm>
            <a:off x="954675" y="144886"/>
            <a:ext cx="2591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500"/>
              <a:buFont typeface="Calibri"/>
              <a:buNone/>
            </a:pPr>
            <a:r>
              <a:rPr lang="es-ES" sz="2000" b="1">
                <a:solidFill>
                  <a:srgbClr val="E8E6E8"/>
                </a:solidFill>
                <a:latin typeface="Calibri"/>
                <a:ea typeface="Calibri"/>
                <a:cs typeface="Calibri"/>
                <a:sym typeface="Calibri"/>
              </a:rPr>
              <a:t>Justificación</a:t>
            </a:r>
            <a:endParaRPr/>
          </a:p>
          <a:p>
            <a:pPr marL="0" marR="0" lvl="0" indent="0" algn="l" rtl="0">
              <a:lnSpc>
                <a:spcPct val="100000"/>
              </a:lnSpc>
              <a:spcBef>
                <a:spcPts val="0"/>
              </a:spcBef>
              <a:spcAft>
                <a:spcPts val="0"/>
              </a:spcAft>
              <a:buClr>
                <a:srgbClr val="E8E6E8"/>
              </a:buClr>
              <a:buSzPts val="500"/>
              <a:buFont typeface="Calibri"/>
              <a:buNone/>
            </a:pPr>
            <a:r>
              <a:rPr lang="es-ES" sz="2000" b="1" i="0" u="none" strike="noStrike" cap="none">
                <a:solidFill>
                  <a:srgbClr val="E8E6E8"/>
                </a:solidFill>
                <a:latin typeface="Calibri"/>
                <a:ea typeface="Calibri"/>
                <a:cs typeface="Calibri"/>
                <a:sym typeface="Calibri"/>
              </a:rPr>
              <a:t>CAPÍTULO I</a:t>
            </a:r>
            <a:endParaRPr/>
          </a:p>
        </p:txBody>
      </p:sp>
      <p:sp>
        <p:nvSpPr>
          <p:cNvPr id="101" name="Google Shape;101;p20"/>
          <p:cNvSpPr txBox="1"/>
          <p:nvPr/>
        </p:nvSpPr>
        <p:spPr>
          <a:xfrm>
            <a:off x="553337" y="162651"/>
            <a:ext cx="281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8E6E8"/>
              </a:buClr>
              <a:buSzPts val="450"/>
              <a:buFont typeface="Calibri"/>
              <a:buNone/>
            </a:pPr>
            <a:r>
              <a:rPr lang="es-ES" sz="1800" b="1" i="0" u="none" strike="noStrike" cap="none">
                <a:solidFill>
                  <a:srgbClr val="E8E6E8"/>
                </a:solidFill>
                <a:latin typeface="Calibri"/>
                <a:ea typeface="Calibri"/>
                <a:cs typeface="Calibri"/>
                <a:sym typeface="Calibri"/>
              </a:rPr>
              <a:t>1</a:t>
            </a:r>
            <a:endParaRPr/>
          </a:p>
        </p:txBody>
      </p:sp>
      <p:pic>
        <p:nvPicPr>
          <p:cNvPr id="102" name="Google Shape;102;p20"/>
          <p:cNvPicPr preferRelativeResize="0"/>
          <p:nvPr/>
        </p:nvPicPr>
        <p:blipFill rotWithShape="1">
          <a:blip r:embed="rId3">
            <a:alphaModFix/>
          </a:blip>
          <a:srcRect/>
          <a:stretch/>
        </p:blipFill>
        <p:spPr>
          <a:xfrm>
            <a:off x="594777" y="510489"/>
            <a:ext cx="217897" cy="36000"/>
          </a:xfrm>
          <a:prstGeom prst="rect">
            <a:avLst/>
          </a:prstGeom>
          <a:noFill/>
          <a:ln>
            <a:noFill/>
          </a:ln>
        </p:spPr>
      </p:pic>
      <p:sp>
        <p:nvSpPr>
          <p:cNvPr id="103" name="Google Shape;103;p20"/>
          <p:cNvSpPr txBox="1"/>
          <p:nvPr/>
        </p:nvSpPr>
        <p:spPr>
          <a:xfrm>
            <a:off x="954675" y="1227525"/>
            <a:ext cx="3269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500"/>
              <a:buFont typeface="Calibri"/>
              <a:buNone/>
            </a:pPr>
            <a:r>
              <a:rPr lang="es-ES" sz="2000" b="1">
                <a:solidFill>
                  <a:srgbClr val="5E5C5D"/>
                </a:solidFill>
                <a:latin typeface="Calibri"/>
                <a:ea typeface="Calibri"/>
                <a:cs typeface="Calibri"/>
                <a:sym typeface="Calibri"/>
              </a:rPr>
              <a:t>Justificación</a:t>
            </a:r>
            <a:endParaRPr/>
          </a:p>
        </p:txBody>
      </p:sp>
      <p:sp>
        <p:nvSpPr>
          <p:cNvPr id="104" name="Google Shape;104;p20"/>
          <p:cNvSpPr txBox="1"/>
          <p:nvPr/>
        </p:nvSpPr>
        <p:spPr>
          <a:xfrm>
            <a:off x="990199" y="2106233"/>
            <a:ext cx="25914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400"/>
              <a:buFont typeface="Calibri"/>
              <a:buNone/>
            </a:pPr>
            <a:endParaRPr/>
          </a:p>
        </p:txBody>
      </p:sp>
      <p:sp>
        <p:nvSpPr>
          <p:cNvPr id="105" name="Google Shape;105;p20"/>
          <p:cNvSpPr txBox="1"/>
          <p:nvPr/>
        </p:nvSpPr>
        <p:spPr>
          <a:xfrm>
            <a:off x="954675" y="2005275"/>
            <a:ext cx="6729900" cy="1667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E5C5D"/>
              </a:buClr>
              <a:buSzPts val="350"/>
              <a:buFont typeface="Calibri"/>
              <a:buNone/>
            </a:pPr>
            <a:endParaRPr/>
          </a:p>
        </p:txBody>
      </p:sp>
      <p:pic>
        <p:nvPicPr>
          <p:cNvPr id="106" name="Google Shape;106;p20"/>
          <p:cNvPicPr preferRelativeResize="0"/>
          <p:nvPr/>
        </p:nvPicPr>
        <p:blipFill rotWithShape="1">
          <a:blip r:embed="rId4">
            <a:alphaModFix/>
          </a:blip>
          <a:srcRect/>
          <a:stretch/>
        </p:blipFill>
        <p:spPr>
          <a:xfrm>
            <a:off x="1101720" y="1963366"/>
            <a:ext cx="265431" cy="41909"/>
          </a:xfrm>
          <a:prstGeom prst="rect">
            <a:avLst/>
          </a:prstGeom>
          <a:noFill/>
          <a:ln>
            <a:noFill/>
          </a:ln>
        </p:spPr>
      </p:pic>
      <p:sp>
        <p:nvSpPr>
          <p:cNvPr id="107" name="Google Shape;107;p20"/>
          <p:cNvSpPr txBox="1"/>
          <p:nvPr/>
        </p:nvSpPr>
        <p:spPr>
          <a:xfrm>
            <a:off x="955125" y="1789975"/>
            <a:ext cx="7145700" cy="26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solidFill>
                  <a:srgbClr val="666666"/>
                </a:solidFill>
                <a:latin typeface="Calibri"/>
                <a:ea typeface="Calibri"/>
                <a:cs typeface="Calibri"/>
                <a:sym typeface="Calibri"/>
              </a:rPr>
              <a:t>Se requiere generar una trazabilidad de los procesos que se realizan para la gestión de inventarios y una trazabilidad de las facturas de compra-venta, por lo cual, con este proyecto obtendremos suficiente experiencia para aplicarlo en el diseño de un sistema de información de cualquier empresa que requiera un sistema similar a futuro; además apoyaremos los procesos productivos de la empresa Muebles NGR, desarrollando un sistema que les permitirá a la Gerencia verificar los informes generados de cada registro de inventario y verificar las facturas de los clientes a través del tiempo para generar una trazabilidad de estos.</a:t>
            </a:r>
            <a:endParaRPr>
              <a:solidFill>
                <a:srgbClr val="666666"/>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547</Words>
  <Application>Microsoft Office PowerPoint</Application>
  <PresentationFormat>Presentación en pantalla (16:9)</PresentationFormat>
  <Paragraphs>69</Paragraphs>
  <Slides>9</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Aprendíz</cp:lastModifiedBy>
  <cp:revision>26</cp:revision>
  <dcterms:modified xsi:type="dcterms:W3CDTF">2019-10-01T22:33:37Z</dcterms:modified>
</cp:coreProperties>
</file>