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xmfU/zMaOhN3V7aU2w/vuS/p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cca05a2d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cca05a2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e11ef2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e11ef22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mdb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fiainfounlpeduar-my.sharepoint.com/:u:/g/personal/vgranizo_lifia_info_unlp_edu_ar/Ec2C0YK_nbtLu4pLyiP2MdkBPZkZztyP0644Itzj6I6Vow?e=xzgnW7" TargetMode="External"/><Relationship Id="rId4" Type="http://schemas.openxmlformats.org/officeDocument/2006/relationships/hyperlink" Target="https://lifiainfounlpeduar-my.sharepoint.com/:u:/g/personal/vgranizo_lifia_info_unlp_edu_ar/EQgfL6Ik88hBjlCDkaKrT5IBgQ2Ff1u36fh6ZLmwCz8XAQ?e=TCLnEc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md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ES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53408" y="1027906"/>
            <a:ext cx="11448661" cy="495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b="1" lang="es-ES" sz="8600">
                <a:solidFill>
                  <a:schemeClr val="accent2"/>
                </a:solidFill>
              </a:rPr>
              <a:t>Enfoque</a:t>
            </a:r>
            <a:r>
              <a:rPr lang="es-ES" sz="8600">
                <a:solidFill>
                  <a:schemeClr val="accent2"/>
                </a:solidFill>
              </a:rPr>
              <a:t> para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b="1" lang="es-ES" sz="8600">
                <a:solidFill>
                  <a:schemeClr val="accent2"/>
                </a:solidFill>
              </a:rPr>
              <a:t>Ingeniería inversa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s-ES" sz="8600">
                <a:solidFill>
                  <a:schemeClr val="accent2"/>
                </a:solidFill>
              </a:rPr>
              <a:t>desde </a:t>
            </a:r>
            <a:r>
              <a:rPr b="1" lang="es-ES" sz="8600">
                <a:solidFill>
                  <a:schemeClr val="accent2"/>
                </a:solidFill>
              </a:rPr>
              <a:t>aplicaciones web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s-ES" sz="8600">
                <a:solidFill>
                  <a:schemeClr val="accent2"/>
                </a:solidFill>
              </a:rPr>
              <a:t>al </a:t>
            </a:r>
            <a:r>
              <a:rPr b="1" lang="es-ES" sz="8600">
                <a:solidFill>
                  <a:schemeClr val="accent2"/>
                </a:solidFill>
              </a:rPr>
              <a:t>lenguaje del dominio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s-ES" sz="8600">
                <a:solidFill>
                  <a:schemeClr val="accent2"/>
                </a:solidFill>
              </a:rPr>
              <a:t>usando el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b="1" lang="es-ES" sz="8600">
                <a:solidFill>
                  <a:schemeClr val="accent2"/>
                </a:solidFill>
              </a:rPr>
              <a:t>glosario LEL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(Enfoque para obtener el lenguaje de un dominio de aplicación desde una aplicación web utilizando el glosario LEL.)</a:t>
            </a:r>
            <a:r>
              <a:rPr lang="es-ES" sz="3000">
                <a:solidFill>
                  <a:schemeClr val="accent2"/>
                </a:solidFill>
              </a:rPr>
              <a:t>	  	</a:t>
            </a:r>
            <a:endParaRPr sz="3200">
              <a:solidFill>
                <a:schemeClr val="accent2"/>
              </a:solidFill>
            </a:endParaRPr>
          </a:p>
        </p:txBody>
      </p:sp>
      <p:pic>
        <p:nvPicPr>
          <p:cNvPr descr="UNLP (@unlp) / Twitter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5657" y="538544"/>
            <a:ext cx="1854128" cy="179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ctrTitle"/>
          </p:nvPr>
        </p:nvSpPr>
        <p:spPr>
          <a:xfrm>
            <a:off x="1524000" y="982403"/>
            <a:ext cx="9144000" cy="818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EVALUACIÓN</a:t>
            </a:r>
            <a:r>
              <a:rPr lang="es-ES"/>
              <a:t> DEL ENFOQUE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1192374" y="2127379"/>
            <a:ext cx="9807252" cy="3013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terminada la actividad, favor llenar la siguiente encuesta : </a:t>
            </a:r>
            <a:r>
              <a:rPr lang="es-ES" sz="4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https://forms.gle/b1XjsuaLCYAyh7hC9</a:t>
            </a:r>
            <a:endParaRPr sz="4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cca05a2d2_0_27"/>
          <p:cNvSpPr txBox="1"/>
          <p:nvPr>
            <p:ph type="ctrTitle"/>
          </p:nvPr>
        </p:nvSpPr>
        <p:spPr>
          <a:xfrm>
            <a:off x="1524000" y="181128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838200" y="339681"/>
            <a:ext cx="10515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ES">
                <a:solidFill>
                  <a:schemeClr val="accent2"/>
                </a:solidFill>
              </a:rPr>
              <a:t>Glosario LEL</a:t>
            </a:r>
            <a:r>
              <a:rPr lang="es-ES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1071440" y="1113745"/>
            <a:ext cx="9434700" cy="4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Glosario para capturar el lenguaje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Estructura: nombre del símbolo, categoría, nociones e impactos.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Categorías: sujeto, objeto, verbo, estado.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Noción: características del símbolo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Impactos: relación entre el símbolo y los demás.</a:t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12606" l="8982" r="33658" t="34270"/>
          <a:stretch/>
        </p:blipFill>
        <p:spPr>
          <a:xfrm>
            <a:off x="3507474" y="3483126"/>
            <a:ext cx="6062399" cy="3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1083502" y="1363424"/>
            <a:ext cx="9056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Símbolo: Película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Noción:  </a:t>
            </a: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és es? Cómo está compuesto?)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 un tipo de entretenimiento o contenido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audiovisual de IMDB.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Tiene foto, trailer, tipo, resumen, dirección, guión, 	reparto, videos, imágenes y otros.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Impactos: </a:t>
            </a: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(Que se hace con el objeto?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 usuario de la aplicación busca una película.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 usuario de la aplicación explora la información de la película.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962288" y="280580"/>
            <a:ext cx="10515600" cy="943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ES">
                <a:solidFill>
                  <a:schemeClr val="accent2"/>
                </a:solidFill>
              </a:rPr>
              <a:t>Ejemplo</a:t>
            </a:r>
            <a:r>
              <a:rPr lang="es-ES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25" y="3179628"/>
            <a:ext cx="6753426" cy="351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ctrTitle"/>
          </p:nvPr>
        </p:nvSpPr>
        <p:spPr>
          <a:xfrm>
            <a:off x="641875" y="553200"/>
            <a:ext cx="11166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ES" sz="4000"/>
              <a:t>Ejemplo usando la extensión WEB, en google chrome</a:t>
            </a:r>
            <a:endParaRPr sz="4000"/>
          </a:p>
        </p:txBody>
      </p:sp>
      <p:sp>
        <p:nvSpPr>
          <p:cNvPr id="106" name="Google Shape;106;p8"/>
          <p:cNvSpPr txBox="1"/>
          <p:nvPr/>
        </p:nvSpPr>
        <p:spPr>
          <a:xfrm>
            <a:off x="641875" y="1371600"/>
            <a:ext cx="62814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 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Objeto Película 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-E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https://www.imdb.com/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None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(Si desea puede escoger el idioma de IMDB (Español)).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Identificar el símbolo Objeto 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PELÍCULA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(Seleccionarlo).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Click en la extensión web (llamada LEL).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Click en New Symbol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Escoger la categoría (Object)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Ingresar nombre al símbolo identificado (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PELÍCULA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Seleccione el elemento del DOM que represente al Objeto PELICULA.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Click en Save (Guardar). Se visualizará el mensaje OK.</a:t>
            </a:r>
            <a:endParaRPr/>
          </a:p>
          <a:p>
            <a:pPr indent="-4572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Visualice el Objeto PELICULA, clickeando en la lupa.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325" y="2487988"/>
            <a:ext cx="4885575" cy="2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ctrTitle"/>
          </p:nvPr>
        </p:nvSpPr>
        <p:spPr>
          <a:xfrm>
            <a:off x="1018600" y="691851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 sz="3250"/>
              <a:t>Ejemplo usando la extensión WEB, en google chrome</a:t>
            </a:r>
            <a:endParaRPr sz="6500"/>
          </a:p>
        </p:txBody>
      </p:sp>
      <p:sp>
        <p:nvSpPr>
          <p:cNvPr id="113" name="Google Shape;113;p9"/>
          <p:cNvSpPr/>
          <p:nvPr/>
        </p:nvSpPr>
        <p:spPr>
          <a:xfrm>
            <a:off x="10072716" y="1436150"/>
            <a:ext cx="279900" cy="54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0352623" y="168656"/>
            <a:ext cx="11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Extensión Web LEL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 flipH="1">
            <a:off x="10364082" y="691851"/>
            <a:ext cx="522300" cy="62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18574" l="29148" r="25093" t="21022"/>
          <a:stretch/>
        </p:blipFill>
        <p:spPr>
          <a:xfrm>
            <a:off x="11197475" y="284024"/>
            <a:ext cx="815891" cy="10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01" y="1324625"/>
            <a:ext cx="10711248" cy="5266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10212575" y="1392350"/>
            <a:ext cx="213000" cy="6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ctrTitle"/>
          </p:nvPr>
        </p:nvSpPr>
        <p:spPr>
          <a:xfrm>
            <a:off x="1711875" y="92026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s-ES" sz="3200"/>
              <a:t>Ejemplo usando la extensión WEB, en google chrome</a:t>
            </a:r>
            <a:endParaRPr sz="6300"/>
          </a:p>
        </p:txBody>
      </p:sp>
      <p:sp>
        <p:nvSpPr>
          <p:cNvPr id="124" name="Google Shape;124;p10"/>
          <p:cNvSpPr txBox="1"/>
          <p:nvPr/>
        </p:nvSpPr>
        <p:spPr>
          <a:xfrm>
            <a:off x="271625" y="648225"/>
            <a:ext cx="3602400" cy="59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Descripción de la 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Noción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del Objeto 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PELÍCULA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FF0000"/>
              </a:solidFill>
            </a:endParaRPr>
          </a:p>
          <a:p>
            <a:pPr indent="-4572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Clic en ícono de </a:t>
            </a:r>
            <a:r>
              <a:rPr b="1"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lápiz 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del Objeto 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PELÍCULA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Ingresar la Noción (Tercer Recuadro).</a:t>
            </a:r>
            <a:endParaRPr/>
          </a:p>
          <a:p>
            <a:pPr indent="-4572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Ingresar los Impactos (Cuarto Recuadro).</a:t>
            </a:r>
            <a:endParaRPr/>
          </a:p>
          <a:p>
            <a:pPr indent="-4572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Click en </a:t>
            </a:r>
            <a:r>
              <a:rPr b="1"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(Guardar). Verá mensaje OK.</a:t>
            </a:r>
            <a:endParaRPr/>
          </a:p>
          <a:p>
            <a:pPr indent="-4572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Visualizar el Objeto 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PELÍCULA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y su información, clickeando en el icono </a:t>
            </a:r>
            <a:r>
              <a:rPr b="1"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lupa</a:t>
            </a:r>
            <a:r>
              <a:rPr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25" name="Google Shape;12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300" y="1063588"/>
            <a:ext cx="8781600" cy="4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e11ef2204_0_0"/>
          <p:cNvSpPr txBox="1"/>
          <p:nvPr>
            <p:ph type="ctrTitle"/>
          </p:nvPr>
        </p:nvSpPr>
        <p:spPr>
          <a:xfrm>
            <a:off x="1711875" y="92026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s-ES" sz="3200"/>
              <a:t>Ejemplo usando la extensión WEB, en google chrome</a:t>
            </a:r>
            <a:endParaRPr sz="6300"/>
          </a:p>
        </p:txBody>
      </p:sp>
      <p:pic>
        <p:nvPicPr>
          <p:cNvPr id="131" name="Google Shape;131;g2be11ef220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75" y="817475"/>
            <a:ext cx="11375002" cy="559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ctrTitle"/>
          </p:nvPr>
        </p:nvSpPr>
        <p:spPr>
          <a:xfrm>
            <a:off x="1440024" y="184393"/>
            <a:ext cx="91440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ACTIVIDAD SIMPLE A REALIZAR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934200" y="1243200"/>
            <a:ext cx="10530300" cy="51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s-E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Instrucciones de Máquina Virtual (</a:t>
            </a:r>
            <a:r>
              <a:rPr lang="es-E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Virtualbox</a:t>
            </a:r>
            <a:r>
              <a:rPr lang="es-E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7 - </a:t>
            </a:r>
            <a:r>
              <a:rPr lang="es-ES" sz="1100" u="sng">
                <a:solidFill>
                  <a:schemeClr val="hlink"/>
                </a:solidFill>
                <a:hlinkClick r:id="rId3"/>
              </a:rPr>
              <a:t>VirtualBox-7.0.14-161095-Win.exe</a:t>
            </a:r>
            <a:r>
              <a:rPr lang="es-E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con la extensión web LEL.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1. Descargarse la máquina virtual del siguiente vínculo (</a:t>
            </a:r>
            <a:r>
              <a:rPr lang="es-ES" sz="1100" u="sng">
                <a:solidFill>
                  <a:schemeClr val="hlink"/>
                </a:solidFill>
                <a:hlinkClick r:id="rId4"/>
              </a:rPr>
              <a:t>LELW102.ova</a:t>
            </a: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2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2. Ejecutar la máquina virtual.</a:t>
            </a:r>
            <a:endParaRPr sz="2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3. En el escritorio: doble click en el icono APILEL            (</a:t>
            </a:r>
            <a:r>
              <a:rPr b="1"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Nunca cerrar esta ventana</a:t>
            </a: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. Realizar la siguiente actividad: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5">
            <a:alphaModFix/>
          </a:blip>
          <a:srcRect b="16108" l="0" r="27834" t="19145"/>
          <a:stretch/>
        </p:blipFill>
        <p:spPr>
          <a:xfrm>
            <a:off x="8268550" y="3842350"/>
            <a:ext cx="909900" cy="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314401" y="1752850"/>
            <a:ext cx="11231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Utilizando la extensión web y el sitio web </a:t>
            </a:r>
            <a:r>
              <a:rPr lang="es-ES" sz="3600" u="sng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https://www.imdb.com/</a:t>
            </a:r>
            <a:r>
              <a:rPr lang="es-E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, identifique un OBJETO en cualquier parte del sitio y escriba la </a:t>
            </a:r>
            <a:r>
              <a:rPr lang="es-E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NOCIÓN</a:t>
            </a:r>
            <a:r>
              <a:rPr lang="es-E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e IMPACTOS.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 txBox="1"/>
          <p:nvPr>
            <p:ph type="ctrTitle"/>
          </p:nvPr>
        </p:nvSpPr>
        <p:spPr>
          <a:xfrm>
            <a:off x="1357949" y="622818"/>
            <a:ext cx="91440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ACTIVIDAD SIMPLE A REALIZAR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2022-06-29T16:34:39Z</dcterms:created>
  <dc:creator>WinUser</dc:creator>
</cp:coreProperties>
</file>