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9" r:id="rId2"/>
    <p:sldId id="272" r:id="rId3"/>
    <p:sldId id="420" r:id="rId4"/>
    <p:sldId id="275" r:id="rId5"/>
    <p:sldId id="274" r:id="rId6"/>
    <p:sldId id="277" r:id="rId7"/>
    <p:sldId id="273" r:id="rId8"/>
    <p:sldId id="276" r:id="rId9"/>
    <p:sldId id="403" r:id="rId10"/>
    <p:sldId id="320" r:id="rId11"/>
    <p:sldId id="278" r:id="rId12"/>
    <p:sldId id="448" r:id="rId13"/>
    <p:sldId id="280" r:id="rId14"/>
    <p:sldId id="449" r:id="rId15"/>
    <p:sldId id="418" r:id="rId16"/>
    <p:sldId id="450" r:id="rId17"/>
    <p:sldId id="325" r:id="rId18"/>
    <p:sldId id="451" r:id="rId19"/>
    <p:sldId id="321" r:id="rId20"/>
    <p:sldId id="453" r:id="rId21"/>
    <p:sldId id="454" r:id="rId22"/>
    <p:sldId id="455" r:id="rId23"/>
    <p:sldId id="401" r:id="rId24"/>
    <p:sldId id="402" r:id="rId25"/>
    <p:sldId id="283" r:id="rId26"/>
    <p:sldId id="288" r:id="rId27"/>
    <p:sldId id="289" r:id="rId28"/>
    <p:sldId id="446" r:id="rId29"/>
    <p:sldId id="291" r:id="rId30"/>
    <p:sldId id="447" r:id="rId31"/>
    <p:sldId id="293" r:id="rId32"/>
    <p:sldId id="445" r:id="rId33"/>
    <p:sldId id="295" r:id="rId34"/>
    <p:sldId id="444" r:id="rId35"/>
    <p:sldId id="297" r:id="rId36"/>
    <p:sldId id="443" r:id="rId37"/>
    <p:sldId id="299" r:id="rId38"/>
    <p:sldId id="442" r:id="rId39"/>
    <p:sldId id="303" r:id="rId40"/>
    <p:sldId id="440" r:id="rId41"/>
    <p:sldId id="305" r:id="rId42"/>
    <p:sldId id="441" r:id="rId43"/>
    <p:sldId id="307" r:id="rId44"/>
    <p:sldId id="438" r:id="rId45"/>
    <p:sldId id="309" r:id="rId46"/>
    <p:sldId id="439" r:id="rId47"/>
    <p:sldId id="311" r:id="rId48"/>
    <p:sldId id="312" r:id="rId49"/>
    <p:sldId id="313" r:id="rId50"/>
    <p:sldId id="314" r:id="rId51"/>
    <p:sldId id="317" r:id="rId52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66FF"/>
    <a:srgbClr val="00CC00"/>
    <a:srgbClr val="009900"/>
    <a:srgbClr val="296D4D"/>
    <a:srgbClr val="2E7A56"/>
    <a:srgbClr val="BC8E32"/>
    <a:srgbClr val="C89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852" autoAdjust="0"/>
  </p:normalViewPr>
  <p:slideViewPr>
    <p:cSldViewPr>
      <p:cViewPr varScale="1">
        <p:scale>
          <a:sx n="84" d="100"/>
          <a:sy n="84" d="100"/>
        </p:scale>
        <p:origin x="9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4265"/>
          </a:xfrm>
          <a:prstGeom prst="rect">
            <a:avLst/>
          </a:prstGeom>
        </p:spPr>
        <p:txBody>
          <a:bodyPr vert="horz" lIns="93112" tIns="46556" rIns="93112" bIns="465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4265"/>
          </a:xfrm>
          <a:prstGeom prst="rect">
            <a:avLst/>
          </a:prstGeom>
        </p:spPr>
        <p:txBody>
          <a:bodyPr vert="horz" lIns="93112" tIns="46556" rIns="93112" bIns="465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655D8F-A216-437A-8484-3B1A3F4214A5}" type="datetimeFigureOut">
              <a:rPr lang="es-MX"/>
              <a:pPr>
                <a:defRPr/>
              </a:pPr>
              <a:t>23/04/2019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407"/>
            <a:ext cx="2946400" cy="494264"/>
          </a:xfrm>
          <a:prstGeom prst="rect">
            <a:avLst/>
          </a:prstGeom>
        </p:spPr>
        <p:txBody>
          <a:bodyPr vert="horz" lIns="93112" tIns="46556" rIns="93112" bIns="465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407"/>
            <a:ext cx="2946400" cy="494264"/>
          </a:xfrm>
          <a:prstGeom prst="rect">
            <a:avLst/>
          </a:prstGeom>
        </p:spPr>
        <p:txBody>
          <a:bodyPr vert="horz" lIns="93112" tIns="46556" rIns="93112" bIns="46556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B1864B-7D5D-464E-9C75-A4C821E4167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988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4265"/>
          </a:xfrm>
          <a:prstGeom prst="rect">
            <a:avLst/>
          </a:prstGeom>
        </p:spPr>
        <p:txBody>
          <a:bodyPr vert="horz" lIns="93112" tIns="46556" rIns="93112" bIns="465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4265"/>
          </a:xfrm>
          <a:prstGeom prst="rect">
            <a:avLst/>
          </a:prstGeom>
        </p:spPr>
        <p:txBody>
          <a:bodyPr vert="horz" lIns="93112" tIns="46556" rIns="93112" bIns="465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D072991-F683-47EB-BF56-6C10B965BBD7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2" tIns="46556" rIns="93112" bIns="4655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691573"/>
            <a:ext cx="5435600" cy="4442070"/>
          </a:xfrm>
          <a:prstGeom prst="rect">
            <a:avLst/>
          </a:prstGeom>
        </p:spPr>
        <p:txBody>
          <a:bodyPr vert="horz" lIns="93112" tIns="46556" rIns="93112" bIns="4655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407"/>
            <a:ext cx="2946400" cy="494264"/>
          </a:xfrm>
          <a:prstGeom prst="rect">
            <a:avLst/>
          </a:prstGeom>
        </p:spPr>
        <p:txBody>
          <a:bodyPr vert="horz" lIns="93112" tIns="46556" rIns="93112" bIns="465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407"/>
            <a:ext cx="2946400" cy="494264"/>
          </a:xfrm>
          <a:prstGeom prst="rect">
            <a:avLst/>
          </a:prstGeom>
        </p:spPr>
        <p:txBody>
          <a:bodyPr vert="horz" lIns="93112" tIns="46556" rIns="93112" bIns="46556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2C8D6EC-C220-494D-A37F-37CB6BF8E3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5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2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159F25-8F03-41CE-B59F-83897FE070FE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80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8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1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1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3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5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71A074-F07F-4AAB-9E18-28868E2F2FB5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841832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7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2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1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9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5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20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9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71A074-F07F-4AAB-9E18-28868E2F2FB5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62052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78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3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7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2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7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66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AAE130-8A65-4D4A-BF37-AB8789652DC9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869653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43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56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7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5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7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9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9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15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8D6EC-C220-494D-A37F-37CB6BF8E3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10F1F1-F033-4995-8753-35A6C056FB9B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1346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985AD4-19F4-457A-B909-97438B465C9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40522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2DC99C-D001-402F-AA6A-84FFD7EE6B95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7081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B7803A-DC4E-4232-8886-46EF879435F1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3798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159F25-8F03-41CE-B59F-83897FE070FE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010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8278-C4B1-463A-BCC9-D034AE0B3178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E6276-9E76-4293-B2EB-8AD43BB64F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96D0-84F6-4438-A7A7-C9AE052C797D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1BFCD-7EB1-4019-AE55-443B93B9E6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15F6A-CCC7-4ADD-B857-79D4E5F5B355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86D8B-B7F9-4EB7-80D5-60F14F62C8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3663" y="804863"/>
            <a:ext cx="8915400" cy="1587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B9646-54C7-4E54-95D5-C0E9AE21E0D8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9FFD8-FC49-46E9-B0C5-F7A7B513F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A4A34-E92E-402C-B53B-5292E2D839C7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A900-5B63-4329-B001-5EB88CF72E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33068-050D-4D35-B689-727BA45F6B7F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82EE2-616C-46DF-BDA7-798ECC3B9C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4917F-C993-4F2F-87C0-F5E6B8E15D22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7AE6C-EF9E-4D04-AA32-016B4D19D9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912D1-7487-4C5A-B2B3-BF1730111C5B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527C3-2354-40CD-8A91-CFF1BAC96C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E1F76-361C-4CF7-9513-3ACFFAE48E13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709E-C218-424B-B02D-7EBCD755DA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D2693-D459-43EB-A8CB-E3899A4CA6D2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0744-1F8C-49BA-B8B3-C0F6DE60E8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3F88C-600B-4559-A0DA-222FFAD0A792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848EB-1FA6-4C44-9211-7B14AC07F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C9FCFF-8826-4D5A-A9A4-60F5E890E2C2}" type="datetimeFigureOut">
              <a:rPr lang="en-US"/>
              <a:pPr>
                <a:defRPr/>
              </a:pPr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3EECA4-1179-4EA8-B4BE-0F63159D0A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18350" y="92075"/>
            <a:ext cx="65881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02563" y="315913"/>
            <a:ext cx="12192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92075" y="777875"/>
            <a:ext cx="8915400" cy="1588"/>
          </a:xfrm>
          <a:prstGeom prst="line">
            <a:avLst/>
          </a:prstGeom>
          <a:ln w="25400">
            <a:solidFill>
              <a:srgbClr val="2E7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3663" y="812800"/>
            <a:ext cx="8915400" cy="1588"/>
          </a:xfrm>
          <a:prstGeom prst="line">
            <a:avLst/>
          </a:prstGeom>
          <a:ln w="19050">
            <a:solidFill>
              <a:srgbClr val="BC8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63" r:id="rId1"/>
    <p:sldLayoutId id="2147487764" r:id="rId2"/>
    <p:sldLayoutId id="2147487753" r:id="rId3"/>
    <p:sldLayoutId id="2147487754" r:id="rId4"/>
    <p:sldLayoutId id="2147487755" r:id="rId5"/>
    <p:sldLayoutId id="2147487756" r:id="rId6"/>
    <p:sldLayoutId id="2147487757" r:id="rId7"/>
    <p:sldLayoutId id="2147487758" r:id="rId8"/>
    <p:sldLayoutId id="2147487759" r:id="rId9"/>
    <p:sldLayoutId id="2147487760" r:id="rId10"/>
    <p:sldLayoutId id="2147487761" r:id="rId11"/>
    <p:sldLayoutId id="21474877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5"/>
          <p:cNvGrpSpPr>
            <a:grpSpLocks/>
          </p:cNvGrpSpPr>
          <p:nvPr/>
        </p:nvGrpSpPr>
        <p:grpSpPr bwMode="auto">
          <a:xfrm>
            <a:off x="2744788" y="2805113"/>
            <a:ext cx="3436937" cy="1462087"/>
            <a:chOff x="2778125" y="2727325"/>
            <a:chExt cx="3436939" cy="1461669"/>
          </a:xfrm>
        </p:grpSpPr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8125" y="2727325"/>
              <a:ext cx="3436939" cy="85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08" name="Text Box 2"/>
            <p:cNvSpPr txBox="1">
              <a:spLocks noChangeArrowheads="1"/>
            </p:cNvSpPr>
            <p:nvPr/>
          </p:nvSpPr>
          <p:spPr bwMode="auto">
            <a:xfrm>
              <a:off x="3719866" y="3727461"/>
              <a:ext cx="1687835" cy="46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MX" sz="2400" b="1" dirty="0" smtClean="0">
                  <a:latin typeface="Calibri" pitchFamily="34" charset="0"/>
                </a:rPr>
                <a:t>Marzo 2019</a:t>
              </a:r>
              <a:endParaRPr lang="en-US" sz="1600" b="1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3961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 </a:t>
            </a:r>
          </a:p>
          <a:p>
            <a:r>
              <a:rPr lang="es-MX" sz="1600" b="1" dirty="0"/>
              <a:t>Gastos </a:t>
            </a:r>
            <a:r>
              <a:rPr lang="es-MX" sz="1600" b="1" dirty="0" smtClean="0"/>
              <a:t>Marzo 2019(millones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2089" t="52051" r="41791" b="42642"/>
          <a:stretch/>
        </p:blipFill>
        <p:spPr>
          <a:xfrm>
            <a:off x="2552700" y="914400"/>
            <a:ext cx="4000500" cy="457200"/>
          </a:xfrm>
          <a:prstGeom prst="rect">
            <a:avLst/>
          </a:prstGeom>
        </p:spPr>
      </p:pic>
      <p:pic>
        <p:nvPicPr>
          <p:cNvPr id="3" name="EC_Gasto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3716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767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Marzo 2019(miles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C_ER_Consolidad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66850"/>
            <a:ext cx="8890000" cy="460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078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acumulado a Marzo 2019(miles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C_ER_A_Consolidad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466850"/>
            <a:ext cx="8890000" cy="4606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0115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Consolidado por </a:t>
            </a:r>
            <a:r>
              <a:rPr lang="es-MX" sz="1600" b="1" dirty="0" smtClean="0"/>
              <a:t>División Marzo 2019(miles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sp>
        <p:nvSpPr>
          <p:cNvPr id="11269" name="Text Box 12"/>
          <p:cNvSpPr txBox="1">
            <a:spLocks noChangeArrowheads="1"/>
          </p:cNvSpPr>
          <p:nvPr/>
        </p:nvSpPr>
        <p:spPr bwMode="auto">
          <a:xfrm>
            <a:off x="76200" y="6553200"/>
            <a:ext cx="19704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100" dirty="0"/>
              <a:t>Nota: 1001 = 2.1 MM Pesos </a:t>
            </a:r>
            <a:endParaRPr lang="es-MX" sz="110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400800" y="6442502"/>
            <a:ext cx="2667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1050" dirty="0"/>
              <a:t>Int. Fin. Corp.: $691 MP </a:t>
            </a:r>
            <a:endParaRPr lang="fr-FR" sz="1050" dirty="0" smtClean="0"/>
          </a:p>
          <a:p>
            <a:pPr algn="r"/>
            <a:r>
              <a:rPr lang="es-MX" sz="1050" dirty="0" err="1"/>
              <a:t>Amort</a:t>
            </a:r>
            <a:r>
              <a:rPr lang="es-MX" sz="1050" dirty="0"/>
              <a:t>. Corp.: $1,610 MP </a:t>
            </a:r>
          </a:p>
        </p:txBody>
      </p:sp>
      <p:pic>
        <p:nvPicPr>
          <p:cNvPr id="3" name="EC_ER_Consolidado_Divi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556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6200" y="76200"/>
            <a:ext cx="7322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Consolidado por </a:t>
            </a:r>
            <a:r>
              <a:rPr lang="es-MX" sz="1600" b="1" dirty="0" smtClean="0"/>
              <a:t>División acumulado a Marzo 2019(miles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6200" y="6553200"/>
            <a:ext cx="1970411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1100" dirty="0"/>
              <a:t>Nota: 1001 = 5.2 MM Pesos </a:t>
            </a:r>
            <a:endParaRPr lang="es-MX" sz="1100" dirty="0" smtClean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00800" y="6442502"/>
            <a:ext cx="2667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1050" dirty="0"/>
              <a:t>Int. Fin. Corp.: $1,946 MP </a:t>
            </a:r>
            <a:endParaRPr lang="fr-FR" sz="1050" dirty="0" smtClean="0"/>
          </a:p>
          <a:p>
            <a:pPr algn="r"/>
            <a:r>
              <a:rPr lang="es-MX" sz="1050" dirty="0" err="1"/>
              <a:t>Amort</a:t>
            </a:r>
            <a:r>
              <a:rPr lang="es-MX" sz="1050" dirty="0"/>
              <a:t>. Corp.: $4,459 MP </a:t>
            </a:r>
          </a:p>
        </p:txBody>
      </p:sp>
      <p:pic>
        <p:nvPicPr>
          <p:cNvPr id="2" name="EC_ER_A_Consolidado_Divi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556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5354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Consolidado por División </a:t>
            </a:r>
            <a:r>
              <a:rPr lang="es-MX" sz="1600" b="1" dirty="0" smtClean="0"/>
              <a:t>Marzo 2019(miles </a:t>
            </a:r>
            <a:r>
              <a:rPr lang="es-MX" sz="1600" b="1" dirty="0"/>
              <a:t>dlls.) </a:t>
            </a:r>
            <a:endParaRPr lang="en-US" sz="1600" b="1" dirty="0"/>
          </a:p>
        </p:txBody>
      </p:sp>
      <p:pic>
        <p:nvPicPr>
          <p:cNvPr id="2" name="EC_ER_M_Consolidado_Division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66850"/>
            <a:ext cx="8890000" cy="492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8467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Consolidado por División </a:t>
            </a:r>
            <a:r>
              <a:rPr lang="es-MX" sz="1600" b="1" dirty="0" smtClean="0"/>
              <a:t>acumulado a Marzo 2019(miles </a:t>
            </a:r>
            <a:r>
              <a:rPr lang="es-MX" sz="1600" b="1" dirty="0"/>
              <a:t>dlls.) </a:t>
            </a:r>
            <a:endParaRPr lang="en-US" sz="1600" b="1" dirty="0"/>
          </a:p>
        </p:txBody>
      </p:sp>
      <p:pic>
        <p:nvPicPr>
          <p:cNvPr id="2" name="EC_ER_A_Consolidado_Division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66850"/>
            <a:ext cx="8890000" cy="492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5095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Flujo de </a:t>
            </a:r>
            <a:r>
              <a:rPr lang="es-MX" sz="1600" b="1" dirty="0" smtClean="0"/>
              <a:t>efectivo Marzo 2019(miles </a:t>
            </a:r>
            <a:r>
              <a:rPr lang="es-MX" sz="1600" b="1" dirty="0"/>
              <a:t>pesos) </a:t>
            </a:r>
            <a:endParaRPr lang="en-US" sz="1600" b="1" dirty="0"/>
          </a:p>
        </p:txBody>
      </p:sp>
      <p:pic>
        <p:nvPicPr>
          <p:cNvPr id="2" name="EC_FC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895350"/>
            <a:ext cx="5461000" cy="57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8208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Flujo de </a:t>
            </a:r>
            <a:r>
              <a:rPr lang="es-MX" sz="1600" b="1" dirty="0" smtClean="0"/>
              <a:t>efectivo acumulado a Marzo 2019(miles </a:t>
            </a:r>
            <a:r>
              <a:rPr lang="es-MX" sz="1600" b="1" dirty="0"/>
              <a:t>pesos) </a:t>
            </a:r>
            <a:endParaRPr lang="en-US" sz="1600" b="1" dirty="0"/>
          </a:p>
        </p:txBody>
      </p:sp>
      <p:pic>
        <p:nvPicPr>
          <p:cNvPr id="2" name="EC_FC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895350"/>
            <a:ext cx="5461000" cy="57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285416" y="152400"/>
            <a:ext cx="4139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 dirty="0"/>
              <a:t>EXELCO</a:t>
            </a:r>
          </a:p>
          <a:p>
            <a:r>
              <a:rPr lang="es-MX" b="1" dirty="0" smtClean="0"/>
              <a:t>Flujo </a:t>
            </a:r>
            <a:r>
              <a:rPr lang="es-MX" b="1" dirty="0"/>
              <a:t>Corporativo </a:t>
            </a:r>
            <a:r>
              <a:rPr lang="es-MX" b="1" dirty="0" smtClean="0"/>
              <a:t>2019 </a:t>
            </a:r>
            <a:r>
              <a:rPr lang="es-MX" sz="1400" b="1" dirty="0"/>
              <a:t>(Miles de </a:t>
            </a:r>
            <a:r>
              <a:rPr lang="es-MX" sz="1400" b="1" dirty="0" smtClean="0"/>
              <a:t>pesos)</a:t>
            </a:r>
            <a:endParaRPr lang="es-MX" sz="1400" b="1" dirty="0"/>
          </a:p>
        </p:txBody>
      </p:sp>
      <p:pic>
        <p:nvPicPr>
          <p:cNvPr id="2" name="EC_FLUJO_CORPORATIV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466850"/>
            <a:ext cx="8890000" cy="38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57333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 smtClean="0"/>
              <a:t>Empresas Mexicanas y Alimentos EU</a:t>
            </a:r>
            <a:endParaRPr lang="es-MX" sz="2400" b="1" dirty="0"/>
          </a:p>
          <a:p>
            <a:r>
              <a:rPr lang="es-MX" sz="1600" b="1" dirty="0" smtClean="0"/>
              <a:t>Tendencias Ventas</a:t>
            </a:r>
            <a:r>
              <a:rPr lang="es-MX" sz="1600" b="1" dirty="0"/>
              <a:t>, UAFIR Flujo y </a:t>
            </a:r>
            <a:r>
              <a:rPr lang="es-MX" sz="1600" b="1" dirty="0" smtClean="0"/>
              <a:t>Ppto. Marzo 2019</a:t>
            </a:r>
            <a:endParaRPr lang="en-US" sz="1600" b="1" dirty="0"/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286000" y="1038448"/>
            <a:ext cx="5135563" cy="547657"/>
            <a:chOff x="2713038" y="1182535"/>
            <a:chExt cx="1716084" cy="547712"/>
          </a:xfrm>
        </p:grpSpPr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3987189" y="1196229"/>
              <a:ext cx="194014" cy="246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dirty="0" err="1"/>
                <a:t>Vts</a:t>
              </a:r>
              <a:r>
                <a:rPr lang="es-ES" sz="1000" dirty="0" smtClean="0"/>
                <a:t>. 18</a:t>
              </a:r>
              <a:endParaRPr lang="es-ES" sz="1000" dirty="0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2713038" y="152074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471541" y="1196229"/>
              <a:ext cx="245973" cy="246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" sz="1000" dirty="0" err="1"/>
                <a:t>Vts.</a:t>
              </a:r>
              <a:r>
                <a:rPr lang="es-ES" sz="1000" dirty="0"/>
                <a:t> P</a:t>
              </a:r>
              <a:r>
                <a:rPr lang="es-ES" sz="1000" dirty="0" smtClean="0"/>
                <a:t>. 19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86063" y="1198699"/>
              <a:ext cx="181603" cy="1465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3009191" y="1182535"/>
              <a:ext cx="194014" cy="246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1000" dirty="0" err="1" smtClean="0"/>
                <a:t>Vts</a:t>
              </a:r>
              <a:r>
                <a:rPr lang="es-ES" sz="1000" dirty="0" smtClean="0"/>
                <a:t>. 19</a:t>
              </a:r>
              <a:endParaRPr lang="es-ES" sz="1000" dirty="0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4429122" y="173024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3256792" y="1214983"/>
              <a:ext cx="181603" cy="1760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3753339" y="1196229"/>
              <a:ext cx="181603" cy="176071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81651" y="15125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Miles de pesos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83987" y="151258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Miles de </a:t>
            </a:r>
            <a:r>
              <a:rPr lang="en-US" dirty="0" err="1" smtClean="0"/>
              <a:t>dolares</a:t>
            </a:r>
            <a:endParaRPr lang="en-US" dirty="0"/>
          </a:p>
        </p:txBody>
      </p:sp>
      <p:pic>
        <p:nvPicPr>
          <p:cNvPr id="2" name="EC_Tendencia_Vent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847851"/>
            <a:ext cx="6985000" cy="4035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0" y="152400"/>
            <a:ext cx="667201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 dirty="0"/>
              <a:t>EXELCO</a:t>
            </a:r>
          </a:p>
          <a:p>
            <a:r>
              <a:rPr lang="es-MX" sz="1600" b="1" dirty="0" smtClean="0"/>
              <a:t>Comparativo Consolidado – Marzo Real vs </a:t>
            </a:r>
            <a:r>
              <a:rPr lang="es-MX" sz="1600" b="1" dirty="0" err="1" smtClean="0"/>
              <a:t>Proyec</a:t>
            </a:r>
            <a:r>
              <a:rPr lang="es-MX" sz="1600" b="1" dirty="0" smtClean="0"/>
              <a:t>. vs Ppto. 2019</a:t>
            </a:r>
            <a:endParaRPr lang="es-MX" sz="1200" b="1" dirty="0"/>
          </a:p>
        </p:txBody>
      </p:sp>
      <p:pic>
        <p:nvPicPr>
          <p:cNvPr id="4" name="EC_Real_Proyec_Pp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466850"/>
            <a:ext cx="8890000" cy="43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011" y="152400"/>
            <a:ext cx="711752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 dirty="0"/>
              <a:t>EXELCO</a:t>
            </a:r>
          </a:p>
          <a:p>
            <a:r>
              <a:rPr lang="es-MX" sz="1600" b="1" dirty="0" smtClean="0"/>
              <a:t>Variaciones Comparativo Divisiones Marzo - Real vs Proyección 2019</a:t>
            </a:r>
            <a:endParaRPr lang="es-MX" sz="1200" b="1" dirty="0"/>
          </a:p>
        </p:txBody>
      </p:sp>
      <p:pic>
        <p:nvPicPr>
          <p:cNvPr id="2" name="EC_Real_Vs_Proy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" y="1466850"/>
            <a:ext cx="8890000" cy="40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011" y="152400"/>
            <a:ext cx="725378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 dirty="0"/>
              <a:t>EXELCO</a:t>
            </a:r>
          </a:p>
          <a:p>
            <a:r>
              <a:rPr lang="es-MX" sz="1600" b="1" dirty="0" smtClean="0"/>
              <a:t>Variaciones Comparativo Divisiones Marzo - Real vs Presupuesto 2019</a:t>
            </a:r>
            <a:endParaRPr lang="es-MX" sz="1200" b="1" dirty="0"/>
          </a:p>
        </p:txBody>
      </p:sp>
      <p:pic>
        <p:nvPicPr>
          <p:cNvPr id="2" name="EC_Real_Vs_Ppt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" y="1466850"/>
            <a:ext cx="8890000" cy="40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696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Proyectado Abril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C_EXELCO_PROYECC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66850"/>
            <a:ext cx="8890000" cy="4388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52400" y="13855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ER Consolidado </a:t>
            </a:r>
            <a:r>
              <a:rPr lang="es-MX" sz="1600" b="1" dirty="0" smtClean="0"/>
              <a:t>proyectado por División Abril 2019 (Miles de </a:t>
            </a:r>
            <a:r>
              <a:rPr lang="es-MX" sz="1600" b="1" dirty="0"/>
              <a:t>pesos) </a:t>
            </a:r>
            <a:endParaRPr lang="en-US" sz="1600" b="1" dirty="0"/>
          </a:p>
        </p:txBody>
      </p:sp>
      <p:pic>
        <p:nvPicPr>
          <p:cNvPr id="3" name="EC_EXELCO_PROYECCION_DIVISION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1466850"/>
            <a:ext cx="8890000" cy="3972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7788" y="76200"/>
            <a:ext cx="63133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 smtClean="0"/>
              <a:t>Reporte de pagos e Impuestos vencidos al </a:t>
            </a:r>
            <a:r>
              <a:rPr lang="es-MX" sz="1600" b="1" dirty="0" smtClean="0"/>
              <a:t>22</a:t>
            </a:r>
            <a:r>
              <a:rPr lang="es-MX" sz="1600" b="1" dirty="0" smtClean="0"/>
              <a:t> </a:t>
            </a:r>
            <a:r>
              <a:rPr lang="es-MX" sz="1600" b="1" dirty="0" smtClean="0"/>
              <a:t>de Abril del 2019</a:t>
            </a:r>
            <a:endParaRPr lang="en-US" sz="1600" b="1" dirty="0"/>
          </a:p>
        </p:txBody>
      </p:sp>
      <p:pic>
        <p:nvPicPr>
          <p:cNvPr id="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3038"/>
            <a:ext cx="8828088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810000" y="3092450"/>
            <a:ext cx="1296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/>
              <a:t>Anexos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9968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</a:t>
            </a:r>
            <a:r>
              <a:rPr lang="es-MX" sz="2400" b="1" dirty="0" smtClean="0"/>
              <a:t>Energéticos</a:t>
            </a:r>
            <a:endParaRPr lang="es-MX" sz="2400" b="1" dirty="0"/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ner_Consolidado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850"/>
            <a:ext cx="8826500" cy="3360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1366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</a:t>
            </a:r>
            <a:r>
              <a:rPr lang="es-MX" sz="2400" b="1" dirty="0" smtClean="0"/>
              <a:t>Energéticos</a:t>
            </a:r>
            <a:endParaRPr lang="es-MX" sz="2400" b="1" dirty="0"/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ner_Consolidado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850"/>
            <a:ext cx="8826500" cy="3360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6"/>
          <p:cNvSpPr txBox="1">
            <a:spLocks noChangeArrowheads="1"/>
          </p:cNvSpPr>
          <p:nvPr/>
        </p:nvSpPr>
        <p:spPr bwMode="auto">
          <a:xfrm>
            <a:off x="76200" y="76200"/>
            <a:ext cx="4863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</a:t>
            </a:r>
            <a:r>
              <a:rPr lang="es-MX" sz="2400" b="1" dirty="0" smtClean="0"/>
              <a:t>Energéticos</a:t>
            </a:r>
            <a:endParaRPr lang="es-MX" sz="2400" b="1" dirty="0"/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ner_FE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958850"/>
            <a:ext cx="5581650" cy="5669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2"/>
          <p:cNvSpPr txBox="1">
            <a:spLocks noChangeArrowheads="1"/>
          </p:cNvSpPr>
          <p:nvPr/>
        </p:nvSpPr>
        <p:spPr bwMode="auto">
          <a:xfrm>
            <a:off x="76200" y="45203"/>
            <a:ext cx="69884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 smtClean="0"/>
              <a:t>Exelco</a:t>
            </a:r>
            <a:endParaRPr lang="es-MX" sz="2400" b="1" dirty="0"/>
          </a:p>
          <a:p>
            <a:r>
              <a:rPr lang="es-MX" sz="1600" b="1" dirty="0" smtClean="0"/>
              <a:t>Tendencias Ventas</a:t>
            </a:r>
            <a:r>
              <a:rPr lang="es-MX" sz="1600" b="1" dirty="0"/>
              <a:t>, UAFIR Flujo y Ppto</a:t>
            </a:r>
            <a:r>
              <a:rPr lang="es-MX" sz="1600" b="1" dirty="0" smtClean="0"/>
              <a:t>. Marzo 2019(miles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9662" y="6477000"/>
            <a:ext cx="8584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Amortización México $ </a:t>
            </a:r>
            <a:r>
              <a:rPr lang="es-MX" sz="1100" dirty="0" smtClean="0"/>
              <a:t>169 </a:t>
            </a:r>
            <a:r>
              <a:rPr lang="es-MX" sz="1100" dirty="0"/>
              <a:t>MD </a:t>
            </a:r>
            <a:r>
              <a:rPr lang="es-MX" sz="1100" dirty="0" smtClean="0"/>
              <a:t>+ Pago Extra RySF $271 MD + Pago Extra </a:t>
            </a:r>
            <a:r>
              <a:rPr lang="es-MX" sz="1100" dirty="0" err="1" smtClean="0"/>
              <a:t>Silnsa</a:t>
            </a:r>
            <a:r>
              <a:rPr lang="es-MX" sz="1100" dirty="0" smtClean="0"/>
              <a:t> $92 MD         </a:t>
            </a:r>
            <a:endParaRPr lang="es-MX" sz="1400" dirty="0" smtClean="0"/>
          </a:p>
        </p:txBody>
      </p:sp>
      <p:sp>
        <p:nvSpPr>
          <p:cNvPr id="35" name="TextBox 20"/>
          <p:cNvSpPr txBox="1"/>
          <p:nvPr/>
        </p:nvSpPr>
        <p:spPr>
          <a:xfrm>
            <a:off x="7143750" y="6477000"/>
            <a:ext cx="2000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Amortización EU $ 77.1 MD</a:t>
            </a:r>
            <a:endParaRPr lang="es-MX" sz="1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8918203" cy="386404"/>
          </a:xfrm>
          <a:prstGeom prst="rect">
            <a:avLst/>
          </a:prstGeom>
        </p:spPr>
      </p:pic>
      <p:pic>
        <p:nvPicPr>
          <p:cNvPr id="4" name="CE_Exelco_Ventas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428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1026"/>
          <p:cNvSpPr txBox="1">
            <a:spLocks noChangeArrowheads="1"/>
          </p:cNvSpPr>
          <p:nvPr/>
        </p:nvSpPr>
        <p:spPr bwMode="auto">
          <a:xfrm>
            <a:off x="76200" y="76200"/>
            <a:ext cx="6175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</a:t>
            </a:r>
            <a:r>
              <a:rPr lang="es-MX" sz="2400" b="1" dirty="0" smtClean="0"/>
              <a:t>Energéticos</a:t>
            </a:r>
            <a:endParaRPr lang="es-MX" sz="2400" b="1" dirty="0"/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ner_FE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45" y="958850"/>
            <a:ext cx="5582255" cy="567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5725" y="76200"/>
            <a:ext cx="49968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 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Alim_Consolidado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850"/>
            <a:ext cx="8826500" cy="334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1366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 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Alim_Consolidado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850"/>
            <a:ext cx="8826500" cy="334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0353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Alim_FE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895350"/>
            <a:ext cx="6096000" cy="588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175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Alim_FE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895350"/>
            <a:ext cx="6096000" cy="5884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85725" y="76200"/>
            <a:ext cx="48253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Automotriz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Auto_Consolidado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850"/>
            <a:ext cx="8826500" cy="5193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85725" y="76200"/>
            <a:ext cx="61366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Automotriz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Auto_Consolidado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850"/>
            <a:ext cx="8826500" cy="5193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55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2400" b="1" dirty="0"/>
              <a:t>División Automotriz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Auto_FE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958850"/>
            <a:ext cx="4826000" cy="5158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55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2400" b="1" dirty="0"/>
              <a:t>División Automotriz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Auto_FE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958850"/>
            <a:ext cx="4826000" cy="5158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63500" y="76200"/>
            <a:ext cx="48253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Inmobiliaria</a:t>
            </a:r>
          </a:p>
          <a:p>
            <a:r>
              <a:rPr lang="es-MX" sz="1600" b="1" dirty="0"/>
              <a:t>ER Consolidado </a:t>
            </a:r>
            <a:r>
              <a:rPr lang="es-MX" sz="1600" b="1" dirty="0" smtClean="0"/>
              <a:t>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Inmo_Consolidado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895350"/>
            <a:ext cx="7937500" cy="5588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68746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Automotriz</a:t>
            </a:r>
          </a:p>
          <a:p>
            <a:r>
              <a:rPr lang="es-MX" sz="1600" b="1" dirty="0"/>
              <a:t>Tendencia Ventas, UAFIR Flujo y Ppto. </a:t>
            </a:r>
            <a:r>
              <a:rPr lang="es-MX" sz="1600" b="1" dirty="0" smtClean="0"/>
              <a:t>Marzo 2019(miles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8918203" cy="386404"/>
          </a:xfrm>
          <a:prstGeom prst="rect">
            <a:avLst/>
          </a:prstGeom>
        </p:spPr>
      </p:pic>
      <p:pic>
        <p:nvPicPr>
          <p:cNvPr id="3" name="EC_Exelco_Ventas_Auto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428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63500" y="76200"/>
            <a:ext cx="61366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Inmobiliaria</a:t>
            </a:r>
          </a:p>
          <a:p>
            <a:r>
              <a:rPr lang="es-MX" sz="1600" b="1" dirty="0"/>
              <a:t>ER Consolidado </a:t>
            </a:r>
            <a:r>
              <a:rPr lang="es-MX" sz="1600" b="1" dirty="0" smtClean="0"/>
              <a:t>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Inmo_Consolidado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895350"/>
            <a:ext cx="7937500" cy="5588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863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Inmobiliaria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Inmo_FE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958850"/>
            <a:ext cx="4191000" cy="5586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6200" y="76200"/>
            <a:ext cx="6175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Inmobiliaria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acumulado a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Inmo_FE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958850"/>
            <a:ext cx="4191000" cy="5586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3500" y="76200"/>
            <a:ext cx="45432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 EUA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 Marzo 2019 (miles </a:t>
            </a:r>
            <a:r>
              <a:rPr lang="es-MX" sz="1600" b="1" dirty="0"/>
              <a:t>Dlls.) </a:t>
            </a:r>
            <a:endParaRPr lang="en-US" sz="1600" b="1" dirty="0"/>
          </a:p>
        </p:txBody>
      </p:sp>
      <p:pic>
        <p:nvPicPr>
          <p:cNvPr id="3" name="AlimEU_Consolidado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958850"/>
            <a:ext cx="8826500" cy="3438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3500" y="76200"/>
            <a:ext cx="56829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 EUA</a:t>
            </a:r>
          </a:p>
          <a:p>
            <a:r>
              <a:rPr lang="es-MX" sz="1600" b="1" dirty="0"/>
              <a:t>ER </a:t>
            </a:r>
            <a:r>
              <a:rPr lang="es-MX" sz="1600" b="1" dirty="0" smtClean="0"/>
              <a:t>Consolidado acumulado a Marzo 2019 (miles </a:t>
            </a:r>
            <a:r>
              <a:rPr lang="es-MX" sz="1600" b="1" dirty="0"/>
              <a:t>Dlls.) </a:t>
            </a:r>
            <a:endParaRPr lang="en-US" sz="1600" b="1" dirty="0"/>
          </a:p>
        </p:txBody>
      </p:sp>
      <p:pic>
        <p:nvPicPr>
          <p:cNvPr id="3" name="AlimEU_Consolidado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958850"/>
            <a:ext cx="8826500" cy="3438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1825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 EUA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Marzo 2019 (miles </a:t>
            </a:r>
            <a:r>
              <a:rPr lang="es-MX" sz="1600" b="1" dirty="0"/>
              <a:t>Dlls) </a:t>
            </a:r>
            <a:endParaRPr lang="en-US" sz="1600" b="1" dirty="0"/>
          </a:p>
        </p:txBody>
      </p:sp>
      <p:pic>
        <p:nvPicPr>
          <p:cNvPr id="2" name="AlimEU_FE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958850"/>
            <a:ext cx="6985000" cy="581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6637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 EUA</a:t>
            </a:r>
          </a:p>
          <a:p>
            <a:r>
              <a:rPr lang="es-MX" sz="1600" b="1" dirty="0"/>
              <a:t>Flujo de efectivo </a:t>
            </a:r>
            <a:r>
              <a:rPr lang="es-MX" sz="1600" b="1" dirty="0" smtClean="0"/>
              <a:t>acumulado a Marzo 2019 (miles </a:t>
            </a:r>
            <a:r>
              <a:rPr lang="es-MX" sz="1600" b="1" dirty="0"/>
              <a:t>Dlls) </a:t>
            </a:r>
            <a:endParaRPr lang="en-US" sz="1600" b="1" dirty="0"/>
          </a:p>
        </p:txBody>
      </p:sp>
      <p:pic>
        <p:nvPicPr>
          <p:cNvPr id="2" name="AlimEU_FE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958850"/>
            <a:ext cx="6985000" cy="581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849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BG </a:t>
            </a:r>
            <a:r>
              <a:rPr lang="es-MX" sz="1600" b="1" dirty="0" smtClean="0"/>
              <a:t>Consolidado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C_DIV_BG_ACTIV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519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4849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</a:t>
            </a:r>
          </a:p>
          <a:p>
            <a:r>
              <a:rPr lang="es-MX" sz="1600" b="1" dirty="0"/>
              <a:t>BG </a:t>
            </a:r>
            <a:r>
              <a:rPr lang="es-MX" sz="1600" b="1" dirty="0" smtClean="0"/>
              <a:t>Consolidado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3" name="EC_DIV_BG_PAS_Y_C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850"/>
            <a:ext cx="8890000" cy="4779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76200" y="76200"/>
            <a:ext cx="5043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 </a:t>
            </a:r>
          </a:p>
          <a:p>
            <a:r>
              <a:rPr lang="es-MX" sz="1600" b="1" dirty="0"/>
              <a:t>Pasivos </a:t>
            </a:r>
            <a:r>
              <a:rPr lang="es-MX" sz="1600" b="1" dirty="0" smtClean="0"/>
              <a:t>bancarios Marzo 2019 (miles </a:t>
            </a:r>
            <a:r>
              <a:rPr lang="es-MX" sz="1600" b="1" dirty="0"/>
              <a:t>de pesos) </a:t>
            </a:r>
            <a:endParaRPr lang="en-US" sz="1600" b="1" dirty="0"/>
          </a:p>
        </p:txBody>
      </p:sp>
      <p:pic>
        <p:nvPicPr>
          <p:cNvPr id="2" name="EC_Relacion_Pasivo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212850"/>
            <a:ext cx="8890000" cy="5023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68746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</a:t>
            </a:r>
            <a:r>
              <a:rPr lang="es-MX" sz="2400" b="1" dirty="0" smtClean="0"/>
              <a:t>Alimentos MX</a:t>
            </a:r>
            <a:endParaRPr lang="es-MX" sz="2400" b="1" dirty="0"/>
          </a:p>
          <a:p>
            <a:r>
              <a:rPr lang="es-MX" sz="1600" b="1" dirty="0"/>
              <a:t>Tendencia Ventas, UAFIR Flujo y Ppto. </a:t>
            </a:r>
            <a:r>
              <a:rPr lang="es-MX" sz="1600" b="1" dirty="0" smtClean="0"/>
              <a:t>Marzo 2019(miles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8918203" cy="386404"/>
          </a:xfrm>
          <a:prstGeom prst="rect">
            <a:avLst/>
          </a:prstGeom>
        </p:spPr>
      </p:pic>
      <p:pic>
        <p:nvPicPr>
          <p:cNvPr id="3" name="EC_Exelco_Ventas_Alim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4278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076"/>
          <p:cNvSpPr txBox="1">
            <a:spLocks noChangeArrowheads="1"/>
          </p:cNvSpPr>
          <p:nvPr/>
        </p:nvSpPr>
        <p:spPr bwMode="auto">
          <a:xfrm>
            <a:off x="76200" y="76200"/>
            <a:ext cx="48189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 </a:t>
            </a:r>
          </a:p>
          <a:p>
            <a:r>
              <a:rPr lang="es-MX" sz="1600" b="1" dirty="0"/>
              <a:t>Servicio de </a:t>
            </a:r>
            <a:r>
              <a:rPr lang="es-MX" sz="1600" b="1" dirty="0" smtClean="0"/>
              <a:t>deuda Marzo 2019 (miles de dlls.) </a:t>
            </a:r>
            <a:endParaRPr lang="en-US" sz="1600" b="1" dirty="0"/>
          </a:p>
        </p:txBody>
      </p:sp>
      <p:pic>
        <p:nvPicPr>
          <p:cNvPr id="2" name="EC_S_DEUD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2228850"/>
            <a:ext cx="8890000" cy="191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76200" y="76200"/>
            <a:ext cx="71994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 </a:t>
            </a:r>
          </a:p>
          <a:p>
            <a:r>
              <a:rPr lang="es-MX" sz="1600" b="1" dirty="0"/>
              <a:t>Pasivos </a:t>
            </a:r>
            <a:r>
              <a:rPr lang="es-MX" sz="1600" b="1" dirty="0" smtClean="0"/>
              <a:t>bancarios cuentas americanas Marzo 2019 (miles </a:t>
            </a:r>
            <a:r>
              <a:rPr lang="es-MX" sz="1600" b="1" dirty="0"/>
              <a:t>de dólares) </a:t>
            </a:r>
            <a:endParaRPr lang="en-US" sz="1600" b="1" dirty="0"/>
          </a:p>
        </p:txBody>
      </p:sp>
      <p:pic>
        <p:nvPicPr>
          <p:cNvPr id="2" name="EC_PASIVOS_E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9" y="1085850"/>
            <a:ext cx="5715000" cy="523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70124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Alimentos EUA</a:t>
            </a:r>
          </a:p>
          <a:p>
            <a:r>
              <a:rPr lang="es-MX" sz="1600" b="1" dirty="0"/>
              <a:t>Tendencia Ventas, UAFIR Flujo y Ppto. </a:t>
            </a:r>
            <a:r>
              <a:rPr lang="es-MX" sz="1600" b="1" dirty="0" smtClean="0"/>
              <a:t>Marzo 2019(miles </a:t>
            </a:r>
            <a:r>
              <a:rPr lang="es-MX" sz="1600" b="1" dirty="0"/>
              <a:t>de dólares)</a:t>
            </a:r>
            <a:endParaRPr lang="en-US" sz="1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8918203" cy="386404"/>
          </a:xfrm>
          <a:prstGeom prst="rect">
            <a:avLst/>
          </a:prstGeom>
        </p:spPr>
      </p:pic>
      <p:pic>
        <p:nvPicPr>
          <p:cNvPr id="2" name="EC_Exelco_Ventas_AlimEU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428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68746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Energéticos</a:t>
            </a:r>
          </a:p>
          <a:p>
            <a:r>
              <a:rPr lang="es-MX" sz="1600" b="1" dirty="0"/>
              <a:t>Tendencia Ventas, UAFIR Flujo y Ppto. </a:t>
            </a:r>
            <a:r>
              <a:rPr lang="es-MX" sz="1600" b="1" dirty="0" smtClean="0"/>
              <a:t>Marzo 2019(miles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8918203" cy="386404"/>
          </a:xfrm>
          <a:prstGeom prst="rect">
            <a:avLst/>
          </a:prstGeom>
        </p:spPr>
      </p:pic>
      <p:pic>
        <p:nvPicPr>
          <p:cNvPr id="2" name="EC_Exelco_Ventas_Ener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427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2"/>
          <p:cNvSpPr txBox="1">
            <a:spLocks noChangeArrowheads="1"/>
          </p:cNvSpPr>
          <p:nvPr/>
        </p:nvSpPr>
        <p:spPr bwMode="auto">
          <a:xfrm>
            <a:off x="76200" y="76200"/>
            <a:ext cx="68746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División Inmobiliaria</a:t>
            </a:r>
          </a:p>
          <a:p>
            <a:r>
              <a:rPr lang="es-MX" sz="1600" b="1" dirty="0"/>
              <a:t>Tendencia Ventas, UAFIR Flujo y Ppto. </a:t>
            </a:r>
            <a:r>
              <a:rPr lang="es-MX" sz="1600" b="1" dirty="0" smtClean="0"/>
              <a:t>Marzo 2019(miles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8918203" cy="386404"/>
          </a:xfrm>
          <a:prstGeom prst="rect">
            <a:avLst/>
          </a:prstGeom>
        </p:spPr>
      </p:pic>
      <p:pic>
        <p:nvPicPr>
          <p:cNvPr id="2" name="EC_Exelco_Ventas_Inmo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4278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39597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b="1" dirty="0"/>
              <a:t>EXELCO </a:t>
            </a:r>
          </a:p>
          <a:p>
            <a:r>
              <a:rPr lang="es-MX" sz="1600" b="1" dirty="0" smtClean="0"/>
              <a:t>Costos Marzo 2019(millones </a:t>
            </a:r>
            <a:r>
              <a:rPr lang="es-MX" sz="1600" b="1" dirty="0"/>
              <a:t>de pesos)</a:t>
            </a:r>
            <a:endParaRPr lang="en-US" sz="1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3061" t="25388" r="43555" b="70311"/>
          <a:stretch/>
        </p:blipFill>
        <p:spPr>
          <a:xfrm>
            <a:off x="2590800" y="990601"/>
            <a:ext cx="3737755" cy="386666"/>
          </a:xfrm>
          <a:prstGeom prst="rect">
            <a:avLst/>
          </a:prstGeom>
        </p:spPr>
      </p:pic>
      <p:pic>
        <p:nvPicPr>
          <p:cNvPr id="3" name="EC_Costo_Gr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593850"/>
            <a:ext cx="8890000" cy="3701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55711</TotalTime>
  <Words>722</Words>
  <Application>Microsoft Office PowerPoint</Application>
  <PresentationFormat>Presentación en pantalla (4:3)</PresentationFormat>
  <Paragraphs>161</Paragraphs>
  <Slides>51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BANDA</dc:creator>
  <cp:lastModifiedBy>JESUS-LP</cp:lastModifiedBy>
  <cp:revision>4490</cp:revision>
  <cp:lastPrinted>2018-06-15T00:25:50Z</cp:lastPrinted>
  <dcterms:created xsi:type="dcterms:W3CDTF">2007-12-11T18:42:52Z</dcterms:created>
  <dcterms:modified xsi:type="dcterms:W3CDTF">2019-04-24T00:01:41Z</dcterms:modified>
</cp:coreProperties>
</file>