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9" r:id="rId2"/>
    <p:sldId id="272" r:id="rId3"/>
    <p:sldId id="273" r:id="rId4"/>
    <p:sldId id="274" r:id="rId5"/>
    <p:sldId id="319" r:id="rId6"/>
    <p:sldId id="323" r:id="rId7"/>
    <p:sldId id="339" r:id="rId8"/>
    <p:sldId id="331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0066FF"/>
    <a:srgbClr val="00CC00"/>
    <a:srgbClr val="009900"/>
    <a:srgbClr val="296D4D"/>
    <a:srgbClr val="2E7A56"/>
    <a:srgbClr val="BC8E32"/>
    <a:srgbClr val="C89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94542" autoAdjust="0"/>
  </p:normalViewPr>
  <p:slideViewPr>
    <p:cSldViewPr>
      <p:cViewPr varScale="1">
        <p:scale>
          <a:sx n="66" d="100"/>
          <a:sy n="66" d="100"/>
        </p:scale>
        <p:origin x="132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2EBBD6C-0BFA-4A85-A653-DFF71FB87323}" type="datetimeFigureOut">
              <a:rPr lang="es-MX"/>
              <a:pPr>
                <a:defRPr/>
              </a:pPr>
              <a:t>28/06/2019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1CBBFE2-BE5F-4B96-BD7A-33C2F30A8D9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1957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E4B4881-1FE4-4ACB-8614-C8FBA02A0E3B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3896644-5D24-48EF-AB17-7BFC836F1F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09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C7671-E67F-4D86-92F4-B89F63C382D0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1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B10F62-BDA2-4F78-AC83-54C8CF9E9246}" type="slidenum">
              <a:rPr lang="es-E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s-ES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311527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42623C-A4DE-4CA1-A8BB-94F8FA9AD1DE}" type="slidenum">
              <a:rPr lang="es-E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s-ES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000113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5FE2FF-8991-4044-984E-4718AABDD19C}" type="slidenum">
              <a:rPr lang="es-E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s-ES" smtClean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568187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5F6281-65FB-4989-8029-FD975CFEFECA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423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21D733-B82B-4138-882A-C1BF411457A4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87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225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B1D2EE-8D36-42F6-83EA-1D811A576104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0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92075"/>
            <a:ext cx="6588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3" y="315913"/>
            <a:ext cx="1219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36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74174-2A8B-42E9-A82A-752CD8CE2F97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11D6B-EE6E-4435-A3FE-F4C82BD281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5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E47A8-6BC5-4FF8-A369-6400655D17C2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E2B0F-7AA9-41B5-8844-E859FC8D1A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7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C9874-8F35-463B-9150-E893F9472D79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01C16-E5C5-4206-9D25-A68A0012C57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0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92075"/>
            <a:ext cx="6588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3" y="315913"/>
            <a:ext cx="1219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12"/>
          <p:cNvCxnSpPr/>
          <p:nvPr userDrawn="1"/>
        </p:nvCxnSpPr>
        <p:spPr>
          <a:xfrm>
            <a:off x="92075" y="777875"/>
            <a:ext cx="8915400" cy="1588"/>
          </a:xfrm>
          <a:prstGeom prst="line">
            <a:avLst/>
          </a:prstGeom>
          <a:ln w="25400">
            <a:solidFill>
              <a:srgbClr val="2E7A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3"/>
          <p:cNvCxnSpPr/>
          <p:nvPr userDrawn="1"/>
        </p:nvCxnSpPr>
        <p:spPr>
          <a:xfrm>
            <a:off x="93663" y="804863"/>
            <a:ext cx="8915400" cy="1587"/>
          </a:xfrm>
          <a:prstGeom prst="line">
            <a:avLst/>
          </a:prstGeom>
          <a:ln w="19050">
            <a:solidFill>
              <a:srgbClr val="BC8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D336B-2EB2-4D61-AC83-804A80F571C2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86B8B-6143-4906-97DB-E65950664C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90599-A55D-4795-8ACB-2A7C24E9FE20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FDF8D-8E64-40FC-8832-A730F8850EF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1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84396-B0B3-4FF4-A8A3-0B51FBC6C400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B4798-F43B-4F35-9E11-DF89207AAF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6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7DCCA-FF5B-47D8-BFA3-22CB352AE646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5BDED-C161-4B61-8A18-BC9E1ADFE6C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32E34-0C39-488E-97CF-CE6BFC204710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25519-3220-4115-B985-1BCDECEDAD0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8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5A7D8-F94B-4BF7-A8AC-4502E34CE0BA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D94AB-4F33-4D6F-B3D9-7874D4A7ECE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5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DA088-A85E-4841-BED3-818EC9CCA789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C28A8-B901-4279-A162-7948267F223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6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DEE08-3119-4455-A6AE-A4C77C6DDABF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86E34-2AB3-43C7-9203-B9B86F2B6F4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5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691080-B0F0-457D-AADE-292D581EDA75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9DDD2A1-3322-4837-93A3-6698375077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1029" name="Picture 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92075"/>
            <a:ext cx="6588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3" y="315913"/>
            <a:ext cx="1219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92075" y="777875"/>
            <a:ext cx="8915400" cy="1588"/>
          </a:xfrm>
          <a:prstGeom prst="line">
            <a:avLst/>
          </a:prstGeom>
          <a:ln w="25400">
            <a:solidFill>
              <a:srgbClr val="2E7A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3663" y="812800"/>
            <a:ext cx="8915400" cy="1588"/>
          </a:xfrm>
          <a:prstGeom prst="line">
            <a:avLst/>
          </a:prstGeom>
          <a:ln w="19050">
            <a:solidFill>
              <a:srgbClr val="BC8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90437" r:id="rId1"/>
    <p:sldLayoutId id="2147490438" r:id="rId2"/>
    <p:sldLayoutId id="2147490427" r:id="rId3"/>
    <p:sldLayoutId id="2147490428" r:id="rId4"/>
    <p:sldLayoutId id="2147490429" r:id="rId5"/>
    <p:sldLayoutId id="2147490430" r:id="rId6"/>
    <p:sldLayoutId id="2147490431" r:id="rId7"/>
    <p:sldLayoutId id="2147490432" r:id="rId8"/>
    <p:sldLayoutId id="2147490433" r:id="rId9"/>
    <p:sldLayoutId id="2147490434" r:id="rId10"/>
    <p:sldLayoutId id="2147490435" r:id="rId11"/>
    <p:sldLayoutId id="214749043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/>
          <p:cNvGrpSpPr>
            <a:grpSpLocks/>
          </p:cNvGrpSpPr>
          <p:nvPr/>
        </p:nvGrpSpPr>
        <p:grpSpPr bwMode="auto">
          <a:xfrm>
            <a:off x="2057400" y="2057400"/>
            <a:ext cx="5146675" cy="2505710"/>
            <a:chOff x="3454400" y="2422581"/>
            <a:chExt cx="3436939" cy="2504751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4400" y="2422581"/>
              <a:ext cx="3436939" cy="1085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8" name="Text Box 2"/>
            <p:cNvSpPr txBox="1">
              <a:spLocks noChangeArrowheads="1"/>
            </p:cNvSpPr>
            <p:nvPr/>
          </p:nvSpPr>
          <p:spPr bwMode="auto">
            <a:xfrm>
              <a:off x="3678628" y="3727462"/>
              <a:ext cx="2633600" cy="11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MX" sz="2400" b="1">
                  <a:latin typeface="Calibri" panose="020F0502020204030204" pitchFamily="34" charset="0"/>
                </a:rPr>
                <a:t> </a:t>
              </a:r>
              <a:r>
                <a:rPr lang="es-MX" sz="2400" b="1" smtClean="0">
                  <a:latin typeface="Calibri" panose="020F0502020204030204" pitchFamily="34" charset="0"/>
                </a:rPr>
                <a:t>Abril 2019</a:t>
              </a:r>
              <a:endParaRPr lang="es-MX" sz="2400" b="1" dirty="0">
                <a:latin typeface="Calibri" panose="020F0502020204030204" pitchFamily="34" charset="0"/>
              </a:endParaRPr>
            </a:p>
            <a:p>
              <a:pPr algn="ctr" eaLnBrk="1" hangingPunct="1"/>
              <a:endParaRPr lang="es-MX" sz="2400" b="1" dirty="0">
                <a:latin typeface="Calibri" panose="020F0502020204030204" pitchFamily="34" charset="0"/>
              </a:endParaRPr>
            </a:p>
            <a:p>
              <a:pPr algn="ctr" eaLnBrk="1" hangingPunct="1"/>
              <a:r>
                <a:rPr lang="es-MX" sz="2400" b="1" dirty="0">
                  <a:latin typeface="Calibri" panose="020F0502020204030204" pitchFamily="34" charset="0"/>
                </a:rPr>
                <a:t>         </a:t>
              </a:r>
              <a:r>
                <a:rPr lang="es-MX" sz="2400" b="1" dirty="0" smtClean="0">
                  <a:latin typeface="Calibri" panose="020F0502020204030204" pitchFamily="34" charset="0"/>
                </a:rPr>
                <a:t>División Inmobiliaria MX</a:t>
              </a:r>
              <a:endParaRPr lang="en-US" sz="1600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07950" y="76200"/>
            <a:ext cx="32820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/>
              <a:t>División Inmobiliaria</a:t>
            </a:r>
          </a:p>
          <a:p>
            <a:pPr eaLnBrk="1" hangingPunct="1"/>
            <a:r>
              <a:rPr lang="es-MX" sz="1600" b="1" dirty="0"/>
              <a:t>ER</a:t>
            </a:r>
            <a:r>
              <a:rPr lang="es-MX" sz="1600" b="1"/>
              <a:t>. </a:t>
            </a:r>
            <a:r>
              <a:rPr lang="es-MX" sz="1600" b="1" smtClean="0"/>
              <a:t>Abril 2019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ER_M_D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333500"/>
            <a:ext cx="8890000" cy="38602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7950" y="76200"/>
            <a:ext cx="39589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/>
              <a:t>División Inmobiliaria</a:t>
            </a:r>
          </a:p>
          <a:p>
            <a:pPr eaLnBrk="1" hangingPunct="1"/>
            <a:r>
              <a:rPr lang="es-MX" sz="1600" b="1" dirty="0"/>
              <a:t>ER. </a:t>
            </a:r>
            <a:r>
              <a:rPr lang="es-MX" sz="1600" b="1" dirty="0" err="1"/>
              <a:t>Acum</a:t>
            </a:r>
            <a:r>
              <a:rPr lang="es-MX" sz="1600" b="1"/>
              <a:t>. </a:t>
            </a:r>
            <a:r>
              <a:rPr lang="es-MX" sz="1600" b="1" smtClean="0"/>
              <a:t>Abril 2019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ER_A_D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333500"/>
            <a:ext cx="8890000" cy="38602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92075" y="76200"/>
            <a:ext cx="4830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Inm</a:t>
            </a:r>
            <a:r>
              <a:rPr lang="es-MX" sz="2400" b="1" dirty="0"/>
              <a:t>. Exelco del Norte</a:t>
            </a:r>
          </a:p>
          <a:p>
            <a:pPr eaLnBrk="1" hangingPunct="1"/>
            <a:r>
              <a:rPr lang="es-MX" sz="1600" b="1"/>
              <a:t>Comparativo </a:t>
            </a:r>
            <a:r>
              <a:rPr lang="es-MX" sz="1600" b="1" smtClean="0"/>
              <a:t>2 Trimestre 2019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ER_T_INMEX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333500"/>
            <a:ext cx="8890000" cy="41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9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2075" y="76200"/>
            <a:ext cx="4830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Silnsa</a:t>
            </a:r>
            <a:endParaRPr lang="es-MX" sz="2400" b="1" dirty="0"/>
          </a:p>
          <a:p>
            <a:pPr eaLnBrk="1" hangingPunct="1"/>
            <a:r>
              <a:rPr lang="es-MX" sz="1600" b="1"/>
              <a:t>Comparativo </a:t>
            </a:r>
            <a:r>
              <a:rPr lang="es-MX" sz="1600" b="1" smtClean="0"/>
              <a:t>2 Trimestre 2019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ER_T_SIL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333500"/>
            <a:ext cx="8890000" cy="41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0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2075" y="76200"/>
            <a:ext cx="4830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/>
              <a:t>División Inmobiliaria.</a:t>
            </a:r>
          </a:p>
          <a:p>
            <a:pPr eaLnBrk="1" hangingPunct="1"/>
            <a:r>
              <a:rPr lang="es-MX" sz="1600" b="1"/>
              <a:t>Comparativo </a:t>
            </a:r>
            <a:r>
              <a:rPr lang="es-MX" sz="1600" b="1" smtClean="0"/>
              <a:t>2 Trimestre 2019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ER_T_D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333500"/>
            <a:ext cx="8890000" cy="41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1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2075" y="76200"/>
            <a:ext cx="55946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Inm</a:t>
            </a:r>
            <a:r>
              <a:rPr lang="es-MX" sz="2400" b="1" dirty="0"/>
              <a:t>. Exelco del Norte</a:t>
            </a:r>
          </a:p>
          <a:p>
            <a:pPr eaLnBrk="1" hangingPunct="1"/>
            <a:r>
              <a:rPr lang="es-MX" sz="1600" b="1" dirty="0"/>
              <a:t>Proyección vs. Ppto</a:t>
            </a:r>
            <a:r>
              <a:rPr lang="es-MX" sz="1600" b="1"/>
              <a:t>. </a:t>
            </a:r>
            <a:r>
              <a:rPr lang="es-MX" sz="1600" b="1" smtClean="0"/>
              <a:t>3 Trimestre 2019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ER_P_INMEX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333500"/>
            <a:ext cx="8890000" cy="41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3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92075" y="76200"/>
            <a:ext cx="55946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Silnsa</a:t>
            </a:r>
            <a:endParaRPr lang="es-MX" sz="2400" b="1" dirty="0"/>
          </a:p>
          <a:p>
            <a:pPr eaLnBrk="1" hangingPunct="1"/>
            <a:r>
              <a:rPr lang="es-MX" sz="1600" b="1" dirty="0"/>
              <a:t>Proyección vs. Ppto</a:t>
            </a:r>
            <a:r>
              <a:rPr lang="es-MX" sz="1600" b="1"/>
              <a:t>. </a:t>
            </a:r>
            <a:r>
              <a:rPr lang="es-MX" sz="1600" b="1" smtClean="0"/>
              <a:t>3 Trimestre 2019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ER_P_SIL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333500"/>
            <a:ext cx="8890000" cy="41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43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92075" y="76200"/>
            <a:ext cx="55946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/>
              <a:t>Div. Inmobiliaria</a:t>
            </a:r>
          </a:p>
          <a:p>
            <a:pPr eaLnBrk="1" hangingPunct="1"/>
            <a:r>
              <a:rPr lang="es-MX" sz="1600" b="1" dirty="0"/>
              <a:t>Proyección vs. Ppto</a:t>
            </a:r>
            <a:r>
              <a:rPr lang="es-MX" sz="1600" b="1"/>
              <a:t>. </a:t>
            </a:r>
            <a:r>
              <a:rPr lang="es-MX" sz="1600" b="1" smtClean="0"/>
              <a:t>3 Trimestre 2019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ER_P_D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333500"/>
            <a:ext cx="8890000" cy="41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9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26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26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2"/>
          <p:cNvSpPr txBox="1">
            <a:spLocks noChangeArrowheads="1"/>
          </p:cNvSpPr>
          <p:nvPr/>
        </p:nvSpPr>
        <p:spPr bwMode="auto">
          <a:xfrm>
            <a:off x="87313" y="76200"/>
            <a:ext cx="52459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Inm</a:t>
            </a:r>
            <a:r>
              <a:rPr lang="es-MX" sz="2400" b="1" dirty="0"/>
              <a:t>. Exelco del Norte</a:t>
            </a:r>
          </a:p>
          <a:p>
            <a:pPr eaLnBrk="1" hangingPunct="1"/>
            <a:r>
              <a:rPr lang="es-MX" sz="1600" b="1" dirty="0"/>
              <a:t>Tendencia Ventas, y </a:t>
            </a:r>
            <a:r>
              <a:rPr lang="es-MX" sz="1600" b="1" dirty="0" err="1"/>
              <a:t>Ppto</a:t>
            </a:r>
            <a:r>
              <a:rPr lang="es-MX" sz="1600" b="1" dirty="0"/>
              <a:t>. Periodo. (miles de pesos)</a:t>
            </a:r>
            <a:endParaRPr lang="en-US" sz="16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12526"/>
            <a:ext cx="5486399" cy="432000"/>
          </a:xfrm>
          <a:prstGeom prst="rect">
            <a:avLst/>
          </a:prstGeom>
        </p:spPr>
      </p:pic>
      <p:pic>
        <p:nvPicPr>
          <p:cNvPr id="2" name="Imagen 1"/>
          <p:cNvPicPr/>
          <p:nvPr>
            <p:extLst>
              <p:ext uri="{D42A27DB-BD31-4B8C-83A1-F6EECF244321}">
                <p14:modId xmlns:p14="http://schemas.microsoft.com/office/powerpoint/2010/main" val="572960855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06505" y="5867400"/>
            <a:ext cx="4114800" cy="733425"/>
          </a:xfrm>
          <a:prstGeom prst="rect">
            <a:avLst/>
          </a:prstGeom>
        </p:spPr>
      </p:pic>
      <p:pic>
        <p:nvPicPr>
          <p:cNvPr id="3" name="GRA_INMEXEL_VENTA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" y="1974850"/>
            <a:ext cx="8890000" cy="3550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2"/>
          <p:cNvSpPr txBox="1">
            <a:spLocks noChangeArrowheads="1"/>
          </p:cNvSpPr>
          <p:nvPr/>
        </p:nvSpPr>
        <p:spPr bwMode="auto">
          <a:xfrm>
            <a:off x="76200" y="76200"/>
            <a:ext cx="42899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Inm</a:t>
            </a:r>
            <a:r>
              <a:rPr lang="es-MX" sz="2400" b="1" dirty="0"/>
              <a:t>. Exelco del Norte</a:t>
            </a:r>
          </a:p>
          <a:p>
            <a:pPr eaLnBrk="1" hangingPunct="1"/>
            <a:r>
              <a:rPr lang="es-MX" sz="1600" b="1" dirty="0"/>
              <a:t>Cobranza y Ppto. Periodo(miles de pesos)</a:t>
            </a:r>
            <a:endParaRPr lang="en-US" sz="16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12526"/>
            <a:ext cx="5486399" cy="432000"/>
          </a:xfrm>
          <a:prstGeom prst="rect">
            <a:avLst/>
          </a:prstGeom>
        </p:spPr>
      </p:pic>
      <p:pic>
        <p:nvPicPr>
          <p:cNvPr id="2" name="GRA_INMEXEL_COBRANZ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1974850"/>
            <a:ext cx="8890000" cy="3551068"/>
          </a:xfrm>
          <a:prstGeom prst="rect">
            <a:avLst/>
          </a:prstGeom>
        </p:spPr>
      </p:pic>
      <p:pic>
        <p:nvPicPr>
          <p:cNvPr id="4" name="INMEXEL_COBRANZ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349" y="5784850"/>
            <a:ext cx="4191000" cy="696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2"/>
          <p:cNvSpPr txBox="1">
            <a:spLocks noChangeArrowheads="1"/>
          </p:cNvSpPr>
          <p:nvPr/>
        </p:nvSpPr>
        <p:spPr bwMode="auto">
          <a:xfrm>
            <a:off x="0" y="0"/>
            <a:ext cx="731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Serv</a:t>
            </a:r>
            <a:r>
              <a:rPr lang="es-MX" sz="2400" b="1" dirty="0"/>
              <a:t>. </a:t>
            </a:r>
            <a:r>
              <a:rPr lang="es-MX" sz="2400" b="1" dirty="0" err="1"/>
              <a:t>Inm</a:t>
            </a:r>
            <a:r>
              <a:rPr lang="es-MX" sz="2400" b="1" dirty="0"/>
              <a:t>. </a:t>
            </a:r>
            <a:r>
              <a:rPr lang="es-MX" sz="2400" b="1" dirty="0" err="1"/>
              <a:t>Loder</a:t>
            </a:r>
            <a:r>
              <a:rPr lang="es-MX" sz="2400" b="1" dirty="0"/>
              <a:t> del Noreste</a:t>
            </a:r>
          </a:p>
          <a:p>
            <a:pPr eaLnBrk="1" hangingPunct="1"/>
            <a:r>
              <a:rPr lang="es-MX" sz="1600" b="1" dirty="0"/>
              <a:t>Ventas, Construcciones, Tendencias Ppto. Periodo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 </a:t>
            </a:r>
            <a:endParaRPr lang="en-US" sz="16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12526"/>
            <a:ext cx="5486399" cy="432000"/>
          </a:xfrm>
          <a:prstGeom prst="rect">
            <a:avLst/>
          </a:prstGeom>
        </p:spPr>
      </p:pic>
      <p:pic>
        <p:nvPicPr>
          <p:cNvPr id="2" name="GRA_SILN_VENT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1974850"/>
            <a:ext cx="8890000" cy="3552571"/>
          </a:xfrm>
          <a:prstGeom prst="rect">
            <a:avLst/>
          </a:prstGeom>
        </p:spPr>
      </p:pic>
      <p:pic>
        <p:nvPicPr>
          <p:cNvPr id="4" name="SILN_VENTA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349" y="5784850"/>
            <a:ext cx="4191000" cy="696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61005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Serv</a:t>
            </a:r>
            <a:r>
              <a:rPr lang="es-MX" sz="2400" b="1" dirty="0"/>
              <a:t>. </a:t>
            </a:r>
            <a:r>
              <a:rPr lang="es-MX" sz="2400" b="1" dirty="0" err="1"/>
              <a:t>Inm</a:t>
            </a:r>
            <a:r>
              <a:rPr lang="es-MX" sz="2400" b="1" dirty="0"/>
              <a:t>. </a:t>
            </a:r>
            <a:r>
              <a:rPr lang="es-MX" sz="2400" b="1" dirty="0" err="1"/>
              <a:t>Loder</a:t>
            </a:r>
            <a:r>
              <a:rPr lang="es-MX" sz="2400" b="1" dirty="0"/>
              <a:t> del Noreste </a:t>
            </a:r>
          </a:p>
          <a:p>
            <a:pPr eaLnBrk="1" hangingPunct="1"/>
            <a:r>
              <a:rPr lang="es-MX" sz="1600" b="1" dirty="0"/>
              <a:t>Arrendamiento, Tendencias y Ppto. </a:t>
            </a:r>
            <a:r>
              <a:rPr lang="es-MX" sz="1600" b="1" smtClean="0"/>
              <a:t>Periodo 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12526"/>
            <a:ext cx="5486399" cy="432000"/>
          </a:xfrm>
          <a:prstGeom prst="rect">
            <a:avLst/>
          </a:prstGeom>
        </p:spPr>
      </p:pic>
      <p:pic>
        <p:nvPicPr>
          <p:cNvPr id="2" name="GRA_SILN_ARRENDAMIENT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1974850"/>
            <a:ext cx="8890000" cy="3550467"/>
          </a:xfrm>
          <a:prstGeom prst="rect">
            <a:avLst/>
          </a:prstGeom>
        </p:spPr>
      </p:pic>
      <p:pic>
        <p:nvPicPr>
          <p:cNvPr id="4" name="SILN_ARRENDAMIENT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349" y="5784850"/>
            <a:ext cx="4191000" cy="696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07950" y="76200"/>
            <a:ext cx="33970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Inm</a:t>
            </a:r>
            <a:r>
              <a:rPr lang="es-MX" sz="2400" b="1" dirty="0"/>
              <a:t>. Exelco del Norte </a:t>
            </a:r>
          </a:p>
          <a:p>
            <a:pPr eaLnBrk="1" hangingPunct="1"/>
            <a:r>
              <a:rPr lang="es-MX" sz="1600" b="1" dirty="0"/>
              <a:t>ER. </a:t>
            </a:r>
            <a:r>
              <a:rPr lang="es-MX" sz="1600" b="1" dirty="0" smtClean="0"/>
              <a:t>Periodo (</a:t>
            </a:r>
            <a:r>
              <a:rPr lang="es-MX" sz="1600" b="1" dirty="0"/>
              <a:t>miles de pesos) </a:t>
            </a:r>
            <a:endParaRPr lang="en-US" sz="1600" b="1" dirty="0"/>
          </a:p>
        </p:txBody>
      </p:sp>
      <p:pic>
        <p:nvPicPr>
          <p:cNvPr id="2" name="ER_M_INMEX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339850"/>
            <a:ext cx="8890000" cy="38289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07950" y="76200"/>
            <a:ext cx="37485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Inm</a:t>
            </a:r>
            <a:r>
              <a:rPr lang="es-MX" sz="2400" b="1" dirty="0"/>
              <a:t>. Exelco del Norte </a:t>
            </a:r>
          </a:p>
          <a:p>
            <a:pPr eaLnBrk="1" hangingPunct="1"/>
            <a:r>
              <a:rPr lang="es-MX" sz="1600" b="1" dirty="0"/>
              <a:t>ER. </a:t>
            </a:r>
            <a:r>
              <a:rPr lang="es-MX" sz="1600" b="1" dirty="0" err="1"/>
              <a:t>Acum</a:t>
            </a:r>
            <a:r>
              <a:rPr lang="es-MX" sz="1600" b="1" dirty="0"/>
              <a:t>. Periodo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ER_A_INMEX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333500"/>
            <a:ext cx="8890000" cy="38602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92075" y="76200"/>
            <a:ext cx="441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sz="1600" b="1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07950" y="76200"/>
            <a:ext cx="32820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Silnsa</a:t>
            </a:r>
            <a:endParaRPr lang="es-MX" sz="2400" b="1" dirty="0"/>
          </a:p>
          <a:p>
            <a:pPr eaLnBrk="1" hangingPunct="1"/>
            <a:r>
              <a:rPr lang="es-MX" sz="1600" b="1" dirty="0"/>
              <a:t>ER</a:t>
            </a:r>
            <a:r>
              <a:rPr lang="es-MX" sz="1600" b="1"/>
              <a:t>. </a:t>
            </a:r>
            <a:r>
              <a:rPr lang="es-MX" sz="1600" b="1" smtClean="0"/>
              <a:t>Abril 2019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ER_M_SIL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9" y="1333500"/>
            <a:ext cx="8890000" cy="38602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07950" y="76200"/>
            <a:ext cx="39589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Silnsa</a:t>
            </a:r>
            <a:endParaRPr lang="es-MX" sz="2400" b="1" dirty="0"/>
          </a:p>
          <a:p>
            <a:pPr eaLnBrk="1" hangingPunct="1"/>
            <a:r>
              <a:rPr lang="es-MX" sz="1600" b="1" dirty="0"/>
              <a:t>ER. </a:t>
            </a:r>
            <a:r>
              <a:rPr lang="es-MX" sz="1600" b="1" dirty="0" err="1"/>
              <a:t>Acum</a:t>
            </a:r>
            <a:r>
              <a:rPr lang="es-MX" sz="1600" b="1"/>
              <a:t>. </a:t>
            </a:r>
            <a:r>
              <a:rPr lang="es-MX" sz="1600" b="1" smtClean="0"/>
              <a:t>Abril 2019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ER_A_SIL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333500"/>
            <a:ext cx="8890000" cy="38602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20117</TotalTime>
  <Words>240</Words>
  <Application>Microsoft Office PowerPoint</Application>
  <PresentationFormat>Presentación en pantalla (4:3)</PresentationFormat>
  <Paragraphs>42</Paragraphs>
  <Slides>19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Juan</cp:lastModifiedBy>
  <cp:revision>2083</cp:revision>
  <dcterms:created xsi:type="dcterms:W3CDTF">2007-12-11T18:42:52Z</dcterms:created>
  <dcterms:modified xsi:type="dcterms:W3CDTF">2019-06-28T23:26:23Z</dcterms:modified>
</cp:coreProperties>
</file>