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9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19" r:id="rId19"/>
    <p:sldId id="320" r:id="rId20"/>
    <p:sldId id="347" r:id="rId21"/>
    <p:sldId id="340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25" r:id="rId30"/>
    <p:sldId id="385" r:id="rId31"/>
    <p:sldId id="402" r:id="rId32"/>
    <p:sldId id="378" r:id="rId33"/>
    <p:sldId id="383" r:id="rId34"/>
    <p:sldId id="384" r:id="rId35"/>
    <p:sldId id="393" r:id="rId36"/>
  </p:sldIdLst>
  <p:sldSz cx="9144000" cy="6858000" type="screen4x3"/>
  <p:notesSz cx="6954838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66FF"/>
    <a:srgbClr val="00CC00"/>
    <a:srgbClr val="009900"/>
    <a:srgbClr val="296D4D"/>
    <a:srgbClr val="2E7A56"/>
    <a:srgbClr val="BC8E32"/>
    <a:srgbClr val="C89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624" autoAdjust="0"/>
  </p:normalViewPr>
  <p:slideViewPr>
    <p:cSldViewPr>
      <p:cViewPr varScale="1">
        <p:scale>
          <a:sx n="82" d="100"/>
          <a:sy n="82" d="100"/>
        </p:scale>
        <p:origin x="84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13763" cy="4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37" tIns="46721" rIns="93437" bIns="46721" numCol="1" anchor="t" anchorCtr="0" compatLnSpc="1">
            <a:prstTxWarp prst="textNoShape">
              <a:avLst/>
            </a:prstTxWarp>
          </a:bodyPr>
          <a:lstStyle>
            <a:lvl1pPr defTabSz="916749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39470" y="0"/>
            <a:ext cx="3013763" cy="4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37" tIns="46721" rIns="93437" bIns="46721" numCol="1" anchor="t" anchorCtr="0" compatLnSpc="1">
            <a:prstTxWarp prst="textNoShape">
              <a:avLst/>
            </a:prstTxWarp>
          </a:bodyPr>
          <a:lstStyle>
            <a:lvl1pPr algn="r" defTabSz="916749">
              <a:defRPr sz="1200">
                <a:latin typeface="Arial" charset="0"/>
              </a:defRPr>
            </a:lvl1pPr>
          </a:lstStyle>
          <a:p>
            <a:pPr>
              <a:defRPr/>
            </a:pPr>
            <a:fld id="{F7AB5710-47F4-488E-8E6B-F39D1E29CB44}" type="datetimeFigureOut">
              <a:rPr lang="es-MX"/>
              <a:pPr>
                <a:defRPr/>
              </a:pPr>
              <a:t>28/03/2019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42993"/>
            <a:ext cx="3013763" cy="4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37" tIns="46721" rIns="93437" bIns="46721" numCol="1" anchor="b" anchorCtr="0" compatLnSpc="1">
            <a:prstTxWarp prst="textNoShape">
              <a:avLst/>
            </a:prstTxWarp>
          </a:bodyPr>
          <a:lstStyle>
            <a:lvl1pPr defTabSz="916749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39470" y="8842993"/>
            <a:ext cx="3013763" cy="4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37" tIns="46721" rIns="93437" bIns="46721" numCol="1" anchor="b" anchorCtr="0" compatLnSpc="1">
            <a:prstTxWarp prst="textNoShape">
              <a:avLst/>
            </a:prstTxWarp>
          </a:bodyPr>
          <a:lstStyle>
            <a:lvl1pPr algn="r" defTabSz="916749">
              <a:defRPr sz="1200">
                <a:latin typeface="Arial" charset="0"/>
              </a:defRPr>
            </a:lvl1pPr>
          </a:lstStyle>
          <a:p>
            <a:pPr>
              <a:defRPr/>
            </a:pPr>
            <a:fld id="{93ECA137-821F-4AE7-829B-8FC69B5C82F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68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13763" cy="4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37" tIns="46721" rIns="93437" bIns="46721" numCol="1" anchor="t" anchorCtr="0" compatLnSpc="1">
            <a:prstTxWarp prst="textNoShape">
              <a:avLst/>
            </a:prstTxWarp>
          </a:bodyPr>
          <a:lstStyle>
            <a:lvl1pPr defTabSz="916749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39470" y="0"/>
            <a:ext cx="3013763" cy="4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37" tIns="46721" rIns="93437" bIns="46721" numCol="1" anchor="t" anchorCtr="0" compatLnSpc="1">
            <a:prstTxWarp prst="textNoShape">
              <a:avLst/>
            </a:prstTxWarp>
          </a:bodyPr>
          <a:lstStyle>
            <a:lvl1pPr algn="r" defTabSz="916749">
              <a:defRPr sz="1200">
                <a:latin typeface="Arial" charset="0"/>
              </a:defRPr>
            </a:lvl1pPr>
          </a:lstStyle>
          <a:p>
            <a:pPr>
              <a:defRPr/>
            </a:pPr>
            <a:fld id="{77531752-3F80-4DEB-B1DF-B0DA44E36DB5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700088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04" tIns="47702" rIns="95404" bIns="477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5484" y="4421503"/>
            <a:ext cx="5563870" cy="418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37" tIns="46721" rIns="93437" bIns="46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993"/>
            <a:ext cx="3013763" cy="4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37" tIns="46721" rIns="93437" bIns="46721" numCol="1" anchor="b" anchorCtr="0" compatLnSpc="1">
            <a:prstTxWarp prst="textNoShape">
              <a:avLst/>
            </a:prstTxWarp>
          </a:bodyPr>
          <a:lstStyle>
            <a:lvl1pPr defTabSz="916749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39470" y="8842993"/>
            <a:ext cx="3013763" cy="4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37" tIns="46721" rIns="93437" bIns="46721" numCol="1" anchor="b" anchorCtr="0" compatLnSpc="1">
            <a:prstTxWarp prst="textNoShape">
              <a:avLst/>
            </a:prstTxWarp>
          </a:bodyPr>
          <a:lstStyle>
            <a:lvl1pPr algn="r" defTabSz="916749">
              <a:defRPr sz="1200">
                <a:latin typeface="Arial" charset="0"/>
              </a:defRPr>
            </a:lvl1pPr>
          </a:lstStyle>
          <a:p>
            <a:pPr>
              <a:defRPr/>
            </a:pPr>
            <a:fld id="{37A2A4D3-06F4-46E7-844C-CC645792ACB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2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4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3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1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9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84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90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8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70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74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0707" indent="-292579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0318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8445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06572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74699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42826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10953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9080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6C38C8-9A69-485E-AEFA-0CBBF9BF4443}" type="slidenum">
              <a:rPr lang="es-ES" smtClean="0"/>
              <a:pPr eaLnBrk="1" hangingPunct="1"/>
              <a:t>22</a:t>
            </a:fld>
            <a:endParaRPr lang="es-E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075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74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0707" indent="-292579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0318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8445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06572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74699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42826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10953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9080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B3BD0B-5687-46C1-9FD8-DCB278DAB4D5}" type="slidenum">
              <a:rPr lang="es-ES" smtClean="0"/>
              <a:pPr eaLnBrk="1" hangingPunct="1"/>
              <a:t>23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60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1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74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0707" indent="-292579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0318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8445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06572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74699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42826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10953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9080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01BFAD-9588-495D-B03E-9B7CE6182217}" type="slidenum">
              <a:rPr lang="es-ES" smtClean="0"/>
              <a:pPr eaLnBrk="1" hangingPunct="1"/>
              <a:t>24</a:t>
            </a:fld>
            <a:endParaRPr lang="es-E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869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74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0707" indent="-292579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0318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8445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06572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74699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42826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10953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9080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F7A06E-28C3-48C3-B61A-B95F57C4B94B}" type="slidenum">
              <a:rPr lang="es-ES" smtClean="0"/>
              <a:pPr eaLnBrk="1" hangingPunct="1"/>
              <a:t>25</a:t>
            </a:fld>
            <a:endParaRPr lang="es-E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97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74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0707" indent="-292579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0318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8445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06572" indent="-234064" defTabSz="91674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74699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42826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10953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9080" indent="-234064" defTabSz="9167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A17A32-07D1-4B42-B0AA-7A549B3AD7BF}" type="slidenum">
              <a:rPr lang="es-ES" smtClean="0"/>
              <a:pPr eaLnBrk="1" hangingPunct="1"/>
              <a:t>28</a:t>
            </a:fld>
            <a:endParaRPr lang="es-E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648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74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80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32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28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81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0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5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9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6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72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3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5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3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0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5FA2D-7310-4893-A14E-CDB59DD16853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3C8E9-38A1-4CF8-825F-722E3071E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0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60120-45F0-4743-B56F-4822AB0D2ED7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6669-64D1-460D-A89D-D70A4662F3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4DAB7-7A52-4D70-88F7-99C740A6D97B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1F2E-2D4C-4B0B-8427-CC40EC6314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92075" y="777875"/>
            <a:ext cx="8915400" cy="1588"/>
          </a:xfrm>
          <a:prstGeom prst="line">
            <a:avLst/>
          </a:prstGeom>
          <a:ln w="25400">
            <a:solidFill>
              <a:srgbClr val="2E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3663" y="804863"/>
            <a:ext cx="8915400" cy="1587"/>
          </a:xfrm>
          <a:prstGeom prst="line">
            <a:avLst/>
          </a:prstGeom>
          <a:ln w="19050">
            <a:solidFill>
              <a:srgbClr val="BC8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6CD63-B0F4-4499-B76B-994250343F6F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F182C-9DE4-42A7-B5B6-EBB578584D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D7F0-28D3-4C8B-9471-4B1DB0A9CA97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39F62-828F-4870-8686-B525BC686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317B4-FACA-4A4D-AFF3-FCC838A1037A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AE55-74F5-42FF-81AB-0D3704C42D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6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67B1-6F13-44B5-A23F-8D76281EEC64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76A7F-FA51-45C9-8443-A09CC92F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8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84B49-9B14-4869-8B46-C606536FDB55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6C8F-27D7-4FEE-AA2D-9B37E13887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8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C554B-B0E6-4207-B86D-2383E39A2024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7A70A-643B-449C-8612-073E7E9D13E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6C502-5E0F-4107-8724-A9F73B160AED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131F-BCFD-4047-B755-B5F481F66D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EE13C-A218-49CA-B143-5EC19707FFDF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4EBBD-5108-468D-9EB0-0340CA839E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3D06B4-383A-4A63-9D30-6C179989D106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8531AF-39F5-4593-AF1B-8BD1FCF37E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29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92075" y="777875"/>
            <a:ext cx="8915400" cy="1588"/>
          </a:xfrm>
          <a:prstGeom prst="line">
            <a:avLst/>
          </a:prstGeom>
          <a:ln w="25400">
            <a:solidFill>
              <a:srgbClr val="2E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3663" y="812800"/>
            <a:ext cx="8915400" cy="1588"/>
          </a:xfrm>
          <a:prstGeom prst="line">
            <a:avLst/>
          </a:prstGeom>
          <a:ln w="19050">
            <a:solidFill>
              <a:srgbClr val="BC8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59" r:id="rId1"/>
    <p:sldLayoutId id="2147486560" r:id="rId2"/>
    <p:sldLayoutId id="2147486549" r:id="rId3"/>
    <p:sldLayoutId id="2147486550" r:id="rId4"/>
    <p:sldLayoutId id="2147486551" r:id="rId5"/>
    <p:sldLayoutId id="2147486552" r:id="rId6"/>
    <p:sldLayoutId id="2147486553" r:id="rId7"/>
    <p:sldLayoutId id="2147486554" r:id="rId8"/>
    <p:sldLayoutId id="2147486555" r:id="rId9"/>
    <p:sldLayoutId id="2147486556" r:id="rId10"/>
    <p:sldLayoutId id="2147486557" r:id="rId11"/>
    <p:sldLayoutId id="21474865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5"/>
          <p:cNvGrpSpPr>
            <a:grpSpLocks/>
          </p:cNvGrpSpPr>
          <p:nvPr/>
        </p:nvGrpSpPr>
        <p:grpSpPr bwMode="auto">
          <a:xfrm>
            <a:off x="2744788" y="2805112"/>
            <a:ext cx="3436937" cy="1830778"/>
            <a:chOff x="2778125" y="2727325"/>
            <a:chExt cx="3436939" cy="183088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125" y="2727325"/>
              <a:ext cx="3436939" cy="85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" name="Text Box 2"/>
            <p:cNvSpPr txBox="1">
              <a:spLocks noChangeArrowheads="1"/>
            </p:cNvSpPr>
            <p:nvPr/>
          </p:nvSpPr>
          <p:spPr bwMode="auto">
            <a:xfrm>
              <a:off x="3462337" y="3727164"/>
              <a:ext cx="2514601" cy="8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MX" sz="2400" b="1" dirty="0">
                <a:latin typeface="Calibri" pitchFamily="34" charset="0"/>
              </a:endParaRPr>
            </a:p>
            <a:p>
              <a:pPr algn="ctr" eaLnBrk="1" hangingPunct="1"/>
              <a:r>
                <a:rPr lang="en-US" sz="2400" b="1" smtClean="0">
                  <a:latin typeface="Calibri" pitchFamily="34" charset="0"/>
                </a:rPr>
                <a:t>Febrero 2019</a:t>
              </a:r>
              <a:endParaRPr lang="en-US" sz="24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ULO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ALIMENTOS EU</a:t>
            </a:r>
            <a:b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latin typeface="Arial" pitchFamily="34" charset="0"/>
                <a:cs typeface="Arial" pitchFamily="34" charset="0"/>
              </a:rPr>
              <a:t>ER Pizzas del Golfo </a:t>
            </a:r>
            <a:r>
              <a:rPr lang="es-MX" sz="1600" b="1">
                <a:latin typeface="Arial" pitchFamily="34" charset="0"/>
                <a:cs typeface="Arial" pitchFamily="34" charset="0"/>
              </a:rPr>
              <a:t>– </a:t>
            </a:r>
            <a:r>
              <a:rPr lang="es-MX" sz="1600" b="1" smtClean="0">
                <a:latin typeface="Arial" pitchFamily="34" charset="0"/>
                <a:cs typeface="Arial" pitchFamily="34" charset="0"/>
              </a:rPr>
              <a:t>Febrero 2019 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(miles de dólares)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R_M_PZ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212850"/>
            <a:ext cx="8890000" cy="35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ULO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ALIMENTOS EU</a:t>
            </a:r>
            <a:b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ER Pizzas del Golfo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Acum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MX" sz="1600" b="1" smtClean="0">
                <a:latin typeface="Arial" panose="020B0604020202020204" pitchFamily="34" charset="0"/>
                <a:cs typeface="Arial" panose="020B0604020202020204" pitchFamily="34" charset="0"/>
              </a:rPr>
              <a:t>Febrero 2019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(miles de dólares)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R_A_PZ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212850"/>
            <a:ext cx="8890000" cy="3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ULO"/>
          <p:cNvSpPr txBox="1">
            <a:spLocks noChangeArrowheads="1"/>
          </p:cNvSpPr>
          <p:nvPr/>
        </p:nvSpPr>
        <p:spPr bwMode="auto">
          <a:xfrm>
            <a:off x="0" y="0"/>
            <a:ext cx="891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ER Real Estate </a:t>
            </a:r>
            <a:r>
              <a:rPr lang="es-MX" sz="1600" b="1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MX" sz="1600" b="1" smtClean="0">
                <a:latin typeface="Arial" panose="020B0604020202020204" pitchFamily="34" charset="0"/>
                <a:cs typeface="Arial" panose="020B0604020202020204" pitchFamily="34" charset="0"/>
              </a:rPr>
              <a:t>Febrero 2019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(miles de dólares)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R_M_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212850"/>
            <a:ext cx="8890000" cy="356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ULO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ALIMENTOS EU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ER Real Estate </a:t>
            </a:r>
            <a:r>
              <a:rPr lang="es-MX" sz="1600" b="1" err="1">
                <a:latin typeface="Arial" panose="020B0604020202020204" pitchFamily="34" charset="0"/>
                <a:cs typeface="Arial" panose="020B0604020202020204" pitchFamily="34" charset="0"/>
              </a:rPr>
              <a:t>Acum</a:t>
            </a:r>
            <a:r>
              <a:rPr lang="es-MX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smtClean="0">
                <a:latin typeface="Arial" panose="020B0604020202020204" pitchFamily="34" charset="0"/>
                <a:cs typeface="Arial" panose="020B0604020202020204" pitchFamily="34" charset="0"/>
              </a:rPr>
              <a:t>Febrero 2019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(miles de dólares)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R_A_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ULO"/>
          <p:cNvSpPr txBox="1">
            <a:spLocks noChangeArrowheads="1"/>
          </p:cNvSpPr>
          <p:nvPr/>
        </p:nvSpPr>
        <p:spPr bwMode="auto">
          <a:xfrm>
            <a:off x="0" y="0"/>
            <a:ext cx="627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Consolidado por </a:t>
            </a:r>
            <a:r>
              <a:rPr lang="es-MX" sz="1600" b="1"/>
              <a:t>Empresa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X_EMP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212850"/>
            <a:ext cx="8890000" cy="41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ULO"/>
          <p:cNvSpPr txBox="1">
            <a:spLocks noChangeArrowheads="1"/>
          </p:cNvSpPr>
          <p:nvPr/>
        </p:nvSpPr>
        <p:spPr bwMode="auto">
          <a:xfrm>
            <a:off x="0" y="0"/>
            <a:ext cx="74402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Consolidado por Empresa </a:t>
            </a:r>
            <a:r>
              <a:rPr lang="es-MX" sz="1600" b="1"/>
              <a:t>Acumulado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X_EMP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212850"/>
            <a:ext cx="8890000" cy="41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ULO"/>
          <p:cNvSpPr txBox="1">
            <a:spLocks noChangeArrowheads="1"/>
          </p:cNvSpPr>
          <p:nvPr/>
        </p:nvSpPr>
        <p:spPr bwMode="auto">
          <a:xfrm>
            <a:off x="0" y="0"/>
            <a:ext cx="4963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</a:t>
            </a:r>
            <a:r>
              <a:rPr lang="es-MX" sz="1600" b="1"/>
              <a:t>Consolidado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M_D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212850"/>
            <a:ext cx="8890000" cy="35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ULO"/>
          <p:cNvSpPr txBox="1">
            <a:spLocks noChangeArrowheads="1"/>
          </p:cNvSpPr>
          <p:nvPr/>
        </p:nvSpPr>
        <p:spPr bwMode="auto">
          <a:xfrm>
            <a:off x="0" y="0"/>
            <a:ext cx="61866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Consolidado. </a:t>
            </a:r>
            <a:r>
              <a:rPr lang="es-MX" sz="1600" b="1"/>
              <a:t>Acumulado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A_D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ULO"/>
          <p:cNvSpPr txBox="1">
            <a:spLocks noChangeArrowheads="1"/>
          </p:cNvSpPr>
          <p:nvPr/>
        </p:nvSpPr>
        <p:spPr bwMode="auto">
          <a:xfrm>
            <a:off x="0" y="0"/>
            <a:ext cx="45544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 </a:t>
            </a:r>
          </a:p>
          <a:p>
            <a:pPr eaLnBrk="1" hangingPunct="1"/>
            <a:r>
              <a:rPr lang="es-MX" sz="1600" b="1" dirty="0"/>
              <a:t>Costos </a:t>
            </a:r>
            <a:r>
              <a:rPr lang="es-MX" sz="1600" b="1"/>
              <a:t>– </a:t>
            </a:r>
            <a:r>
              <a:rPr lang="es-MX" sz="1600" b="1" smtClean="0"/>
              <a:t>Febrero 2019 </a:t>
            </a:r>
            <a:r>
              <a:rPr lang="es-MX" sz="1600" b="1" dirty="0"/>
              <a:t>(millones de dólares) </a:t>
            </a:r>
            <a:endParaRPr lang="en-US" sz="1600" b="1" dirty="0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295401" y="1219201"/>
            <a:ext cx="6536492" cy="625653"/>
            <a:chOff x="2713038" y="1129969"/>
            <a:chExt cx="2536076" cy="600278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832400" y="1129969"/>
              <a:ext cx="416714" cy="23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Costos 2019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3930528" y="1133954"/>
              <a:ext cx="416714" cy="23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Costos P. 2019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2793017" y="1196960"/>
              <a:ext cx="328612" cy="14443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dirty="0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3097967" y="1146026"/>
              <a:ext cx="383751" cy="23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Costos 2019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607262" y="1173093"/>
              <a:ext cx="328611" cy="1445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 dirty="0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4518148" y="1177333"/>
              <a:ext cx="328612" cy="1444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Costo_Di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2736850"/>
            <a:ext cx="8890000" cy="22366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43845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</a:t>
            </a:r>
            <a:r>
              <a:rPr lang="es-MX" sz="2400" b="1" dirty="0" smtClean="0"/>
              <a:t>EU</a:t>
            </a:r>
            <a:endParaRPr lang="es-MX" sz="2400" b="1" dirty="0"/>
          </a:p>
          <a:p>
            <a:pPr eaLnBrk="1" hangingPunct="1"/>
            <a:r>
              <a:rPr lang="es-MX" sz="1600" b="1" smtClean="0"/>
              <a:t>Gastos </a:t>
            </a:r>
            <a:r>
              <a:rPr lang="es-MX" sz="1600" b="1" smtClean="0"/>
              <a:t>Febrero 2019 </a:t>
            </a:r>
            <a:r>
              <a:rPr lang="es-MX" sz="1600" b="1" dirty="0"/>
              <a:t>(millones de dólares) </a:t>
            </a:r>
            <a:endParaRPr lang="en-US" sz="1600" b="1" dirty="0"/>
          </a:p>
        </p:txBody>
      </p:sp>
      <p:grpSp>
        <p:nvGrpSpPr>
          <p:cNvPr id="13315" name="Group 20"/>
          <p:cNvGrpSpPr>
            <a:grpSpLocks/>
          </p:cNvGrpSpPr>
          <p:nvPr/>
        </p:nvGrpSpPr>
        <p:grpSpPr bwMode="auto">
          <a:xfrm>
            <a:off x="1295400" y="1223355"/>
            <a:ext cx="6475479" cy="621500"/>
            <a:chOff x="2713038" y="1133954"/>
            <a:chExt cx="2512404" cy="596293"/>
          </a:xfrm>
        </p:grpSpPr>
        <p:sp>
          <p:nvSpPr>
            <p:cNvPr id="13338" name="Text Box 6"/>
            <p:cNvSpPr txBox="1">
              <a:spLocks noChangeArrowheads="1"/>
            </p:cNvSpPr>
            <p:nvPr/>
          </p:nvSpPr>
          <p:spPr bwMode="auto">
            <a:xfrm>
              <a:off x="4841691" y="1133954"/>
              <a:ext cx="383751" cy="23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Gastos 2019</a:t>
              </a:r>
            </a:p>
          </p:txBody>
        </p:sp>
        <p:sp>
          <p:nvSpPr>
            <p:cNvPr id="13339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40" name="Text Box 8"/>
            <p:cNvSpPr txBox="1">
              <a:spLocks noChangeArrowheads="1"/>
            </p:cNvSpPr>
            <p:nvPr/>
          </p:nvSpPr>
          <p:spPr bwMode="auto">
            <a:xfrm>
              <a:off x="3930528" y="1133954"/>
              <a:ext cx="416714" cy="23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Gastos P. 2019</a:t>
              </a:r>
            </a:p>
          </p:txBody>
        </p:sp>
        <p:sp>
          <p:nvSpPr>
            <p:cNvPr id="13341" name="Rectangle 9"/>
            <p:cNvSpPr>
              <a:spLocks noChangeArrowheads="1"/>
            </p:cNvSpPr>
            <p:nvPr/>
          </p:nvSpPr>
          <p:spPr bwMode="auto">
            <a:xfrm>
              <a:off x="2793017" y="1196960"/>
              <a:ext cx="328612" cy="14443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dirty="0"/>
            </a:p>
          </p:txBody>
        </p:sp>
        <p:sp>
          <p:nvSpPr>
            <p:cNvPr id="13342" name="Text Box 10"/>
            <p:cNvSpPr txBox="1">
              <a:spLocks noChangeArrowheads="1"/>
            </p:cNvSpPr>
            <p:nvPr/>
          </p:nvSpPr>
          <p:spPr bwMode="auto">
            <a:xfrm>
              <a:off x="3097967" y="1146026"/>
              <a:ext cx="383751" cy="23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Gastos 2019</a:t>
              </a:r>
            </a:p>
          </p:txBody>
        </p:sp>
        <p:sp>
          <p:nvSpPr>
            <p:cNvPr id="13343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3607262" y="1173093"/>
              <a:ext cx="328611" cy="1445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 dirty="0"/>
            </a:p>
          </p:txBody>
        </p:sp>
        <p:sp>
          <p:nvSpPr>
            <p:cNvPr id="13345" name="Rectangle 9"/>
            <p:cNvSpPr>
              <a:spLocks noChangeArrowheads="1"/>
            </p:cNvSpPr>
            <p:nvPr/>
          </p:nvSpPr>
          <p:spPr bwMode="auto">
            <a:xfrm>
              <a:off x="4518148" y="1177333"/>
              <a:ext cx="328612" cy="1444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Gasto_D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736850"/>
            <a:ext cx="8890000" cy="2855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ULO"/>
          <p:cNvSpPr txBox="1">
            <a:spLocks noChangeArrowheads="1"/>
          </p:cNvSpPr>
          <p:nvPr/>
        </p:nvSpPr>
        <p:spPr bwMode="auto">
          <a:xfrm>
            <a:off x="0" y="0"/>
            <a:ext cx="5270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</a:t>
            </a:r>
            <a:r>
              <a:rPr lang="es-MX" sz="1600" b="1" dirty="0" smtClean="0"/>
              <a:t>South-Wen, Inc</a:t>
            </a:r>
            <a:r>
              <a:rPr lang="es-MX" sz="1600" b="1" smtClean="0"/>
              <a:t>.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M_S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212850"/>
            <a:ext cx="8890000" cy="356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ULO"/>
          <p:cNvSpPr txBox="1">
            <a:spLocks noChangeArrowheads="1"/>
          </p:cNvSpPr>
          <p:nvPr/>
        </p:nvSpPr>
        <p:spPr bwMode="auto">
          <a:xfrm>
            <a:off x="0" y="0"/>
            <a:ext cx="52764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EXELCO DIVISION ALIMENTOS EU</a:t>
            </a:r>
          </a:p>
          <a:p>
            <a:pPr eaLnBrk="1" hangingPunct="1"/>
            <a:r>
              <a:rPr lang="es-MX" sz="1600" b="1" dirty="0"/>
              <a:t>Balance </a:t>
            </a:r>
            <a:r>
              <a:rPr lang="es-MX" sz="1600" b="1"/>
              <a:t>General </a:t>
            </a:r>
            <a:r>
              <a:rPr lang="es-MX" sz="1600" b="1" smtClean="0"/>
              <a:t>Febrero 2019 </a:t>
            </a:r>
            <a:r>
              <a:rPr lang="es-MX" sz="1600" b="1" dirty="0"/>
              <a:t>(miles dolares.) </a:t>
            </a:r>
            <a:endParaRPr lang="en-US" sz="1600" b="1" dirty="0"/>
          </a:p>
        </p:txBody>
      </p:sp>
      <p:pic>
        <p:nvPicPr>
          <p:cNvPr id="2" name="BG_X_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895350"/>
            <a:ext cx="6858000" cy="55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ULO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EXELCO DIVISION ALIMENTOS EU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Balance </a:t>
            </a:r>
            <a:r>
              <a:rPr lang="es-MX" sz="1600" b="1"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es-MX" sz="1600" b="1" smtClean="0">
                <a:latin typeface="Arial" panose="020B0604020202020204" pitchFamily="34" charset="0"/>
                <a:cs typeface="Arial" panose="020B0604020202020204" pitchFamily="34" charset="0"/>
              </a:rPr>
              <a:t>Febrero 2019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(miles dolares.) </a:t>
            </a:r>
            <a:endParaRPr lang="en-US" sz="1400" b="1" dirty="0"/>
          </a:p>
        </p:txBody>
      </p:sp>
      <p:pic>
        <p:nvPicPr>
          <p:cNvPr id="2" name="BG_D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895350"/>
            <a:ext cx="4953000" cy="5819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ULO"/>
          <p:cNvSpPr txBox="1">
            <a:spLocks noChangeArrowheads="1"/>
          </p:cNvSpPr>
          <p:nvPr/>
        </p:nvSpPr>
        <p:spPr bwMode="auto">
          <a:xfrm>
            <a:off x="0" y="0"/>
            <a:ext cx="70124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Tendencia Ventas, UAFIR Flujo y </a:t>
            </a:r>
            <a:r>
              <a:rPr lang="es-MX" sz="1600" b="1"/>
              <a:t>Ppto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</a:t>
            </a:r>
            <a:endParaRPr lang="en-US" sz="1600" b="1" dirty="0"/>
          </a:p>
        </p:txBody>
      </p:sp>
      <p:grpSp>
        <p:nvGrpSpPr>
          <p:cNvPr id="5123" name="Group 20"/>
          <p:cNvGrpSpPr>
            <a:grpSpLocks/>
          </p:cNvGrpSpPr>
          <p:nvPr/>
        </p:nvGrpSpPr>
        <p:grpSpPr bwMode="auto">
          <a:xfrm>
            <a:off x="996747" y="1066800"/>
            <a:ext cx="7156653" cy="760453"/>
            <a:chOff x="2713038" y="1125538"/>
            <a:chExt cx="2883082" cy="760684"/>
          </a:xfrm>
        </p:grpSpPr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3231632" y="1639926"/>
              <a:ext cx="279539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3197582" y="1370036"/>
              <a:ext cx="405681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P. </a:t>
              </a:r>
              <a:r>
                <a:rPr lang="es-ES" sz="1000" dirty="0" smtClean="0"/>
                <a:t>19</a:t>
              </a:r>
              <a:endParaRPr lang="es-ES" sz="1000" dirty="0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786047" y="1193713"/>
              <a:ext cx="328612" cy="12680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3203057" y="1125538"/>
              <a:ext cx="33178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5131" name="Text Box 13"/>
            <p:cNvSpPr txBox="1">
              <a:spLocks noChangeArrowheads="1"/>
            </p:cNvSpPr>
            <p:nvPr/>
          </p:nvSpPr>
          <p:spPr bwMode="auto">
            <a:xfrm>
              <a:off x="4933204" y="1370036"/>
              <a:ext cx="54260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19</a:t>
              </a:r>
            </a:p>
          </p:txBody>
        </p:sp>
        <p:sp>
          <p:nvSpPr>
            <p:cNvPr id="5132" name="Text Box 14"/>
            <p:cNvSpPr txBox="1">
              <a:spLocks noChangeArrowheads="1"/>
            </p:cNvSpPr>
            <p:nvPr/>
          </p:nvSpPr>
          <p:spPr bwMode="auto">
            <a:xfrm>
              <a:off x="4914841" y="1616332"/>
              <a:ext cx="65305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P. 19 </a:t>
              </a:r>
            </a:p>
          </p:txBody>
        </p:sp>
        <p:sp>
          <p:nvSpPr>
            <p:cNvPr id="5133" name="Text Box 15"/>
            <p:cNvSpPr txBox="1">
              <a:spLocks noChangeArrowheads="1"/>
            </p:cNvSpPr>
            <p:nvPr/>
          </p:nvSpPr>
          <p:spPr bwMode="auto">
            <a:xfrm>
              <a:off x="4931712" y="1125538"/>
              <a:ext cx="66440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Serv</a:t>
              </a:r>
              <a:r>
                <a:rPr lang="es-ES" sz="1000" dirty="0"/>
                <a:t>. De deuda. 19</a:t>
              </a:r>
            </a:p>
          </p:txBody>
        </p:sp>
        <p:sp>
          <p:nvSpPr>
            <p:cNvPr id="5134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8"/>
            <p:cNvSpPr>
              <a:spLocks noChangeShapeType="1"/>
            </p:cNvSpPr>
            <p:nvPr/>
          </p:nvSpPr>
          <p:spPr bwMode="auto">
            <a:xfrm>
              <a:off x="4575172" y="1730247"/>
              <a:ext cx="2174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9"/>
            <p:cNvSpPr>
              <a:spLocks noChangeShapeType="1"/>
            </p:cNvSpPr>
            <p:nvPr/>
          </p:nvSpPr>
          <p:spPr bwMode="auto">
            <a:xfrm>
              <a:off x="4737096" y="1730247"/>
              <a:ext cx="15716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21"/>
            <p:cNvSpPr>
              <a:spLocks noChangeShapeType="1"/>
            </p:cNvSpPr>
            <p:nvPr/>
          </p:nvSpPr>
          <p:spPr bwMode="auto">
            <a:xfrm>
              <a:off x="4575172" y="1484237"/>
              <a:ext cx="3159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786047" y="1407017"/>
              <a:ext cx="328538" cy="1445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140" name="Rectangle 9"/>
            <p:cNvSpPr>
              <a:spLocks noChangeArrowheads="1"/>
            </p:cNvSpPr>
            <p:nvPr/>
          </p:nvSpPr>
          <p:spPr bwMode="auto">
            <a:xfrm>
              <a:off x="2786063" y="1641511"/>
              <a:ext cx="328612" cy="144473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619108" y="1219200"/>
            <a:ext cx="784186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T_A_Div_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974850"/>
            <a:ext cx="8890000" cy="40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ULO"/>
          <p:cNvSpPr txBox="1">
            <a:spLocks noChangeArrowheads="1"/>
          </p:cNvSpPr>
          <p:nvPr/>
        </p:nvSpPr>
        <p:spPr bwMode="auto">
          <a:xfrm>
            <a:off x="0" y="0"/>
            <a:ext cx="70124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South-</a:t>
            </a:r>
            <a:r>
              <a:rPr lang="es-MX" sz="2400" b="1" dirty="0" err="1"/>
              <a:t>Wen</a:t>
            </a:r>
            <a:r>
              <a:rPr lang="es-MX" sz="2400" b="1" dirty="0"/>
              <a:t>, Inc.</a:t>
            </a:r>
          </a:p>
          <a:p>
            <a:pPr eaLnBrk="1" hangingPunct="1"/>
            <a:r>
              <a:rPr lang="es-MX" sz="1600" b="1" dirty="0"/>
              <a:t>Tendencia Ventas, UAFIR Flujo y </a:t>
            </a:r>
            <a:r>
              <a:rPr lang="es-MX" sz="1600" b="1"/>
              <a:t>Ppto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</a:t>
            </a:r>
            <a:endParaRPr lang="en-US" sz="1600" b="1" dirty="0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96747" y="1068347"/>
            <a:ext cx="7156653" cy="760453"/>
            <a:chOff x="2713038" y="1125538"/>
            <a:chExt cx="2883082" cy="760684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31632" y="1639926"/>
              <a:ext cx="279539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97582" y="1370036"/>
              <a:ext cx="405681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P. </a:t>
              </a:r>
              <a:r>
                <a:rPr lang="es-ES" sz="1000" dirty="0" smtClean="0"/>
                <a:t>19</a:t>
              </a:r>
              <a:endParaRPr lang="es-ES" sz="1000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86047" y="1193713"/>
              <a:ext cx="328612" cy="12680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203057" y="1125538"/>
              <a:ext cx="33178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933204" y="1370036"/>
              <a:ext cx="54260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19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914841" y="1616332"/>
              <a:ext cx="65305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P. 19 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931712" y="1125538"/>
              <a:ext cx="66440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Serv</a:t>
              </a:r>
              <a:r>
                <a:rPr lang="es-ES" sz="1000" dirty="0"/>
                <a:t>. De deuda. 19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575172" y="1730247"/>
              <a:ext cx="2174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737096" y="1730247"/>
              <a:ext cx="15716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575172" y="1484237"/>
              <a:ext cx="3159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6047" y="1407017"/>
              <a:ext cx="328538" cy="1445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786063" y="1641511"/>
              <a:ext cx="328612" cy="144473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619108" y="1219200"/>
            <a:ext cx="784186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T_A_SW_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974850"/>
            <a:ext cx="8890000" cy="40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2"/>
          <p:cNvSpPr txBox="1">
            <a:spLocks noChangeArrowheads="1"/>
          </p:cNvSpPr>
          <p:nvPr/>
        </p:nvSpPr>
        <p:spPr bwMode="auto">
          <a:xfrm>
            <a:off x="0" y="0"/>
            <a:ext cx="70124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Pollos del Sur, Inc.</a:t>
            </a:r>
          </a:p>
          <a:p>
            <a:pPr eaLnBrk="1" hangingPunct="1"/>
            <a:r>
              <a:rPr lang="es-MX" sz="1600" b="1" dirty="0"/>
              <a:t>Tendencia Ventas, UAFIR Flujo y </a:t>
            </a:r>
            <a:r>
              <a:rPr lang="es-MX" sz="1600" b="1"/>
              <a:t>Ppto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</a:t>
            </a:r>
            <a:endParaRPr lang="en-US" sz="1600" b="1" dirty="0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96747" y="1068347"/>
            <a:ext cx="7156653" cy="760453"/>
            <a:chOff x="2713038" y="1125538"/>
            <a:chExt cx="2883082" cy="760684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31632" y="1639926"/>
              <a:ext cx="279539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97582" y="1370036"/>
              <a:ext cx="405681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P. </a:t>
              </a:r>
              <a:r>
                <a:rPr lang="es-ES" sz="1000" dirty="0" smtClean="0"/>
                <a:t>19</a:t>
              </a:r>
              <a:endParaRPr lang="es-ES" sz="1000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86047" y="1193713"/>
              <a:ext cx="328612" cy="12680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203057" y="1125538"/>
              <a:ext cx="33178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933204" y="1370036"/>
              <a:ext cx="54260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19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914841" y="1616332"/>
              <a:ext cx="65305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P. 19 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931712" y="1125538"/>
              <a:ext cx="66440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Serv</a:t>
              </a:r>
              <a:r>
                <a:rPr lang="es-ES" sz="1000" dirty="0"/>
                <a:t>. De deuda. 19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575172" y="1730247"/>
              <a:ext cx="2174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737096" y="1730247"/>
              <a:ext cx="15716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575172" y="1484237"/>
              <a:ext cx="3159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6047" y="1407017"/>
              <a:ext cx="328538" cy="1445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786063" y="1641511"/>
              <a:ext cx="328612" cy="144473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619108" y="1219200"/>
            <a:ext cx="784186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T_A_PDS_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974850"/>
            <a:ext cx="8890000" cy="402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ULO"/>
          <p:cNvSpPr txBox="1">
            <a:spLocks noChangeArrowheads="1"/>
          </p:cNvSpPr>
          <p:nvPr/>
        </p:nvSpPr>
        <p:spPr bwMode="auto">
          <a:xfrm>
            <a:off x="0" y="0"/>
            <a:ext cx="64995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Pollos del Centro, Inc.</a:t>
            </a:r>
          </a:p>
          <a:p>
            <a:pPr eaLnBrk="1" hangingPunct="1"/>
            <a:r>
              <a:rPr lang="es-MX" sz="1600" b="1" dirty="0"/>
              <a:t>Tendencia Ventas, UAFIR Flujo </a:t>
            </a:r>
            <a:r>
              <a:rPr lang="es-MX" sz="1600" b="1"/>
              <a:t>y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</a:t>
            </a:r>
            <a:endParaRPr lang="en-US" sz="1600" b="1" dirty="0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96747" y="1068347"/>
            <a:ext cx="7156653" cy="760453"/>
            <a:chOff x="2713038" y="1125538"/>
            <a:chExt cx="2883082" cy="760684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31632" y="1639926"/>
              <a:ext cx="279539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97582" y="1370036"/>
              <a:ext cx="405681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P. </a:t>
              </a:r>
              <a:r>
                <a:rPr lang="es-ES" sz="1000" dirty="0" smtClean="0"/>
                <a:t>19</a:t>
              </a:r>
              <a:endParaRPr lang="es-ES" sz="1000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86047" y="1193713"/>
              <a:ext cx="328612" cy="12680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203057" y="1125538"/>
              <a:ext cx="33178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933204" y="1370036"/>
              <a:ext cx="54260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19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914841" y="1616332"/>
              <a:ext cx="65305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P. 19 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931712" y="1125538"/>
              <a:ext cx="66440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Serv</a:t>
              </a:r>
              <a:r>
                <a:rPr lang="es-ES" sz="1000" dirty="0"/>
                <a:t>. De deuda. 19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575172" y="1730247"/>
              <a:ext cx="2174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737096" y="1730247"/>
              <a:ext cx="15716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575172" y="1484237"/>
              <a:ext cx="3159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6047" y="1407017"/>
              <a:ext cx="328538" cy="1445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786063" y="1641511"/>
              <a:ext cx="328612" cy="144473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619108" y="1219200"/>
            <a:ext cx="784186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T_A_PDC_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974850"/>
            <a:ext cx="8890000" cy="40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ULO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686800" cy="745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MX" sz="2400" b="1" dirty="0">
                <a:latin typeface="Arial" pitchFamily="34" charset="0"/>
                <a:cs typeface="Arial" pitchFamily="34" charset="0"/>
              </a:rPr>
              <a:t>Pizzas Del Sur, Inc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.</a:t>
            </a:r>
            <a:br>
              <a:rPr lang="es-MX" sz="2400" dirty="0">
                <a:latin typeface="Arial" pitchFamily="34" charset="0"/>
                <a:cs typeface="Arial" pitchFamily="34" charset="0"/>
              </a:rPr>
            </a:br>
            <a:r>
              <a:rPr lang="es-MX" sz="1600" b="1" dirty="0">
                <a:latin typeface="Arial" charset="0"/>
                <a:cs typeface="Arial" charset="0"/>
              </a:rPr>
              <a:t>Tendencia Ventas, UAFIR Flujo y </a:t>
            </a:r>
            <a:r>
              <a:rPr lang="es-MX" sz="1600" b="1">
                <a:latin typeface="Arial" charset="0"/>
                <a:cs typeface="Arial" charset="0"/>
              </a:rPr>
              <a:t>Ppto </a:t>
            </a:r>
            <a:r>
              <a:rPr lang="es-MX" sz="1600" b="1" smtClean="0">
                <a:latin typeface="Arial" charset="0"/>
                <a:cs typeface="Arial" charset="0"/>
              </a:rPr>
              <a:t>Febrero 2019 </a:t>
            </a:r>
            <a:r>
              <a:rPr lang="es-MX" sz="1600" b="1" dirty="0">
                <a:latin typeface="Arial" charset="0"/>
                <a:cs typeface="Arial" charset="0"/>
              </a:rPr>
              <a:t>(miles de dólares)</a:t>
            </a:r>
            <a:r>
              <a:rPr lang="en-US" sz="1600" b="1" dirty="0">
                <a:latin typeface="Arial" charset="0"/>
                <a:cs typeface="Arial" charset="0"/>
              </a:rPr>
              <a:t/>
            </a:r>
            <a:br>
              <a:rPr lang="en-US" sz="1600" b="1" dirty="0">
                <a:latin typeface="Arial" charset="0"/>
                <a:cs typeface="Arial" charset="0"/>
              </a:rPr>
            </a:br>
            <a:endParaRPr lang="en-US" sz="1600" b="1" dirty="0">
              <a:latin typeface="Arial" charset="0"/>
              <a:cs typeface="Arial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96747" y="1068347"/>
            <a:ext cx="7156653" cy="760453"/>
            <a:chOff x="2713038" y="1125538"/>
            <a:chExt cx="2883082" cy="760684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31632" y="1639926"/>
              <a:ext cx="279539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97582" y="1370036"/>
              <a:ext cx="405681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P. </a:t>
              </a:r>
              <a:r>
                <a:rPr lang="es-ES" sz="1000" dirty="0" smtClean="0"/>
                <a:t>19</a:t>
              </a:r>
              <a:endParaRPr lang="es-ES" sz="1000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86047" y="1193713"/>
              <a:ext cx="328612" cy="12680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203057" y="1125538"/>
              <a:ext cx="33178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933204" y="1370036"/>
              <a:ext cx="54260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19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914841" y="1616332"/>
              <a:ext cx="65305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P. 19 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931712" y="1125538"/>
              <a:ext cx="66440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Serv</a:t>
              </a:r>
              <a:r>
                <a:rPr lang="es-ES" sz="1000" dirty="0"/>
                <a:t>. De deuda. 19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575172" y="1730247"/>
              <a:ext cx="2174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737096" y="1730247"/>
              <a:ext cx="15716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575172" y="1484237"/>
              <a:ext cx="3159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6047" y="1407017"/>
              <a:ext cx="328538" cy="1445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786063" y="1641511"/>
              <a:ext cx="328612" cy="144473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619108" y="1219200"/>
            <a:ext cx="784186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T_A_PZS_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974850"/>
            <a:ext cx="8890000" cy="40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ULO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229600" cy="7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MX" sz="2400" b="1" dirty="0">
                <a:latin typeface="Arial" pitchFamily="34" charset="0"/>
                <a:cs typeface="Arial" pitchFamily="34" charset="0"/>
              </a:rPr>
              <a:t>Pizzas Del Golfo, Inc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.</a:t>
            </a:r>
            <a:br>
              <a:rPr lang="es-MX" sz="2400" dirty="0">
                <a:latin typeface="Arial" pitchFamily="34" charset="0"/>
                <a:cs typeface="Arial" pitchFamily="34" charset="0"/>
              </a:rPr>
            </a:br>
            <a:r>
              <a:rPr lang="es-MX" sz="1600" b="1" dirty="0">
                <a:latin typeface="Arial" charset="0"/>
                <a:cs typeface="Arial" charset="0"/>
              </a:rPr>
              <a:t>Tendencia Ventas, UAFIR Flujo y </a:t>
            </a:r>
            <a:r>
              <a:rPr lang="es-MX" sz="1600" b="1">
                <a:latin typeface="Arial" charset="0"/>
                <a:cs typeface="Arial" charset="0"/>
              </a:rPr>
              <a:t>Ppto </a:t>
            </a:r>
            <a:r>
              <a:rPr lang="es-MX" sz="1600" b="1" smtClean="0">
                <a:latin typeface="Arial" charset="0"/>
                <a:cs typeface="Arial" charset="0"/>
              </a:rPr>
              <a:t>Febrero 2019 </a:t>
            </a:r>
            <a:r>
              <a:rPr lang="es-MX" sz="1600" b="1" dirty="0">
                <a:latin typeface="Arial" charset="0"/>
                <a:cs typeface="Arial" charset="0"/>
              </a:rPr>
              <a:t>(miles de dólares)</a:t>
            </a:r>
            <a:r>
              <a:rPr lang="en-US" sz="1600" b="1" dirty="0">
                <a:latin typeface="Arial" charset="0"/>
                <a:cs typeface="Arial" charset="0"/>
              </a:rPr>
              <a:t/>
            </a:r>
            <a:br>
              <a:rPr lang="en-US" sz="1600" b="1" dirty="0">
                <a:latin typeface="Arial" charset="0"/>
                <a:cs typeface="Arial" charset="0"/>
              </a:rPr>
            </a:br>
            <a:endParaRPr lang="en-US" sz="1600" b="1" dirty="0">
              <a:latin typeface="Arial" charset="0"/>
              <a:cs typeface="Arial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96747" y="1068347"/>
            <a:ext cx="7156653" cy="760453"/>
            <a:chOff x="2713038" y="1125538"/>
            <a:chExt cx="2883082" cy="760684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31632" y="1639926"/>
              <a:ext cx="279539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97582" y="1370036"/>
              <a:ext cx="405681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P. </a:t>
              </a:r>
              <a:r>
                <a:rPr lang="es-ES" sz="1000" dirty="0" smtClean="0"/>
                <a:t>19</a:t>
              </a:r>
              <a:endParaRPr lang="es-ES" sz="1000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86047" y="1193713"/>
              <a:ext cx="328612" cy="12680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203057" y="1125538"/>
              <a:ext cx="33178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933204" y="1370036"/>
              <a:ext cx="54260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19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914841" y="1616332"/>
              <a:ext cx="65305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P. 19 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931712" y="1125538"/>
              <a:ext cx="66440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Serv</a:t>
              </a:r>
              <a:r>
                <a:rPr lang="es-ES" sz="1000" dirty="0"/>
                <a:t>. De deuda. 19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575172" y="1730247"/>
              <a:ext cx="2174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737096" y="1730247"/>
              <a:ext cx="15716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575172" y="1484237"/>
              <a:ext cx="3159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6047" y="1407017"/>
              <a:ext cx="328538" cy="1445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786063" y="1641511"/>
              <a:ext cx="328612" cy="144473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619108" y="1219200"/>
            <a:ext cx="784186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T_A_PZG_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974850"/>
            <a:ext cx="8890000" cy="402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ULO"/>
          <p:cNvSpPr txBox="1">
            <a:spLocks noChangeArrowheads="1"/>
          </p:cNvSpPr>
          <p:nvPr/>
        </p:nvSpPr>
        <p:spPr bwMode="auto">
          <a:xfrm>
            <a:off x="0" y="0"/>
            <a:ext cx="74738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Real Estate</a:t>
            </a:r>
          </a:p>
          <a:p>
            <a:pPr eaLnBrk="1" hangingPunct="1"/>
            <a:r>
              <a:rPr lang="es-MX" sz="1600" b="1" dirty="0"/>
              <a:t>Tendencia Ventas, UAFIR Flujo y </a:t>
            </a:r>
            <a:r>
              <a:rPr lang="es-MX" sz="1600" b="1"/>
              <a:t>Ppto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</a:t>
            </a:r>
            <a:endParaRPr lang="en-US" sz="1600" b="1" dirty="0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96747" y="1068347"/>
            <a:ext cx="7156653" cy="760453"/>
            <a:chOff x="2713038" y="1125538"/>
            <a:chExt cx="2883082" cy="760684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31632" y="1639926"/>
              <a:ext cx="279539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97582" y="1370036"/>
              <a:ext cx="405681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P. </a:t>
              </a:r>
              <a:r>
                <a:rPr lang="es-ES" sz="1000" dirty="0" smtClean="0"/>
                <a:t>19</a:t>
              </a:r>
              <a:endParaRPr lang="es-ES" sz="1000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86047" y="1193713"/>
              <a:ext cx="328612" cy="12680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203057" y="1125538"/>
              <a:ext cx="33178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Vts</a:t>
              </a:r>
              <a:r>
                <a:rPr lang="es-ES" sz="1000" dirty="0"/>
                <a:t>. 19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933204" y="1370036"/>
              <a:ext cx="542603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19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914841" y="1616332"/>
              <a:ext cx="65305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/>
                <a:t>UAFIR FL. P. 19 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931712" y="1125538"/>
              <a:ext cx="664408" cy="24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sz="1000" dirty="0" err="1"/>
                <a:t>Serv</a:t>
              </a:r>
              <a:r>
                <a:rPr lang="es-ES" sz="1000" dirty="0"/>
                <a:t>. De deuda. 19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575172" y="1730247"/>
              <a:ext cx="2174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737096" y="1730247"/>
              <a:ext cx="15716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575172" y="1484237"/>
              <a:ext cx="3159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6047" y="1407017"/>
              <a:ext cx="328538" cy="1445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786063" y="1641511"/>
              <a:ext cx="328612" cy="144473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619108" y="1219200"/>
            <a:ext cx="784186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T_A_RE_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974850"/>
            <a:ext cx="8890000" cy="40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00C0F7-6E91-4156-B7C6-BA4BF30B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14400"/>
            <a:ext cx="8839200" cy="55626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04800" y="990600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0" y="0"/>
            <a:ext cx="41617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</a:t>
            </a:r>
            <a:r>
              <a:rPr lang="es-MX" sz="2400" b="1" dirty="0" smtClean="0"/>
              <a:t>EU</a:t>
            </a:r>
            <a:endParaRPr lang="en-US" sz="1600" b="1" dirty="0"/>
          </a:p>
          <a:p>
            <a:pPr eaLnBrk="1" hangingPunct="1"/>
            <a:r>
              <a:rPr lang="en-US" sz="1600" b="1" dirty="0" smtClean="0"/>
              <a:t>Human Resources Report </a:t>
            </a:r>
            <a:r>
              <a:rPr lang="en-US" sz="1600" b="1" smtClean="0"/>
              <a:t>- </a:t>
            </a:r>
            <a:r>
              <a:rPr lang="en-US" sz="1600" b="1" smtClean="0"/>
              <a:t>Febrero 2019</a:t>
            </a:r>
            <a:endParaRPr lang="es-MX" sz="2400" b="1" dirty="0"/>
          </a:p>
        </p:txBody>
      </p:sp>
      <p:sp>
        <p:nvSpPr>
          <p:cNvPr id="5" name="ER_EMPR_M_P"/>
          <p:cNvSpPr/>
          <p:nvPr/>
        </p:nvSpPr>
        <p:spPr>
          <a:xfrm>
            <a:off x="457200" y="1143000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ULO"/>
          <p:cNvSpPr txBox="1">
            <a:spLocks noChangeArrowheads="1"/>
          </p:cNvSpPr>
          <p:nvPr/>
        </p:nvSpPr>
        <p:spPr bwMode="auto">
          <a:xfrm>
            <a:off x="0" y="0"/>
            <a:ext cx="58395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</a:t>
            </a:r>
            <a:r>
              <a:rPr lang="es-MX" sz="1600" b="1" dirty="0" smtClean="0"/>
              <a:t>South-Wen, </a:t>
            </a:r>
            <a:r>
              <a:rPr lang="es-MX" sz="1600" b="1" err="1" smtClean="0"/>
              <a:t>Inc.Acum</a:t>
            </a:r>
            <a:r>
              <a:rPr lang="es-MX" sz="1600" b="1" smtClean="0"/>
              <a:t>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A_S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"/>
          <p:cNvSpPr txBox="1">
            <a:spLocks noChangeArrowheads="1"/>
          </p:cNvSpPr>
          <p:nvPr/>
        </p:nvSpPr>
        <p:spPr bwMode="auto">
          <a:xfrm>
            <a:off x="0" y="0"/>
            <a:ext cx="56044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</a:t>
            </a:r>
            <a:r>
              <a:rPr lang="es-MX" sz="1600" b="1" dirty="0" err="1" smtClean="0"/>
              <a:t>Consolidated</a:t>
            </a:r>
            <a:r>
              <a:rPr lang="es-MX" sz="1600" b="1" dirty="0" smtClean="0"/>
              <a:t> </a:t>
            </a:r>
            <a:r>
              <a:rPr lang="es-MX" sz="1600" b="1" err="1" smtClean="0"/>
              <a:t>Porject</a:t>
            </a:r>
            <a:r>
              <a:rPr lang="es-MX" sz="1600" b="1" smtClean="0"/>
              <a:t> </a:t>
            </a:r>
            <a:r>
              <a:rPr lang="es-MX" sz="1600" b="1" smtClean="0"/>
              <a:t>Marzo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M_P_D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"/>
          <p:cNvSpPr txBox="1">
            <a:spLocks noChangeArrowheads="1"/>
          </p:cNvSpPr>
          <p:nvPr/>
        </p:nvSpPr>
        <p:spPr bwMode="auto">
          <a:xfrm>
            <a:off x="0" y="0"/>
            <a:ext cx="60992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</a:t>
            </a:r>
            <a:r>
              <a:rPr lang="es-MX" sz="1600" b="1" dirty="0" err="1" smtClean="0"/>
              <a:t>Consolidatedby</a:t>
            </a:r>
            <a:r>
              <a:rPr lang="es-MX" sz="1600" b="1" dirty="0" smtClean="0"/>
              <a:t> </a:t>
            </a:r>
            <a:r>
              <a:rPr lang="es-MX" sz="1600" b="1" err="1" smtClean="0"/>
              <a:t>Company</a:t>
            </a:r>
            <a:r>
              <a:rPr lang="es-MX" sz="1600" b="1" smtClean="0"/>
              <a:t> </a:t>
            </a:r>
            <a:r>
              <a:rPr lang="es-MX" sz="1600" b="1" smtClean="0"/>
              <a:t>Marzo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EMPR_M_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212850"/>
            <a:ext cx="8890000" cy="53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ULO"/>
          <p:cNvSpPr txBox="1">
            <a:spLocks noChangeArrowheads="1"/>
          </p:cNvSpPr>
          <p:nvPr/>
        </p:nvSpPr>
        <p:spPr bwMode="auto">
          <a:xfrm>
            <a:off x="0" y="0"/>
            <a:ext cx="50615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 smtClean="0"/>
              <a:t>ER South-Wen, Inc</a:t>
            </a:r>
            <a:r>
              <a:rPr lang="es-MX" sz="1600" b="1" smtClean="0"/>
              <a:t>. </a:t>
            </a:r>
            <a:r>
              <a:rPr lang="es-MX" sz="1600" b="1" smtClean="0"/>
              <a:t>Marzo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M_P_S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ULO"/>
          <p:cNvSpPr txBox="1">
            <a:spLocks noChangeArrowheads="1"/>
          </p:cNvSpPr>
          <p:nvPr/>
        </p:nvSpPr>
        <p:spPr bwMode="auto">
          <a:xfrm>
            <a:off x="0" y="0"/>
            <a:ext cx="40114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 smtClean="0"/>
              <a:t>ER </a:t>
            </a:r>
            <a:r>
              <a:rPr lang="es-MX" sz="1600" b="1" err="1" smtClean="0"/>
              <a:t>CH’s</a:t>
            </a:r>
            <a:r>
              <a:rPr lang="es-MX" sz="1600" b="1" smtClean="0"/>
              <a:t> </a:t>
            </a:r>
            <a:r>
              <a:rPr lang="es-MX" sz="1600" b="1" smtClean="0"/>
              <a:t>Marzo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M_P_CH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"/>
          <p:cNvSpPr txBox="1">
            <a:spLocks noChangeArrowheads="1"/>
          </p:cNvSpPr>
          <p:nvPr/>
        </p:nvSpPr>
        <p:spPr bwMode="auto">
          <a:xfrm>
            <a:off x="0" y="0"/>
            <a:ext cx="40242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 smtClean="0"/>
              <a:t>ER </a:t>
            </a:r>
            <a:r>
              <a:rPr lang="es-MX" sz="1600" b="1" dirty="0" err="1" smtClean="0"/>
              <a:t>PJ’s</a:t>
            </a:r>
            <a:r>
              <a:rPr lang="es-MX" sz="1600" b="1" smtClean="0"/>
              <a:t>, </a:t>
            </a:r>
            <a:r>
              <a:rPr lang="es-MX" sz="1600" b="1" smtClean="0"/>
              <a:t>Marzo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M_P_PJ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ULO"/>
          <p:cNvSpPr txBox="1">
            <a:spLocks noChangeArrowheads="1"/>
          </p:cNvSpPr>
          <p:nvPr/>
        </p:nvSpPr>
        <p:spPr bwMode="auto">
          <a:xfrm>
            <a:off x="0" y="0"/>
            <a:ext cx="46773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 smtClean="0"/>
              <a:t>ER Real Estate</a:t>
            </a:r>
            <a:r>
              <a:rPr lang="es-MX" sz="1600" b="1" smtClean="0"/>
              <a:t>, </a:t>
            </a:r>
            <a:r>
              <a:rPr lang="es-MX" sz="1600" b="1" smtClean="0"/>
              <a:t>Marzo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M_P_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ULO"/>
          <p:cNvSpPr txBox="1">
            <a:spLocks noChangeArrowheads="1"/>
          </p:cNvSpPr>
          <p:nvPr/>
        </p:nvSpPr>
        <p:spPr bwMode="auto">
          <a:xfrm>
            <a:off x="0" y="0"/>
            <a:ext cx="678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</a:t>
            </a:r>
            <a:r>
              <a:rPr lang="es-MX" sz="1600" b="1" dirty="0" smtClean="0"/>
              <a:t>Pollos del Sur, Inc</a:t>
            </a:r>
            <a:r>
              <a:rPr lang="es-MX" sz="1600" b="1" smtClean="0"/>
              <a:t>.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M_PD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212850"/>
            <a:ext cx="8890000" cy="35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ULO"/>
          <p:cNvSpPr txBox="1">
            <a:spLocks noChangeArrowheads="1"/>
          </p:cNvSpPr>
          <p:nvPr/>
        </p:nvSpPr>
        <p:spPr bwMode="auto">
          <a:xfrm>
            <a:off x="0" y="0"/>
            <a:ext cx="6118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</a:t>
            </a:r>
            <a:r>
              <a:rPr lang="es-MX" sz="1600" b="1" dirty="0" smtClean="0"/>
              <a:t>Pollos del Sur, </a:t>
            </a:r>
            <a:r>
              <a:rPr lang="es-MX" sz="1600" b="1" err="1" smtClean="0"/>
              <a:t>Inc.Acum</a:t>
            </a:r>
            <a:r>
              <a:rPr lang="es-MX" sz="1600" b="1" smtClean="0"/>
              <a:t>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A_PD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ULO"/>
          <p:cNvSpPr txBox="1">
            <a:spLocks noChangeArrowheads="1"/>
          </p:cNvSpPr>
          <p:nvPr/>
        </p:nvSpPr>
        <p:spPr bwMode="auto">
          <a:xfrm>
            <a:off x="0" y="0"/>
            <a:ext cx="58801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</a:t>
            </a:r>
            <a:r>
              <a:rPr lang="es-MX" sz="1600" b="1" dirty="0" smtClean="0"/>
              <a:t>Pollos del Centro, Inc</a:t>
            </a:r>
            <a:r>
              <a:rPr lang="es-MX" sz="1600" b="1" smtClean="0"/>
              <a:t>.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M_PD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212850"/>
            <a:ext cx="8890000" cy="35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ULO"/>
          <p:cNvSpPr txBox="1">
            <a:spLocks noChangeArrowheads="1"/>
          </p:cNvSpPr>
          <p:nvPr/>
        </p:nvSpPr>
        <p:spPr bwMode="auto">
          <a:xfrm>
            <a:off x="0" y="0"/>
            <a:ext cx="60873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b="1" dirty="0"/>
              <a:t>ALIMENTOS EU</a:t>
            </a:r>
          </a:p>
          <a:p>
            <a:pPr eaLnBrk="1" hangingPunct="1"/>
            <a:r>
              <a:rPr lang="es-MX" sz="1600" b="1" dirty="0"/>
              <a:t>ER </a:t>
            </a:r>
            <a:r>
              <a:rPr lang="es-MX" sz="1600" b="1" dirty="0" smtClean="0"/>
              <a:t>Pollos del Centro, </a:t>
            </a:r>
            <a:r>
              <a:rPr lang="es-MX" sz="1600" b="1" err="1"/>
              <a:t>Acum</a:t>
            </a:r>
            <a:r>
              <a:rPr lang="es-MX" sz="1600" b="1"/>
              <a:t> </a:t>
            </a:r>
            <a:r>
              <a:rPr lang="es-MX" sz="1600" b="1" smtClean="0"/>
              <a:t>Febrero 2019 </a:t>
            </a:r>
            <a:r>
              <a:rPr lang="es-MX" sz="1600" b="1" dirty="0"/>
              <a:t>(miles de dólares) </a:t>
            </a:r>
            <a:endParaRPr lang="en-US" sz="1600" b="1" dirty="0"/>
          </a:p>
        </p:txBody>
      </p:sp>
      <p:pic>
        <p:nvPicPr>
          <p:cNvPr id="2" name="ER_A_PD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3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ULO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MX" sz="2400" b="1" dirty="0">
                <a:latin typeface="Arial" charset="0"/>
                <a:ea typeface="+mn-ea"/>
                <a:cs typeface="+mn-cs"/>
              </a:rPr>
              <a:t>ALIMENTOS EU</a:t>
            </a:r>
            <a:br>
              <a:rPr lang="es-MX" sz="2400" b="1" dirty="0">
                <a:latin typeface="Arial" charset="0"/>
                <a:ea typeface="+mn-ea"/>
                <a:cs typeface="+mn-cs"/>
              </a:rPr>
            </a:br>
            <a:r>
              <a:rPr lang="es-MX" sz="1600" b="1" dirty="0">
                <a:latin typeface="Arial" charset="0"/>
                <a:ea typeface="+mn-ea"/>
                <a:cs typeface="+mn-cs"/>
              </a:rPr>
              <a:t>ER Pizzas del Sur </a:t>
            </a:r>
            <a:r>
              <a:rPr lang="es-MX" sz="1600" b="1">
                <a:latin typeface="Arial" charset="0"/>
                <a:ea typeface="+mn-ea"/>
                <a:cs typeface="+mn-cs"/>
              </a:rPr>
              <a:t>– </a:t>
            </a:r>
            <a:r>
              <a:rPr lang="es-MX" sz="1600" b="1" smtClean="0">
                <a:latin typeface="Arial" charset="0"/>
                <a:ea typeface="+mn-ea"/>
                <a:cs typeface="+mn-cs"/>
              </a:rPr>
              <a:t>Febrero 2019 </a:t>
            </a:r>
            <a:r>
              <a:rPr lang="es-MX" sz="1600" b="1" dirty="0">
                <a:latin typeface="Arial" charset="0"/>
                <a:ea typeface="+mn-ea"/>
                <a:cs typeface="+mn-cs"/>
              </a:rPr>
              <a:t>(miles de dólares)</a:t>
            </a:r>
            <a:endParaRPr lang="en-US" sz="1600" b="1" dirty="0"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ER_M_PZ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212850"/>
            <a:ext cx="8890000" cy="35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ULO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ALIMENTOS EU</a:t>
            </a:r>
            <a:b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ER Pizzas del Sur </a:t>
            </a:r>
            <a:r>
              <a:rPr lang="es-MX" sz="1600" b="1" err="1">
                <a:latin typeface="Arial" panose="020B0604020202020204" pitchFamily="34" charset="0"/>
                <a:cs typeface="Arial" panose="020B0604020202020204" pitchFamily="34" charset="0"/>
              </a:rPr>
              <a:t>Accum</a:t>
            </a:r>
            <a:r>
              <a:rPr lang="es-MX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smtClean="0">
                <a:latin typeface="Arial" panose="020B0604020202020204" pitchFamily="34" charset="0"/>
                <a:cs typeface="Arial" panose="020B0604020202020204" pitchFamily="34" charset="0"/>
              </a:rPr>
              <a:t>Febrero 2019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(miles de dólares)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R_A_PZ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212850"/>
            <a:ext cx="8890000" cy="3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595</Words>
  <Application>Microsoft Office PowerPoint</Application>
  <PresentationFormat>Presentación en pantalla (4:3)</PresentationFormat>
  <Paragraphs>115</Paragraphs>
  <Slides>35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ALIMENTOS EU ER Pizzas del Sur – Febrero 2019 (miles de dólares)</vt:lpstr>
      <vt:lpstr>ALIMENTOS EU ER Pizzas del Sur Accum Febrero 2019 (miles de dólares)</vt:lpstr>
      <vt:lpstr>ALIMENTOS EU ER Pizzas del Golfo – Febrero 2019 (miles de dólares)</vt:lpstr>
      <vt:lpstr>ALIMENTOS EU ER Pizzas del Golfo Acum - Febrero 2019 (miles de dólares)</vt:lpstr>
      <vt:lpstr>Presentación de PowerPoint</vt:lpstr>
      <vt:lpstr>ALIMENTOS EU ER Real Estate Acum Febrero 2019 (miles de dólares)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EXELCO DIVISION ALIMENTOS EU Balance General Febrero 2019 (miles dolares.) </vt:lpstr>
      <vt:lpstr>Presentación de PowerPoint</vt:lpstr>
      <vt:lpstr>Presentación de PowerPoint</vt:lpstr>
      <vt:lpstr>Presentación de PowerPoint</vt:lpstr>
      <vt:lpstr>Presentación de PowerPoint</vt:lpstr>
      <vt:lpstr>Pizzas Del Sur, Inc. Tendencia Ventas, UAFIR Flujo y Ppto Febrero 2019 (miles de dólares) </vt:lpstr>
      <vt:lpstr>Pizzas Del Golfo, Inc. Tendencia Ventas, UAFIR Flujo y Ppto Febrero 2019 (miles de dólares)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 CALDERON</dc:creator>
  <cp:lastModifiedBy>JESUS-LP</cp:lastModifiedBy>
  <cp:revision>126</cp:revision>
  <dcterms:created xsi:type="dcterms:W3CDTF">2018-08-10T15:45:32Z</dcterms:created>
  <dcterms:modified xsi:type="dcterms:W3CDTF">2019-03-28T23:37:28Z</dcterms:modified>
</cp:coreProperties>
</file>