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60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3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2" r:id="rId36"/>
    <p:sldId id="303" r:id="rId3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D67AFF-0AE5-4D8B-883A-95F7023E07EC}" type="datetime1">
              <a:rPr lang="es-ES" smtClean="0"/>
              <a:t>17/02/2023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46D3C-0821-4916-87E8-732AE60A7DD6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828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278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8499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980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2395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086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8143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857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469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26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97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1003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2222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43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1446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148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4386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53806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5553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678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052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29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019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7980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4459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637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50452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3851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73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35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8305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38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065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092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841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6832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945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460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11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855CB799-6499-4E1E-8257-C777037FBB0C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12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3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37F32E-9C31-4EBC-9CF6-7E0795975D22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0DE5E64D-8309-4EA3-9E01-E99A0B9E852A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7AF38-4C5D-4919-B713-BCE928D84993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F8A7DBF6-2AC7-4A48-B394-E7B6C748C10D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771C8-10A4-40A2-B087-7EAE1E72B338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3F35A-BE91-47D4-B680-814AAA83232F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4A5508-0173-4F7B-BA1F-6FDD23DC888F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3F45BD-EAC1-4ECC-91A9-2B1B76C5FA67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0B4E3-ACD8-472A-AF6F-98A76C82A9AD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36085-0EE4-4C8F-879E-58330D243B98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</a:t>
            </a:r>
          </a:p>
          <a:p>
            <a:pPr lvl="6" rtl="0"/>
            <a:r>
              <a:rPr lang="es-ES" noProof="0" dirty="0"/>
              <a:t>Séptimo</a:t>
            </a:r>
          </a:p>
          <a:p>
            <a:pPr lvl="7" rtl="0"/>
            <a:r>
              <a:rPr lang="es-ES" noProof="0" dirty="0"/>
              <a:t>Octavo</a:t>
            </a:r>
          </a:p>
          <a:p>
            <a:pPr lvl="8" rtl="0"/>
            <a:r>
              <a:rPr lang="es-ES" noProof="0" dirty="0"/>
              <a:t>Noveno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3630E4A0-57EE-4B46-A340-CC6C398489DE}" type="datetime1">
              <a:rPr lang="es-ES" noProof="0" smtClean="0"/>
              <a:t>17/02/2023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 smtClean="0"/>
              <a:t>CÓDIGO CSS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DIWEB</a:t>
            </a:r>
          </a:p>
          <a:p>
            <a:pPr algn="r" rtl="0"/>
            <a:r>
              <a:rPr lang="es-ES" dirty="0" smtClean="0"/>
              <a:t>Jesús Muñoz Rabaneda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398621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Pero, ¿Qué ocurre si dos etiquetas contienen la misma palabra?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      </a:t>
            </a:r>
            <a:r>
              <a:rPr lang="es-ES" sz="2800" dirty="0" err="1" smtClean="0">
                <a:latin typeface="Comic Sans MS" panose="030F0702030302020204" pitchFamily="66" charset="0"/>
              </a:rPr>
              <a:t>Doc</a:t>
            </a:r>
            <a:r>
              <a:rPr lang="es-ES" sz="2800" dirty="0" smtClean="0">
                <a:latin typeface="Comic Sans MS" panose="030F0702030302020204" pitchFamily="66" charset="0"/>
              </a:rPr>
              <a:t> HTML     						</a:t>
            </a:r>
            <a:r>
              <a:rPr lang="es-ES" sz="2800" dirty="0" err="1" smtClean="0">
                <a:latin typeface="Comic Sans MS" panose="030F0702030302020204" pitchFamily="66" charset="0"/>
              </a:rPr>
              <a:t>Doc</a:t>
            </a:r>
            <a:r>
              <a:rPr lang="es-ES" sz="2800" dirty="0" smtClean="0">
                <a:latin typeface="Comic Sans MS" panose="030F0702030302020204" pitchFamily="66" charset="0"/>
              </a:rPr>
              <a:t> CSS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89" y="3764432"/>
            <a:ext cx="2976563" cy="25072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3457798"/>
            <a:ext cx="5547547" cy="31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398621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Más selectores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      </a:t>
            </a:r>
            <a:r>
              <a:rPr lang="es-ES" sz="2800" dirty="0" err="1" smtClean="0">
                <a:latin typeface="Comic Sans MS" panose="030F0702030302020204" pitchFamily="66" charset="0"/>
              </a:rPr>
              <a:t>Doc</a:t>
            </a:r>
            <a:r>
              <a:rPr lang="es-ES" sz="2800" dirty="0" smtClean="0">
                <a:latin typeface="Comic Sans MS" panose="030F0702030302020204" pitchFamily="66" charset="0"/>
              </a:rPr>
              <a:t> HTML     						</a:t>
            </a:r>
            <a:r>
              <a:rPr lang="es-ES" sz="2800" dirty="0" err="1" smtClean="0">
                <a:latin typeface="Comic Sans MS" panose="030F0702030302020204" pitchFamily="66" charset="0"/>
              </a:rPr>
              <a:t>Doc</a:t>
            </a:r>
            <a:r>
              <a:rPr lang="es-ES" sz="2800" dirty="0" smtClean="0">
                <a:latin typeface="Comic Sans MS" panose="030F0702030302020204" pitchFamily="66" charset="0"/>
              </a:rPr>
              <a:t> CSS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" y="3219168"/>
            <a:ext cx="4732020" cy="34242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42" y="3328729"/>
            <a:ext cx="23431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398621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 ¿Y si queremos seleccionar todo? Utilizamos el selector universal *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   </a:t>
            </a:r>
            <a:r>
              <a:rPr lang="es-ES" sz="1800" dirty="0" err="1" smtClean="0">
                <a:latin typeface="Comic Sans MS" panose="030F0702030302020204" pitchFamily="66" charset="0"/>
              </a:rPr>
              <a:t>Doc</a:t>
            </a:r>
            <a:r>
              <a:rPr lang="es-ES" sz="1800" dirty="0" smtClean="0">
                <a:latin typeface="Comic Sans MS" panose="030F0702030302020204" pitchFamily="66" charset="0"/>
              </a:rPr>
              <a:t> HTML:      	    					</a:t>
            </a:r>
            <a:r>
              <a:rPr lang="es-ES" sz="1800" dirty="0" err="1" smtClean="0">
                <a:latin typeface="Comic Sans MS" panose="030F0702030302020204" pitchFamily="66" charset="0"/>
              </a:rPr>
              <a:t>Doc</a:t>
            </a:r>
            <a:r>
              <a:rPr lang="es-ES" sz="1800" dirty="0" smtClean="0">
                <a:latin typeface="Comic Sans MS" panose="030F0702030302020204" pitchFamily="66" charset="0"/>
              </a:rPr>
              <a:t> CSS:</a:t>
            </a:r>
          </a:p>
          <a:p>
            <a:pPr marL="0" indent="0">
              <a:buNone/>
            </a:pPr>
            <a:endParaRPr lang="es-E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82" y="2945130"/>
            <a:ext cx="5172075" cy="3790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87" y="2726055"/>
            <a:ext cx="2295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398621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 ¿Y si queremos seleccionar todo? Utilizamos el selector universal *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Pero este selector tiene un “truco”, colocarme dentro de este selector el color negro y decidme que ocurre.</a:t>
            </a:r>
            <a:r>
              <a:rPr lang="es-ES" sz="1800" dirty="0" smtClean="0">
                <a:latin typeface="Comic Sans MS" panose="030F0702030302020204" pitchFamily="66" charset="0"/>
              </a:rPr>
              <a:t>      	    				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Comentarios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3986213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 Para agregar comentarios a mi CSS para dejar mensajes.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Estructura:</a:t>
            </a:r>
          </a:p>
          <a:p>
            <a:pPr marL="0" indent="0" algn="ctr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/* dejamos el comentario */</a:t>
            </a:r>
            <a:endParaRPr lang="es-ES" sz="1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S" sz="2800" dirty="0">
                <a:latin typeface="Comic Sans MS" panose="030F0702030302020204" pitchFamily="66" charset="0"/>
              </a:rPr>
              <a:t>Se pueden dejar en cualquier lugar</a:t>
            </a:r>
            <a:endParaRPr lang="es-ES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Bordes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4543024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Para poner bordes se utiliza </a:t>
            </a:r>
            <a:r>
              <a:rPr lang="es-ES" sz="2800" dirty="0" err="1" smtClean="0">
                <a:latin typeface="Comic Sans MS" panose="030F0702030302020204" pitchFamily="66" charset="0"/>
              </a:rPr>
              <a:t>border</a:t>
            </a:r>
            <a:r>
              <a:rPr lang="es-ES" sz="2800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Estructura:</a:t>
            </a:r>
          </a:p>
          <a:p>
            <a:pPr marL="0" indent="0" algn="ctr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Selector {</a:t>
            </a:r>
            <a:r>
              <a:rPr lang="es-ES" sz="2800" dirty="0" err="1" smtClean="0">
                <a:latin typeface="Comic Sans MS" panose="030F0702030302020204" pitchFamily="66" charset="0"/>
              </a:rPr>
              <a:t>border</a:t>
            </a:r>
            <a:r>
              <a:rPr lang="es-ES" sz="2800" dirty="0" smtClean="0">
                <a:latin typeface="Comic Sans MS" panose="030F0702030302020204" pitchFamily="66" charset="0"/>
              </a:rPr>
              <a:t>: + grosos + color + tipo de línea;}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Ejemplo:</a:t>
            </a:r>
          </a:p>
          <a:p>
            <a:endParaRPr lang="es-ES" sz="2800" dirty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Nota: para ver las opciones del tipo de línea pulsar control + espacio</a:t>
            </a:r>
          </a:p>
          <a:p>
            <a:pPr marL="3657600" lvl="8" indent="0">
              <a:buNone/>
            </a:pPr>
            <a:endParaRPr lang="es-ES" sz="2200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194" y="4499991"/>
            <a:ext cx="4433243" cy="12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Bordes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Otro método para introducir bordes: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</a:rPr>
              <a:t>border-style</a:t>
            </a:r>
            <a:r>
              <a:rPr lang="es-ES" sz="2400" dirty="0" smtClean="0">
                <a:latin typeface="Comic Sans MS" panose="030F0702030302020204" pitchFamily="66" charset="0"/>
              </a:rPr>
              <a:t>: </a:t>
            </a:r>
            <a:r>
              <a:rPr lang="es-ES" sz="2400" dirty="0" err="1" smtClean="0">
                <a:latin typeface="Comic Sans MS" panose="030F0702030302020204" pitchFamily="66" charset="0"/>
              </a:rPr>
              <a:t>solid</a:t>
            </a:r>
            <a:r>
              <a:rPr lang="es-ES" sz="2400" dirty="0" smtClean="0">
                <a:latin typeface="Comic Sans MS" panose="030F0702030302020204" pitchFamily="66" charset="0"/>
              </a:rPr>
              <a:t>; 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este nos da el estilo del borde.</a:t>
            </a:r>
          </a:p>
          <a:p>
            <a:pPr marL="914400" lvl="2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</a:rPr>
              <a:t>border</a:t>
            </a:r>
            <a:r>
              <a:rPr lang="es-ES" sz="2400" dirty="0" smtClean="0">
                <a:latin typeface="Comic Sans MS" panose="030F0702030302020204" pitchFamily="66" charset="0"/>
              </a:rPr>
              <a:t>-color: blue; 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este nos da el color del borde.</a:t>
            </a:r>
          </a:p>
          <a:p>
            <a:pPr marL="914400" lvl="2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</a:rPr>
              <a:t>border-radius</a:t>
            </a:r>
            <a:r>
              <a:rPr lang="es-ES" sz="2400" dirty="0" smtClean="0">
                <a:latin typeface="Comic Sans MS" panose="030F0702030302020204" pitchFamily="66" charset="0"/>
              </a:rPr>
              <a:t>: 5px; 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este nos redondea el borde.</a:t>
            </a:r>
          </a:p>
          <a:p>
            <a:pPr marL="914400" lvl="2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Border-width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5px;  este nos da el tamaño del borde.</a:t>
            </a:r>
            <a:endParaRPr lang="es-ES" sz="24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8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Fondo (</a:t>
            </a:r>
            <a:r>
              <a:rPr lang="es-ES" sz="3600" dirty="0" err="1" smtClean="0">
                <a:latin typeface="Comic Sans MS" panose="030F0702030302020204" pitchFamily="66" charset="0"/>
              </a:rPr>
              <a:t>Background</a:t>
            </a:r>
            <a:r>
              <a:rPr lang="es-ES" sz="3600" dirty="0" smtClean="0">
                <a:latin typeface="Comic Sans MS" panose="030F0702030302020204" pitchFamily="66" charset="0"/>
              </a:rPr>
              <a:t>)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141981"/>
            <a:ext cx="1116787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Comandos para el fondo:</a:t>
            </a: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</a:rPr>
              <a:t>background</a:t>
            </a:r>
            <a:r>
              <a:rPr lang="es-ES" sz="2400" dirty="0" smtClean="0">
                <a:latin typeface="Comic Sans MS" panose="030F0702030302020204" pitchFamily="66" charset="0"/>
              </a:rPr>
              <a:t>-color: blue; 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este nos da el color.</a:t>
            </a:r>
          </a:p>
          <a:p>
            <a:pPr marL="914400" lvl="2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400" dirty="0">
                <a:latin typeface="Comic Sans MS" panose="030F0702030302020204" pitchFamily="66" charset="0"/>
              </a:rPr>
              <a:t>Comando transparencia: </a:t>
            </a:r>
            <a:r>
              <a:rPr lang="es-ES" sz="2400" dirty="0" err="1">
                <a:latin typeface="Comic Sans MS" panose="030F0702030302020204" pitchFamily="66" charset="0"/>
              </a:rPr>
              <a:t>opacity</a:t>
            </a:r>
            <a:r>
              <a:rPr lang="es-ES" sz="2400" dirty="0">
                <a:latin typeface="Comic Sans MS" panose="030F0702030302020204" pitchFamily="66" charset="0"/>
              </a:rPr>
              <a:t>: valor;</a:t>
            </a:r>
          </a:p>
          <a:p>
            <a:pPr marL="914400" lvl="2" indent="0">
              <a:buNone/>
            </a:pPr>
            <a:r>
              <a:rPr lang="es-E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Pero cuidado con este porque también aplica transparencia al texto.</a:t>
            </a:r>
          </a:p>
          <a:p>
            <a:pPr marL="914400" lvl="2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</a:rPr>
              <a:t>background</a:t>
            </a:r>
            <a:r>
              <a:rPr lang="es-ES" sz="2400" dirty="0" smtClean="0">
                <a:latin typeface="Comic Sans MS" panose="030F0702030302020204" pitchFamily="66" charset="0"/>
              </a:rPr>
              <a:t>-color: </a:t>
            </a:r>
            <a:r>
              <a:rPr lang="es-ES" sz="2400" dirty="0" err="1" smtClean="0">
                <a:latin typeface="Comic Sans MS" panose="030F0702030302020204" pitchFamily="66" charset="0"/>
              </a:rPr>
              <a:t>rgba</a:t>
            </a:r>
            <a:r>
              <a:rPr lang="es-ES" sz="2400" dirty="0" smtClean="0">
                <a:latin typeface="Comic Sans MS" panose="030F0702030302020204" pitchFamily="66" charset="0"/>
              </a:rPr>
              <a:t>(1,0,1,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r>
              <a:rPr lang="es-ES" sz="2400" dirty="0" smtClean="0">
                <a:latin typeface="Comic Sans MS" panose="030F0702030302020204" pitchFamily="66" charset="0"/>
              </a:rPr>
              <a:t>); 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el último es la transparencia.</a:t>
            </a:r>
            <a:r>
              <a:rPr lang="es-ES" sz="2400" dirty="0" smtClean="0">
                <a:latin typeface="Comic Sans MS" panose="030F0702030302020204" pitchFamily="66" charset="0"/>
              </a:rPr>
              <a:t> </a:t>
            </a:r>
            <a:endParaRPr lang="es-ES" sz="2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Este comando se usa para darle transparencia al fondo, los valores van desde 0 (sin color), hasta 1 (máximo color).</a:t>
            </a:r>
          </a:p>
          <a:p>
            <a:pPr marL="914400" lvl="2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Imagen como Fondo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006056"/>
            <a:ext cx="1116787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Comandos para la imagen de fondo:</a:t>
            </a:r>
            <a:endParaRPr lang="es-ES" sz="2400" dirty="0">
              <a:latin typeface="Comic Sans MS" panose="030F0702030302020204" pitchFamily="66" charset="0"/>
            </a:endParaRPr>
          </a:p>
          <a:p>
            <a:pPr lvl="2"/>
            <a:r>
              <a:rPr lang="es-ES" sz="2400" dirty="0" err="1">
                <a:latin typeface="Comic Sans MS" panose="030F0702030302020204" pitchFamily="66" charset="0"/>
              </a:rPr>
              <a:t>b</a:t>
            </a:r>
            <a:r>
              <a:rPr lang="es-ES" sz="2400" dirty="0" err="1" smtClean="0">
                <a:latin typeface="Comic Sans MS" panose="030F0702030302020204" pitchFamily="66" charset="0"/>
              </a:rPr>
              <a:t>ackground-image</a:t>
            </a:r>
            <a:r>
              <a:rPr lang="es-ES" sz="2400" dirty="0" smtClean="0">
                <a:latin typeface="Comic Sans MS" panose="030F0702030302020204" pitchFamily="66" charset="0"/>
              </a:rPr>
              <a:t>: </a:t>
            </a:r>
            <a:r>
              <a:rPr lang="es-ES" sz="2400" dirty="0" err="1" smtClean="0">
                <a:latin typeface="Comic Sans MS" panose="030F0702030302020204" pitchFamily="66" charset="0"/>
              </a:rPr>
              <a:t>url</a:t>
            </a:r>
            <a:r>
              <a:rPr lang="es-ES" sz="2400" dirty="0" smtClean="0">
                <a:latin typeface="Comic Sans MS" panose="030F0702030302020204" pitchFamily="66" charset="0"/>
              </a:rPr>
              <a:t>(“nombre o ruta”);</a:t>
            </a:r>
          </a:p>
          <a:p>
            <a:pPr lvl="2"/>
            <a:endParaRPr lang="es-ES" sz="2400" dirty="0">
              <a:latin typeface="Comic Sans MS" panose="030F0702030302020204" pitchFamily="66" charset="0"/>
            </a:endParaRPr>
          </a:p>
          <a:p>
            <a:pPr lvl="2"/>
            <a:r>
              <a:rPr lang="es-ES" sz="2400" dirty="0" err="1" smtClean="0">
                <a:latin typeface="Comic Sans MS" panose="030F0702030302020204" pitchFamily="66" charset="0"/>
              </a:rPr>
              <a:t>Background-size</a:t>
            </a:r>
            <a:r>
              <a:rPr lang="es-ES" sz="2400" dirty="0" smtClean="0">
                <a:latin typeface="Comic Sans MS" panose="030F0702030302020204" pitchFamily="66" charset="0"/>
              </a:rPr>
              <a:t>: propiedad; 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se utiliza para darle formato al tamaño.</a:t>
            </a:r>
          </a:p>
          <a:p>
            <a:pPr lvl="4">
              <a:buFont typeface="Comic Sans MS" panose="030F0702030302020204" pitchFamily="66" charset="0"/>
              <a:buChar char="—"/>
            </a:pPr>
            <a:r>
              <a:rPr lang="es-ES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auto: ajusta la imagen automáticamente.</a:t>
            </a:r>
          </a:p>
          <a:p>
            <a:pPr lvl="4">
              <a:buFont typeface="Comic Sans MS" panose="030F0702030302020204" pitchFamily="66" charset="0"/>
              <a:buChar char="—"/>
            </a:pP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c</a:t>
            </a:r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over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ajusta la imagen a la totalidad de la pantalla.</a:t>
            </a:r>
          </a:p>
          <a:p>
            <a:pPr lvl="4">
              <a:buFont typeface="Comic Sans MS" panose="030F0702030302020204" pitchFamily="66" charset="0"/>
              <a:buChar char="—"/>
            </a:pPr>
            <a:r>
              <a:rPr lang="es-ES" sz="2200" dirty="0"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contain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ajusta la imagen a la altura o ancho que le hemos indicado.</a:t>
            </a:r>
          </a:p>
          <a:p>
            <a:pPr lvl="4"/>
            <a:endParaRPr lang="es-ES" sz="22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Background-size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ancho, alto;</a:t>
            </a: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Imagen como Fondo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006056"/>
            <a:ext cx="1116787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Repeticiones de la imagen:</a:t>
            </a:r>
            <a:endParaRPr lang="es-ES" sz="2400" dirty="0" smtClean="0">
              <a:latin typeface="Comic Sans MS" panose="030F0702030302020204" pitchFamily="66" charset="0"/>
            </a:endParaRPr>
          </a:p>
          <a:p>
            <a:pPr lvl="2"/>
            <a:r>
              <a:rPr lang="es-ES" sz="2400" dirty="0" smtClean="0">
                <a:latin typeface="Comic Sans MS" panose="030F0702030302020204" pitchFamily="66" charset="0"/>
              </a:rPr>
              <a:t>Para que no se repita: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s-ES" sz="2200" dirty="0" smtClean="0">
                <a:latin typeface="Comic Sans MS" panose="030F0702030302020204" pitchFamily="66" charset="0"/>
              </a:rPr>
              <a:t> </a:t>
            </a:r>
            <a:r>
              <a:rPr lang="es-ES" sz="2200" dirty="0" err="1" smtClean="0">
                <a:latin typeface="Comic Sans MS" panose="030F0702030302020204" pitchFamily="66" charset="0"/>
              </a:rPr>
              <a:t>background-repeat</a:t>
            </a:r>
            <a:r>
              <a:rPr lang="es-ES" sz="2200" dirty="0" smtClean="0">
                <a:latin typeface="Comic Sans MS" panose="030F0702030302020204" pitchFamily="66" charset="0"/>
              </a:rPr>
              <a:t>: no-</a:t>
            </a:r>
            <a:r>
              <a:rPr lang="es-ES" sz="2200" dirty="0" err="1" smtClean="0">
                <a:latin typeface="Comic Sans MS" panose="030F0702030302020204" pitchFamily="66" charset="0"/>
              </a:rPr>
              <a:t>repeat</a:t>
            </a:r>
            <a:r>
              <a:rPr lang="es-ES" sz="2200" dirty="0" smtClean="0">
                <a:latin typeface="Comic Sans MS" panose="030F0702030302020204" pitchFamily="66" charset="0"/>
              </a:rPr>
              <a:t>;</a:t>
            </a:r>
          </a:p>
          <a:p>
            <a:pPr lvl="2"/>
            <a:endParaRPr lang="es-ES" sz="2400" dirty="0">
              <a:latin typeface="Comic Sans MS" panose="030F0702030302020204" pitchFamily="66" charset="0"/>
            </a:endParaRPr>
          </a:p>
          <a:p>
            <a:pPr lvl="2"/>
            <a:r>
              <a:rPr lang="es-ES" sz="2400" dirty="0" smtClean="0">
                <a:latin typeface="Comic Sans MS" panose="030F0702030302020204" pitchFamily="66" charset="0"/>
              </a:rPr>
              <a:t>Para que se repita en el eje horizontal y vertical.</a:t>
            </a: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s-ES" sz="2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background-repeat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</a:t>
            </a:r>
            <a:r>
              <a:rPr lang="es-ES" sz="2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repeat</a:t>
            </a:r>
            <a:r>
              <a:rPr lang="es-ES" sz="2000" dirty="0">
                <a:latin typeface="Comic Sans MS" panose="030F0702030302020204" pitchFamily="66" charset="0"/>
                <a:sym typeface="Wingdings" panose="05000000000000000000" pitchFamily="2" charset="2"/>
              </a:rPr>
              <a:t>-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y  eje vertical.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background-repeat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</a:t>
            </a:r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repeat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-x  eje horizontal.</a:t>
            </a:r>
          </a:p>
          <a:p>
            <a:pPr lvl="4"/>
            <a:endParaRPr lang="es-ES" sz="22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2"/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Para modificar la posición en la que se repite: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s-ES" sz="2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Background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-position: </a:t>
            </a:r>
            <a:r>
              <a:rPr lang="es-ES" sz="20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eje horizontal eje vertical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;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Valores eje horizontal: </a:t>
            </a:r>
            <a:r>
              <a:rPr lang="es-ES" sz="2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left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, center, </a:t>
            </a:r>
            <a:r>
              <a:rPr lang="es-ES" sz="2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right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Valores eje vertical: top, </a:t>
            </a:r>
            <a:r>
              <a:rPr lang="es-ES" sz="20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bottom</a:t>
            </a:r>
            <a:r>
              <a:rPr lang="es-ES" sz="20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lvl="3"/>
            <a:endParaRPr lang="es-ES" sz="22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¿QUÉ ES CSS?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14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2800" dirty="0" err="1" smtClean="0">
                <a:latin typeface="Comic Sans MS" panose="030F0702030302020204" pitchFamily="66" charset="0"/>
              </a:rPr>
              <a:t>Cascading</a:t>
            </a:r>
            <a:r>
              <a:rPr lang="es-ES" sz="2800" dirty="0" smtClean="0">
                <a:latin typeface="Comic Sans MS" panose="030F0702030302020204" pitchFamily="66" charset="0"/>
              </a:rPr>
              <a:t> Style </a:t>
            </a:r>
            <a:r>
              <a:rPr lang="es-ES" sz="2800" dirty="0" err="1" smtClean="0">
                <a:latin typeface="Comic Sans MS" panose="030F0702030302020204" pitchFamily="66" charset="0"/>
              </a:rPr>
              <a:t>Sheets</a:t>
            </a:r>
            <a:r>
              <a:rPr lang="es-ES" sz="2800" dirty="0" smtClean="0">
                <a:latin typeface="Comic Sans MS" panose="030F0702030302020204" pitchFamily="66" charset="0"/>
              </a:rPr>
              <a:t>.</a:t>
            </a:r>
          </a:p>
          <a:p>
            <a:pPr marL="0" indent="0" rtl="0">
              <a:buNone/>
            </a:pPr>
            <a:endParaRPr lang="es-ES" sz="2800" dirty="0">
              <a:latin typeface="Comic Sans MS" panose="030F0702030302020204" pitchFamily="66" charset="0"/>
            </a:endParaRPr>
          </a:p>
          <a:p>
            <a:pPr rtl="0"/>
            <a:r>
              <a:rPr lang="es-ES" sz="2800" dirty="0" smtClean="0">
                <a:latin typeface="Comic Sans MS" panose="030F0702030302020204" pitchFamily="66" charset="0"/>
              </a:rPr>
              <a:t>Describe la presentación de documentos </a:t>
            </a:r>
          </a:p>
          <a:p>
            <a:pPr marL="0" indent="0" rtl="0">
              <a:buNone/>
            </a:pPr>
            <a:endParaRPr lang="es-ES" sz="2800" dirty="0">
              <a:latin typeface="Comic Sans MS" panose="030F0702030302020204" pitchFamily="66" charset="0"/>
            </a:endParaRPr>
          </a:p>
          <a:p>
            <a:pPr rtl="0"/>
            <a:r>
              <a:rPr lang="es-ES" sz="2800" dirty="0" smtClean="0">
                <a:latin typeface="Comic Sans MS" panose="030F0702030302020204" pitchFamily="66" charset="0"/>
              </a:rPr>
              <a:t>Un documento HTML puede tener varios CSS.</a:t>
            </a:r>
            <a:endParaRPr lang="es-E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Imagen como Fondo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006056"/>
            <a:ext cx="1116787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Todo lo podemos simplificar en un solo comando: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sz="18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Background</a:t>
            </a:r>
            <a:r>
              <a:rPr lang="es-E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color + </a:t>
            </a:r>
            <a:r>
              <a:rPr lang="es-E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url</a:t>
            </a:r>
            <a:r>
              <a:rPr lang="es-E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+ </a:t>
            </a:r>
            <a:r>
              <a:rPr lang="es-E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repeat</a:t>
            </a:r>
            <a:r>
              <a:rPr lang="es-E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+ posición / </a:t>
            </a:r>
            <a:r>
              <a:rPr lang="es-ES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dimension</a:t>
            </a:r>
            <a:r>
              <a:rPr lang="es-ES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;</a:t>
            </a:r>
          </a:p>
          <a:p>
            <a:pPr lvl="3"/>
            <a:endParaRPr lang="es-ES" sz="22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13" y="3911557"/>
            <a:ext cx="9418896" cy="4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Margen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006056"/>
            <a:ext cx="11167872" cy="4543024"/>
          </a:xfrm>
        </p:spPr>
        <p:txBody>
          <a:bodyPr>
            <a:normAutofit lnSpcReduction="10000"/>
          </a:bodyPr>
          <a:lstStyle/>
          <a:p>
            <a:r>
              <a:rPr lang="es-ES" sz="2800" dirty="0" err="1" smtClean="0">
                <a:latin typeface="Comic Sans MS" panose="030F0702030302020204" pitchFamily="66" charset="0"/>
              </a:rPr>
              <a:t>Margenes</a:t>
            </a:r>
            <a:r>
              <a:rPr lang="es-ES" sz="2800" dirty="0" smtClean="0">
                <a:latin typeface="Comic Sans MS" panose="030F0702030302020204" pitchFamily="66" charset="0"/>
              </a:rPr>
              <a:t>:</a:t>
            </a:r>
          </a:p>
          <a:p>
            <a:pPr lvl="1"/>
            <a:endParaRPr lang="es-ES" sz="2600" dirty="0">
              <a:latin typeface="Comic Sans MS" panose="030F0702030302020204" pitchFamily="66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600" dirty="0"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latin typeface="Comic Sans MS" panose="030F0702030302020204" pitchFamily="66" charset="0"/>
              </a:rPr>
              <a:t>margin</a:t>
            </a:r>
            <a:r>
              <a:rPr lang="es-ES" sz="2400" dirty="0" smtClean="0">
                <a:latin typeface="Comic Sans MS" panose="030F0702030302020204" pitchFamily="66" charset="0"/>
              </a:rPr>
              <a:t>: arriba (top), derecha (</a:t>
            </a:r>
            <a:r>
              <a:rPr lang="es-ES" sz="2400" dirty="0" err="1" smtClean="0">
                <a:latin typeface="Comic Sans MS" panose="030F0702030302020204" pitchFamily="66" charset="0"/>
              </a:rPr>
              <a:t>right</a:t>
            </a:r>
            <a:r>
              <a:rPr lang="es-ES" sz="2400" dirty="0" smtClean="0">
                <a:latin typeface="Comic Sans MS" panose="030F0702030302020204" pitchFamily="66" charset="0"/>
              </a:rPr>
              <a:t>), abajo (</a:t>
            </a:r>
            <a:r>
              <a:rPr lang="es-ES" sz="2400" dirty="0" err="1" smtClean="0">
                <a:latin typeface="Comic Sans MS" panose="030F0702030302020204" pitchFamily="66" charset="0"/>
              </a:rPr>
              <a:t>bottom</a:t>
            </a:r>
            <a:r>
              <a:rPr lang="es-ES" sz="2400" dirty="0" smtClean="0">
                <a:latin typeface="Comic Sans MS" panose="030F0702030302020204" pitchFamily="66" charset="0"/>
              </a:rPr>
              <a:t>), izquierda(</a:t>
            </a:r>
            <a:r>
              <a:rPr lang="es-ES" sz="2400" dirty="0" err="1" smtClean="0">
                <a:latin typeface="Comic Sans MS" panose="030F0702030302020204" pitchFamily="66" charset="0"/>
              </a:rPr>
              <a:t>left</a:t>
            </a:r>
            <a:r>
              <a:rPr lang="es-ES" sz="2400" dirty="0" smtClean="0">
                <a:latin typeface="Comic Sans MS" panose="030F0702030302020204" pitchFamily="66" charset="0"/>
              </a:rPr>
              <a:t>).</a:t>
            </a:r>
          </a:p>
          <a:p>
            <a:pPr marL="457200" lvl="1" indent="0">
              <a:buNone/>
            </a:pPr>
            <a:r>
              <a:rPr lang="es-ES" sz="2400" dirty="0" smtClean="0">
                <a:latin typeface="Comic Sans MS" panose="030F0702030302020204" pitchFamily="66" charset="0"/>
              </a:rPr>
              <a:t>Este deja espacio fuera.</a:t>
            </a:r>
            <a:endParaRPr lang="es-ES" sz="2400" dirty="0">
              <a:latin typeface="Comic Sans MS" panose="030F0702030302020204" pitchFamily="66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s-ES" sz="2400" dirty="0" smtClean="0">
              <a:latin typeface="Comic Sans MS" panose="030F0702030302020204" pitchFamily="66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err="1" smtClean="0">
                <a:latin typeface="Comic Sans MS" panose="030F0702030302020204" pitchFamily="66" charset="0"/>
              </a:rPr>
              <a:t>padding</a:t>
            </a:r>
            <a:r>
              <a:rPr lang="es-ES" sz="2400" dirty="0" smtClean="0">
                <a:latin typeface="Comic Sans MS" panose="030F0702030302020204" pitchFamily="66" charset="0"/>
              </a:rPr>
              <a:t>: top, </a:t>
            </a:r>
            <a:r>
              <a:rPr lang="es-ES" sz="2400" dirty="0" err="1" smtClean="0">
                <a:latin typeface="Comic Sans MS" panose="030F0702030302020204" pitchFamily="66" charset="0"/>
              </a:rPr>
              <a:t>right</a:t>
            </a:r>
            <a:r>
              <a:rPr lang="es-ES" sz="2400" dirty="0" smtClean="0">
                <a:latin typeface="Comic Sans MS" panose="030F0702030302020204" pitchFamily="66" charset="0"/>
              </a:rPr>
              <a:t>, </a:t>
            </a:r>
            <a:r>
              <a:rPr lang="es-ES" sz="2400" dirty="0" err="1" smtClean="0">
                <a:latin typeface="Comic Sans MS" panose="030F0702030302020204" pitchFamily="66" charset="0"/>
              </a:rPr>
              <a:t>bottom</a:t>
            </a:r>
            <a:r>
              <a:rPr lang="es-ES" sz="2400" dirty="0" smtClean="0"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latin typeface="Comic Sans MS" panose="030F0702030302020204" pitchFamily="66" charset="0"/>
              </a:rPr>
              <a:t>left</a:t>
            </a:r>
            <a:r>
              <a:rPr lang="es-ES" sz="2400" dirty="0" smtClean="0">
                <a:latin typeface="Comic Sans MS" panose="030F0702030302020204" pitchFamily="66" charset="0"/>
              </a:rPr>
              <a:t>;</a:t>
            </a:r>
          </a:p>
          <a:p>
            <a:pPr marL="457200" lvl="1" indent="0">
              <a:buNone/>
            </a:pPr>
            <a:r>
              <a:rPr lang="es-ES" sz="2400" dirty="0" smtClean="0">
                <a:latin typeface="Comic Sans MS" panose="030F0702030302020204" pitchFamily="66" charset="0"/>
              </a:rPr>
              <a:t>Deja espacio dentro.</a:t>
            </a:r>
          </a:p>
          <a:p>
            <a:pPr marL="457200" lvl="1" indent="0">
              <a:buNone/>
            </a:pPr>
            <a:endParaRPr lang="es-ES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s-ES" sz="2400" dirty="0" smtClean="0">
                <a:latin typeface="Comic Sans MS" panose="030F0702030302020204" pitchFamily="66" charset="0"/>
              </a:rPr>
              <a:t>Nota: tanto </a:t>
            </a:r>
            <a:r>
              <a:rPr lang="es-ES" sz="2400" dirty="0" err="1" smtClean="0">
                <a:latin typeface="Comic Sans MS" panose="030F0702030302020204" pitchFamily="66" charset="0"/>
              </a:rPr>
              <a:t>margin</a:t>
            </a:r>
            <a:r>
              <a:rPr lang="es-ES" sz="2400" dirty="0" smtClean="0">
                <a:latin typeface="Comic Sans MS" panose="030F0702030302020204" pitchFamily="66" charset="0"/>
              </a:rPr>
              <a:t> como </a:t>
            </a:r>
            <a:r>
              <a:rPr lang="es-ES" sz="2400" dirty="0" err="1" smtClean="0">
                <a:latin typeface="Comic Sans MS" panose="030F0702030302020204" pitchFamily="66" charset="0"/>
              </a:rPr>
              <a:t>padding</a:t>
            </a:r>
            <a:r>
              <a:rPr lang="es-ES" sz="2400" dirty="0" smtClean="0">
                <a:latin typeface="Comic Sans MS" panose="030F0702030302020204" pitchFamily="66" charset="0"/>
              </a:rPr>
              <a:t> se puede poner un solo valor y este toma, los cuatro valores iguales. Si ponemos dos, toma como eje horizontal y vertical. Por último le podemos dar un alto (</a:t>
            </a:r>
            <a:r>
              <a:rPr lang="es-ES" sz="2400" dirty="0" err="1" smtClean="0">
                <a:latin typeface="Comic Sans MS" panose="030F0702030302020204" pitchFamily="66" charset="0"/>
              </a:rPr>
              <a:t>height</a:t>
            </a:r>
            <a:r>
              <a:rPr lang="es-ES" sz="2400" dirty="0" smtClean="0">
                <a:latin typeface="Comic Sans MS" panose="030F0702030302020204" pitchFamily="66" charset="0"/>
              </a:rPr>
              <a:t>: 50px;) y ancho (</a:t>
            </a:r>
            <a:r>
              <a:rPr lang="es-ES" sz="2400" dirty="0" err="1" smtClean="0">
                <a:latin typeface="Comic Sans MS" panose="030F0702030302020204" pitchFamily="66" charset="0"/>
              </a:rPr>
              <a:t>width</a:t>
            </a:r>
            <a:r>
              <a:rPr lang="es-ES" sz="2400" dirty="0" smtClean="0">
                <a:latin typeface="Comic Sans MS" panose="030F0702030302020204" pitchFamily="66" charset="0"/>
              </a:rPr>
              <a:t>: 50px).</a:t>
            </a:r>
          </a:p>
        </p:txBody>
      </p:sp>
    </p:spTree>
    <p:extLst>
      <p:ext uri="{BB962C8B-B14F-4D97-AF65-F5344CB8AC3E}">
        <p14:creationId xmlns:p14="http://schemas.microsoft.com/office/powerpoint/2010/main" val="30092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Propiedad de </a:t>
            </a:r>
            <a:r>
              <a:rPr lang="es-ES" sz="3600" dirty="0" err="1" smtClean="0">
                <a:latin typeface="Comic Sans MS" panose="030F0702030302020204" pitchFamily="66" charset="0"/>
              </a:rPr>
              <a:t>overflow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540" y="2006056"/>
            <a:ext cx="11167872" cy="4543024"/>
          </a:xfrm>
        </p:spPr>
        <p:txBody>
          <a:bodyPr>
            <a:normAutofit/>
          </a:bodyPr>
          <a:lstStyle/>
          <a:p>
            <a:r>
              <a:rPr lang="es-ES" sz="2800" dirty="0" err="1" smtClean="0">
                <a:latin typeface="Comic Sans MS" panose="030F0702030302020204" pitchFamily="66" charset="0"/>
              </a:rPr>
              <a:t>Overflow</a:t>
            </a:r>
            <a:r>
              <a:rPr lang="es-ES" sz="2800" dirty="0" smtClean="0">
                <a:latin typeface="Comic Sans MS" panose="030F0702030302020204" pitchFamily="66" charset="0"/>
              </a:rPr>
              <a:t>, se utiliza para adaptar el texto al margen.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verflow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visible;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este es el valor por defecto. Nos muestra el texto aunque se salga.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verflow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hidden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;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corta todos las sílabas que queden fuera.</a:t>
            </a:r>
          </a:p>
          <a:p>
            <a:pPr lvl="1"/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overflow</a:t>
            </a: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scroll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; </a:t>
            </a:r>
            <a:r>
              <a:rPr lang="es-ES" sz="2600" dirty="0"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agrega barras laterales para mostrar el texto.</a:t>
            </a:r>
            <a:endParaRPr lang="es-ES" sz="2600" dirty="0">
              <a:latin typeface="Comic Sans MS" panose="030F0702030302020204" pitchFamily="66" charset="0"/>
            </a:endParaRPr>
          </a:p>
          <a:p>
            <a:pPr lvl="1"/>
            <a:endParaRPr lang="es-ES" sz="2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Modelo de Cajas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80" y="2592494"/>
            <a:ext cx="4095750" cy="3419475"/>
          </a:xfrm>
        </p:spPr>
      </p:pic>
      <p:sp>
        <p:nvSpPr>
          <p:cNvPr id="6" name="CuadroTexto 5"/>
          <p:cNvSpPr txBox="1"/>
          <p:nvPr/>
        </p:nvSpPr>
        <p:spPr>
          <a:xfrm>
            <a:off x="731643" y="2317072"/>
            <a:ext cx="5362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600" dirty="0" smtClean="0">
                <a:latin typeface="Comic Sans MS" panose="030F0702030302020204" pitchFamily="66" charset="0"/>
              </a:rPr>
              <a:t>Tanto la propiedad del </a:t>
            </a:r>
            <a:r>
              <a:rPr lang="es-ES" sz="2600" dirty="0" err="1" smtClean="0">
                <a:latin typeface="Comic Sans MS" panose="030F0702030302020204" pitchFamily="66" charset="0"/>
              </a:rPr>
              <a:t>height</a:t>
            </a:r>
            <a:r>
              <a:rPr lang="es-ES" sz="2600" dirty="0" smtClean="0">
                <a:latin typeface="Comic Sans MS" panose="030F0702030302020204" pitchFamily="66" charset="0"/>
              </a:rPr>
              <a:t> como el </a:t>
            </a:r>
            <a:r>
              <a:rPr lang="es-ES" sz="2600" dirty="0" err="1" smtClean="0">
                <a:latin typeface="Comic Sans MS" panose="030F0702030302020204" pitchFamily="66" charset="0"/>
              </a:rPr>
              <a:t>width</a:t>
            </a:r>
            <a:r>
              <a:rPr lang="es-ES" sz="2600" dirty="0" smtClean="0">
                <a:latin typeface="Comic Sans MS" panose="030F0702030302020204" pitchFamily="66" charset="0"/>
              </a:rPr>
              <a:t>, nos proporciona el tamaño del cuadro azul, es decir la zona donde va el texto, de este modo, para calcular el ancho o altura de nuestro elemento HTML, tenemos que sumar todos los valores incluyendo los del </a:t>
            </a:r>
            <a:r>
              <a:rPr lang="es-ES" sz="2600" dirty="0" err="1" smtClean="0">
                <a:latin typeface="Comic Sans MS" panose="030F0702030302020204" pitchFamily="66" charset="0"/>
              </a:rPr>
              <a:t>padding</a:t>
            </a:r>
            <a:r>
              <a:rPr lang="es-ES" sz="2600" dirty="0" smtClean="0">
                <a:latin typeface="Comic Sans MS" panose="030F0702030302020204" pitchFamily="66" charset="0"/>
              </a:rPr>
              <a:t>, el </a:t>
            </a:r>
            <a:r>
              <a:rPr lang="es-ES" sz="2600" dirty="0" err="1" smtClean="0">
                <a:latin typeface="Comic Sans MS" panose="030F0702030302020204" pitchFamily="66" charset="0"/>
              </a:rPr>
              <a:t>border</a:t>
            </a:r>
            <a:r>
              <a:rPr lang="es-ES" sz="2600" dirty="0" smtClean="0">
                <a:latin typeface="Comic Sans MS" panose="030F0702030302020204" pitchFamily="66" charset="0"/>
              </a:rPr>
              <a:t> y el </a:t>
            </a:r>
            <a:r>
              <a:rPr lang="es-ES" sz="2600" dirty="0" err="1" smtClean="0">
                <a:latin typeface="Comic Sans MS" panose="030F0702030302020204" pitchFamily="66" charset="0"/>
              </a:rPr>
              <a:t>margin</a:t>
            </a:r>
            <a:r>
              <a:rPr lang="es-ES" sz="2600" dirty="0" smtClean="0">
                <a:latin typeface="Comic Sans MS" panose="030F0702030302020204" pitchFamily="66" charset="0"/>
              </a:rPr>
              <a:t>.</a:t>
            </a:r>
            <a:endParaRPr lang="es-ES" sz="2600" dirty="0">
              <a:latin typeface="Comic Sans MS" panose="030F0702030302020204" pitchFamily="66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9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 smtClean="0">
                <a:latin typeface="Comic Sans MS" panose="030F0702030302020204" pitchFamily="66" charset="0"/>
              </a:rPr>
              <a:t>Modificacion</a:t>
            </a:r>
            <a:r>
              <a:rPr lang="es-ES" sz="3600" dirty="0" smtClean="0">
                <a:latin typeface="Comic Sans MS" panose="030F0702030302020204" pitchFamily="66" charset="0"/>
              </a:rPr>
              <a:t> del texto (fuente)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Para cambiar el tipo de fuente de la letra utilizamos: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800100" lvl="2" indent="-3429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Font-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family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elegir fuente;</a:t>
            </a:r>
            <a:endParaRPr lang="es-ES" sz="2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Propiedad interesante (</a:t>
            </a:r>
            <a:r>
              <a:rPr lang="es-E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cursor: pointer;</a:t>
            </a:r>
            <a:r>
              <a:rPr lang="es-ES" sz="2800" dirty="0" smtClean="0">
                <a:latin typeface="Comic Sans MS" panose="030F0702030302020204" pitchFamily="66" charset="0"/>
              </a:rPr>
              <a:t>), esta propiedad lo que hace es que aparece una mano en el cursor del ratón.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06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 smtClean="0">
                <a:latin typeface="Comic Sans MS" panose="030F0702030302020204" pitchFamily="66" charset="0"/>
              </a:rPr>
              <a:t>Modificacion</a:t>
            </a:r>
            <a:r>
              <a:rPr lang="es-ES" sz="3600" dirty="0" smtClean="0">
                <a:latin typeface="Comic Sans MS" panose="030F0702030302020204" pitchFamily="66" charset="0"/>
              </a:rPr>
              <a:t> del texto (alineación)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Para alinear el texto, lo hacemos con la siguiente propiedad: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ext-align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center;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centra el texto.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text-align</a:t>
            </a: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left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600" dirty="0"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es el que viene por defecto, alinea a la izquierda.</a:t>
            </a:r>
            <a:endParaRPr lang="es-ES" sz="26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text-align</a:t>
            </a: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right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600" dirty="0"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alinea el texto a la derecha.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text-align</a:t>
            </a: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justify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600" dirty="0"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el texto queda justificado.</a:t>
            </a:r>
            <a:endParaRPr lang="es-ES" sz="26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endParaRPr lang="es-ES" sz="2600" dirty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49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 smtClean="0">
                <a:latin typeface="Comic Sans MS" panose="030F0702030302020204" pitchFamily="66" charset="0"/>
              </a:rPr>
              <a:t>Modificacion</a:t>
            </a:r>
            <a:r>
              <a:rPr lang="es-ES" sz="3600" dirty="0" smtClean="0">
                <a:latin typeface="Comic Sans MS" panose="030F0702030302020204" pitchFamily="66" charset="0"/>
              </a:rPr>
              <a:t> del texto (subrayado)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Para darle formato al texto utilizamos la siguiente propiedad: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text-decoration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underline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 subraya el texto.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text-align</a:t>
            </a: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line-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through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600" dirty="0"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tacha el texto.</a:t>
            </a:r>
            <a:endParaRPr lang="es-ES" sz="26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r>
              <a:rPr lang="es-ES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text-align</a:t>
            </a: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overline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600" dirty="0"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6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línea por encima del texto.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7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 smtClean="0">
                <a:latin typeface="Comic Sans MS" panose="030F0702030302020204" pitchFamily="66" charset="0"/>
              </a:rPr>
              <a:t>Modificacion</a:t>
            </a:r>
            <a:r>
              <a:rPr lang="es-ES" sz="3600" dirty="0" smtClean="0">
                <a:latin typeface="Comic Sans MS" panose="030F0702030302020204" pitchFamily="66" charset="0"/>
              </a:rPr>
              <a:t> del texto (sombreado)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543024"/>
          </a:xfrm>
        </p:spPr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Para darle sombra al texto utilizamos la siguiente propiedad: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Estructura:</a:t>
            </a:r>
          </a:p>
          <a:p>
            <a:pPr marL="800100" lvl="2" indent="-3429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s-E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text-shadow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mov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. derecha + </a:t>
            </a:r>
            <a:r>
              <a:rPr lang="es-E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mov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. abajo + difuminado + color;</a:t>
            </a:r>
            <a:endParaRPr lang="es-ES" sz="2400" dirty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Ejemplo:</a:t>
            </a:r>
          </a:p>
          <a:p>
            <a:pPr marL="457200" lvl="1" indent="0">
              <a:buNone/>
            </a:pP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text-shadow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3px 5px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5px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green</a:t>
            </a:r>
            <a:r>
              <a:rPr lang="es-ES" sz="2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/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25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Formato para los estados de un link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4048" y="2110341"/>
            <a:ext cx="6858000" cy="4472686"/>
          </a:xfrm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>
                <a:latin typeface="Comic Sans MS" panose="030F0702030302020204" pitchFamily="66" charset="0"/>
              </a:rPr>
              <a:t>Nunca ha sido visitado:</a:t>
            </a:r>
          </a:p>
          <a:p>
            <a:pPr marL="800100" lvl="3" indent="-3429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a:link{color: </a:t>
            </a:r>
            <a:r>
              <a:rPr lang="es-ES" sz="2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blueviolet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;}</a:t>
            </a:r>
            <a:endParaRPr lang="es-ES" sz="28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>
                <a:latin typeface="Comic Sans MS" panose="030F0702030302020204" pitchFamily="66" charset="0"/>
              </a:rPr>
              <a:t>Cuando ha sido visitado: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a:visited{color</a:t>
            </a:r>
            <a:r>
              <a:rPr lang="es-E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gray;}</a:t>
            </a:r>
            <a:endParaRPr lang="es-ES" sz="22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>
                <a:latin typeface="Comic Sans MS" panose="030F0702030302020204" pitchFamily="66" charset="0"/>
              </a:rPr>
              <a:t>Cuando pasamos el ratón por encima: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a:hover{color</a:t>
            </a:r>
            <a:r>
              <a:rPr lang="es-E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yellow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;}</a:t>
            </a:r>
            <a:endParaRPr lang="es-ES" sz="2200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>
                <a:latin typeface="Comic Sans MS" panose="030F0702030302020204" pitchFamily="66" charset="0"/>
              </a:rPr>
              <a:t>Cuando estamos pulsando el link: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a:active{color</a:t>
            </a:r>
            <a:r>
              <a:rPr lang="es-E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;}</a:t>
            </a:r>
            <a:endParaRPr lang="es-ES" sz="2600" dirty="0" smtClean="0">
              <a:latin typeface="Comic Sans MS" panose="030F0702030302020204" pitchFamily="66" charset="0"/>
            </a:endParaRPr>
          </a:p>
          <a:p>
            <a:pPr lvl="1"/>
            <a:endParaRPr lang="es-ES" sz="26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656576" y="2299970"/>
            <a:ext cx="4181856" cy="4093428"/>
          </a:xfrm>
          <a:prstGeom prst="rect">
            <a:avLst/>
          </a:prstGeom>
          <a:ln w="285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Comic Sans MS" panose="030F0702030302020204" pitchFamily="66" charset="0"/>
              </a:rPr>
              <a:t>El orden en el que aparece es importante, no podemos saltarnos el orden al escribirlo en CSS.  No hace falta utilizarlas todas, pero si respetar el orden.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s-ES" sz="2000" dirty="0" smtClean="0">
              <a:latin typeface="Comic Sans MS" panose="030F0702030302020204" pitchFamily="66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Comic Sans MS" panose="030F0702030302020204" pitchFamily="66" charset="0"/>
              </a:rPr>
              <a:t>También podemos aplicar a esta propiedad, todas las anteriores vistas, es decir, podemos darle un borde, margen, cambiar la letra, tamaño, </a:t>
            </a:r>
            <a:r>
              <a:rPr lang="es-ES" sz="2000" dirty="0" err="1" smtClean="0">
                <a:latin typeface="Comic Sans MS" panose="030F0702030302020204" pitchFamily="66" charset="0"/>
              </a:rPr>
              <a:t>ect</a:t>
            </a:r>
            <a:r>
              <a:rPr lang="es-ES" sz="2000" dirty="0" smtClean="0">
                <a:latin typeface="Comic Sans MS" panose="030F0702030302020204" pitchFamily="66" charset="0"/>
              </a:rPr>
              <a:t>.</a:t>
            </a:r>
            <a:endParaRPr lang="es-E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Listas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34346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Podemos utilizar todas las propiedades anteriores.</a:t>
            </a:r>
          </a:p>
          <a:p>
            <a:r>
              <a:rPr lang="es-ES" sz="2400" dirty="0" smtClean="0">
                <a:latin typeface="Comic Sans MS" panose="030F0702030302020204" pitchFamily="66" charset="0"/>
              </a:rPr>
              <a:t>Modificar el estilo de 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</a:rPr>
              <a:t>los</a:t>
            </a:r>
            <a:r>
              <a:rPr lang="es-ES" sz="2400" dirty="0" smtClean="0">
                <a:latin typeface="Comic Sans MS" panose="030F0702030302020204" pitchFamily="66" charset="0"/>
              </a:rPr>
              <a:t> iconos de la lista:</a:t>
            </a:r>
          </a:p>
          <a:p>
            <a:pPr marL="800100" lvl="2" indent="-3429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s-E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ist-style-type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estilo;</a:t>
            </a:r>
          </a:p>
          <a:p>
            <a:pPr marL="457200" lvl="2" indent="0">
              <a:spcBef>
                <a:spcPts val="1500"/>
              </a:spcBef>
              <a:buNone/>
            </a:pP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Nota: hay muchos estilos, ejemplos: </a:t>
            </a:r>
            <a:r>
              <a:rPr lang="es-ES" sz="2400" dirty="0" err="1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none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, </a:t>
            </a:r>
            <a:r>
              <a:rPr lang="es-ES" sz="2400" dirty="0" err="1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circle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, disc, </a:t>
            </a:r>
            <a:r>
              <a:rPr lang="es-ES" sz="2400" dirty="0" err="1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georgian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, etc.</a:t>
            </a:r>
            <a:endParaRPr lang="es-ES" sz="2400" dirty="0" smtClean="0"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</a:rPr>
              <a:t>Para cambiar la sangría, utilizamos el </a:t>
            </a:r>
            <a:r>
              <a:rPr lang="es-ES" sz="2400" dirty="0" err="1" smtClean="0">
                <a:latin typeface="Comic Sans MS" panose="030F0702030302020204" pitchFamily="66" charset="0"/>
              </a:rPr>
              <a:t>padding</a:t>
            </a:r>
            <a:r>
              <a:rPr lang="es-ES" sz="2400" dirty="0" smtClean="0">
                <a:latin typeface="Comic Sans MS" panose="030F0702030302020204" pitchFamily="66" charset="0"/>
              </a:rPr>
              <a:t>:</a:t>
            </a: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padding-left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indicar los pixeles;</a:t>
            </a: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70792" y="5440680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 smtClean="0">
                <a:latin typeface="Comic Sans MS" panose="030F0702030302020204" pitchFamily="66" charset="0"/>
              </a:rPr>
              <a:t>Para modificar el alineado del texto: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list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style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-position: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inside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  <a:r>
              <a:rPr lang="es-ES" dirty="0" smtClean="0"/>
              <a:t> 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Esta propiedad queda fea.</a:t>
            </a:r>
            <a:endParaRPr lang="es-ES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¿CÓMO FUNCIONA?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Selectores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Seleccionar elementos.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Agregar distintas propiedades.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Estructura:</a:t>
            </a:r>
          </a:p>
          <a:p>
            <a:pPr marL="0" indent="0">
              <a:buNone/>
            </a:pPr>
            <a:r>
              <a:rPr lang="es-ES" sz="2800" dirty="0">
                <a:latin typeface="Comic Sans MS" panose="030F0702030302020204" pitchFamily="66" charset="0"/>
              </a:rPr>
              <a:t>	</a:t>
            </a:r>
            <a:r>
              <a:rPr lang="es-ES" sz="2800" dirty="0" smtClean="0">
                <a:latin typeface="Comic Sans MS" panose="030F0702030302020204" pitchFamily="66" charset="0"/>
              </a:rPr>
              <a:t>Selector + {propiedades + : + valor;}</a:t>
            </a:r>
          </a:p>
          <a:p>
            <a:pPr marL="0" indent="0">
              <a:buNone/>
            </a:pPr>
            <a:r>
              <a:rPr lang="es-ES" sz="2800" dirty="0">
                <a:latin typeface="Comic Sans MS" panose="030F0702030302020204" pitchFamily="66" charset="0"/>
              </a:rPr>
              <a:t>	</a:t>
            </a:r>
            <a:r>
              <a:rPr lang="es-ES" sz="2800" dirty="0" smtClean="0">
                <a:latin typeface="Comic Sans MS" panose="030F0702030302020204" pitchFamily="66" charset="0"/>
              </a:rPr>
              <a:t>#titulo {</a:t>
            </a:r>
            <a:r>
              <a:rPr lang="es-ES" sz="2800" dirty="0" err="1" smtClean="0">
                <a:latin typeface="Comic Sans MS" panose="030F0702030302020204" pitchFamily="66" charset="0"/>
              </a:rPr>
              <a:t>color:tomato</a:t>
            </a:r>
            <a:r>
              <a:rPr lang="es-ES" sz="2800" dirty="0" smtClean="0">
                <a:latin typeface="Comic Sans MS" panose="030F0702030302020204" pitchFamily="66" charset="0"/>
              </a:rPr>
              <a:t>;}</a:t>
            </a:r>
            <a:endParaRPr lang="es-E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Tablas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691924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Comic Sans MS" panose="030F0702030302020204" pitchFamily="66" charset="0"/>
              </a:rPr>
              <a:t>Escribir el selector de tabla y le doy ancho 100% para ver mejor las propiedades</a:t>
            </a:r>
            <a:r>
              <a:rPr lang="es-ES" sz="2400" dirty="0" smtClean="0">
                <a:latin typeface="Comic Sans MS" panose="030F0702030302020204" pitchFamily="66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table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{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width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100%;}</a:t>
            </a:r>
            <a:endParaRPr lang="es-ES" sz="2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</a:rPr>
              <a:t>Para darle un borde a todas las celdas:</a:t>
            </a:r>
          </a:p>
          <a:p>
            <a:pPr marL="800100" lvl="2" indent="-3429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{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border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solid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1px blue;}</a:t>
            </a:r>
          </a:p>
          <a:p>
            <a:r>
              <a:rPr lang="es-ES" sz="2400" dirty="0" smtClean="0">
                <a:latin typeface="Comic Sans MS" panose="030F0702030302020204" pitchFamily="66" charset="0"/>
              </a:rPr>
              <a:t>Para eliminar el espacio (dentro del selector de tabla):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border-collapse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collapse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  <a:endParaRPr lang="es-ES" sz="2400" dirty="0" smtClean="0"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Para darle más espacio a las celdas (en </a:t>
            </a: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th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y </a:t>
            </a: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td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), usamos el </a:t>
            </a: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padding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2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padding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5px</a:t>
            </a:r>
            <a:endParaRPr lang="es-ES" sz="2200" dirty="0" smtClean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Tablas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6919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Seleccionar solo las cabeceras y darle un color solamente a ellas.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{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background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-color: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yellow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color: White;}</a:t>
            </a:r>
            <a:endParaRPr lang="es-E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s-ES" sz="2400" dirty="0" smtClean="0">
                <a:latin typeface="Comic Sans MS" panose="030F0702030302020204" pitchFamily="66" charset="0"/>
              </a:rPr>
              <a:t>Podemos añadir cualquier propiedad anterior, como alinear, etc.</a:t>
            </a:r>
          </a:p>
          <a:p>
            <a:pPr marL="800100" lvl="2" indent="-342900">
              <a:spcBef>
                <a:spcPts val="1500"/>
              </a:spcBef>
              <a:buFont typeface="Courier New" panose="02070309020205020404" pitchFamily="49" charset="0"/>
              <a:buChar char="o"/>
            </a:pP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text-align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center;</a:t>
            </a:r>
          </a:p>
          <a:p>
            <a:r>
              <a:rPr lang="es-ES" sz="2400" dirty="0" smtClean="0">
                <a:latin typeface="Comic Sans MS" panose="030F0702030302020204" pitchFamily="66" charset="0"/>
              </a:rPr>
              <a:t>Cambiar el color cuando paso el ratón por encima: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tr:hover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{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background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-color: gray;}</a:t>
            </a:r>
            <a:endParaRPr lang="es-ES" sz="2200" dirty="0" smtClean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Tablas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270310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Seleccionar elementos pares e impares.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tr:nth-child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odd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even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 {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background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-color: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green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lang="es-ES" sz="2400" dirty="0" smtClean="0">
                <a:latin typeface="Comic Sans MS" panose="030F0702030302020204" pitchFamily="66" charset="0"/>
              </a:rPr>
              <a:t>Observar como no selecciona ahora las casillas impares, es por el orden de los selectores, cambiar el orden y observar como si se cumple ahora.</a:t>
            </a:r>
            <a:endParaRPr lang="es-ES" sz="24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Propiedad </a:t>
            </a:r>
            <a:r>
              <a:rPr lang="es-ES" sz="3600" dirty="0" err="1" smtClean="0">
                <a:latin typeface="Comic Sans MS" panose="030F0702030302020204" pitchFamily="66" charset="0"/>
              </a:rPr>
              <a:t>max-width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174298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Max-</a:t>
            </a:r>
            <a:r>
              <a:rPr lang="es-ES" sz="2400" dirty="0" err="1" smtClean="0">
                <a:latin typeface="Comic Sans MS" panose="030F0702030302020204" pitchFamily="66" charset="0"/>
              </a:rPr>
              <a:t>width</a:t>
            </a:r>
            <a:r>
              <a:rPr lang="es-ES" sz="2400" dirty="0" smtClean="0">
                <a:latin typeface="Comic Sans MS" panose="030F0702030302020204" pitchFamily="66" charset="0"/>
              </a:rPr>
              <a:t> nos proporciona un ancho como máximo la cantidad que le digamos, si minimizamos la página este ancho se va a modificar.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max-width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600px;</a:t>
            </a:r>
          </a:p>
          <a:p>
            <a:pPr marL="0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Cambios de posición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6919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</a:rPr>
              <a:t>La propiedad es position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position: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valor por defecto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position: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relative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400" dirty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es relativa, le podemos asignar cuanto se mueve.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position: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fixed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400" dirty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indica la posición respecto a lo que vemos en el explorador.</a:t>
            </a:r>
            <a:endParaRPr lang="es-ES" sz="2400" dirty="0">
              <a:solidFill>
                <a:srgbClr val="3C4743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position: </a:t>
            </a:r>
            <a:r>
              <a:rPr lang="es-ES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absolute</a:t>
            </a:r>
            <a:r>
              <a:rPr lang="es-E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 </a:t>
            </a:r>
            <a:r>
              <a:rPr lang="es-ES" sz="2400" dirty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s-ES" sz="2400" dirty="0" smtClean="0">
                <a:solidFill>
                  <a:srgbClr val="3C474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Se relaciona con el elemento padre más cercano.</a:t>
            </a:r>
            <a:endParaRPr lang="es-ES" sz="2400" dirty="0">
              <a:solidFill>
                <a:srgbClr val="3C4743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Centrar un elemento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06056"/>
            <a:ext cx="11306432" cy="46919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Ponemos el selector. Siempre hay que indicarle un ancho menor al 100% y le ponemos un </a:t>
            </a: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blackground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para ver como lo centra, lo centramos usando </a:t>
            </a: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margin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width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200px;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margin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0 auto;  Para centrarlo horizontalmente.</a:t>
            </a:r>
          </a:p>
          <a:p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 Para centrar el texto que se encuentra dentro: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2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t</a:t>
            </a:r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ext-align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center;</a:t>
            </a:r>
          </a:p>
          <a:p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Para centrarlo verticalmente,  utilizamos </a:t>
            </a:r>
            <a:r>
              <a:rPr lang="es-ES" sz="24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padding</a:t>
            </a:r>
            <a:r>
              <a:rPr lang="es-ES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sz="2200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Padding</a:t>
            </a:r>
            <a:r>
              <a:rPr lang="es-ES" sz="22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: 50px 0;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sz="26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smtClean="0"/>
              <a:t>¡¡¡Muchas </a:t>
            </a:r>
            <a:r>
              <a:rPr lang="es-ES" dirty="0" smtClean="0"/>
              <a:t>Gracias por </a:t>
            </a:r>
            <a:r>
              <a:rPr lang="es-ES" smtClean="0"/>
              <a:t>su atención!!!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DIWEB</a:t>
            </a:r>
          </a:p>
          <a:p>
            <a:pPr algn="r" rtl="0"/>
            <a:r>
              <a:rPr lang="es-ES" dirty="0" smtClean="0"/>
              <a:t>Jesús Muñoz Rabaneda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TIPOS DE INGRESAR CÓDIGO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Código dentro de etiquetas:</a:t>
            </a: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92" y="2104248"/>
            <a:ext cx="3711808" cy="41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TIPOS DE INGRESAR CÓDIGO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>
              <a:latin typeface="Comic Sans MS" panose="030F0702030302020204" pitchFamily="66" charset="0"/>
            </a:endParaRPr>
          </a:p>
          <a:p>
            <a:r>
              <a:rPr lang="es-ES" sz="2800" dirty="0" smtClean="0">
                <a:latin typeface="Comic Sans MS" panose="030F0702030302020204" pitchFamily="66" charset="0"/>
              </a:rPr>
              <a:t>Crear una etiqueta dentro </a:t>
            </a:r>
          </a:p>
          <a:p>
            <a:pPr marL="0" indent="0">
              <a:buNone/>
            </a:pPr>
            <a:r>
              <a:rPr lang="es-ES" sz="2800" dirty="0">
                <a:latin typeface="Comic Sans MS" panose="030F0702030302020204" pitchFamily="66" charset="0"/>
              </a:rPr>
              <a:t>d</a:t>
            </a:r>
            <a:r>
              <a:rPr lang="es-ES" sz="2800" dirty="0" smtClean="0">
                <a:latin typeface="Comic Sans MS" panose="030F0702030302020204" pitchFamily="66" charset="0"/>
              </a:rPr>
              <a:t>e HTML:</a:t>
            </a: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043" y="2190749"/>
            <a:ext cx="3503749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TIPOS DE INGRESAR CÓDIGO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Importar un archivo CSS a nuestro HTML: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Para ello utilizamos la etiqueta link: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&lt;link </a:t>
            </a:r>
            <a:r>
              <a:rPr lang="es-ES" sz="2800" dirty="0" err="1" smtClean="0">
                <a:latin typeface="Comic Sans MS" panose="030F0702030302020204" pitchFamily="66" charset="0"/>
              </a:rPr>
              <a:t>rel</a:t>
            </a:r>
            <a:r>
              <a:rPr lang="es-ES" sz="2800" dirty="0" smtClean="0">
                <a:latin typeface="Comic Sans MS" panose="030F0702030302020204" pitchFamily="66" charset="0"/>
              </a:rPr>
              <a:t>=”</a:t>
            </a:r>
            <a:r>
              <a:rPr lang="es-ES" sz="2800" dirty="0" err="1" smtClean="0">
                <a:latin typeface="Comic Sans MS" panose="030F0702030302020204" pitchFamily="66" charset="0"/>
              </a:rPr>
              <a:t>stylesheet</a:t>
            </a:r>
            <a:r>
              <a:rPr lang="es-ES" sz="2800" dirty="0" smtClean="0">
                <a:latin typeface="Comic Sans MS" panose="030F0702030302020204" pitchFamily="66" charset="0"/>
              </a:rPr>
              <a:t>” </a:t>
            </a:r>
            <a:r>
              <a:rPr lang="es-ES" sz="2800" dirty="0" err="1" smtClean="0">
                <a:latin typeface="Comic Sans MS" panose="030F0702030302020204" pitchFamily="66" charset="0"/>
              </a:rPr>
              <a:t>href</a:t>
            </a:r>
            <a:r>
              <a:rPr lang="es-ES" sz="2800" dirty="0" smtClean="0">
                <a:latin typeface="Comic Sans MS" panose="030F0702030302020204" pitchFamily="66" charset="0"/>
              </a:rPr>
              <a:t>=“nombre del archivo.css” /&gt;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Forma : llamando a la etiqueta.</a:t>
            </a:r>
          </a:p>
          <a:p>
            <a:pPr marL="0" indent="0">
              <a:buNone/>
            </a:pPr>
            <a:r>
              <a:rPr lang="es-ES" sz="2800" dirty="0" err="1" smtClean="0">
                <a:latin typeface="Comic Sans MS" panose="030F0702030302020204" pitchFamily="66" charset="0"/>
              </a:rPr>
              <a:t>body</a:t>
            </a:r>
            <a:r>
              <a:rPr lang="es-ES" sz="2800" dirty="0" smtClean="0">
                <a:latin typeface="Comic Sans MS" panose="030F0702030302020204" pitchFamily="66" charset="0"/>
              </a:rPr>
              <a:t>{</a:t>
            </a:r>
          </a:p>
          <a:p>
            <a:pPr marL="0" indent="0">
              <a:buNone/>
            </a:pPr>
            <a:r>
              <a:rPr lang="es-ES" sz="2800" dirty="0">
                <a:latin typeface="Comic Sans MS" panose="030F0702030302020204" pitchFamily="66" charset="0"/>
              </a:rPr>
              <a:t>	</a:t>
            </a:r>
            <a:r>
              <a:rPr lang="es-ES" sz="2800" dirty="0" err="1" smtClean="0">
                <a:latin typeface="Comic Sans MS" panose="030F0702030302020204" pitchFamily="66" charset="0"/>
              </a:rPr>
              <a:t>color:tomato</a:t>
            </a: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}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Forma dos, utilizando selectores: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     </a:t>
            </a:r>
            <a:r>
              <a:rPr lang="es-ES" sz="2800" dirty="0" err="1" smtClean="0">
                <a:latin typeface="Comic Sans MS" panose="030F0702030302020204" pitchFamily="66" charset="0"/>
              </a:rPr>
              <a:t>doc</a:t>
            </a:r>
            <a:r>
              <a:rPr lang="es-ES" sz="2800" dirty="0" smtClean="0">
                <a:latin typeface="Comic Sans MS" panose="030F0702030302020204" pitchFamily="66" charset="0"/>
              </a:rPr>
              <a:t> HTML                                         </a:t>
            </a:r>
            <a:r>
              <a:rPr lang="es-ES" sz="2800" dirty="0" err="1" smtClean="0">
                <a:latin typeface="Comic Sans MS" panose="030F0702030302020204" pitchFamily="66" charset="0"/>
              </a:rPr>
              <a:t>doc</a:t>
            </a:r>
            <a:r>
              <a:rPr lang="es-ES" sz="2800" dirty="0" smtClean="0">
                <a:latin typeface="Comic Sans MS" panose="030F0702030302020204" pitchFamily="66" charset="0"/>
              </a:rPr>
              <a:t> CSS</a:t>
            </a: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" y="3523107"/>
            <a:ext cx="4950643" cy="30161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07" y="4052971"/>
            <a:ext cx="3183065" cy="19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smtClean="0">
                <a:latin typeface="Comic Sans MS" panose="030F0702030302020204" pitchFamily="66" charset="0"/>
              </a:rPr>
              <a:t>ARCHIVO CSS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latin typeface="Comic Sans MS" panose="030F0702030302020204" pitchFamily="66" charset="0"/>
              </a:rPr>
              <a:t>Y si queremos que cada párrafo distinto tenga su formato, ¿Cómo lo hacemos? Vamos a utilizar el selector de clase a las etiquetas.</a:t>
            </a:r>
          </a:p>
          <a:p>
            <a:r>
              <a:rPr lang="es-ES" sz="2800" dirty="0" smtClean="0">
                <a:latin typeface="Comic Sans MS" panose="030F0702030302020204" pitchFamily="66" charset="0"/>
              </a:rPr>
              <a:t>Para seleccionar una clase, hay que utilizar el punto: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	</a:t>
            </a:r>
            <a:r>
              <a:rPr lang="es-ES" sz="2800" dirty="0" err="1" smtClean="0">
                <a:latin typeface="Comic Sans MS" panose="030F0702030302020204" pitchFamily="66" charset="0"/>
              </a:rPr>
              <a:t>p.texto</a:t>
            </a:r>
            <a:r>
              <a:rPr lang="es-ES" sz="2800" dirty="0" smtClean="0">
                <a:latin typeface="Comic Sans MS" panose="030F0702030302020204" pitchFamily="66" charset="0"/>
              </a:rPr>
              <a:t>{</a:t>
            </a:r>
          </a:p>
          <a:p>
            <a:pPr marL="0" indent="0">
              <a:buNone/>
            </a:pPr>
            <a:r>
              <a:rPr lang="es-ES" sz="2800" dirty="0">
                <a:latin typeface="Comic Sans MS" panose="030F0702030302020204" pitchFamily="66" charset="0"/>
              </a:rPr>
              <a:t>	</a:t>
            </a:r>
            <a:r>
              <a:rPr lang="es-ES" sz="2800" dirty="0" smtClean="0">
                <a:latin typeface="Comic Sans MS" panose="030F0702030302020204" pitchFamily="66" charset="0"/>
              </a:rPr>
              <a:t>	</a:t>
            </a:r>
            <a:r>
              <a:rPr lang="es-ES" sz="2800" dirty="0" err="1" smtClean="0">
                <a:latin typeface="Comic Sans MS" panose="030F0702030302020204" pitchFamily="66" charset="0"/>
              </a:rPr>
              <a:t>color:slateblue</a:t>
            </a:r>
            <a:r>
              <a:rPr lang="es-ES" sz="2800" dirty="0" smtClean="0"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r>
              <a:rPr lang="es-ES" sz="2800" dirty="0" smtClean="0">
                <a:latin typeface="Comic Sans MS" panose="030F0702030302020204" pitchFamily="66" charset="0"/>
              </a:rPr>
              <a:t>	}</a:t>
            </a: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ES" sz="2800" dirty="0" smtClean="0">
              <a:latin typeface="Comic Sans MS" panose="030F0702030302020204" pitchFamily="66" charset="0"/>
            </a:endParaRPr>
          </a:p>
          <a:p>
            <a:endParaRPr lang="es-ES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untos educativo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0_TF03462902_TF03462902.potx" id="{4CE945C6-95B6-4FA9-BB0F-C70DFDA6D9C8}" vid="{F60AB2A4-3AA5-45D0-B345-5DEC87621E67}"/>
    </a:ext>
  </a:extLst>
</a:theme>
</file>

<file path=ppt/theme/theme2.xml><?xml version="1.0" encoding="utf-8"?>
<a:theme xmlns:a="http://schemas.openxmlformats.org/drawingml/2006/main" name="Tema de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temas educativos, diseño con ilustraciones en una pizarra (pantalla panorámica)</Template>
  <TotalTime>534</TotalTime>
  <Words>1594</Words>
  <Application>Microsoft Office PowerPoint</Application>
  <PresentationFormat>Panorámica</PresentationFormat>
  <Paragraphs>276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Comic Sans MS</vt:lpstr>
      <vt:lpstr>Courier New</vt:lpstr>
      <vt:lpstr>Wingdings</vt:lpstr>
      <vt:lpstr>Asuntos educativos 16x9</vt:lpstr>
      <vt:lpstr>CÓDIGO CSS</vt:lpstr>
      <vt:lpstr>¿QUÉ ES CSS?</vt:lpstr>
      <vt:lpstr>¿CÓMO FUNCIONA?</vt:lpstr>
      <vt:lpstr>TIPOS DE INGRESAR CÓDIGO CSS</vt:lpstr>
      <vt:lpstr>TIPOS DE INGRESAR CÓDIGO CSS</vt:lpstr>
      <vt:lpstr>TIPOS DE INGRESAR CÓDIGO CSS</vt:lpstr>
      <vt:lpstr>ARCHIVO CSS</vt:lpstr>
      <vt:lpstr>ARCHIVO CSS</vt:lpstr>
      <vt:lpstr>ARCHIVO CSS</vt:lpstr>
      <vt:lpstr>ARCHIVO CSS</vt:lpstr>
      <vt:lpstr>ARCHIVO CSS</vt:lpstr>
      <vt:lpstr>ARCHIVO CSS</vt:lpstr>
      <vt:lpstr>ARCHIVO CSS</vt:lpstr>
      <vt:lpstr>Comentarios</vt:lpstr>
      <vt:lpstr>Bordes</vt:lpstr>
      <vt:lpstr>Bordes</vt:lpstr>
      <vt:lpstr>Fondo (Background)</vt:lpstr>
      <vt:lpstr>Imagen como Fondo</vt:lpstr>
      <vt:lpstr>Imagen como Fondo</vt:lpstr>
      <vt:lpstr>Imagen como Fondo</vt:lpstr>
      <vt:lpstr>Margen</vt:lpstr>
      <vt:lpstr>Propiedad de overflow</vt:lpstr>
      <vt:lpstr>Modelo de Cajas</vt:lpstr>
      <vt:lpstr>Modificacion del texto (fuente)</vt:lpstr>
      <vt:lpstr>Modificacion del texto (alineación)</vt:lpstr>
      <vt:lpstr>Modificacion del texto (subrayado)</vt:lpstr>
      <vt:lpstr>Modificacion del texto (sombreado)</vt:lpstr>
      <vt:lpstr>Formato para los estados de un link</vt:lpstr>
      <vt:lpstr>Listas</vt:lpstr>
      <vt:lpstr>Tablas</vt:lpstr>
      <vt:lpstr>Tablas</vt:lpstr>
      <vt:lpstr>Tablas</vt:lpstr>
      <vt:lpstr>Propiedad max-width</vt:lpstr>
      <vt:lpstr>Cambios de posición</vt:lpstr>
      <vt:lpstr>Centrar un elemento</vt:lpstr>
      <vt:lpstr>¡¡¡Muchas Gracias por su atención!!!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CSS</dc:title>
  <dc:creator>Jesus</dc:creator>
  <cp:lastModifiedBy>Jesus</cp:lastModifiedBy>
  <cp:revision>56</cp:revision>
  <dcterms:created xsi:type="dcterms:W3CDTF">2023-02-10T10:11:37Z</dcterms:created>
  <dcterms:modified xsi:type="dcterms:W3CDTF">2023-02-17T15:35:34Z</dcterms:modified>
</cp:coreProperties>
</file>