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6C536-5C15-4E3A-AFE1-4E4633C6AB16}" type="datetimeFigureOut">
              <a:rPr lang="es-ES" smtClean="0"/>
              <a:t>20/02/2023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FA0A8-60C7-4FC3-BEBC-3A1A198EC0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33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81B7704-B84A-4908-9107-EE2394FFA7B3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r>
              <a:rPr lang="en-US" smtClean="0"/>
              <a:t>Jesús Muñoz                    DI-WEB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8C0E-7F06-4ACF-91E8-5A580393A7A2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Jesús Muñoz                    DI-WEB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07AC-8280-4511-9575-5D8083C9DC89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Jesús Muñoz                    DI-WEB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25B1-84D9-4199-9DB5-BCEDF0FF2109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Jesús Muñoz                    DI-WEB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6061-99E0-4049-AE5C-1901BF55B4F1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Jesús Muñoz                    DI-WEB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254C-9383-4BB6-B284-28BAE3816C16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Jesús Muñoz                    DI-WEB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D2F5-D6E4-42BE-A3CC-9C5C38AB8A3E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Jesús Muñoz                    DI-WEB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41C2-C030-40B3-BE00-6066E02BEFFA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Jesús Muñoz                    DI-WEB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B3FB-F4D9-4478-9D84-21F2C804A649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Jesús Muñoz                    DI-WEB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7C7E-BCA3-415F-871F-C2E440B937F9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Jesús Muñoz                    DI-WEB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C2A9-9EFF-45F5-9421-2981C79AA1C4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Jesús Muñoz                    DI-WEB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9A4A-D6C6-4E9D-9345-D6F640E33A0F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Jesús Muñoz                    DI-WEB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8AE5-0605-46B0-B48C-F534376A8805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Jesús Muñoz                    DI-WEB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E93-3986-4ED8-B88F-3B43850744E7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Jesús Muñoz                    DI-WEB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8510-015A-4BC9-9CE4-6B1548D41190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Jesús Muñoz                    DI-WEB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944C-9644-4DFF-97A4-FC4CC08CAC75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Jesús Muñoz                    DI-WEB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0816-9787-48FA-8053-10C6510A574F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Jesús Muñoz                    DI-WEB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5EFEC41-9928-4D59-B28E-0D8554393D07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Jesús Muñoz                    DI-WEB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21420000">
            <a:off x="882910" y="346044"/>
            <a:ext cx="9755187" cy="3083357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Tema 5: Selectores. Clases e identificadores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21420000">
            <a:off x="987231" y="3664380"/>
            <a:ext cx="3672514" cy="550333"/>
          </a:xfrm>
        </p:spPr>
        <p:txBody>
          <a:bodyPr/>
          <a:lstStyle/>
          <a:p>
            <a:pPr algn="l"/>
            <a:r>
              <a:rPr lang="es-ES" dirty="0" smtClean="0"/>
              <a:t>Jesús muñoz </a:t>
            </a:r>
            <a:r>
              <a:rPr lang="es-ES" dirty="0" err="1" smtClean="0"/>
              <a:t>rabaneda</a:t>
            </a:r>
            <a:endParaRPr lang="es-ES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 rot="21420000">
            <a:off x="9159737" y="3293488"/>
            <a:ext cx="1340617" cy="550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 smtClean="0"/>
              <a:t>Di-web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013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5.3. selectores de clase e 				 	identificadores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0" y="1837766"/>
            <a:ext cx="10394707" cy="3747488"/>
          </a:xfrm>
        </p:spPr>
        <p:txBody>
          <a:bodyPr>
            <a:normAutofit/>
          </a:bodyPr>
          <a:lstStyle/>
          <a:p>
            <a:r>
              <a:rPr lang="es-ES" sz="2400" dirty="0" smtClean="0">
                <a:latin typeface="Comic Sans MS" panose="030F0702030302020204" pitchFamily="66" charset="0"/>
              </a:rPr>
              <a:t>Si no se indica lo contario, se aplicará el mismo estilo a todos los elementos comunes, es decir, a todos los elementos tipo </a:t>
            </a:r>
            <a:r>
              <a:rPr lang="es-ES" sz="2400" cap="none" dirty="0" smtClean="0">
                <a:latin typeface="Comic Sans MS" panose="030F0702030302020204" pitchFamily="66" charset="0"/>
              </a:rPr>
              <a:t>&lt;h1&gt;, &lt;p&gt; O </a:t>
            </a:r>
            <a:r>
              <a:rPr lang="es-ES" sz="2400" dirty="0" smtClean="0">
                <a:latin typeface="Comic Sans MS" panose="030F0702030302020204" pitchFamily="66" charset="0"/>
              </a:rPr>
              <a:t>cualquier otro que se seleccione.</a:t>
            </a:r>
            <a:endParaRPr lang="es-E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85800" y="5720264"/>
            <a:ext cx="10608276" cy="49847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Jesús Muñoz                    DI-WEB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173321" y="186415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48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5.2 selectores básicos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0" y="2428696"/>
            <a:ext cx="10394707" cy="2945889"/>
          </a:xfrm>
        </p:spPr>
        <p:txBody>
          <a:bodyPr>
            <a:normAutofit/>
          </a:bodyPr>
          <a:lstStyle/>
          <a:p>
            <a:pPr algn="just"/>
            <a:r>
              <a:rPr lang="es-ES" sz="2400" dirty="0" smtClean="0">
                <a:latin typeface="Comic Sans MS" panose="030F0702030302020204" pitchFamily="66" charset="0"/>
              </a:rPr>
              <a:t>Seleccionan un atributo al que dar formato buscando el contenido de los atributos </a:t>
            </a:r>
            <a:r>
              <a:rPr lang="es-ES" sz="2400" cap="none" dirty="0" smtClean="0">
                <a:latin typeface="Comic Sans MS" panose="030F0702030302020204" pitchFamily="66" charset="0"/>
              </a:rPr>
              <a:t>“id” DEL DOCUMENTO ESTRUCTURADO EN HTML.</a:t>
            </a:r>
          </a:p>
          <a:p>
            <a:pPr algn="just"/>
            <a:r>
              <a:rPr lang="es-ES" sz="2400" dirty="0" smtClean="0">
                <a:latin typeface="Comic Sans MS" panose="030F0702030302020204" pitchFamily="66" charset="0"/>
              </a:rPr>
              <a:t>La llamada al identificador desde CSS se hace precedida del carácter #.</a:t>
            </a:r>
            <a:endParaRPr lang="es-ES" sz="2400" cap="none" dirty="0" smtClean="0">
              <a:latin typeface="Comic Sans MS" panose="030F0702030302020204" pitchFamily="66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85800" y="5720264"/>
            <a:ext cx="10608276" cy="49847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Jesús Muñoz                    DI-WEB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173321" y="186415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685801" y="1837765"/>
            <a:ext cx="948752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s-ES" sz="3600" cap="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5.3.1 Identificadores (id)</a:t>
            </a:r>
            <a:endParaRPr lang="es-ES" sz="3600" cap="all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70840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85800" y="5720264"/>
            <a:ext cx="10608276" cy="49847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Jesús Muñoz                    DI-WEB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173321" y="186415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525" y="186415"/>
            <a:ext cx="8396508" cy="5073655"/>
          </a:xfrm>
        </p:spPr>
      </p:pic>
      <p:sp>
        <p:nvSpPr>
          <p:cNvPr id="10" name="CuadroTexto 9"/>
          <p:cNvSpPr txBox="1"/>
          <p:nvPr/>
        </p:nvSpPr>
        <p:spPr>
          <a:xfrm>
            <a:off x="78040" y="684885"/>
            <a:ext cx="191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Comic Sans MS" panose="030F0702030302020204" pitchFamily="66" charset="0"/>
              </a:rPr>
              <a:t>EJEMPLO:</a:t>
            </a:r>
            <a:endParaRPr lang="es-E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62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5.2 selectores básicos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0" y="2428696"/>
            <a:ext cx="10394707" cy="2945889"/>
          </a:xfrm>
        </p:spPr>
        <p:txBody>
          <a:bodyPr>
            <a:normAutofit/>
          </a:bodyPr>
          <a:lstStyle/>
          <a:p>
            <a:pPr algn="just"/>
            <a:r>
              <a:rPr lang="es-ES" sz="2400" b="1" dirty="0" smtClean="0">
                <a:latin typeface="Comic Sans MS" panose="030F0702030302020204" pitchFamily="66" charset="0"/>
              </a:rPr>
              <a:t>IDENTIFICADOR SIMPLE:</a:t>
            </a:r>
          </a:p>
          <a:p>
            <a:pPr marL="0" indent="0" algn="just">
              <a:buNone/>
            </a:pPr>
            <a:endParaRPr lang="es-ES" sz="2400" b="1" dirty="0" smtClean="0">
              <a:latin typeface="Comic Sans MS" panose="030F0702030302020204" pitchFamily="66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ES" sz="2000" cap="none" dirty="0" smtClean="0">
                <a:latin typeface="Comic Sans MS" panose="030F0702030302020204" pitchFamily="66" charset="0"/>
              </a:rPr>
              <a:t> </a:t>
            </a:r>
            <a:r>
              <a:rPr lang="es-ES" sz="2400" cap="none" dirty="0" smtClean="0">
                <a:latin typeface="Comic Sans MS" panose="030F0702030302020204" pitchFamily="66" charset="0"/>
              </a:rPr>
              <a:t>#anexos{Font-</a:t>
            </a:r>
            <a:r>
              <a:rPr lang="es-ES" sz="2400" cap="none" dirty="0" err="1" smtClean="0">
                <a:latin typeface="Comic Sans MS" panose="030F0702030302020204" pitchFamily="66" charset="0"/>
              </a:rPr>
              <a:t>size</a:t>
            </a:r>
            <a:r>
              <a:rPr lang="es-ES" sz="2400" cap="none" dirty="0" smtClean="0">
                <a:latin typeface="Comic Sans MS" panose="030F0702030302020204" pitchFamily="66" charset="0"/>
              </a:rPr>
              <a:t>: 18px; </a:t>
            </a:r>
            <a:r>
              <a:rPr lang="es-ES" sz="2400" cap="none" dirty="0" err="1" smtClean="0">
                <a:latin typeface="Comic Sans MS" panose="030F0702030302020204" pitchFamily="66" charset="0"/>
              </a:rPr>
              <a:t>text-align</a:t>
            </a:r>
            <a:r>
              <a:rPr lang="es-ES" sz="2400" cap="none" dirty="0" smtClean="0">
                <a:latin typeface="Comic Sans MS" panose="030F0702030302020204" pitchFamily="66" charset="0"/>
              </a:rPr>
              <a:t>; center;}</a:t>
            </a:r>
            <a:endParaRPr lang="es-ES" sz="2000" cap="none" dirty="0" smtClean="0">
              <a:latin typeface="Comic Sans MS" panose="030F0702030302020204" pitchFamily="66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85800" y="5720264"/>
            <a:ext cx="10608276" cy="49847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Jesús Muñoz                    DI-WEB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173321" y="186415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685801" y="1837765"/>
            <a:ext cx="948752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s-ES" sz="3600" cap="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5.3.1 Identificadores (id)</a:t>
            </a:r>
            <a:endParaRPr lang="es-ES" sz="3600" cap="all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5740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5.2 selectores básicos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0" y="2428696"/>
            <a:ext cx="10394707" cy="2945889"/>
          </a:xfrm>
        </p:spPr>
        <p:txBody>
          <a:bodyPr>
            <a:normAutofit/>
          </a:bodyPr>
          <a:lstStyle/>
          <a:p>
            <a:pPr algn="just"/>
            <a:r>
              <a:rPr lang="es-ES" sz="2400" b="1" dirty="0" smtClean="0">
                <a:latin typeface="Comic Sans MS" panose="030F0702030302020204" pitchFamily="66" charset="0"/>
              </a:rPr>
              <a:t>IDENTIFICADOR  dependiente: </a:t>
            </a:r>
            <a:r>
              <a:rPr lang="es-ES" sz="2400" dirty="0" smtClean="0">
                <a:latin typeface="Comic Sans MS" panose="030F0702030302020204" pitchFamily="66" charset="0"/>
              </a:rPr>
              <a:t>se aplica a todos los elementos de tipo div identificados con </a:t>
            </a:r>
            <a:r>
              <a:rPr lang="es-ES" sz="2400" cap="none" dirty="0" smtClean="0">
                <a:latin typeface="Comic Sans MS" panose="030F0702030302020204" pitchFamily="66" charset="0"/>
              </a:rPr>
              <a:t>id=anexos:</a:t>
            </a:r>
            <a:endParaRPr lang="es-ES" sz="2400" b="1" dirty="0" smtClean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s-ES" sz="2400" b="1" dirty="0" smtClean="0">
              <a:latin typeface="Comic Sans MS" panose="030F0702030302020204" pitchFamily="66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ES" sz="2000" cap="none" dirty="0" smtClean="0">
                <a:latin typeface="Comic Sans MS" panose="030F0702030302020204" pitchFamily="66" charset="0"/>
              </a:rPr>
              <a:t> </a:t>
            </a:r>
            <a:r>
              <a:rPr lang="es-ES" sz="2000" cap="none" dirty="0" err="1" smtClean="0">
                <a:latin typeface="Comic Sans MS" panose="030F0702030302020204" pitchFamily="66" charset="0"/>
              </a:rPr>
              <a:t>divu</a:t>
            </a:r>
            <a:r>
              <a:rPr lang="es-ES" sz="2400" cap="none" dirty="0" err="1" smtClean="0">
                <a:latin typeface="Comic Sans MS" panose="030F0702030302020204" pitchFamily="66" charset="0"/>
              </a:rPr>
              <a:t>#anexos</a:t>
            </a:r>
            <a:r>
              <a:rPr lang="es-ES" sz="2400" cap="none" dirty="0" smtClean="0">
                <a:latin typeface="Comic Sans MS" panose="030F0702030302020204" pitchFamily="66" charset="0"/>
              </a:rPr>
              <a:t>{Font-</a:t>
            </a:r>
            <a:r>
              <a:rPr lang="es-ES" sz="2400" cap="none" dirty="0" err="1" smtClean="0">
                <a:latin typeface="Comic Sans MS" panose="030F0702030302020204" pitchFamily="66" charset="0"/>
              </a:rPr>
              <a:t>size</a:t>
            </a:r>
            <a:r>
              <a:rPr lang="es-ES" sz="2400" cap="none" dirty="0" smtClean="0">
                <a:latin typeface="Comic Sans MS" panose="030F0702030302020204" pitchFamily="66" charset="0"/>
              </a:rPr>
              <a:t>: 18px; </a:t>
            </a:r>
            <a:r>
              <a:rPr lang="es-ES" sz="2400" cap="none" dirty="0" err="1" smtClean="0">
                <a:latin typeface="Comic Sans MS" panose="030F0702030302020204" pitchFamily="66" charset="0"/>
              </a:rPr>
              <a:t>text-align</a:t>
            </a:r>
            <a:r>
              <a:rPr lang="es-ES" sz="2400" cap="none" dirty="0" smtClean="0">
                <a:latin typeface="Comic Sans MS" panose="030F0702030302020204" pitchFamily="66" charset="0"/>
              </a:rPr>
              <a:t>; center;}</a:t>
            </a:r>
            <a:endParaRPr lang="es-ES" sz="2000" cap="none" dirty="0" smtClean="0">
              <a:latin typeface="Comic Sans MS" panose="030F0702030302020204" pitchFamily="66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85800" y="5720264"/>
            <a:ext cx="10608276" cy="49847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Jesús Muñoz                    DI-WEB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173321" y="186415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685801" y="1837765"/>
            <a:ext cx="948752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s-ES" sz="3600" cap="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5.3.1. identificador </a:t>
            </a:r>
            <a:r>
              <a:rPr lang="es-E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(id)</a:t>
            </a:r>
            <a:r>
              <a:rPr lang="es-ES" sz="3600" cap="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endParaRPr lang="es-ES" sz="3600" cap="all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06749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5.2 selectores básicos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0" y="2428696"/>
            <a:ext cx="10394707" cy="294588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sz="2400" dirty="0" smtClean="0">
                <a:latin typeface="Comic Sans MS" panose="030F0702030302020204" pitchFamily="66" charset="0"/>
              </a:rPr>
              <a:t>Los selectores de clase modifican y dan estilo solo a los elementos agrupados bajo un atributo de tipo </a:t>
            </a:r>
            <a:r>
              <a:rPr lang="es-ES" sz="2400" cap="none" dirty="0" smtClean="0">
                <a:latin typeface="Comic Sans MS" panose="030F0702030302020204" pitchFamily="66" charset="0"/>
              </a:rPr>
              <a:t>“</a:t>
            </a:r>
            <a:r>
              <a:rPr lang="es-ES" sz="2400" cap="none" dirty="0" err="1" smtClean="0">
                <a:latin typeface="Comic Sans MS" panose="030F0702030302020204" pitchFamily="66" charset="0"/>
              </a:rPr>
              <a:t>class</a:t>
            </a:r>
            <a:r>
              <a:rPr lang="es-ES" sz="2400" cap="none" dirty="0" smtClean="0">
                <a:latin typeface="Comic Sans MS" panose="030F0702030302020204" pitchFamily="66" charset="0"/>
              </a:rPr>
              <a:t>” EN EL CÓDIGO HTML.</a:t>
            </a:r>
          </a:p>
          <a:p>
            <a:pPr algn="just"/>
            <a:r>
              <a:rPr lang="es-ES" sz="2400" dirty="0" smtClean="0">
                <a:latin typeface="Comic Sans MS" panose="030F0702030302020204" pitchFamily="66" charset="0"/>
              </a:rPr>
              <a:t>SE UTILIZA PARA AGRUPAR A UN CONJUNTO DE ETIQUETAS QUE FORMAN PARTE DEL MISMO GRUPO O CLASE.</a:t>
            </a:r>
          </a:p>
          <a:p>
            <a:pPr algn="just"/>
            <a:r>
              <a:rPr lang="es-ES" sz="2400" dirty="0">
                <a:latin typeface="Comic Sans MS" panose="030F0702030302020204" pitchFamily="66" charset="0"/>
              </a:rPr>
              <a:t>La llamada al identificador desde CSS se hace precedida del carácter </a:t>
            </a:r>
            <a:r>
              <a:rPr lang="es-ES" sz="2400" dirty="0" smtClean="0">
                <a:latin typeface="Comic Sans MS" panose="030F0702030302020204" pitchFamily="66" charset="0"/>
              </a:rPr>
              <a:t>#.</a:t>
            </a:r>
            <a:endParaRPr lang="es-ES" sz="2400" cap="none" dirty="0">
              <a:latin typeface="Comic Sans MS" panose="030F0702030302020204" pitchFamily="66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85800" y="5720264"/>
            <a:ext cx="10608276" cy="49847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Jesús Muñoz                    DI-WEB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173321" y="186415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685801" y="1837765"/>
            <a:ext cx="948752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s-ES" sz="3600" cap="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5.3.2 clases </a:t>
            </a:r>
            <a:r>
              <a:rPr lang="es-E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s-ES" sz="360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class</a:t>
            </a:r>
            <a:r>
              <a:rPr lang="es-E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)</a:t>
            </a:r>
            <a:endParaRPr lang="es-E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47461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85800" y="5720264"/>
            <a:ext cx="10608276" cy="49847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Jesús Muñoz                    DI-WEB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173321" y="186415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78040" y="684885"/>
            <a:ext cx="191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Comic Sans MS" panose="030F0702030302020204" pitchFamily="66" charset="0"/>
              </a:rPr>
              <a:t>EJEMPLO:</a:t>
            </a:r>
            <a:endParaRPr lang="es-ES" dirty="0">
              <a:latin typeface="Comic Sans MS" panose="030F0702030302020204" pitchFamily="66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02" y="94199"/>
            <a:ext cx="8069719" cy="546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85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625" y="677792"/>
            <a:ext cx="10396882" cy="1151965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5.2. </a:t>
            </a:r>
            <a:r>
              <a:rPr lang="es-ES" sz="4800" dirty="0" err="1" smtClean="0"/>
              <a:t>pseudoselectores</a:t>
            </a:r>
            <a:r>
              <a:rPr lang="es-ES" sz="4800" dirty="0" smtClean="0"/>
              <a:t>: </a:t>
            </a:r>
            <a:r>
              <a:rPr lang="es-ES" sz="4800" dirty="0" err="1" smtClean="0"/>
              <a:t>pseudoclases</a:t>
            </a:r>
            <a:r>
              <a:rPr lang="es-ES" sz="4800" dirty="0" smtClean="0"/>
              <a:t> y </a:t>
            </a:r>
            <a:r>
              <a:rPr lang="es-ES" sz="4800" dirty="0" err="1" smtClean="0"/>
              <a:t>pseudoelementos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0" y="1977080"/>
            <a:ext cx="10394707" cy="3397505"/>
          </a:xfrm>
        </p:spPr>
        <p:txBody>
          <a:bodyPr>
            <a:normAutofit/>
          </a:bodyPr>
          <a:lstStyle/>
          <a:p>
            <a:pPr algn="just"/>
            <a:r>
              <a:rPr lang="es-ES" sz="2400" dirty="0" err="1" smtClean="0">
                <a:latin typeface="Comic Sans MS" panose="030F0702030302020204" pitchFamily="66" charset="0"/>
              </a:rPr>
              <a:t>Pseudoclases</a:t>
            </a:r>
            <a:r>
              <a:rPr lang="es-ES" sz="2400" dirty="0" smtClean="0">
                <a:latin typeface="Comic Sans MS" panose="030F0702030302020204" pitchFamily="66" charset="0"/>
              </a:rPr>
              <a:t>: se utilizan para modificar el estilo de un elemento que puede presentar varios estados</a:t>
            </a:r>
            <a:r>
              <a:rPr lang="es-ES" sz="2400" cap="none" dirty="0" smtClean="0">
                <a:latin typeface="Comic Sans MS" panose="030F0702030302020204" pitchFamily="66" charset="0"/>
              </a:rPr>
              <a:t>.</a:t>
            </a:r>
          </a:p>
          <a:p>
            <a:pPr algn="just"/>
            <a:r>
              <a:rPr lang="es-ES" sz="2400" dirty="0" err="1" smtClean="0">
                <a:latin typeface="Comic Sans MS" panose="030F0702030302020204" pitchFamily="66" charset="0"/>
              </a:rPr>
              <a:t>Pseudoelementos</a:t>
            </a:r>
            <a:r>
              <a:rPr lang="es-ES" sz="2400" dirty="0" smtClean="0">
                <a:latin typeface="Comic Sans MS" panose="030F0702030302020204" pitchFamily="66" charset="0"/>
              </a:rPr>
              <a:t>: modifican el estilo de determinados elementos especiales que no puede ser modificados a través de otros selectores o </a:t>
            </a:r>
            <a:r>
              <a:rPr lang="es-ES" sz="2400" dirty="0" err="1" smtClean="0">
                <a:latin typeface="Comic Sans MS" panose="030F0702030302020204" pitchFamily="66" charset="0"/>
              </a:rPr>
              <a:t>pseudoclases</a:t>
            </a:r>
            <a:r>
              <a:rPr lang="es-ES" sz="2400" dirty="0" smtClean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85800" y="5720264"/>
            <a:ext cx="10608276" cy="49847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Jesús Muñoz                    DI-WEB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173321" y="186415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40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625" y="677792"/>
            <a:ext cx="10396882" cy="1151965"/>
          </a:xfrm>
        </p:spPr>
        <p:txBody>
          <a:bodyPr>
            <a:noAutofit/>
          </a:bodyPr>
          <a:lstStyle/>
          <a:p>
            <a:pPr algn="ctr"/>
            <a:r>
              <a:rPr lang="es-ES" sz="4400" dirty="0" smtClean="0"/>
              <a:t>5.4. </a:t>
            </a:r>
            <a:r>
              <a:rPr lang="es-ES" sz="4400" dirty="0" err="1" smtClean="0"/>
              <a:t>pseudoselectores</a:t>
            </a:r>
            <a:r>
              <a:rPr lang="es-ES" sz="4400" dirty="0" smtClean="0"/>
              <a:t>: </a:t>
            </a:r>
            <a:r>
              <a:rPr lang="es-ES" sz="4400" dirty="0" err="1" smtClean="0"/>
              <a:t>pseudoclases</a:t>
            </a:r>
            <a:r>
              <a:rPr lang="es-ES" sz="4400" dirty="0" smtClean="0"/>
              <a:t> y </a:t>
            </a:r>
            <a:r>
              <a:rPr lang="es-ES" sz="4400" dirty="0" err="1" smtClean="0"/>
              <a:t>pseudoelementos</a:t>
            </a:r>
            <a:endParaRPr lang="es-ES" sz="4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85800" y="5720264"/>
            <a:ext cx="10608276" cy="49847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Jesús Muñoz                    DI-WEB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173321" y="186415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685801" y="1837765"/>
            <a:ext cx="948752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s-ES" sz="2800" cap="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5.4.1. </a:t>
            </a:r>
            <a:r>
              <a:rPr lang="es-ES" sz="2800" cap="all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pseudoclases</a:t>
            </a:r>
            <a:r>
              <a:rPr lang="es-ES" sz="2800" cap="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endParaRPr lang="es-ES" sz="2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26" y="2425071"/>
            <a:ext cx="8275024" cy="30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34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625" y="677792"/>
            <a:ext cx="10396882" cy="1151965"/>
          </a:xfrm>
        </p:spPr>
        <p:txBody>
          <a:bodyPr>
            <a:noAutofit/>
          </a:bodyPr>
          <a:lstStyle/>
          <a:p>
            <a:pPr algn="ctr"/>
            <a:r>
              <a:rPr lang="es-ES" sz="4400" dirty="0" smtClean="0"/>
              <a:t>5.4. </a:t>
            </a:r>
            <a:r>
              <a:rPr lang="es-ES" sz="4400" dirty="0" err="1" smtClean="0"/>
              <a:t>pseudoselectores</a:t>
            </a:r>
            <a:r>
              <a:rPr lang="es-ES" sz="4400" dirty="0" smtClean="0"/>
              <a:t>: </a:t>
            </a:r>
            <a:r>
              <a:rPr lang="es-ES" sz="4400" dirty="0" err="1" smtClean="0"/>
              <a:t>pseudoclases</a:t>
            </a:r>
            <a:r>
              <a:rPr lang="es-ES" sz="4400" dirty="0" smtClean="0"/>
              <a:t> y </a:t>
            </a:r>
            <a:r>
              <a:rPr lang="es-ES" sz="4400" dirty="0" err="1" smtClean="0"/>
              <a:t>pseudoelementos</a:t>
            </a:r>
            <a:endParaRPr lang="es-ES" sz="4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85800" y="5720264"/>
            <a:ext cx="10608276" cy="49847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Jesús Muñoz                    DI-WEB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173321" y="186415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685801" y="1837765"/>
            <a:ext cx="948752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s-ES" sz="2800" cap="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5.4.1. </a:t>
            </a:r>
            <a:r>
              <a:rPr lang="es-ES" sz="2800" cap="all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pseudoclases</a:t>
            </a:r>
            <a:r>
              <a:rPr lang="es-ES" sz="2800" cap="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endParaRPr lang="es-ES" sz="2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040" y="2490719"/>
            <a:ext cx="6573795" cy="305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9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5.1 Selectores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sz="2400" dirty="0" smtClean="0">
                <a:latin typeface="Comic Sans MS" panose="030F0702030302020204" pitchFamily="66" charset="0"/>
              </a:rPr>
              <a:t>Para hacer el diseño de una página existen los mecanismos denominados, reglas, selectores y declaraciones.</a:t>
            </a:r>
          </a:p>
          <a:p>
            <a:r>
              <a:rPr lang="es-ES" sz="2400" dirty="0" smtClean="0">
                <a:latin typeface="Comic Sans MS" panose="030F0702030302020204" pitchFamily="66" charset="0"/>
              </a:rPr>
              <a:t>Cada regla o conjunto de reglas consiste en uno o más selectores y un bloque de declaración o bloque de estilo</a:t>
            </a:r>
            <a:endParaRPr lang="es-ES" sz="2400" dirty="0">
              <a:latin typeface="Comic Sans MS" panose="030F0702030302020204" pitchFamily="66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85800" y="5720264"/>
            <a:ext cx="10608276" cy="49847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Jesús Muñoz                    DI-WEB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173321" y="186415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62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625" y="677792"/>
            <a:ext cx="10396882" cy="1151965"/>
          </a:xfrm>
        </p:spPr>
        <p:txBody>
          <a:bodyPr>
            <a:noAutofit/>
          </a:bodyPr>
          <a:lstStyle/>
          <a:p>
            <a:pPr algn="ctr"/>
            <a:r>
              <a:rPr lang="es-ES" sz="4400" dirty="0" smtClean="0"/>
              <a:t>5.4. </a:t>
            </a:r>
            <a:r>
              <a:rPr lang="es-ES" sz="4400" dirty="0" err="1" smtClean="0"/>
              <a:t>pseudoselectores</a:t>
            </a:r>
            <a:r>
              <a:rPr lang="es-ES" sz="4400" dirty="0" smtClean="0"/>
              <a:t>: </a:t>
            </a:r>
            <a:r>
              <a:rPr lang="es-ES" sz="4400" dirty="0" err="1" smtClean="0"/>
              <a:t>pseudoclases</a:t>
            </a:r>
            <a:r>
              <a:rPr lang="es-ES" sz="4400" dirty="0" smtClean="0"/>
              <a:t> y </a:t>
            </a:r>
            <a:r>
              <a:rPr lang="es-ES" sz="4400" dirty="0" err="1" smtClean="0"/>
              <a:t>pseudoelementos</a:t>
            </a:r>
            <a:endParaRPr lang="es-ES" sz="4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85800" y="5720264"/>
            <a:ext cx="10608276" cy="49847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Jesús Muñoz                    DI-WEB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173321" y="186415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685801" y="1837765"/>
            <a:ext cx="948752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s-ES" sz="2800" cap="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5.4.2. </a:t>
            </a:r>
            <a:r>
              <a:rPr lang="es-ES" sz="2800" cap="all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pseudoelementos</a:t>
            </a:r>
            <a:r>
              <a:rPr lang="es-ES" sz="2800" cap="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endParaRPr lang="es-ES" sz="2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Marcador de contenido 2"/>
          <p:cNvSpPr>
            <a:spLocks noGrp="1"/>
          </p:cNvSpPr>
          <p:nvPr>
            <p:ph sz="quarter" idx="13"/>
          </p:nvPr>
        </p:nvSpPr>
        <p:spPr>
          <a:xfrm>
            <a:off x="683625" y="2187145"/>
            <a:ext cx="10394707" cy="3397505"/>
          </a:xfrm>
        </p:spPr>
        <p:txBody>
          <a:bodyPr>
            <a:normAutofit/>
          </a:bodyPr>
          <a:lstStyle/>
          <a:p>
            <a:pPr algn="just"/>
            <a:r>
              <a:rPr lang="es-ES" sz="2400" dirty="0" smtClean="0">
                <a:latin typeface="Comic Sans MS" panose="030F0702030302020204" pitchFamily="66" charset="0"/>
              </a:rPr>
              <a:t>:</a:t>
            </a:r>
            <a:r>
              <a:rPr lang="es-ES" sz="2400" cap="none" dirty="0" err="1" smtClean="0">
                <a:latin typeface="Comic Sans MS" panose="030F0702030302020204" pitchFamily="66" charset="0"/>
              </a:rPr>
              <a:t>first</a:t>
            </a:r>
            <a:r>
              <a:rPr lang="es-ES" sz="2400" cap="none" dirty="0" smtClean="0">
                <a:latin typeface="Comic Sans MS" panose="030F0702030302020204" pitchFamily="66" charset="0"/>
              </a:rPr>
              <a:t>-line: SELECCIONA LA PRIMERA LÍNEA DE TEXTO DE UN ELEMENTO. EN EL EJEMPLO LA PRIMERA LÍNEA SERÁ DE COLOR ROJO.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ES" sz="2200" cap="none" dirty="0" smtClean="0">
                <a:latin typeface="Comic Sans MS" panose="030F0702030302020204" pitchFamily="66" charset="0"/>
              </a:rPr>
              <a:t>p: :</a:t>
            </a:r>
            <a:r>
              <a:rPr lang="es-ES" sz="2200" cap="none" dirty="0" err="1" smtClean="0">
                <a:latin typeface="Comic Sans MS" panose="030F0702030302020204" pitchFamily="66" charset="0"/>
              </a:rPr>
              <a:t>first</a:t>
            </a:r>
            <a:r>
              <a:rPr lang="es-ES" sz="2200" cap="none" dirty="0" smtClean="0">
                <a:latin typeface="Comic Sans MS" panose="030F0702030302020204" pitchFamily="66" charset="0"/>
              </a:rPr>
              <a:t>-line{</a:t>
            </a:r>
            <a:r>
              <a:rPr lang="es-ES" sz="2200" cap="none" dirty="0" err="1" smtClean="0">
                <a:latin typeface="Comic Sans MS" panose="030F0702030302020204" pitchFamily="66" charset="0"/>
              </a:rPr>
              <a:t>color:red</a:t>
            </a:r>
            <a:r>
              <a:rPr lang="es-ES" sz="2200" cap="none" dirty="0">
                <a:latin typeface="Comic Sans MS" panose="030F0702030302020204" pitchFamily="66" charset="0"/>
              </a:rPr>
              <a:t>;</a:t>
            </a:r>
            <a:r>
              <a:rPr lang="es-ES" sz="2200" cap="none" dirty="0" smtClean="0">
                <a:latin typeface="Comic Sans MS" panose="030F0702030302020204" pitchFamily="66" charset="0"/>
              </a:rPr>
              <a:t>}</a:t>
            </a:r>
            <a:endParaRPr lang="es-ES" sz="22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742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625" y="677792"/>
            <a:ext cx="10396882" cy="1151965"/>
          </a:xfrm>
        </p:spPr>
        <p:txBody>
          <a:bodyPr>
            <a:noAutofit/>
          </a:bodyPr>
          <a:lstStyle/>
          <a:p>
            <a:pPr algn="ctr"/>
            <a:r>
              <a:rPr lang="es-ES" sz="4400" dirty="0" smtClean="0"/>
              <a:t>5.4. </a:t>
            </a:r>
            <a:r>
              <a:rPr lang="es-ES" sz="4400" dirty="0" err="1" smtClean="0"/>
              <a:t>pseudoselectores</a:t>
            </a:r>
            <a:r>
              <a:rPr lang="es-ES" sz="4400" dirty="0" smtClean="0"/>
              <a:t>: </a:t>
            </a:r>
            <a:r>
              <a:rPr lang="es-ES" sz="4400" dirty="0" err="1" smtClean="0"/>
              <a:t>pseudoclases</a:t>
            </a:r>
            <a:r>
              <a:rPr lang="es-ES" sz="4400" dirty="0" smtClean="0"/>
              <a:t> y </a:t>
            </a:r>
            <a:r>
              <a:rPr lang="es-ES" sz="4400" dirty="0" err="1" smtClean="0"/>
              <a:t>pseudoelementos</a:t>
            </a:r>
            <a:endParaRPr lang="es-ES" sz="4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85800" y="5720264"/>
            <a:ext cx="10608276" cy="49847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Jesús Muñoz                    DI-WEB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173321" y="186415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685801" y="1837765"/>
            <a:ext cx="948752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s-ES" sz="2800" cap="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5.4.2. </a:t>
            </a:r>
            <a:r>
              <a:rPr lang="es-ES" sz="2800" cap="all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pseudoelementos</a:t>
            </a:r>
            <a:r>
              <a:rPr lang="es-ES" sz="2800" cap="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endParaRPr lang="es-ES" sz="2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Marcador de contenido 2"/>
          <p:cNvSpPr>
            <a:spLocks noGrp="1"/>
          </p:cNvSpPr>
          <p:nvPr>
            <p:ph sz="quarter" idx="13"/>
          </p:nvPr>
        </p:nvSpPr>
        <p:spPr>
          <a:xfrm>
            <a:off x="683625" y="2187145"/>
            <a:ext cx="10394707" cy="3397505"/>
          </a:xfrm>
        </p:spPr>
        <p:txBody>
          <a:bodyPr>
            <a:normAutofit/>
          </a:bodyPr>
          <a:lstStyle/>
          <a:p>
            <a:pPr algn="just"/>
            <a:r>
              <a:rPr lang="es-ES" sz="2400" dirty="0" smtClean="0">
                <a:latin typeface="Comic Sans MS" panose="030F0702030302020204" pitchFamily="66" charset="0"/>
              </a:rPr>
              <a:t>:</a:t>
            </a:r>
            <a:r>
              <a:rPr lang="es-ES" sz="2400" cap="none" dirty="0" err="1" smtClean="0">
                <a:latin typeface="Comic Sans MS" panose="030F0702030302020204" pitchFamily="66" charset="0"/>
              </a:rPr>
              <a:t>first-letter</a:t>
            </a:r>
            <a:r>
              <a:rPr lang="es-ES" sz="2400" cap="none" dirty="0" smtClean="0">
                <a:latin typeface="Comic Sans MS" panose="030F0702030302020204" pitchFamily="66" charset="0"/>
              </a:rPr>
              <a:t>: SELECCIONA LA PRIMERA LETRA DE LA PRIMERA LÍNEA DE TEXTO DE UN ELEMENTO. EN EL EJEMPLO, LA PRIMERA LETRA SE MOSTRARÁ DE COLOR VERDE.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ES" sz="2200" cap="none" dirty="0" smtClean="0">
                <a:latin typeface="Comic Sans MS" panose="030F0702030302020204" pitchFamily="66" charset="0"/>
              </a:rPr>
              <a:t>p: :</a:t>
            </a:r>
            <a:r>
              <a:rPr lang="es-ES" sz="2200" cap="none" dirty="0" err="1" smtClean="0">
                <a:latin typeface="Comic Sans MS" panose="030F0702030302020204" pitchFamily="66" charset="0"/>
              </a:rPr>
              <a:t>first-letter</a:t>
            </a:r>
            <a:r>
              <a:rPr lang="es-ES" sz="2200" cap="none" dirty="0" smtClean="0">
                <a:latin typeface="Comic Sans MS" panose="030F0702030302020204" pitchFamily="66" charset="0"/>
              </a:rPr>
              <a:t>{</a:t>
            </a:r>
            <a:r>
              <a:rPr lang="es-ES" sz="2200" cap="none" dirty="0" err="1" smtClean="0">
                <a:latin typeface="Comic Sans MS" panose="030F0702030302020204" pitchFamily="66" charset="0"/>
              </a:rPr>
              <a:t>color:green</a:t>
            </a:r>
            <a:r>
              <a:rPr lang="es-ES" sz="2200" cap="none" dirty="0" smtClean="0">
                <a:latin typeface="Comic Sans MS" panose="030F0702030302020204" pitchFamily="66" charset="0"/>
              </a:rPr>
              <a:t>;}</a:t>
            </a:r>
            <a:endParaRPr lang="es-ES" sz="22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60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625" y="677792"/>
            <a:ext cx="10396882" cy="1151965"/>
          </a:xfrm>
        </p:spPr>
        <p:txBody>
          <a:bodyPr>
            <a:noAutofit/>
          </a:bodyPr>
          <a:lstStyle/>
          <a:p>
            <a:pPr algn="ctr"/>
            <a:r>
              <a:rPr lang="es-ES" sz="4400" dirty="0" smtClean="0"/>
              <a:t>5.4. </a:t>
            </a:r>
            <a:r>
              <a:rPr lang="es-ES" sz="4400" dirty="0" err="1" smtClean="0"/>
              <a:t>pseudoselectores</a:t>
            </a:r>
            <a:r>
              <a:rPr lang="es-ES" sz="4400" dirty="0" smtClean="0"/>
              <a:t>: </a:t>
            </a:r>
            <a:r>
              <a:rPr lang="es-ES" sz="4400" dirty="0" err="1" smtClean="0"/>
              <a:t>pseudoclases</a:t>
            </a:r>
            <a:r>
              <a:rPr lang="es-ES" sz="4400" dirty="0" smtClean="0"/>
              <a:t> y </a:t>
            </a:r>
            <a:r>
              <a:rPr lang="es-ES" sz="4400" dirty="0" err="1" smtClean="0"/>
              <a:t>pseudoelementos</a:t>
            </a:r>
            <a:endParaRPr lang="es-ES" sz="4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85800" y="5720264"/>
            <a:ext cx="10608276" cy="49847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Jesús Muñoz                    DI-WEB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173321" y="186415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685801" y="1837765"/>
            <a:ext cx="948752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s-ES" sz="2800" cap="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5.4.2. </a:t>
            </a:r>
            <a:r>
              <a:rPr lang="es-ES" sz="2800" cap="all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pseudoelementos</a:t>
            </a:r>
            <a:r>
              <a:rPr lang="es-ES" sz="2800" cap="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endParaRPr lang="es-ES" sz="2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Marcador de contenido 2"/>
          <p:cNvSpPr>
            <a:spLocks noGrp="1"/>
          </p:cNvSpPr>
          <p:nvPr>
            <p:ph sz="quarter" idx="13"/>
          </p:nvPr>
        </p:nvSpPr>
        <p:spPr>
          <a:xfrm>
            <a:off x="683625" y="2187145"/>
            <a:ext cx="10394707" cy="3397505"/>
          </a:xfrm>
        </p:spPr>
        <p:txBody>
          <a:bodyPr>
            <a:normAutofit/>
          </a:bodyPr>
          <a:lstStyle/>
          <a:p>
            <a:pPr algn="just"/>
            <a:r>
              <a:rPr lang="es-ES" sz="2400" dirty="0" smtClean="0">
                <a:latin typeface="Comic Sans MS" panose="030F0702030302020204" pitchFamily="66" charset="0"/>
              </a:rPr>
              <a:t>:</a:t>
            </a:r>
            <a:r>
              <a:rPr lang="es-ES" sz="2400" cap="none" dirty="0" err="1" smtClean="0">
                <a:latin typeface="Comic Sans MS" panose="030F0702030302020204" pitchFamily="66" charset="0"/>
              </a:rPr>
              <a:t>before</a:t>
            </a:r>
            <a:r>
              <a:rPr lang="es-ES" sz="2400" cap="none" dirty="0" smtClean="0">
                <a:latin typeface="Comic Sans MS" panose="030F0702030302020204" pitchFamily="66" charset="0"/>
              </a:rPr>
              <a:t> y :</a:t>
            </a:r>
            <a:r>
              <a:rPr lang="es-ES" sz="2400" cap="none" dirty="0" err="1" smtClean="0">
                <a:latin typeface="Comic Sans MS" panose="030F0702030302020204" pitchFamily="66" charset="0"/>
              </a:rPr>
              <a:t>after</a:t>
            </a:r>
            <a:r>
              <a:rPr lang="es-ES" sz="2400" cap="none" dirty="0" smtClean="0">
                <a:latin typeface="Comic Sans MS" panose="030F0702030302020204" pitchFamily="66" charset="0"/>
              </a:rPr>
              <a:t>: SE UTILIZAN PARA AÑADIR CONTENIDO AL DOCUMENTO ORIGINAL. EN EL CASO DE :</a:t>
            </a:r>
            <a:r>
              <a:rPr lang="es-ES" sz="2400" cap="none" dirty="0" err="1" smtClean="0">
                <a:latin typeface="Comic Sans MS" panose="030F0702030302020204" pitchFamily="66" charset="0"/>
              </a:rPr>
              <a:t>before</a:t>
            </a:r>
            <a:r>
              <a:rPr lang="es-ES" sz="2400" cap="none" dirty="0" smtClean="0">
                <a:latin typeface="Comic Sans MS" panose="030F0702030302020204" pitchFamily="66" charset="0"/>
              </a:rPr>
              <a:t>, SE AÑADE AL PRINCIPIO Y EN EL CASO :</a:t>
            </a:r>
            <a:r>
              <a:rPr lang="es-ES" sz="2400" cap="none" dirty="0" err="1" smtClean="0">
                <a:latin typeface="Comic Sans MS" panose="030F0702030302020204" pitchFamily="66" charset="0"/>
              </a:rPr>
              <a:t>after</a:t>
            </a:r>
            <a:r>
              <a:rPr lang="es-ES" sz="2400" cap="none" dirty="0" smtClean="0">
                <a:latin typeface="Comic Sans MS" panose="030F0702030302020204" pitchFamily="66" charset="0"/>
              </a:rPr>
              <a:t>, DESPUÉS.</a:t>
            </a:r>
          </a:p>
          <a:p>
            <a:pPr algn="just"/>
            <a:r>
              <a:rPr lang="es-ES" sz="2400" cap="none" dirty="0" smtClean="0">
                <a:latin typeface="Comic Sans MS" panose="030F0702030302020204" pitchFamily="66" charset="0"/>
              </a:rPr>
              <a:t>EN LA SINTAXIS DEBE APARECER LA PROPIEDAD “</a:t>
            </a:r>
            <a:r>
              <a:rPr lang="es-ES" sz="2400" cap="none" dirty="0" err="1" smtClean="0">
                <a:latin typeface="Comic Sans MS" panose="030F0702030302020204" pitchFamily="66" charset="0"/>
              </a:rPr>
              <a:t>content</a:t>
            </a:r>
            <a:r>
              <a:rPr lang="es-ES" sz="2400" cap="none" dirty="0" smtClean="0">
                <a:latin typeface="Comic Sans MS" panose="030F0702030302020204" pitchFamily="66" charset="0"/>
              </a:rPr>
              <a:t>”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ES" sz="2200" cap="none" dirty="0" smtClean="0">
                <a:latin typeface="Comic Sans MS" panose="030F0702030302020204" pitchFamily="66" charset="0"/>
              </a:rPr>
              <a:t> h1: :</a:t>
            </a:r>
            <a:r>
              <a:rPr lang="es-ES" sz="2200" cap="none" dirty="0" err="1" smtClean="0">
                <a:latin typeface="Comic Sans MS" panose="030F0702030302020204" pitchFamily="66" charset="0"/>
              </a:rPr>
              <a:t>before</a:t>
            </a:r>
            <a:r>
              <a:rPr lang="es-ES" sz="2200" cap="none" dirty="0" smtClean="0">
                <a:latin typeface="Comic Sans MS" panose="030F0702030302020204" pitchFamily="66" charset="0"/>
              </a:rPr>
              <a:t>{</a:t>
            </a:r>
            <a:r>
              <a:rPr lang="es-ES" sz="2200" cap="none" dirty="0" err="1" smtClean="0">
                <a:latin typeface="Comic Sans MS" panose="030F0702030302020204" pitchFamily="66" charset="0"/>
              </a:rPr>
              <a:t>content</a:t>
            </a:r>
            <a:r>
              <a:rPr lang="es-ES" sz="2200" cap="none" dirty="0" smtClean="0">
                <a:latin typeface="Comic Sans MS" panose="030F0702030302020204" pitchFamily="66" charset="0"/>
              </a:rPr>
              <a:t>: “INICIO.-”;}   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ES" sz="2200" cap="none" dirty="0">
                <a:latin typeface="Comic Sans MS" panose="030F0702030302020204" pitchFamily="66" charset="0"/>
              </a:rPr>
              <a:t> h1: </a:t>
            </a:r>
            <a:r>
              <a:rPr lang="es-ES" sz="2200" cap="none" dirty="0" smtClean="0">
                <a:latin typeface="Comic Sans MS" panose="030F0702030302020204" pitchFamily="66" charset="0"/>
              </a:rPr>
              <a:t>:</a:t>
            </a:r>
            <a:r>
              <a:rPr lang="es-ES" sz="2200" cap="none" dirty="0" err="1" smtClean="0">
                <a:latin typeface="Comic Sans MS" panose="030F0702030302020204" pitchFamily="66" charset="0"/>
              </a:rPr>
              <a:t>after</a:t>
            </a:r>
            <a:r>
              <a:rPr lang="es-ES" sz="2200" cap="none" dirty="0" smtClean="0">
                <a:latin typeface="Comic Sans MS" panose="030F0702030302020204" pitchFamily="66" charset="0"/>
              </a:rPr>
              <a:t>{</a:t>
            </a:r>
            <a:r>
              <a:rPr lang="es-ES" sz="2200" cap="none" dirty="0" err="1" smtClean="0">
                <a:latin typeface="Comic Sans MS" panose="030F0702030302020204" pitchFamily="66" charset="0"/>
              </a:rPr>
              <a:t>content</a:t>
            </a:r>
            <a:r>
              <a:rPr lang="es-ES" sz="2200" cap="none" dirty="0">
                <a:latin typeface="Comic Sans MS" panose="030F0702030302020204" pitchFamily="66" charset="0"/>
              </a:rPr>
              <a:t>: </a:t>
            </a:r>
            <a:r>
              <a:rPr lang="es-ES" sz="2200" cap="none" dirty="0" smtClean="0">
                <a:latin typeface="Comic Sans MS" panose="030F0702030302020204" pitchFamily="66" charset="0"/>
              </a:rPr>
              <a:t>“.-FIN”;}    </a:t>
            </a:r>
            <a:endParaRPr lang="es-ES" sz="2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06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21420000">
            <a:off x="882910" y="346044"/>
            <a:ext cx="9755187" cy="3083357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Tema 5: Selectores. Clases e identificadores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21420000">
            <a:off x="987231" y="3664380"/>
            <a:ext cx="3672514" cy="550333"/>
          </a:xfrm>
        </p:spPr>
        <p:txBody>
          <a:bodyPr/>
          <a:lstStyle/>
          <a:p>
            <a:pPr algn="l"/>
            <a:r>
              <a:rPr lang="es-ES" dirty="0" smtClean="0"/>
              <a:t>Jesús muñoz </a:t>
            </a:r>
            <a:r>
              <a:rPr lang="es-ES" dirty="0" err="1" smtClean="0"/>
              <a:t>rabaneda</a:t>
            </a:r>
            <a:endParaRPr lang="es-ES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 rot="21420000">
            <a:off x="9159737" y="3293488"/>
            <a:ext cx="1340617" cy="550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 smtClean="0"/>
              <a:t>Di-web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883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5.1 Selectores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sz="2400" dirty="0" smtClean="0">
                <a:latin typeface="Comic Sans MS" panose="030F0702030302020204" pitchFamily="66" charset="0"/>
              </a:rPr>
              <a:t>La declaración indica “lo que hay que hacer” y el selector indica “sobre que elemento hay que hacerlo”.</a:t>
            </a:r>
          </a:p>
          <a:p>
            <a:r>
              <a:rPr lang="es-ES" sz="2400" dirty="0" smtClean="0">
                <a:latin typeface="Comic Sans MS" panose="030F0702030302020204" pitchFamily="66" charset="0"/>
              </a:rPr>
              <a:t>Una misma regla se puede aplicar sobre varios selectores y un mismo selector puede utilizar varias reglas.</a:t>
            </a:r>
            <a:endParaRPr lang="es-ES" sz="2400" dirty="0">
              <a:latin typeface="Comic Sans MS" panose="030F0702030302020204" pitchFamily="66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85800" y="5720264"/>
            <a:ext cx="10608276" cy="49847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Jesús Muñoz                    DI-WEB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173321" y="186415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6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5.1 Selectores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242" y="1837765"/>
            <a:ext cx="7551392" cy="3362299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85800" y="5720264"/>
            <a:ext cx="10608276" cy="49847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Jesús Muñoz                    DI-WEB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173321" y="186415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5.2 selectores básicos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0" y="2428696"/>
            <a:ext cx="10394707" cy="2945889"/>
          </a:xfrm>
        </p:spPr>
        <p:txBody>
          <a:bodyPr>
            <a:normAutofit/>
          </a:bodyPr>
          <a:lstStyle/>
          <a:p>
            <a:r>
              <a:rPr lang="es-ES" sz="2400" dirty="0" smtClean="0">
                <a:latin typeface="Comic Sans MS" panose="030F0702030302020204" pitchFamily="66" charset="0"/>
              </a:rPr>
              <a:t>Selector universal (*)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200" dirty="0" smtClean="0">
                <a:latin typeface="Comic Sans MS" panose="030F0702030302020204" pitchFamily="66" charset="0"/>
              </a:rPr>
              <a:t> *{</a:t>
            </a:r>
            <a:r>
              <a:rPr lang="es-ES" sz="2200" cap="none" dirty="0" smtClean="0">
                <a:latin typeface="Comic Sans MS" panose="030F0702030302020204" pitchFamily="66" charset="0"/>
              </a:rPr>
              <a:t>propiedad: valor</a:t>
            </a:r>
            <a:r>
              <a:rPr lang="es-ES" sz="2200" dirty="0" smtClean="0">
                <a:latin typeface="Comic Sans MS" panose="030F0702030302020204" pitchFamily="66" charset="0"/>
              </a:rPr>
              <a:t>;} </a:t>
            </a:r>
            <a:r>
              <a:rPr lang="es-ES" sz="22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s-ES" sz="2200" cap="none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*{Font-</a:t>
            </a:r>
            <a:r>
              <a:rPr lang="es-ES" sz="2200" cap="none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size</a:t>
            </a:r>
            <a:r>
              <a:rPr lang="es-ES" sz="2200" cap="none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: 20px;}</a:t>
            </a:r>
            <a:endParaRPr lang="es-ES" sz="2200" cap="none" dirty="0" smtClean="0">
              <a:latin typeface="Comic Sans MS" panose="030F0702030302020204" pitchFamily="66" charset="0"/>
            </a:endParaRPr>
          </a:p>
          <a:p>
            <a:r>
              <a:rPr lang="es-ES" sz="2400" dirty="0" smtClean="0">
                <a:latin typeface="Comic Sans MS" panose="030F0702030302020204" pitchFamily="66" charset="0"/>
              </a:rPr>
              <a:t>Permite seleccionar todos los elementos de una misma página.</a:t>
            </a:r>
            <a:endParaRPr lang="es-ES" sz="2400" dirty="0">
              <a:latin typeface="Comic Sans MS" panose="030F0702030302020204" pitchFamily="66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85800" y="5720264"/>
            <a:ext cx="10608276" cy="49847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Jesús Muñoz                    DI-WEB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173321" y="186415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685801" y="1837765"/>
            <a:ext cx="948752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s-ES" sz="3600" cap="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5.2.1. </a:t>
            </a:r>
            <a:r>
              <a:rPr lang="es-ES" sz="36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SELECTOR UNIVERSAL</a:t>
            </a:r>
          </a:p>
        </p:txBody>
      </p:sp>
    </p:spTree>
    <p:extLst>
      <p:ext uri="{BB962C8B-B14F-4D97-AF65-F5344CB8AC3E}">
        <p14:creationId xmlns:p14="http://schemas.microsoft.com/office/powerpoint/2010/main" val="359858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5.2 selectores básicos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0" y="2428696"/>
            <a:ext cx="10394707" cy="2945889"/>
          </a:xfrm>
        </p:spPr>
        <p:txBody>
          <a:bodyPr>
            <a:normAutofit/>
          </a:bodyPr>
          <a:lstStyle/>
          <a:p>
            <a:r>
              <a:rPr lang="es-ES" sz="2400" dirty="0" smtClean="0">
                <a:latin typeface="Comic Sans MS" panose="030F0702030302020204" pitchFamily="66" charset="0"/>
              </a:rPr>
              <a:t>Selector  ETIQUETA: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200" dirty="0" smtClean="0">
                <a:latin typeface="Comic Sans MS" panose="030F0702030302020204" pitchFamily="66" charset="0"/>
              </a:rPr>
              <a:t> </a:t>
            </a:r>
            <a:r>
              <a:rPr lang="es-ES" sz="2200" cap="none" dirty="0" err="1" smtClean="0">
                <a:latin typeface="Comic Sans MS" panose="030F0702030302020204" pitchFamily="66" charset="0"/>
              </a:rPr>
              <a:t>etiquetaHTML</a:t>
            </a:r>
            <a:r>
              <a:rPr lang="es-ES" sz="2200" dirty="0" smtClean="0">
                <a:latin typeface="Comic Sans MS" panose="030F0702030302020204" pitchFamily="66" charset="0"/>
              </a:rPr>
              <a:t>{</a:t>
            </a:r>
            <a:r>
              <a:rPr lang="es-ES" sz="2200" cap="none" dirty="0" smtClean="0">
                <a:latin typeface="Comic Sans MS" panose="030F0702030302020204" pitchFamily="66" charset="0"/>
              </a:rPr>
              <a:t>propiedad: valor</a:t>
            </a:r>
            <a:r>
              <a:rPr lang="es-ES" sz="2200" dirty="0" smtClean="0">
                <a:latin typeface="Comic Sans MS" panose="030F0702030302020204" pitchFamily="66" charset="0"/>
              </a:rPr>
              <a:t>;} </a:t>
            </a:r>
            <a:r>
              <a:rPr lang="es-ES" sz="22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s-ES" sz="2200" cap="none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h1{color: blue;}</a:t>
            </a:r>
            <a:endParaRPr lang="es-ES" sz="2200" cap="none" dirty="0" smtClean="0">
              <a:latin typeface="Comic Sans MS" panose="030F0702030302020204" pitchFamily="66" charset="0"/>
            </a:endParaRPr>
          </a:p>
          <a:p>
            <a:r>
              <a:rPr lang="es-ES" sz="2400" dirty="0" smtClean="0">
                <a:latin typeface="Comic Sans MS" panose="030F0702030302020204" pitchFamily="66" charset="0"/>
              </a:rPr>
              <a:t>Selecciona todos los elementos que contengan la etiqueta indicada en dicho selector.</a:t>
            </a:r>
            <a:endParaRPr lang="es-ES" sz="2400" dirty="0">
              <a:latin typeface="Comic Sans MS" panose="030F0702030302020204" pitchFamily="66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85800" y="5720264"/>
            <a:ext cx="10608276" cy="49847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Jesús Muñoz                    DI-WEB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173321" y="186415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685801" y="1837765"/>
            <a:ext cx="948752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s-ES" sz="3600" cap="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5.2.2. SELECTOR ETIQUETA</a:t>
            </a:r>
            <a:endParaRPr lang="es-ES" sz="3600" cap="all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9485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29445" y="593865"/>
            <a:ext cx="6354658" cy="5166929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85800" y="5720264"/>
            <a:ext cx="10608276" cy="4984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Jesús Muñoz   </a:t>
            </a:r>
            <a:r>
              <a:rPr lang="en-US" dirty="0" smtClean="0">
                <a:solidFill>
                  <a:schemeClr val="bg1"/>
                </a:solidFill>
              </a:rPr>
              <a:t>                                                                                </a:t>
            </a:r>
            <a:r>
              <a:rPr lang="en-US" dirty="0" smtClean="0">
                <a:solidFill>
                  <a:schemeClr val="bg1"/>
                </a:solidFill>
              </a:rPr>
              <a:t>DI-WEB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173321" y="186415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790832" y="1816445"/>
            <a:ext cx="191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Comic Sans MS" panose="030F0702030302020204" pitchFamily="66" charset="0"/>
              </a:rPr>
              <a:t>EJEMPLOS:</a:t>
            </a:r>
            <a:endParaRPr lang="es-E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06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5.2 selectores básicos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0" y="2428696"/>
            <a:ext cx="10394707" cy="2945889"/>
          </a:xfrm>
        </p:spPr>
        <p:txBody>
          <a:bodyPr>
            <a:normAutofit/>
          </a:bodyPr>
          <a:lstStyle/>
          <a:p>
            <a:r>
              <a:rPr lang="es-ES" sz="2400" dirty="0" smtClean="0">
                <a:latin typeface="Comic Sans MS" panose="030F0702030302020204" pitchFamily="66" charset="0"/>
              </a:rPr>
              <a:t>Selector  descendente: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200" dirty="0" smtClean="0">
                <a:latin typeface="Comic Sans MS" panose="030F0702030302020204" pitchFamily="66" charset="0"/>
              </a:rPr>
              <a:t> </a:t>
            </a:r>
            <a:r>
              <a:rPr lang="es-ES" sz="2200" cap="none" dirty="0" smtClean="0">
                <a:latin typeface="Comic Sans MS" panose="030F0702030302020204" pitchFamily="66" charset="0"/>
              </a:rPr>
              <a:t>selector </a:t>
            </a:r>
            <a:r>
              <a:rPr lang="es-ES" sz="2200" cap="none" dirty="0" err="1" smtClean="0">
                <a:latin typeface="Comic Sans MS" panose="030F0702030302020204" pitchFamily="66" charset="0"/>
              </a:rPr>
              <a:t>selector</a:t>
            </a:r>
            <a:r>
              <a:rPr lang="es-ES" sz="2200" cap="none" dirty="0" smtClean="0">
                <a:latin typeface="Comic Sans MS" panose="030F0702030302020204" pitchFamily="66" charset="0"/>
              </a:rPr>
              <a:t> 2 … </a:t>
            </a:r>
            <a:r>
              <a:rPr lang="es-ES" sz="2200" cap="none" dirty="0" err="1" smtClean="0">
                <a:latin typeface="Comic Sans MS" panose="030F0702030302020204" pitchFamily="66" charset="0"/>
              </a:rPr>
              <a:t>selectorNHTML</a:t>
            </a:r>
            <a:r>
              <a:rPr lang="es-ES" sz="2200" dirty="0" smtClean="0">
                <a:latin typeface="Comic Sans MS" panose="030F0702030302020204" pitchFamily="66" charset="0"/>
              </a:rPr>
              <a:t>{</a:t>
            </a:r>
            <a:r>
              <a:rPr lang="es-ES" sz="2200" cap="none" dirty="0" smtClean="0">
                <a:latin typeface="Comic Sans MS" panose="030F0702030302020204" pitchFamily="66" charset="0"/>
              </a:rPr>
              <a:t>propiedad: valor</a:t>
            </a:r>
            <a:r>
              <a:rPr lang="es-ES" sz="2200" dirty="0" smtClean="0">
                <a:latin typeface="Comic Sans MS" panose="030F0702030302020204" pitchFamily="66" charset="0"/>
              </a:rPr>
              <a:t>;} </a:t>
            </a:r>
            <a:endParaRPr lang="es-ES" sz="2200" cap="none" dirty="0" smtClean="0">
              <a:latin typeface="Comic Sans MS" panose="030F0702030302020204" pitchFamily="66" charset="0"/>
            </a:endParaRPr>
          </a:p>
          <a:p>
            <a:r>
              <a:rPr lang="es-ES" sz="2400" dirty="0" smtClean="0">
                <a:latin typeface="Comic Sans MS" panose="030F0702030302020204" pitchFamily="66" charset="0"/>
              </a:rPr>
              <a:t>Es aquel que se encuentra entre las etiquetas de apertura y de cierre del elemento “padre”.</a:t>
            </a:r>
            <a:endParaRPr lang="es-ES" sz="2400" dirty="0">
              <a:latin typeface="Comic Sans MS" panose="030F0702030302020204" pitchFamily="66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85800" y="5720264"/>
            <a:ext cx="10608276" cy="49847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Jesús Muñoz                    DI-WEB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173321" y="186415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685801" y="1837765"/>
            <a:ext cx="948752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s-ES" sz="3600" cap="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5.2.3. SELECTOR descendente</a:t>
            </a:r>
            <a:endParaRPr lang="es-ES" sz="3600" cap="all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672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386" y="186415"/>
            <a:ext cx="5857104" cy="5409271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85800" y="5720264"/>
            <a:ext cx="10608276" cy="49847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Jesús Muñoz                    DI-WEB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173321" y="186415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469557" y="1346888"/>
            <a:ext cx="191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Comic Sans MS" panose="030F0702030302020204" pitchFamily="66" charset="0"/>
              </a:rPr>
              <a:t>EJEMPLOS:</a:t>
            </a:r>
            <a:endParaRPr lang="es-E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082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132</TotalTime>
  <Words>732</Words>
  <Application>Microsoft Office PowerPoint</Application>
  <PresentationFormat>Panorámica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Arial</vt:lpstr>
      <vt:lpstr>Calibri</vt:lpstr>
      <vt:lpstr>Comic Sans MS</vt:lpstr>
      <vt:lpstr>Courier New</vt:lpstr>
      <vt:lpstr>Impact</vt:lpstr>
      <vt:lpstr>Wingdings</vt:lpstr>
      <vt:lpstr>Evento principal</vt:lpstr>
      <vt:lpstr>Tema 5: Selectores. Clases e identificadores</vt:lpstr>
      <vt:lpstr>5.1 Selectores</vt:lpstr>
      <vt:lpstr>5.1 Selectores</vt:lpstr>
      <vt:lpstr>5.1 Selectores</vt:lpstr>
      <vt:lpstr>5.2 selectores básicos</vt:lpstr>
      <vt:lpstr>5.2 selectores básicos</vt:lpstr>
      <vt:lpstr>Presentación de PowerPoint</vt:lpstr>
      <vt:lpstr>5.2 selectores básicos</vt:lpstr>
      <vt:lpstr>Presentación de PowerPoint</vt:lpstr>
      <vt:lpstr>5.3. selectores de clase e       identificadores</vt:lpstr>
      <vt:lpstr>5.2 selectores básicos</vt:lpstr>
      <vt:lpstr>Presentación de PowerPoint</vt:lpstr>
      <vt:lpstr>5.2 selectores básicos</vt:lpstr>
      <vt:lpstr>5.2 selectores básicos</vt:lpstr>
      <vt:lpstr>5.2 selectores básicos</vt:lpstr>
      <vt:lpstr>Presentación de PowerPoint</vt:lpstr>
      <vt:lpstr>5.2. pseudoselectores: pseudoclases y pseudoelementos</vt:lpstr>
      <vt:lpstr>5.4. pseudoselectores: pseudoclases y pseudoelementos</vt:lpstr>
      <vt:lpstr>5.4. pseudoselectores: pseudoclases y pseudoelementos</vt:lpstr>
      <vt:lpstr>5.4. pseudoselectores: pseudoclases y pseudoelementos</vt:lpstr>
      <vt:lpstr>5.4. pseudoselectores: pseudoclases y pseudoelementos</vt:lpstr>
      <vt:lpstr>5.4. pseudoselectores: pseudoclases y pseudoelementos</vt:lpstr>
      <vt:lpstr>Tema 5: Selectores. Clases e identificadores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5: Selectores. Clases e identificadores</dc:title>
  <dc:creator>Jesus</dc:creator>
  <cp:lastModifiedBy>Jesus</cp:lastModifiedBy>
  <cp:revision>25</cp:revision>
  <dcterms:created xsi:type="dcterms:W3CDTF">2023-02-17T15:59:01Z</dcterms:created>
  <dcterms:modified xsi:type="dcterms:W3CDTF">2023-02-20T18:25:34Z</dcterms:modified>
</cp:coreProperties>
</file>