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59" r:id="rId4"/>
    <p:sldId id="260" r:id="rId5"/>
    <p:sldId id="266" r:id="rId6"/>
    <p:sldId id="267" r:id="rId7"/>
    <p:sldId id="272" r:id="rId8"/>
    <p:sldId id="273" r:id="rId9"/>
    <p:sldId id="269" r:id="rId10"/>
    <p:sldId id="270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7" r:id="rId20"/>
    <p:sldId id="261" r:id="rId21"/>
    <p:sldId id="265" r:id="rId22"/>
    <p:sldId id="289" r:id="rId23"/>
    <p:sldId id="290" r:id="rId24"/>
    <p:sldId id="285" r:id="rId25"/>
    <p:sldId id="291" r:id="rId26"/>
    <p:sldId id="292" r:id="rId27"/>
    <p:sldId id="294" r:id="rId28"/>
    <p:sldId id="295" r:id="rId29"/>
    <p:sldId id="296" r:id="rId30"/>
    <p:sldId id="312" r:id="rId31"/>
    <p:sldId id="297" r:id="rId32"/>
    <p:sldId id="298" r:id="rId33"/>
    <p:sldId id="299" r:id="rId34"/>
    <p:sldId id="314" r:id="rId35"/>
    <p:sldId id="315" r:id="rId36"/>
    <p:sldId id="316" r:id="rId37"/>
    <p:sldId id="317" r:id="rId38"/>
    <p:sldId id="318" r:id="rId39"/>
    <p:sldId id="320" r:id="rId40"/>
    <p:sldId id="319" r:id="rId41"/>
    <p:sldId id="308" r:id="rId42"/>
    <p:sldId id="311" r:id="rId43"/>
    <p:sldId id="313" r:id="rId44"/>
    <p:sldId id="300" r:id="rId45"/>
    <p:sldId id="301" r:id="rId46"/>
    <p:sldId id="263" r:id="rId47"/>
    <p:sldId id="264" r:id="rId48"/>
    <p:sldId id="302" r:id="rId49"/>
    <p:sldId id="304" r:id="rId50"/>
    <p:sldId id="305" r:id="rId51"/>
    <p:sldId id="307" r:id="rId52"/>
    <p:sldId id="309" r:id="rId53"/>
    <p:sldId id="310" r:id="rId54"/>
    <p:sldId id="321" r:id="rId5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82EB5-B106-B36B-9DFB-0E746A38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F04F6C-AD0B-9597-7CDE-BB1A6E1CA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03DD5-1FEE-BE88-0BCD-796DD67F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470-1924-4131-BD57-9FB5465C4B1B}" type="datetimeFigureOut">
              <a:rPr lang="es-MX" smtClean="0"/>
              <a:t>30/04/2024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E73BB-4077-413B-58FA-15184F97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1CDC2-1053-D8E2-BA2B-90468C9F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61E6-156C-4418-A92D-9B4243329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08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BC50E-DF4A-64C7-1734-70E2FFDC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2FD227-396B-B277-2217-950434C5D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80E9F2-A8D0-1788-762B-9B47EB64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470-1924-4131-BD57-9FB5465C4B1B}" type="datetimeFigureOut">
              <a:rPr lang="es-MX" smtClean="0"/>
              <a:t>30/04/2024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FB3D3-B009-7EDA-1A29-2FF83BFD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C5493-ACCC-F338-06E9-8DF7AB06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61E6-156C-4418-A92D-9B4243329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305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1E5969-4301-CCEB-CE29-71C3ED72A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878D34-87FD-58BA-C145-DD86EF21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9BB74-28FF-99A8-0A3D-D302958D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470-1924-4131-BD57-9FB5465C4B1B}" type="datetimeFigureOut">
              <a:rPr lang="es-MX" smtClean="0"/>
              <a:t>30/04/2024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B011E-FBA6-B6DE-9787-C580CBB2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9767A-DC11-3EE8-691C-95B8F3B4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61E6-156C-4418-A92D-9B4243329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936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F2F5F-9D4E-2BD6-7133-BAE6C472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B7E2B-9EA3-49AE-AC4E-4E5983DF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F7760-8B90-3C97-9E71-C581F2E2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470-1924-4131-BD57-9FB5465C4B1B}" type="datetimeFigureOut">
              <a:rPr lang="es-MX" smtClean="0"/>
              <a:t>30/04/2024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C89648-AAE0-93C3-46D6-A1B547EA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FCF8F-1A89-0CC2-F569-385DADA4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61E6-156C-4418-A92D-9B4243329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037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02F25-BBC0-0EB0-3B6A-53D7FCF0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77CA0A-DA71-851D-02C0-61CC8C36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DD3CF-42C5-CFAD-9A94-87C71281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470-1924-4131-BD57-9FB5465C4B1B}" type="datetimeFigureOut">
              <a:rPr lang="es-MX" smtClean="0"/>
              <a:t>30/04/2024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B2A693-B3CA-CF80-AFD1-45965526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E0275-04A3-65C1-94BC-FF4D023B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61E6-156C-4418-A92D-9B4243329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73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71F3B-39E0-D294-0BF9-0F316DC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9A256-8AD7-CA3E-3C8D-5B0486C8A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D02034-C2E5-6328-5CA3-E8C4AE3BB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76936C-E7A5-4E6A-0A12-C9A78A6E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470-1924-4131-BD57-9FB5465C4B1B}" type="datetimeFigureOut">
              <a:rPr lang="es-MX" smtClean="0"/>
              <a:t>30/04/2024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A072D4-3219-D2A8-ED2E-5FC44C7B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E5EE69-095E-1E7C-A715-42969D39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61E6-156C-4418-A92D-9B4243329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34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99551-4A0E-A4E2-2D86-64F657A0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E52BEE-C47F-C80C-AE64-12559960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C085A8-51E3-D7C0-2EE5-8CB10C5EA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7ED844-F5F8-D34F-536F-487C3DBD7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C2C657-0FDF-D949-5B08-B8B293E80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D04FDF-3FEB-6D36-7FA5-0EC9174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470-1924-4131-BD57-9FB5465C4B1B}" type="datetimeFigureOut">
              <a:rPr lang="es-MX" smtClean="0"/>
              <a:t>30/04/2024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454B83-62E4-F1B5-9EAA-EB4F92D6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F0CB5C-EE2F-5034-F660-B160F96F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61E6-156C-4418-A92D-9B4243329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84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64506-19C3-1C92-DD7B-9CE95246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1CBBB8-B88F-2573-92F7-C842C781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470-1924-4131-BD57-9FB5465C4B1B}" type="datetimeFigureOut">
              <a:rPr lang="es-MX" smtClean="0"/>
              <a:t>30/04/2024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E29E57-FB8A-48C7-680C-B3230DBE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669FBE-67A6-B91D-0492-248AE417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61E6-156C-4418-A92D-9B4243329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420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25CC5A-566A-A630-FABE-D0668449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470-1924-4131-BD57-9FB5465C4B1B}" type="datetimeFigureOut">
              <a:rPr lang="es-MX" smtClean="0"/>
              <a:t>30/04/2024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D9C0DB-CA48-2151-3F43-C39E5841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DF2776-A3FD-EABA-0918-19CFE4DA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61E6-156C-4418-A92D-9B4243329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233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237B0-C8BB-4218-3A05-83848522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7873F-E134-B82A-03EF-EE658028B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D474B4-B088-C69F-1500-1423688D9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F91A9-CE5B-234E-1E1E-A5C65C65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470-1924-4131-BD57-9FB5465C4B1B}" type="datetimeFigureOut">
              <a:rPr lang="es-MX" smtClean="0"/>
              <a:t>30/04/2024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2EC690-3F58-EC11-C44A-34551F5F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B0744F-65DE-3437-CE73-57272296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61E6-156C-4418-A92D-9B4243329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5899F-E34C-6CD2-E3F4-2D98A078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7B7436-D61C-881E-A379-5D56BE232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65531A-8886-0F28-CE18-13D113F83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FA416-066C-67AE-AE1D-E0109280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470-1924-4131-BD57-9FB5465C4B1B}" type="datetimeFigureOut">
              <a:rPr lang="es-MX" smtClean="0"/>
              <a:t>30/04/2024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6311D6-4864-3666-8E16-8D496770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8AD34E-60B0-ED02-525C-60F7F686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61E6-156C-4418-A92D-9B4243329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26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11FA90-A954-21CD-9E9B-22DB5E87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5F9161-163F-53A4-5C40-E838D3E7B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13B54-BA34-FBF6-3566-60DC60D25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DD470-1924-4131-BD57-9FB5465C4B1B}" type="datetimeFigureOut">
              <a:rPr lang="es-MX" smtClean="0"/>
              <a:t>30/04/2024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3E453-FB65-DBC1-E586-29B5ED45C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233E8-A387-339C-3B3E-06AA65E29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161E6-156C-4418-A92D-9B4243329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043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3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4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4.png"/><Relationship Id="rId4" Type="http://schemas.openxmlformats.org/officeDocument/2006/relationships/image" Target="../media/image109.png"/><Relationship Id="rId9" Type="http://schemas.openxmlformats.org/officeDocument/2006/relationships/image" Target="../media/image11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5.png"/><Relationship Id="rId7" Type="http://schemas.openxmlformats.org/officeDocument/2006/relationships/image" Target="../media/image1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0.png"/><Relationship Id="rId4" Type="http://schemas.openxmlformats.org/officeDocument/2006/relationships/image" Target="../media/image1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F69FBA53-5C7E-C525-E65D-1C655382D018}"/>
              </a:ext>
            </a:extLst>
          </p:cNvPr>
          <p:cNvSpPr/>
          <p:nvPr/>
        </p:nvSpPr>
        <p:spPr>
          <a:xfrm>
            <a:off x="8347587" y="0"/>
            <a:ext cx="3869984" cy="6869660"/>
          </a:xfrm>
          <a:prstGeom prst="rect">
            <a:avLst/>
          </a:prstGeom>
          <a:gradFill flip="none" rotWithShape="1">
            <a:gsLst>
              <a:gs pos="19000">
                <a:srgbClr val="000066">
                  <a:lumMod val="99000"/>
                </a:srgbClr>
              </a:gs>
              <a:gs pos="85000">
                <a:srgbClr val="000066">
                  <a:alpha val="63000"/>
                </a:srgbClr>
              </a:gs>
              <a:gs pos="98000">
                <a:srgbClr val="000066">
                  <a:alpha val="5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9CAF2D-C3E1-B8C9-A4BD-C0747B842626}"/>
              </a:ext>
            </a:extLst>
          </p:cNvPr>
          <p:cNvSpPr/>
          <p:nvPr/>
        </p:nvSpPr>
        <p:spPr>
          <a:xfrm>
            <a:off x="0" y="5973096"/>
            <a:ext cx="8347587" cy="88490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9D06E4-3B06-6951-4051-43B6EC767CB2}"/>
              </a:ext>
            </a:extLst>
          </p:cNvPr>
          <p:cNvSpPr txBox="1"/>
          <p:nvPr/>
        </p:nvSpPr>
        <p:spPr>
          <a:xfrm>
            <a:off x="1548579" y="352981"/>
            <a:ext cx="610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002060"/>
                </a:solidFill>
                <a:latin typeface="SegoeUI-Bold"/>
              </a:rPr>
              <a:t>Sustentación primer parcial</a:t>
            </a:r>
            <a:endParaRPr lang="es-MX" sz="3600" dirty="0">
              <a:solidFill>
                <a:srgbClr val="00206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2A6024-2932-A994-C115-26A4FEBD746F}"/>
              </a:ext>
            </a:extLst>
          </p:cNvPr>
          <p:cNvSpPr txBox="1"/>
          <p:nvPr/>
        </p:nvSpPr>
        <p:spPr>
          <a:xfrm>
            <a:off x="447367" y="2514202"/>
            <a:ext cx="610583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SegoeUI-Bold"/>
              </a:rPr>
              <a:t>Alejandra Ocampo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SegoeUI-Bold"/>
              </a:rPr>
              <a:t>María José Gil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SegoeUI-Bold"/>
              </a:rPr>
              <a:t>Camila Posada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SegoeUI-Bold"/>
              </a:rPr>
              <a:t>Santiago Pascuas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SegoeUI-Bold"/>
              </a:rPr>
              <a:t>Juan Camilo Ospina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SegoeUI-Bold"/>
              </a:rPr>
              <a:t>Agustín López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SegoeUI-Bold"/>
              </a:rPr>
              <a:t>Jacobo Chica</a:t>
            </a:r>
            <a:endParaRPr lang="es-MX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C6B171-6FCE-A955-0304-A39DF6A4DF35}"/>
              </a:ext>
            </a:extLst>
          </p:cNvPr>
          <p:cNvSpPr txBox="1"/>
          <p:nvPr/>
        </p:nvSpPr>
        <p:spPr>
          <a:xfrm>
            <a:off x="594850" y="1807123"/>
            <a:ext cx="5220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SegoeUI-Bold"/>
              </a:rPr>
              <a:t>Presentado por:</a:t>
            </a:r>
            <a:endParaRPr lang="es-MX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62DAC45-B3C4-0E47-367E-E318F38F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7" y="5995220"/>
            <a:ext cx="1437968" cy="8744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BB3DD9D-1298-C76C-ED95-6FE09F8AF476}"/>
              </a:ext>
            </a:extLst>
          </p:cNvPr>
          <p:cNvSpPr txBox="1"/>
          <p:nvPr/>
        </p:nvSpPr>
        <p:spPr>
          <a:xfrm>
            <a:off x="8416414" y="307672"/>
            <a:ext cx="4454014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SegoeUI-Bold"/>
              </a:rPr>
              <a:t>Profesor:</a:t>
            </a: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Rene Restrepo Gómez</a:t>
            </a:r>
          </a:p>
          <a:p>
            <a:endParaRPr lang="es-MX" sz="2400" dirty="0">
              <a:solidFill>
                <a:schemeClr val="bg1"/>
              </a:solidFill>
              <a:latin typeface="SegoeUI-Bold"/>
            </a:endParaRPr>
          </a:p>
          <a:p>
            <a:r>
              <a:rPr lang="es-MX" sz="2000" b="1" dirty="0">
                <a:solidFill>
                  <a:schemeClr val="bg1"/>
                </a:solidFill>
                <a:latin typeface="SegoeUI-Bold"/>
              </a:rPr>
              <a:t>Materia</a:t>
            </a:r>
            <a:r>
              <a:rPr lang="es-MX" sz="2000" dirty="0">
                <a:solidFill>
                  <a:schemeClr val="bg1"/>
                </a:solidFill>
                <a:latin typeface="SegoeUI-Bold"/>
              </a:rPr>
              <a:t>:</a:t>
            </a: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Óptica de Fourier</a:t>
            </a: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Maestría en Física Aplicada</a:t>
            </a: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Universidad EAFIT</a:t>
            </a:r>
          </a:p>
          <a:p>
            <a:endParaRPr lang="es-MX" sz="2400" dirty="0">
              <a:solidFill>
                <a:schemeClr val="bg1"/>
              </a:solidFill>
              <a:latin typeface="SegoeUI-Bold"/>
            </a:endParaRPr>
          </a:p>
          <a:p>
            <a:r>
              <a:rPr lang="es-MX" sz="2000" b="1" dirty="0">
                <a:solidFill>
                  <a:schemeClr val="bg1"/>
                </a:solidFill>
                <a:latin typeface="SegoeUI-Bold"/>
              </a:rPr>
              <a:t>Fecha:</a:t>
            </a: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Abril / 30 / 2024</a:t>
            </a:r>
            <a:endParaRPr lang="es-MX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Joseph Fourier, el matemático reclutado por Napoleón que disparó su propia  revolución cuando se enamoró del calor - BBC News Mundo">
            <a:extLst>
              <a:ext uri="{FF2B5EF4-FFF2-40B4-BE49-F238E27FC236}">
                <a16:creationId xmlns:a16="http://schemas.microsoft.com/office/drawing/2014/main" id="{FA9E7CB9-01F5-006D-AFFE-5225C7BE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254" y="2514202"/>
            <a:ext cx="2012833" cy="225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897193" y="1402622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Función de transferencia espectro angular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090A05-6008-8DBA-7C58-18E86A6E5ADB}"/>
                  </a:ext>
                </a:extLst>
              </p:cNvPr>
              <p:cNvSpPr txBox="1"/>
              <p:nvPr/>
            </p:nvSpPr>
            <p:spPr>
              <a:xfrm>
                <a:off x="1874292" y="2253327"/>
                <a:ext cx="4273029" cy="70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090A05-6008-8DBA-7C58-18E86A6E5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92" y="2253327"/>
                <a:ext cx="4273029" cy="702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DAC328AF-796E-1E0C-6229-BAB716F81DE5}"/>
              </a:ext>
            </a:extLst>
          </p:cNvPr>
          <p:cNvGrpSpPr/>
          <p:nvPr/>
        </p:nvGrpSpPr>
        <p:grpSpPr>
          <a:xfrm>
            <a:off x="8424715" y="95648"/>
            <a:ext cx="3827269" cy="560440"/>
            <a:chOff x="2956989" y="3783357"/>
            <a:chExt cx="5847799" cy="960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69C6F262-ABE8-8963-3366-99318838EC2C}"/>
                    </a:ext>
                  </a:extLst>
                </p:cNvPr>
                <p:cNvSpPr txBox="1"/>
                <p:nvPr/>
              </p:nvSpPr>
              <p:spPr>
                <a:xfrm>
                  <a:off x="2956989" y="3970377"/>
                  <a:ext cx="5847799" cy="3649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 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𝑖𝑘𝑧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𝜋𝜆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69C6F262-ABE8-8963-3366-99318838E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989" y="3970377"/>
                  <a:ext cx="5847799" cy="364908"/>
                </a:xfrm>
                <a:prstGeom prst="rect">
                  <a:avLst/>
                </a:prstGeom>
                <a:blipFill>
                  <a:blip r:embed="rId4"/>
                  <a:stretch>
                    <a:fillRect b="-10571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Diagrama de flujo: proceso 10">
              <a:extLst>
                <a:ext uri="{FF2B5EF4-FFF2-40B4-BE49-F238E27FC236}">
                  <a16:creationId xmlns:a16="http://schemas.microsoft.com/office/drawing/2014/main" id="{0A35F74D-10F8-99C2-A757-0F0440C8289D}"/>
                </a:ext>
              </a:extLst>
            </p:cNvPr>
            <p:cNvSpPr/>
            <p:nvPr/>
          </p:nvSpPr>
          <p:spPr>
            <a:xfrm>
              <a:off x="3414250" y="3783357"/>
              <a:ext cx="5007079" cy="960289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9FB654-3C42-3FD6-8E86-877F594DC054}"/>
              </a:ext>
            </a:extLst>
          </p:cNvPr>
          <p:cNvSpPr txBox="1"/>
          <p:nvPr/>
        </p:nvSpPr>
        <p:spPr>
          <a:xfrm>
            <a:off x="6748002" y="675028"/>
            <a:ext cx="58145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2E3531"/>
                </a:solidFill>
                <a:latin typeface="SegoeUI-Bold"/>
              </a:rPr>
              <a:t>Transformada de Fourier de la función respuesta al impulso </a:t>
            </a:r>
            <a:endParaRPr lang="es-MX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2951B3E-217C-BC9C-8592-0D8DE15D4E60}"/>
                  </a:ext>
                </a:extLst>
              </p:cNvPr>
              <p:cNvSpPr txBox="1"/>
              <p:nvPr/>
            </p:nvSpPr>
            <p:spPr>
              <a:xfrm>
                <a:off x="8338039" y="2246198"/>
                <a:ext cx="1979669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2951B3E-217C-BC9C-8592-0D8DE15D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039" y="2246198"/>
                <a:ext cx="1979669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2C77B5C-D4E7-B062-A589-D9898EEFCC5D}"/>
              </a:ext>
            </a:extLst>
          </p:cNvPr>
          <p:cNvCxnSpPr>
            <a:cxnSpLocks/>
          </p:cNvCxnSpPr>
          <p:nvPr/>
        </p:nvCxnSpPr>
        <p:spPr>
          <a:xfrm>
            <a:off x="6371303" y="2604705"/>
            <a:ext cx="17845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Diagrama de flujo: proceso 19">
            <a:extLst>
              <a:ext uri="{FF2B5EF4-FFF2-40B4-BE49-F238E27FC236}">
                <a16:creationId xmlns:a16="http://schemas.microsoft.com/office/drawing/2014/main" id="{77DFE871-87F6-586D-7263-16EDD198CDDB}"/>
              </a:ext>
            </a:extLst>
          </p:cNvPr>
          <p:cNvSpPr/>
          <p:nvPr/>
        </p:nvSpPr>
        <p:spPr>
          <a:xfrm>
            <a:off x="8424715" y="2182584"/>
            <a:ext cx="1937785" cy="885081"/>
          </a:xfrm>
          <a:prstGeom prst="flowChart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D9BE76D-9C90-9DA0-1C1B-9D118B1F345D}"/>
              </a:ext>
            </a:extLst>
          </p:cNvPr>
          <p:cNvSpPr txBox="1"/>
          <p:nvPr/>
        </p:nvSpPr>
        <p:spPr>
          <a:xfrm>
            <a:off x="6656977" y="2159697"/>
            <a:ext cx="2455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2E3531"/>
                </a:solidFill>
                <a:latin typeface="SegoeUI-Bold"/>
              </a:rPr>
              <a:t>Condición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76181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897193" y="1402622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Función de transferencia espectro angular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090A05-6008-8DBA-7C58-18E86A6E5ADB}"/>
                  </a:ext>
                </a:extLst>
              </p:cNvPr>
              <p:cNvSpPr txBox="1"/>
              <p:nvPr/>
            </p:nvSpPr>
            <p:spPr>
              <a:xfrm>
                <a:off x="1874292" y="2253327"/>
                <a:ext cx="4273029" cy="70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090A05-6008-8DBA-7C58-18E86A6E5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92" y="2253327"/>
                <a:ext cx="4273029" cy="702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DAC328AF-796E-1E0C-6229-BAB716F81DE5}"/>
              </a:ext>
            </a:extLst>
          </p:cNvPr>
          <p:cNvGrpSpPr/>
          <p:nvPr/>
        </p:nvGrpSpPr>
        <p:grpSpPr>
          <a:xfrm>
            <a:off x="8424715" y="95648"/>
            <a:ext cx="3827269" cy="560440"/>
            <a:chOff x="2956989" y="3783357"/>
            <a:chExt cx="5847799" cy="960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69C6F262-ABE8-8963-3366-99318838EC2C}"/>
                    </a:ext>
                  </a:extLst>
                </p:cNvPr>
                <p:cNvSpPr txBox="1"/>
                <p:nvPr/>
              </p:nvSpPr>
              <p:spPr>
                <a:xfrm>
                  <a:off x="2956989" y="3970377"/>
                  <a:ext cx="5847799" cy="3649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 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𝑖𝑘𝑧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𝜋𝜆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69C6F262-ABE8-8963-3366-99318838E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989" y="3970377"/>
                  <a:ext cx="5847799" cy="364908"/>
                </a:xfrm>
                <a:prstGeom prst="rect">
                  <a:avLst/>
                </a:prstGeom>
                <a:blipFill>
                  <a:blip r:embed="rId4"/>
                  <a:stretch>
                    <a:fillRect b="-10571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Diagrama de flujo: proceso 10">
              <a:extLst>
                <a:ext uri="{FF2B5EF4-FFF2-40B4-BE49-F238E27FC236}">
                  <a16:creationId xmlns:a16="http://schemas.microsoft.com/office/drawing/2014/main" id="{0A35F74D-10F8-99C2-A757-0F0440C8289D}"/>
                </a:ext>
              </a:extLst>
            </p:cNvPr>
            <p:cNvSpPr/>
            <p:nvPr/>
          </p:nvSpPr>
          <p:spPr>
            <a:xfrm>
              <a:off x="3414250" y="3783357"/>
              <a:ext cx="5007079" cy="960289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9FB654-3C42-3FD6-8E86-877F594DC054}"/>
              </a:ext>
            </a:extLst>
          </p:cNvPr>
          <p:cNvSpPr txBox="1"/>
          <p:nvPr/>
        </p:nvSpPr>
        <p:spPr>
          <a:xfrm>
            <a:off x="6748002" y="675028"/>
            <a:ext cx="58145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2E3531"/>
                </a:solidFill>
                <a:latin typeface="SegoeUI-Bold"/>
              </a:rPr>
              <a:t>Transformada de Fourier de la función respuesta al impulso </a:t>
            </a:r>
            <a:endParaRPr lang="es-MX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F1C8D2-647A-15FE-5C8B-055C2A9AE9FE}"/>
              </a:ext>
            </a:extLst>
          </p:cNvPr>
          <p:cNvSpPr txBox="1"/>
          <p:nvPr/>
        </p:nvSpPr>
        <p:spPr>
          <a:xfrm>
            <a:off x="897193" y="3345123"/>
            <a:ext cx="7640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Desarrollando el término de la raíz como una serie de Taylor.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8771B69-D9E4-F55B-F9F4-DD2A16978648}"/>
                  </a:ext>
                </a:extLst>
              </p:cNvPr>
              <p:cNvSpPr txBox="1"/>
              <p:nvPr/>
            </p:nvSpPr>
            <p:spPr>
              <a:xfrm>
                <a:off x="1506204" y="4436919"/>
                <a:ext cx="321119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8771B69-D9E4-F55B-F9F4-DD2A16978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04" y="4436919"/>
                <a:ext cx="3211199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9C506B4-FA03-E1D2-3FF8-BDA07BAB6252}"/>
              </a:ext>
            </a:extLst>
          </p:cNvPr>
          <p:cNvCxnSpPr/>
          <p:nvPr/>
        </p:nvCxnSpPr>
        <p:spPr>
          <a:xfrm>
            <a:off x="5220929" y="4218038"/>
            <a:ext cx="0" cy="1460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BD224AE-C44A-BE5A-0647-1F3B1C2857DC}"/>
                  </a:ext>
                </a:extLst>
              </p:cNvPr>
              <p:cNvSpPr txBox="1"/>
              <p:nvPr/>
            </p:nvSpPr>
            <p:spPr>
              <a:xfrm>
                <a:off x="5983953" y="4122879"/>
                <a:ext cx="5107320" cy="1229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dirty="0">
                    <a:solidFill>
                      <a:srgbClr val="2E3531"/>
                    </a:solidFill>
                    <a:latin typeface="SegoeUI-Bold"/>
                  </a:rPr>
                  <a:t>Se toman los dos primeros términos, lo cual restringe a tomar ángulos pequeños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solidFill>
                              <a:srgbClr val="2E35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solidFill>
                              <a:srgbClr val="2E353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sz="2400" b="0" i="1" smtClean="0">
                            <a:solidFill>
                              <a:srgbClr val="2E353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MX" sz="24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solidFill>
                              <a:srgbClr val="2E35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solidFill>
                              <a:srgbClr val="2E353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sz="2400" b="0" i="1" smtClean="0">
                            <a:solidFill>
                              <a:srgbClr val="2E353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BD224AE-C44A-BE5A-0647-1F3B1C285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53" y="4122879"/>
                <a:ext cx="5107320" cy="1229504"/>
              </a:xfrm>
              <a:prstGeom prst="rect">
                <a:avLst/>
              </a:prstGeom>
              <a:blipFill>
                <a:blip r:embed="rId6"/>
                <a:stretch>
                  <a:fillRect l="-1912" t="-3465" r="-3465" b="-89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9038F99-0C19-BCA8-CD12-8004C39FF161}"/>
              </a:ext>
            </a:extLst>
          </p:cNvPr>
          <p:cNvCxnSpPr>
            <a:cxnSpLocks/>
          </p:cNvCxnSpPr>
          <p:nvPr/>
        </p:nvCxnSpPr>
        <p:spPr>
          <a:xfrm flipV="1">
            <a:off x="4010806" y="4436919"/>
            <a:ext cx="706597" cy="6938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B37AC30-3548-C62B-BCA1-B0D51DFD6DCA}"/>
              </a:ext>
            </a:extLst>
          </p:cNvPr>
          <p:cNvSpPr txBox="1"/>
          <p:nvPr/>
        </p:nvSpPr>
        <p:spPr>
          <a:xfrm>
            <a:off x="7158714" y="5531294"/>
            <a:ext cx="32037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2"/>
                </a:solidFill>
                <a:latin typeface="SegoeUI-Bold"/>
              </a:rPr>
              <a:t>Aproximación paraxial</a:t>
            </a:r>
            <a:endParaRPr lang="es-MX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2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897193" y="1402622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Función de transferencia espectro angular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090A05-6008-8DBA-7C58-18E86A6E5ADB}"/>
                  </a:ext>
                </a:extLst>
              </p:cNvPr>
              <p:cNvSpPr txBox="1"/>
              <p:nvPr/>
            </p:nvSpPr>
            <p:spPr>
              <a:xfrm>
                <a:off x="1874292" y="2253327"/>
                <a:ext cx="4273029" cy="70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090A05-6008-8DBA-7C58-18E86A6E5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92" y="2253327"/>
                <a:ext cx="4273029" cy="702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DAC328AF-796E-1E0C-6229-BAB716F81DE5}"/>
              </a:ext>
            </a:extLst>
          </p:cNvPr>
          <p:cNvGrpSpPr/>
          <p:nvPr/>
        </p:nvGrpSpPr>
        <p:grpSpPr>
          <a:xfrm>
            <a:off x="8424715" y="95648"/>
            <a:ext cx="3827269" cy="560440"/>
            <a:chOff x="2956989" y="3783357"/>
            <a:chExt cx="5847799" cy="960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69C6F262-ABE8-8963-3366-99318838EC2C}"/>
                    </a:ext>
                  </a:extLst>
                </p:cNvPr>
                <p:cNvSpPr txBox="1"/>
                <p:nvPr/>
              </p:nvSpPr>
              <p:spPr>
                <a:xfrm>
                  <a:off x="2956989" y="3970377"/>
                  <a:ext cx="5847799" cy="3649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 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𝑖𝑘𝑧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𝜋𝜆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69C6F262-ABE8-8963-3366-99318838E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989" y="3970377"/>
                  <a:ext cx="5847799" cy="364908"/>
                </a:xfrm>
                <a:prstGeom prst="rect">
                  <a:avLst/>
                </a:prstGeom>
                <a:blipFill>
                  <a:blip r:embed="rId4"/>
                  <a:stretch>
                    <a:fillRect b="-10571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Diagrama de flujo: proceso 10">
              <a:extLst>
                <a:ext uri="{FF2B5EF4-FFF2-40B4-BE49-F238E27FC236}">
                  <a16:creationId xmlns:a16="http://schemas.microsoft.com/office/drawing/2014/main" id="{0A35F74D-10F8-99C2-A757-0F0440C8289D}"/>
                </a:ext>
              </a:extLst>
            </p:cNvPr>
            <p:cNvSpPr/>
            <p:nvPr/>
          </p:nvSpPr>
          <p:spPr>
            <a:xfrm>
              <a:off x="3414250" y="3783357"/>
              <a:ext cx="5007079" cy="960289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9FB654-3C42-3FD6-8E86-877F594DC054}"/>
              </a:ext>
            </a:extLst>
          </p:cNvPr>
          <p:cNvSpPr txBox="1"/>
          <p:nvPr/>
        </p:nvSpPr>
        <p:spPr>
          <a:xfrm>
            <a:off x="6748002" y="675028"/>
            <a:ext cx="58145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2E3531"/>
                </a:solidFill>
                <a:latin typeface="SegoeUI-Bold"/>
              </a:rPr>
              <a:t>Transformada de Fourier de la función respuesta al impulso </a:t>
            </a:r>
            <a:endParaRPr lang="es-MX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F14092E-DABD-184C-1FDB-FF2E48DFBD9C}"/>
                  </a:ext>
                </a:extLst>
              </p:cNvPr>
              <p:cNvSpPr txBox="1"/>
              <p:nvPr/>
            </p:nvSpPr>
            <p:spPr>
              <a:xfrm>
                <a:off x="2285999" y="3660551"/>
                <a:ext cx="5836854" cy="840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F14092E-DABD-184C-1FDB-FF2E48DF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9" y="3660551"/>
                <a:ext cx="5836854" cy="840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00DD9B98-7282-B9D4-0AB7-A4B2BFB1C819}"/>
              </a:ext>
            </a:extLst>
          </p:cNvPr>
          <p:cNvSpPr/>
          <p:nvPr/>
        </p:nvSpPr>
        <p:spPr>
          <a:xfrm>
            <a:off x="4158215" y="2162164"/>
            <a:ext cx="2095101" cy="793919"/>
          </a:xfrm>
          <a:prstGeom prst="flowChart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Diagrama de flujo: proceso 16">
            <a:extLst>
              <a:ext uri="{FF2B5EF4-FFF2-40B4-BE49-F238E27FC236}">
                <a16:creationId xmlns:a16="http://schemas.microsoft.com/office/drawing/2014/main" id="{B32200AC-EE11-08D1-8DEE-13B6827767E7}"/>
              </a:ext>
            </a:extLst>
          </p:cNvPr>
          <p:cNvSpPr/>
          <p:nvPr/>
        </p:nvSpPr>
        <p:spPr>
          <a:xfrm>
            <a:off x="2285999" y="3457256"/>
            <a:ext cx="6032091" cy="1295092"/>
          </a:xfrm>
          <a:prstGeom prst="flowChart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A8099F1-D5AD-97F5-302F-6660AE302540}"/>
              </a:ext>
            </a:extLst>
          </p:cNvPr>
          <p:cNvSpPr txBox="1"/>
          <p:nvPr/>
        </p:nvSpPr>
        <p:spPr>
          <a:xfrm>
            <a:off x="6096000" y="5240074"/>
            <a:ext cx="5107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Remplazando en la ecuación…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977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897193" y="1402622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Función de transferencia espectro angular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090A05-6008-8DBA-7C58-18E86A6E5ADB}"/>
                  </a:ext>
                </a:extLst>
              </p:cNvPr>
              <p:cNvSpPr txBox="1"/>
              <p:nvPr/>
            </p:nvSpPr>
            <p:spPr>
              <a:xfrm>
                <a:off x="1874292" y="2253327"/>
                <a:ext cx="4273029" cy="70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090A05-6008-8DBA-7C58-18E86A6E5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92" y="2253327"/>
                <a:ext cx="4273029" cy="702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DAC328AF-796E-1E0C-6229-BAB716F81DE5}"/>
              </a:ext>
            </a:extLst>
          </p:cNvPr>
          <p:cNvGrpSpPr/>
          <p:nvPr/>
        </p:nvGrpSpPr>
        <p:grpSpPr>
          <a:xfrm>
            <a:off x="8424715" y="95648"/>
            <a:ext cx="3827269" cy="560440"/>
            <a:chOff x="2956989" y="3783357"/>
            <a:chExt cx="5847799" cy="960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69C6F262-ABE8-8963-3366-99318838EC2C}"/>
                    </a:ext>
                  </a:extLst>
                </p:cNvPr>
                <p:cNvSpPr txBox="1"/>
                <p:nvPr/>
              </p:nvSpPr>
              <p:spPr>
                <a:xfrm>
                  <a:off x="2956989" y="3970377"/>
                  <a:ext cx="5847799" cy="3649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 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𝑖𝑘𝑧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𝜋𝜆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69C6F262-ABE8-8963-3366-99318838E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989" y="3970377"/>
                  <a:ext cx="5847799" cy="364908"/>
                </a:xfrm>
                <a:prstGeom prst="rect">
                  <a:avLst/>
                </a:prstGeom>
                <a:blipFill>
                  <a:blip r:embed="rId4"/>
                  <a:stretch>
                    <a:fillRect b="-10571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Diagrama de flujo: proceso 10">
              <a:extLst>
                <a:ext uri="{FF2B5EF4-FFF2-40B4-BE49-F238E27FC236}">
                  <a16:creationId xmlns:a16="http://schemas.microsoft.com/office/drawing/2014/main" id="{0A35F74D-10F8-99C2-A757-0F0440C8289D}"/>
                </a:ext>
              </a:extLst>
            </p:cNvPr>
            <p:cNvSpPr/>
            <p:nvPr/>
          </p:nvSpPr>
          <p:spPr>
            <a:xfrm>
              <a:off x="3414250" y="3783357"/>
              <a:ext cx="5007079" cy="960289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9FB654-3C42-3FD6-8E86-877F594DC054}"/>
              </a:ext>
            </a:extLst>
          </p:cNvPr>
          <p:cNvSpPr txBox="1"/>
          <p:nvPr/>
        </p:nvSpPr>
        <p:spPr>
          <a:xfrm>
            <a:off x="6748002" y="675028"/>
            <a:ext cx="58145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2E3531"/>
                </a:solidFill>
                <a:latin typeface="SegoeUI-Bold"/>
              </a:rPr>
              <a:t>Transformada de Fourier de la función respuesta al impulso </a:t>
            </a:r>
            <a:endParaRPr lang="es-MX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35DC383-DB37-612C-8CDC-1784B763269B}"/>
                  </a:ext>
                </a:extLst>
              </p:cNvPr>
              <p:cNvSpPr txBox="1"/>
              <p:nvPr/>
            </p:nvSpPr>
            <p:spPr>
              <a:xfrm>
                <a:off x="1792859" y="3345123"/>
                <a:ext cx="4354462" cy="759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35DC383-DB37-612C-8CDC-1784B763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59" y="3345123"/>
                <a:ext cx="4354462" cy="759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9B08D07-8963-42A0-EE59-CE6345AE456D}"/>
              </a:ext>
            </a:extLst>
          </p:cNvPr>
          <p:cNvCxnSpPr/>
          <p:nvPr/>
        </p:nvCxnSpPr>
        <p:spPr>
          <a:xfrm>
            <a:off x="6563033" y="2956083"/>
            <a:ext cx="0" cy="146009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5D0DC1E-B755-ACA0-6F22-2BECFCE30828}"/>
              </a:ext>
            </a:extLst>
          </p:cNvPr>
          <p:cNvSpPr txBox="1"/>
          <p:nvPr/>
        </p:nvSpPr>
        <p:spPr>
          <a:xfrm>
            <a:off x="7195355" y="4056771"/>
            <a:ext cx="32037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5"/>
                </a:solidFill>
                <a:latin typeface="SegoeUI-Bold"/>
              </a:rPr>
              <a:t>Número de onda</a:t>
            </a:r>
            <a:endParaRPr lang="es-MX" sz="20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14B32FB-1E90-6FD6-871F-E276E142262B}"/>
                  </a:ext>
                </a:extLst>
              </p:cNvPr>
              <p:cNvSpPr txBox="1"/>
              <p:nvPr/>
            </p:nvSpPr>
            <p:spPr>
              <a:xfrm>
                <a:off x="7723068" y="3206066"/>
                <a:ext cx="1000915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14B32FB-1E90-6FD6-871F-E276E142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068" y="3206066"/>
                <a:ext cx="1000915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46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897193" y="1402622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Función de transferencia espectro angular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090A05-6008-8DBA-7C58-18E86A6E5ADB}"/>
                  </a:ext>
                </a:extLst>
              </p:cNvPr>
              <p:cNvSpPr txBox="1"/>
              <p:nvPr/>
            </p:nvSpPr>
            <p:spPr>
              <a:xfrm>
                <a:off x="1874292" y="2253327"/>
                <a:ext cx="4273029" cy="70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090A05-6008-8DBA-7C58-18E86A6E5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92" y="2253327"/>
                <a:ext cx="4273029" cy="702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DAC328AF-796E-1E0C-6229-BAB716F81DE5}"/>
              </a:ext>
            </a:extLst>
          </p:cNvPr>
          <p:cNvGrpSpPr/>
          <p:nvPr/>
        </p:nvGrpSpPr>
        <p:grpSpPr>
          <a:xfrm>
            <a:off x="8424715" y="95648"/>
            <a:ext cx="3827269" cy="560440"/>
            <a:chOff x="2956989" y="3783357"/>
            <a:chExt cx="5847799" cy="960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69C6F262-ABE8-8963-3366-99318838EC2C}"/>
                    </a:ext>
                  </a:extLst>
                </p:cNvPr>
                <p:cNvSpPr txBox="1"/>
                <p:nvPr/>
              </p:nvSpPr>
              <p:spPr>
                <a:xfrm>
                  <a:off x="2956989" y="3970377"/>
                  <a:ext cx="5847799" cy="3649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 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𝑖𝑘𝑧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𝜋𝜆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69C6F262-ABE8-8963-3366-99318838E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989" y="3970377"/>
                  <a:ext cx="5847799" cy="364908"/>
                </a:xfrm>
                <a:prstGeom prst="rect">
                  <a:avLst/>
                </a:prstGeom>
                <a:blipFill>
                  <a:blip r:embed="rId4"/>
                  <a:stretch>
                    <a:fillRect b="-10571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Diagrama de flujo: proceso 10">
              <a:extLst>
                <a:ext uri="{FF2B5EF4-FFF2-40B4-BE49-F238E27FC236}">
                  <a16:creationId xmlns:a16="http://schemas.microsoft.com/office/drawing/2014/main" id="{0A35F74D-10F8-99C2-A757-0F0440C8289D}"/>
                </a:ext>
              </a:extLst>
            </p:cNvPr>
            <p:cNvSpPr/>
            <p:nvPr/>
          </p:nvSpPr>
          <p:spPr>
            <a:xfrm>
              <a:off x="3414250" y="3783357"/>
              <a:ext cx="5007079" cy="960289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9FB654-3C42-3FD6-8E86-877F594DC054}"/>
              </a:ext>
            </a:extLst>
          </p:cNvPr>
          <p:cNvSpPr txBox="1"/>
          <p:nvPr/>
        </p:nvSpPr>
        <p:spPr>
          <a:xfrm>
            <a:off x="6748002" y="675028"/>
            <a:ext cx="58145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2E3531"/>
                </a:solidFill>
                <a:latin typeface="SegoeUI-Bold"/>
              </a:rPr>
              <a:t>Transformada de Fourier de la función respuesta al impulso </a:t>
            </a:r>
            <a:endParaRPr lang="es-MX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35DC383-DB37-612C-8CDC-1784B763269B}"/>
                  </a:ext>
                </a:extLst>
              </p:cNvPr>
              <p:cNvSpPr txBox="1"/>
              <p:nvPr/>
            </p:nvSpPr>
            <p:spPr>
              <a:xfrm>
                <a:off x="1792859" y="3345123"/>
                <a:ext cx="7880298" cy="759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𝑖𝑘𝑧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35DC383-DB37-612C-8CDC-1784B763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59" y="3345123"/>
                <a:ext cx="7880298" cy="759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1B64951-5422-8575-1E74-43CCF049AA74}"/>
              </a:ext>
            </a:extLst>
          </p:cNvPr>
          <p:cNvCxnSpPr/>
          <p:nvPr/>
        </p:nvCxnSpPr>
        <p:spPr>
          <a:xfrm>
            <a:off x="9761648" y="2961106"/>
            <a:ext cx="0" cy="14600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413BF3F-3976-9777-C2D0-C6F20347EE49}"/>
              </a:ext>
            </a:extLst>
          </p:cNvPr>
          <p:cNvSpPr txBox="1"/>
          <p:nvPr/>
        </p:nvSpPr>
        <p:spPr>
          <a:xfrm>
            <a:off x="10008896" y="4056771"/>
            <a:ext cx="2183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Factor común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306BAD0-96C5-C1FC-F73A-63460A618B98}"/>
                  </a:ext>
                </a:extLst>
              </p:cNvPr>
              <p:cNvSpPr txBox="1"/>
              <p:nvPr/>
            </p:nvSpPr>
            <p:spPr>
              <a:xfrm>
                <a:off x="10399141" y="3206066"/>
                <a:ext cx="639854" cy="738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306BAD0-96C5-C1FC-F73A-63460A618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141" y="3206066"/>
                <a:ext cx="639854" cy="738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31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grama de flujo: proceso 23">
            <a:extLst>
              <a:ext uri="{FF2B5EF4-FFF2-40B4-BE49-F238E27FC236}">
                <a16:creationId xmlns:a16="http://schemas.microsoft.com/office/drawing/2014/main" id="{7F213B1C-B248-F66E-2821-8F98824E7C70}"/>
              </a:ext>
            </a:extLst>
          </p:cNvPr>
          <p:cNvSpPr/>
          <p:nvPr/>
        </p:nvSpPr>
        <p:spPr>
          <a:xfrm>
            <a:off x="1655079" y="4581343"/>
            <a:ext cx="4152882" cy="882640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897193" y="1402622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Función de transferencia espectro angular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090A05-6008-8DBA-7C58-18E86A6E5ADB}"/>
                  </a:ext>
                </a:extLst>
              </p:cNvPr>
              <p:cNvSpPr txBox="1"/>
              <p:nvPr/>
            </p:nvSpPr>
            <p:spPr>
              <a:xfrm>
                <a:off x="1874292" y="2253327"/>
                <a:ext cx="4273029" cy="70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090A05-6008-8DBA-7C58-18E86A6E5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92" y="2253327"/>
                <a:ext cx="4273029" cy="702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DAC328AF-796E-1E0C-6229-BAB716F81DE5}"/>
              </a:ext>
            </a:extLst>
          </p:cNvPr>
          <p:cNvGrpSpPr/>
          <p:nvPr/>
        </p:nvGrpSpPr>
        <p:grpSpPr>
          <a:xfrm>
            <a:off x="8424715" y="95648"/>
            <a:ext cx="3827269" cy="560440"/>
            <a:chOff x="2956989" y="3783357"/>
            <a:chExt cx="5847799" cy="960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69C6F262-ABE8-8963-3366-99318838EC2C}"/>
                    </a:ext>
                  </a:extLst>
                </p:cNvPr>
                <p:cNvSpPr txBox="1"/>
                <p:nvPr/>
              </p:nvSpPr>
              <p:spPr>
                <a:xfrm>
                  <a:off x="2956989" y="3970377"/>
                  <a:ext cx="5847799" cy="3649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 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𝑖𝑘𝑧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𝜋𝜆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69C6F262-ABE8-8963-3366-99318838E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989" y="3970377"/>
                  <a:ext cx="5847799" cy="364908"/>
                </a:xfrm>
                <a:prstGeom prst="rect">
                  <a:avLst/>
                </a:prstGeom>
                <a:blipFill>
                  <a:blip r:embed="rId4"/>
                  <a:stretch>
                    <a:fillRect b="-10571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Diagrama de flujo: proceso 10">
              <a:extLst>
                <a:ext uri="{FF2B5EF4-FFF2-40B4-BE49-F238E27FC236}">
                  <a16:creationId xmlns:a16="http://schemas.microsoft.com/office/drawing/2014/main" id="{0A35F74D-10F8-99C2-A757-0F0440C8289D}"/>
                </a:ext>
              </a:extLst>
            </p:cNvPr>
            <p:cNvSpPr/>
            <p:nvPr/>
          </p:nvSpPr>
          <p:spPr>
            <a:xfrm>
              <a:off x="3414250" y="3783357"/>
              <a:ext cx="5007079" cy="960289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9FB654-3C42-3FD6-8E86-877F594DC054}"/>
              </a:ext>
            </a:extLst>
          </p:cNvPr>
          <p:cNvSpPr txBox="1"/>
          <p:nvPr/>
        </p:nvSpPr>
        <p:spPr>
          <a:xfrm>
            <a:off x="6748002" y="675028"/>
            <a:ext cx="58145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2E3531"/>
                </a:solidFill>
                <a:latin typeface="SegoeUI-Bold"/>
              </a:rPr>
              <a:t>Transformada de Fourier de la función respuesta al impulso </a:t>
            </a:r>
            <a:endParaRPr lang="es-MX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35DC383-DB37-612C-8CDC-1784B763269B}"/>
                  </a:ext>
                </a:extLst>
              </p:cNvPr>
              <p:cNvSpPr txBox="1"/>
              <p:nvPr/>
            </p:nvSpPr>
            <p:spPr>
              <a:xfrm>
                <a:off x="1792859" y="3345123"/>
                <a:ext cx="7880298" cy="759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𝑖𝑘𝑧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35DC383-DB37-612C-8CDC-1784B763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59" y="3345123"/>
                <a:ext cx="7880298" cy="759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1B64951-5422-8575-1E74-43CCF049AA74}"/>
              </a:ext>
            </a:extLst>
          </p:cNvPr>
          <p:cNvCxnSpPr/>
          <p:nvPr/>
        </p:nvCxnSpPr>
        <p:spPr>
          <a:xfrm>
            <a:off x="9761648" y="2961106"/>
            <a:ext cx="0" cy="14600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306BAD0-96C5-C1FC-F73A-63460A618B98}"/>
                  </a:ext>
                </a:extLst>
              </p:cNvPr>
              <p:cNvSpPr txBox="1"/>
              <p:nvPr/>
            </p:nvSpPr>
            <p:spPr>
              <a:xfrm>
                <a:off x="10399141" y="3206066"/>
                <a:ext cx="639854" cy="738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306BAD0-96C5-C1FC-F73A-63460A618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141" y="3206066"/>
                <a:ext cx="639854" cy="738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3360B28-24EC-8AAD-D6A4-23D5A7F02437}"/>
              </a:ext>
            </a:extLst>
          </p:cNvPr>
          <p:cNvCxnSpPr>
            <a:cxnSpLocks/>
          </p:cNvCxnSpPr>
          <p:nvPr/>
        </p:nvCxnSpPr>
        <p:spPr>
          <a:xfrm flipH="1">
            <a:off x="10604188" y="3736971"/>
            <a:ext cx="434807" cy="319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E5DFD67-B7A7-728B-1A63-BE4CAA46F020}"/>
              </a:ext>
            </a:extLst>
          </p:cNvPr>
          <p:cNvCxnSpPr>
            <a:cxnSpLocks/>
          </p:cNvCxnSpPr>
          <p:nvPr/>
        </p:nvCxnSpPr>
        <p:spPr>
          <a:xfrm flipH="1">
            <a:off x="7302274" y="3691151"/>
            <a:ext cx="116165" cy="205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8CCF6E2-7162-4166-FDF7-F57BCE34792F}"/>
              </a:ext>
            </a:extLst>
          </p:cNvPr>
          <p:cNvCxnSpPr>
            <a:cxnSpLocks/>
          </p:cNvCxnSpPr>
          <p:nvPr/>
        </p:nvCxnSpPr>
        <p:spPr>
          <a:xfrm flipH="1">
            <a:off x="7519781" y="3794976"/>
            <a:ext cx="246858" cy="1498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D3CE906-67D4-63F6-2C05-337D89504CB0}"/>
              </a:ext>
            </a:extLst>
          </p:cNvPr>
          <p:cNvCxnSpPr>
            <a:cxnSpLocks/>
          </p:cNvCxnSpPr>
          <p:nvPr/>
        </p:nvCxnSpPr>
        <p:spPr>
          <a:xfrm flipH="1">
            <a:off x="10853590" y="3223167"/>
            <a:ext cx="246858" cy="1498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A5200F1-F868-9FDC-A395-3F7D49006833}"/>
                  </a:ext>
                </a:extLst>
              </p:cNvPr>
              <p:cNvSpPr txBox="1"/>
              <p:nvPr/>
            </p:nvSpPr>
            <p:spPr>
              <a:xfrm>
                <a:off x="1718187" y="4750474"/>
                <a:ext cx="4089774" cy="48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𝑖𝑘𝑧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A5200F1-F868-9FDC-A395-3F7D49006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87" y="4750474"/>
                <a:ext cx="4089774" cy="4864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1F068197-66C5-BDB8-E9BD-3F22C82A6F5F}"/>
              </a:ext>
            </a:extLst>
          </p:cNvPr>
          <p:cNvSpPr txBox="1"/>
          <p:nvPr/>
        </p:nvSpPr>
        <p:spPr>
          <a:xfrm>
            <a:off x="5871069" y="5232179"/>
            <a:ext cx="38082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Aproximación paraxial del espectro angular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7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1347019" y="1324932"/>
            <a:ext cx="47489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Función de transferencia espectro angular</a:t>
            </a:r>
            <a:endParaRPr lang="es-MX" sz="240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3F2CEB1-8035-8768-392F-CBFE921171F8}"/>
              </a:ext>
            </a:extLst>
          </p:cNvPr>
          <p:cNvGrpSpPr/>
          <p:nvPr/>
        </p:nvGrpSpPr>
        <p:grpSpPr>
          <a:xfrm>
            <a:off x="1045925" y="2240495"/>
            <a:ext cx="4152882" cy="882640"/>
            <a:chOff x="1655079" y="4581343"/>
            <a:chExt cx="4152882" cy="882640"/>
          </a:xfrm>
        </p:grpSpPr>
        <p:sp>
          <p:nvSpPr>
            <p:cNvPr id="24" name="Diagrama de flujo: proceso 23">
              <a:extLst>
                <a:ext uri="{FF2B5EF4-FFF2-40B4-BE49-F238E27FC236}">
                  <a16:creationId xmlns:a16="http://schemas.microsoft.com/office/drawing/2014/main" id="{7F213B1C-B248-F66E-2821-8F98824E7C70}"/>
                </a:ext>
              </a:extLst>
            </p:cNvPr>
            <p:cNvSpPr/>
            <p:nvPr/>
          </p:nvSpPr>
          <p:spPr>
            <a:xfrm>
              <a:off x="1655079" y="4581343"/>
              <a:ext cx="4152882" cy="882640"/>
            </a:xfrm>
            <a:prstGeom prst="flowChartProcess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DA5200F1-F868-9FDC-A395-3F7D49006833}"/>
                    </a:ext>
                  </a:extLst>
                </p:cNvPr>
                <p:cNvSpPr txBox="1"/>
                <p:nvPr/>
              </p:nvSpPr>
              <p:spPr>
                <a:xfrm>
                  <a:off x="1718187" y="4750474"/>
                  <a:ext cx="4089774" cy="4864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𝑖𝑘𝑧</m:t>
                                </m:r>
                              </m:sup>
                            </m:sSup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𝜋𝜆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MX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MX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oMath>
                    </m:oMathPara>
                  </a14:m>
                  <a:endParaRPr lang="es-MX" sz="2400" dirty="0"/>
                </a:p>
              </p:txBody>
            </p:sp>
          </mc:Choice>
          <mc:Fallback xmlns="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DA5200F1-F868-9FDC-A395-3F7D490068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187" y="4750474"/>
                  <a:ext cx="4089774" cy="4864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1E6FEF6-F7E9-AB51-ED07-DE6F9F187501}"/>
                  </a:ext>
                </a:extLst>
              </p:cNvPr>
              <p:cNvSpPr txBox="1"/>
              <p:nvPr/>
            </p:nvSpPr>
            <p:spPr>
              <a:xfrm>
                <a:off x="6096000" y="2409626"/>
                <a:ext cx="5847799" cy="486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𝑖𝑘𝑧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1E6FEF6-F7E9-AB51-ED07-DE6F9F187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09626"/>
                <a:ext cx="5847799" cy="486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iagrama de flujo: proceso 18">
            <a:extLst>
              <a:ext uri="{FF2B5EF4-FFF2-40B4-BE49-F238E27FC236}">
                <a16:creationId xmlns:a16="http://schemas.microsoft.com/office/drawing/2014/main" id="{A38F4E33-04CC-DBD2-C652-E52840A1006F}"/>
              </a:ext>
            </a:extLst>
          </p:cNvPr>
          <p:cNvSpPr/>
          <p:nvPr/>
        </p:nvSpPr>
        <p:spPr>
          <a:xfrm>
            <a:off x="6665702" y="2223306"/>
            <a:ext cx="5007079" cy="96028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727E42A-59B3-2795-4AED-2548CF8A257C}"/>
              </a:ext>
            </a:extLst>
          </p:cNvPr>
          <p:cNvSpPr txBox="1"/>
          <p:nvPr/>
        </p:nvSpPr>
        <p:spPr>
          <a:xfrm>
            <a:off x="6791693" y="1324932"/>
            <a:ext cx="45302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Transformada de Fourier de la función respuesta al impulso 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CB0A86E-9BF7-971D-6FDE-43B16EBE8491}"/>
                  </a:ext>
                </a:extLst>
              </p:cNvPr>
              <p:cNvSpPr txBox="1"/>
              <p:nvPr/>
            </p:nvSpPr>
            <p:spPr>
              <a:xfrm>
                <a:off x="5357382" y="2468200"/>
                <a:ext cx="10373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CB0A86E-9BF7-971D-6FDE-43B16EBE8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382" y="2468200"/>
                <a:ext cx="10373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>
            <a:extLst>
              <a:ext uri="{FF2B5EF4-FFF2-40B4-BE49-F238E27FC236}">
                <a16:creationId xmlns:a16="http://schemas.microsoft.com/office/drawing/2014/main" id="{818FB77B-6F14-1467-16E1-C3CFDDF559A0}"/>
              </a:ext>
            </a:extLst>
          </p:cNvPr>
          <p:cNvSpPr txBox="1"/>
          <p:nvPr/>
        </p:nvSpPr>
        <p:spPr>
          <a:xfrm>
            <a:off x="2282972" y="3999655"/>
            <a:ext cx="71861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Se demostró que la aproximación de Fresnel es la aproximación paraxial del espectro angular</a:t>
            </a:r>
            <a:endParaRPr lang="es-MX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7E249E-1A57-F849-43F4-1D43420840A9}"/>
              </a:ext>
            </a:extLst>
          </p:cNvPr>
          <p:cNvSpPr txBox="1"/>
          <p:nvPr/>
        </p:nvSpPr>
        <p:spPr>
          <a:xfrm>
            <a:off x="659881" y="1139209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Reproduciendo la aproximación de Fresnel computacionalmente 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BA062D0-0AE6-2F96-2947-0D8633FB7880}"/>
                  </a:ext>
                </a:extLst>
              </p:cNvPr>
              <p:cNvSpPr txBox="1"/>
              <p:nvPr/>
            </p:nvSpPr>
            <p:spPr>
              <a:xfrm>
                <a:off x="6478120" y="212051"/>
                <a:ext cx="4780476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∬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BA062D0-0AE6-2F96-2947-0D8633FB7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120" y="212051"/>
                <a:ext cx="4780476" cy="597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6EC6FBAE-3A8F-7D95-50F1-B867E0976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9" y="2080847"/>
            <a:ext cx="11540217" cy="37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7E249E-1A57-F849-43F4-1D43420840A9}"/>
              </a:ext>
            </a:extLst>
          </p:cNvPr>
          <p:cNvSpPr txBox="1"/>
          <p:nvPr/>
        </p:nvSpPr>
        <p:spPr>
          <a:xfrm>
            <a:off x="659881" y="1139209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Reproduciendo la aproximación de Fresnel computacionalmente 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BA062D0-0AE6-2F96-2947-0D8633FB7880}"/>
                  </a:ext>
                </a:extLst>
              </p:cNvPr>
              <p:cNvSpPr txBox="1"/>
              <p:nvPr/>
            </p:nvSpPr>
            <p:spPr>
              <a:xfrm>
                <a:off x="6478120" y="212051"/>
                <a:ext cx="4780476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∬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BA062D0-0AE6-2F96-2947-0D8633FB7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120" y="212051"/>
                <a:ext cx="4780476" cy="597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D9E83F85-1E35-0449-4E01-08109DD5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172" y="1772279"/>
            <a:ext cx="5277916" cy="4253982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2D968D11-F379-3685-C475-B7954FB99A44}"/>
              </a:ext>
            </a:extLst>
          </p:cNvPr>
          <p:cNvGrpSpPr/>
          <p:nvPr/>
        </p:nvGrpSpPr>
        <p:grpSpPr>
          <a:xfrm>
            <a:off x="6307083" y="1772279"/>
            <a:ext cx="5650063" cy="4097579"/>
            <a:chOff x="6307083" y="1772279"/>
            <a:chExt cx="5650063" cy="409757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B578EA91-53D4-EB35-2C50-DD4A0E807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7083" y="2165946"/>
              <a:ext cx="5327345" cy="3340389"/>
            </a:xfrm>
            <a:prstGeom prst="rect">
              <a:avLst/>
            </a:prstGeom>
          </p:spPr>
        </p:pic>
        <p:sp>
          <p:nvSpPr>
            <p:cNvPr id="11" name="Diagrama de flujo: proceso 10">
              <a:extLst>
                <a:ext uri="{FF2B5EF4-FFF2-40B4-BE49-F238E27FC236}">
                  <a16:creationId xmlns:a16="http://schemas.microsoft.com/office/drawing/2014/main" id="{3AFD723A-32CD-4E28-AAC4-83BE20A2FEF3}"/>
                </a:ext>
              </a:extLst>
            </p:cNvPr>
            <p:cNvSpPr/>
            <p:nvPr/>
          </p:nvSpPr>
          <p:spPr>
            <a:xfrm>
              <a:off x="7270955" y="5147187"/>
              <a:ext cx="1799303" cy="72267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Diagrama de flujo: proceso 11">
              <a:extLst>
                <a:ext uri="{FF2B5EF4-FFF2-40B4-BE49-F238E27FC236}">
                  <a16:creationId xmlns:a16="http://schemas.microsoft.com/office/drawing/2014/main" id="{FED2303B-270E-AF97-C384-2B7DC78DF8F6}"/>
                </a:ext>
              </a:extLst>
            </p:cNvPr>
            <p:cNvSpPr/>
            <p:nvPr/>
          </p:nvSpPr>
          <p:spPr>
            <a:xfrm>
              <a:off x="10157843" y="1772279"/>
              <a:ext cx="1799303" cy="72267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65726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E1CC1067-7D3C-4E34-1E0C-8589777E9BBD}"/>
              </a:ext>
            </a:extLst>
          </p:cNvPr>
          <p:cNvSpPr/>
          <p:nvPr/>
        </p:nvSpPr>
        <p:spPr>
          <a:xfrm>
            <a:off x="8347587" y="0"/>
            <a:ext cx="3869984" cy="6869660"/>
          </a:xfrm>
          <a:prstGeom prst="rect">
            <a:avLst/>
          </a:prstGeom>
          <a:gradFill flip="none" rotWithShape="1">
            <a:gsLst>
              <a:gs pos="19000">
                <a:srgbClr val="000066">
                  <a:lumMod val="99000"/>
                </a:srgbClr>
              </a:gs>
              <a:gs pos="85000">
                <a:srgbClr val="000066">
                  <a:alpha val="63000"/>
                </a:srgbClr>
              </a:gs>
              <a:gs pos="98000">
                <a:srgbClr val="000066">
                  <a:alpha val="5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9CAF2D-C3E1-B8C9-A4BD-C0747B842626}"/>
              </a:ext>
            </a:extLst>
          </p:cNvPr>
          <p:cNvSpPr/>
          <p:nvPr/>
        </p:nvSpPr>
        <p:spPr>
          <a:xfrm>
            <a:off x="0" y="5973096"/>
            <a:ext cx="8347587" cy="88490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9D06E4-3B06-6951-4051-43B6EC767CB2}"/>
              </a:ext>
            </a:extLst>
          </p:cNvPr>
          <p:cNvSpPr txBox="1"/>
          <p:nvPr/>
        </p:nvSpPr>
        <p:spPr>
          <a:xfrm>
            <a:off x="2984090" y="323060"/>
            <a:ext cx="2015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002060"/>
                </a:solidFill>
                <a:latin typeface="SegoeUI-Bold"/>
              </a:rPr>
              <a:t>Punto 2</a:t>
            </a:r>
            <a:endParaRPr lang="es-MX" sz="3600" dirty="0">
              <a:solidFill>
                <a:srgbClr val="00206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B94575-5D44-B22B-054B-8A57570D6A44}"/>
              </a:ext>
            </a:extLst>
          </p:cNvPr>
          <p:cNvSpPr txBox="1"/>
          <p:nvPr/>
        </p:nvSpPr>
        <p:spPr>
          <a:xfrm>
            <a:off x="8416414" y="307672"/>
            <a:ext cx="44540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SegoeUI-Bold"/>
              </a:rPr>
              <a:t>Primer Parcial</a:t>
            </a:r>
          </a:p>
          <a:p>
            <a:endParaRPr lang="es-MX" sz="2400" dirty="0">
              <a:solidFill>
                <a:schemeClr val="bg1"/>
              </a:solidFill>
              <a:latin typeface="SegoeUI-Bold"/>
            </a:endParaRP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Óptica de Fourier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744A9B-22CE-14A1-FD5A-59AC51D04451}"/>
              </a:ext>
            </a:extLst>
          </p:cNvPr>
          <p:cNvSpPr txBox="1"/>
          <p:nvPr/>
        </p:nvSpPr>
        <p:spPr>
          <a:xfrm>
            <a:off x="373625" y="1631111"/>
            <a:ext cx="5220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SegoeUI-Bold"/>
              </a:rPr>
              <a:t>Conceptual (25%)</a:t>
            </a:r>
            <a:endParaRPr lang="es-MX" sz="24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BA6EB2-3D6D-EEA0-6279-BD2F0120D463}"/>
              </a:ext>
            </a:extLst>
          </p:cNvPr>
          <p:cNvGrpSpPr/>
          <p:nvPr/>
        </p:nvGrpSpPr>
        <p:grpSpPr>
          <a:xfrm>
            <a:off x="663287" y="3241992"/>
            <a:ext cx="7021012" cy="790944"/>
            <a:chOff x="605760" y="2365181"/>
            <a:chExt cx="11503545" cy="929627"/>
          </a:xfrm>
        </p:grpSpPr>
        <p:sp>
          <p:nvSpPr>
            <p:cNvPr id="4" name="Paralelogramo 3">
              <a:extLst>
                <a:ext uri="{FF2B5EF4-FFF2-40B4-BE49-F238E27FC236}">
                  <a16:creationId xmlns:a16="http://schemas.microsoft.com/office/drawing/2014/main" id="{66059611-32BF-44F4-642C-CC43FA1B0CCA}"/>
                </a:ext>
              </a:extLst>
            </p:cNvPr>
            <p:cNvSpPr/>
            <p:nvPr/>
          </p:nvSpPr>
          <p:spPr>
            <a:xfrm rot="20800595">
              <a:off x="605760" y="2429287"/>
              <a:ext cx="1265707" cy="865521"/>
            </a:xfrm>
            <a:prstGeom prst="parallelogram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Paralelogramo 5">
              <a:extLst>
                <a:ext uri="{FF2B5EF4-FFF2-40B4-BE49-F238E27FC236}">
                  <a16:creationId xmlns:a16="http://schemas.microsoft.com/office/drawing/2014/main" id="{50AC95A0-9AEB-228B-AD71-C9E07D791D5F}"/>
                </a:ext>
              </a:extLst>
            </p:cNvPr>
            <p:cNvSpPr/>
            <p:nvPr/>
          </p:nvSpPr>
          <p:spPr>
            <a:xfrm rot="20800595">
              <a:off x="2801801" y="2429286"/>
              <a:ext cx="1265707" cy="865521"/>
            </a:xfrm>
            <a:prstGeom prst="parallelogram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Paralelogramo 7">
              <a:extLst>
                <a:ext uri="{FF2B5EF4-FFF2-40B4-BE49-F238E27FC236}">
                  <a16:creationId xmlns:a16="http://schemas.microsoft.com/office/drawing/2014/main" id="{ABE1768C-5082-0DE2-1E9C-B4139E56C8E4}"/>
                </a:ext>
              </a:extLst>
            </p:cNvPr>
            <p:cNvSpPr/>
            <p:nvPr/>
          </p:nvSpPr>
          <p:spPr>
            <a:xfrm rot="20800595">
              <a:off x="4997845" y="2429286"/>
              <a:ext cx="1265707" cy="865521"/>
            </a:xfrm>
            <a:prstGeom prst="parallelogram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B9E965E0-4928-A65D-B619-618CCFAB7CF4}"/>
                </a:ext>
              </a:extLst>
            </p:cNvPr>
            <p:cNvSpPr/>
            <p:nvPr/>
          </p:nvSpPr>
          <p:spPr>
            <a:xfrm rot="20800595">
              <a:off x="7193888" y="2429287"/>
              <a:ext cx="1265707" cy="865521"/>
            </a:xfrm>
            <a:prstGeom prst="parallelogram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3A3EE85D-7957-2768-F32C-AE581F2F2FB4}"/>
                </a:ext>
              </a:extLst>
            </p:cNvPr>
            <p:cNvSpPr/>
            <p:nvPr/>
          </p:nvSpPr>
          <p:spPr>
            <a:xfrm rot="20800595">
              <a:off x="10843598" y="2429286"/>
              <a:ext cx="1265707" cy="865521"/>
            </a:xfrm>
            <a:prstGeom prst="parallelogram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46219A8D-E80A-7D1B-1710-5963BE9BADCE}"/>
                </a:ext>
              </a:extLst>
            </p:cNvPr>
            <p:cNvCxnSpPr/>
            <p:nvPr/>
          </p:nvCxnSpPr>
          <p:spPr>
            <a:xfrm>
              <a:off x="1238613" y="2862046"/>
              <a:ext cx="163732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069E74F7-BFD9-778E-AE1C-40AB884F2A82}"/>
                </a:ext>
              </a:extLst>
            </p:cNvPr>
            <p:cNvCxnSpPr/>
            <p:nvPr/>
          </p:nvCxnSpPr>
          <p:spPr>
            <a:xfrm>
              <a:off x="3434654" y="2867821"/>
              <a:ext cx="163732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994AE486-F643-77A6-4B9A-3EDA39176F0E}"/>
                </a:ext>
              </a:extLst>
            </p:cNvPr>
            <p:cNvCxnSpPr/>
            <p:nvPr/>
          </p:nvCxnSpPr>
          <p:spPr>
            <a:xfrm>
              <a:off x="5630698" y="2862046"/>
              <a:ext cx="163732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E934B8C8-234F-F82A-2C45-589EC4DFBE04}"/>
                </a:ext>
              </a:extLst>
            </p:cNvPr>
            <p:cNvCxnSpPr/>
            <p:nvPr/>
          </p:nvCxnSpPr>
          <p:spPr>
            <a:xfrm>
              <a:off x="9272083" y="2867849"/>
              <a:ext cx="163732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9FA3F65D-0874-FFAA-9785-0EFFCB121FD2}"/>
                    </a:ext>
                  </a:extLst>
                </p:cNvPr>
                <p:cNvSpPr txBox="1"/>
                <p:nvPr/>
              </p:nvSpPr>
              <p:spPr>
                <a:xfrm>
                  <a:off x="2166843" y="2466076"/>
                  <a:ext cx="3395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sz="2400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9FA3F65D-0874-FFAA-9785-0EFFCB121F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843" y="2466076"/>
                  <a:ext cx="33958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5294" r="-61765" b="-3333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74B9BB94-3E68-14E9-35FD-B85380773B46}"/>
                    </a:ext>
                  </a:extLst>
                </p:cNvPr>
                <p:cNvSpPr txBox="1"/>
                <p:nvPr/>
              </p:nvSpPr>
              <p:spPr>
                <a:xfrm>
                  <a:off x="4324295" y="2396792"/>
                  <a:ext cx="3466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MX" sz="2400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74B9BB94-3E68-14E9-35FD-B85380773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295" y="2396792"/>
                  <a:ext cx="34669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4286" r="-60000" b="-30769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E7CEF8C8-BCBF-F8B5-A812-7393039B95A5}"/>
                    </a:ext>
                  </a:extLst>
                </p:cNvPr>
                <p:cNvSpPr txBox="1"/>
                <p:nvPr/>
              </p:nvSpPr>
              <p:spPr>
                <a:xfrm>
                  <a:off x="6597522" y="2365181"/>
                  <a:ext cx="3466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MX" sz="240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E7CEF8C8-BCBF-F8B5-A812-7393039B9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522" y="2365181"/>
                  <a:ext cx="34669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235" r="-64706" b="-3333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D8A24524-F7CE-3546-6D91-5699202F01A4}"/>
                    </a:ext>
                  </a:extLst>
                </p:cNvPr>
                <p:cNvSpPr txBox="1"/>
                <p:nvPr/>
              </p:nvSpPr>
              <p:spPr>
                <a:xfrm>
                  <a:off x="10161723" y="2399707"/>
                  <a:ext cx="3665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MX" sz="2400" dirty="0"/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D8A24524-F7CE-3546-6D91-5699202F0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1723" y="2399707"/>
                  <a:ext cx="36657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6111" r="-55556" b="-2745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9337053-E06A-9CC8-1282-A1831885A8E0}"/>
                </a:ext>
              </a:extLst>
            </p:cNvPr>
            <p:cNvSpPr txBox="1"/>
            <p:nvPr/>
          </p:nvSpPr>
          <p:spPr>
            <a:xfrm>
              <a:off x="8596444" y="2581458"/>
              <a:ext cx="62148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2400" b="1" dirty="0">
                  <a:solidFill>
                    <a:srgbClr val="2E3531"/>
                  </a:solidFill>
                  <a:latin typeface="SegoeUI-Bold"/>
                </a:rPr>
                <a:t>…</a:t>
              </a:r>
              <a:endParaRPr lang="es-MX" sz="2400" dirty="0"/>
            </a:p>
          </p:txBody>
        </p: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BE644311-50EF-3E1C-0637-5FF7667E7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097" y="5995220"/>
            <a:ext cx="1437968" cy="8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F99CAF2D-C3E1-B8C9-A4BD-C0747B842626}"/>
              </a:ext>
            </a:extLst>
          </p:cNvPr>
          <p:cNvSpPr/>
          <p:nvPr/>
        </p:nvSpPr>
        <p:spPr>
          <a:xfrm>
            <a:off x="0" y="5973096"/>
            <a:ext cx="8347587" cy="88490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9D06E4-3B06-6951-4051-43B6EC767CB2}"/>
              </a:ext>
            </a:extLst>
          </p:cNvPr>
          <p:cNvSpPr txBox="1"/>
          <p:nvPr/>
        </p:nvSpPr>
        <p:spPr>
          <a:xfrm>
            <a:off x="2984090" y="323060"/>
            <a:ext cx="2015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002060"/>
                </a:solidFill>
                <a:latin typeface="SegoeUI-Bold"/>
              </a:rPr>
              <a:t>Punto 1</a:t>
            </a:r>
            <a:endParaRPr lang="es-MX" sz="3600" dirty="0">
              <a:solidFill>
                <a:srgbClr val="00206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B94575-5D44-B22B-054B-8A57570D6A44}"/>
              </a:ext>
            </a:extLst>
          </p:cNvPr>
          <p:cNvSpPr txBox="1"/>
          <p:nvPr/>
        </p:nvSpPr>
        <p:spPr>
          <a:xfrm>
            <a:off x="8416414" y="307672"/>
            <a:ext cx="44540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SegoeUI-Bold"/>
              </a:rPr>
              <a:t>Primer Parcial</a:t>
            </a:r>
          </a:p>
          <a:p>
            <a:endParaRPr lang="es-MX" sz="2400" dirty="0">
              <a:solidFill>
                <a:schemeClr val="bg1"/>
              </a:solidFill>
              <a:latin typeface="SegoeUI-Bold"/>
            </a:endParaRP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Óptica de Fourier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744A9B-22CE-14A1-FD5A-59AC51D04451}"/>
              </a:ext>
            </a:extLst>
          </p:cNvPr>
          <p:cNvSpPr txBox="1"/>
          <p:nvPr/>
        </p:nvSpPr>
        <p:spPr>
          <a:xfrm>
            <a:off x="373625" y="1631111"/>
            <a:ext cx="5220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SegoeUI-Bold"/>
              </a:rPr>
              <a:t>Conceptual (25%)</a:t>
            </a:r>
            <a:endParaRPr 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9094B0-62AD-65A1-FC8C-8D1F8CE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7" y="5995220"/>
            <a:ext cx="1437968" cy="87444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3F58C3A-AB16-FA46-D3FE-B741239E18B0}"/>
              </a:ext>
            </a:extLst>
          </p:cNvPr>
          <p:cNvSpPr/>
          <p:nvPr/>
        </p:nvSpPr>
        <p:spPr>
          <a:xfrm>
            <a:off x="8347587" y="0"/>
            <a:ext cx="3869984" cy="6869660"/>
          </a:xfrm>
          <a:prstGeom prst="rect">
            <a:avLst/>
          </a:prstGeom>
          <a:gradFill flip="none" rotWithShape="1">
            <a:gsLst>
              <a:gs pos="19000">
                <a:srgbClr val="000066">
                  <a:lumMod val="99000"/>
                </a:srgbClr>
              </a:gs>
              <a:gs pos="85000">
                <a:srgbClr val="000066">
                  <a:alpha val="63000"/>
                </a:srgbClr>
              </a:gs>
              <a:gs pos="98000">
                <a:srgbClr val="000066">
                  <a:alpha val="5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B12AB5-3249-82B8-7D69-62638DE94E71}"/>
              </a:ext>
            </a:extLst>
          </p:cNvPr>
          <p:cNvSpPr txBox="1"/>
          <p:nvPr/>
        </p:nvSpPr>
        <p:spPr>
          <a:xfrm>
            <a:off x="8568814" y="460072"/>
            <a:ext cx="44540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SegoeUI-Bold"/>
              </a:rPr>
              <a:t>Primer Parcial</a:t>
            </a:r>
          </a:p>
          <a:p>
            <a:endParaRPr lang="es-MX" sz="2400" dirty="0">
              <a:solidFill>
                <a:schemeClr val="bg1"/>
              </a:solidFill>
              <a:latin typeface="SegoeUI-Bold"/>
            </a:endParaRP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Óptica de Fourier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1BBEF5-8F64-E601-560D-0BD0A84FC278}"/>
              </a:ext>
            </a:extLst>
          </p:cNvPr>
          <p:cNvSpPr txBox="1"/>
          <p:nvPr/>
        </p:nvSpPr>
        <p:spPr>
          <a:xfrm>
            <a:off x="443060" y="2951202"/>
            <a:ext cx="6105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Aproximación</a:t>
            </a:r>
            <a:r>
              <a:rPr lang="en-US" sz="2400" b="1" dirty="0">
                <a:solidFill>
                  <a:srgbClr val="2E3531"/>
                </a:solidFill>
                <a:latin typeface="SegoeUI-Bold"/>
              </a:rPr>
              <a:t> de Fresnel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00993CC-9AA8-59F5-A782-A006CA79C06E}"/>
                  </a:ext>
                </a:extLst>
              </p:cNvPr>
              <p:cNvSpPr txBox="1"/>
              <p:nvPr/>
            </p:nvSpPr>
            <p:spPr>
              <a:xfrm>
                <a:off x="1416455" y="3601799"/>
                <a:ext cx="6356933" cy="79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∬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00993CC-9AA8-59F5-A782-A006CA79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55" y="3601799"/>
                <a:ext cx="6356933" cy="796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4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9BAB5B-443E-0B9A-B2CD-A22A6860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C01FBC-6718-726C-69A9-26BF0A52FBB9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2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ACF558-6D5C-8094-21CF-91CA1004D5E3}"/>
              </a:ext>
            </a:extLst>
          </p:cNvPr>
          <p:cNvSpPr txBox="1"/>
          <p:nvPr/>
        </p:nvSpPr>
        <p:spPr>
          <a:xfrm>
            <a:off x="3940932" y="369754"/>
            <a:ext cx="8235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Demuestre que la propagación de Fresnel de una secuencia de distancias sucesivas.</a:t>
            </a:r>
            <a:endParaRPr lang="es-MX" sz="2400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7CF20AF-BBBA-C85F-821D-DA945708EBC6}"/>
              </a:ext>
            </a:extLst>
          </p:cNvPr>
          <p:cNvGrpSpPr/>
          <p:nvPr/>
        </p:nvGrpSpPr>
        <p:grpSpPr>
          <a:xfrm>
            <a:off x="426923" y="1954093"/>
            <a:ext cx="11503545" cy="929627"/>
            <a:chOff x="605760" y="2365181"/>
            <a:chExt cx="11503545" cy="929627"/>
          </a:xfrm>
        </p:grpSpPr>
        <p:sp>
          <p:nvSpPr>
            <p:cNvPr id="11" name="Paralelogramo 10">
              <a:extLst>
                <a:ext uri="{FF2B5EF4-FFF2-40B4-BE49-F238E27FC236}">
                  <a16:creationId xmlns:a16="http://schemas.microsoft.com/office/drawing/2014/main" id="{0CB46244-0CE7-7F75-14CE-734A5EA88A2C}"/>
                </a:ext>
              </a:extLst>
            </p:cNvPr>
            <p:cNvSpPr/>
            <p:nvPr/>
          </p:nvSpPr>
          <p:spPr>
            <a:xfrm rot="20800595">
              <a:off x="605760" y="2429287"/>
              <a:ext cx="1265707" cy="865521"/>
            </a:xfrm>
            <a:prstGeom prst="parallelogram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Paralelogramo 11">
              <a:extLst>
                <a:ext uri="{FF2B5EF4-FFF2-40B4-BE49-F238E27FC236}">
                  <a16:creationId xmlns:a16="http://schemas.microsoft.com/office/drawing/2014/main" id="{E0210E18-2F7E-8D7F-ED06-B59CDF9F1481}"/>
                </a:ext>
              </a:extLst>
            </p:cNvPr>
            <p:cNvSpPr/>
            <p:nvPr/>
          </p:nvSpPr>
          <p:spPr>
            <a:xfrm rot="20800595">
              <a:off x="2801801" y="2429286"/>
              <a:ext cx="1265707" cy="865521"/>
            </a:xfrm>
            <a:prstGeom prst="parallelogram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44BAFBD8-3037-0C4E-54E9-BBB427537EFD}"/>
                </a:ext>
              </a:extLst>
            </p:cNvPr>
            <p:cNvSpPr/>
            <p:nvPr/>
          </p:nvSpPr>
          <p:spPr>
            <a:xfrm rot="20800595">
              <a:off x="4997845" y="2429286"/>
              <a:ext cx="1265707" cy="865521"/>
            </a:xfrm>
            <a:prstGeom prst="parallelogram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Paralelogramo 13">
              <a:extLst>
                <a:ext uri="{FF2B5EF4-FFF2-40B4-BE49-F238E27FC236}">
                  <a16:creationId xmlns:a16="http://schemas.microsoft.com/office/drawing/2014/main" id="{4E376EE3-8DDF-1978-3351-DB4C113A6820}"/>
                </a:ext>
              </a:extLst>
            </p:cNvPr>
            <p:cNvSpPr/>
            <p:nvPr/>
          </p:nvSpPr>
          <p:spPr>
            <a:xfrm rot="20800595">
              <a:off x="7193888" y="2429287"/>
              <a:ext cx="1265707" cy="865521"/>
            </a:xfrm>
            <a:prstGeom prst="parallelogram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6EA1E1EA-4E13-76C3-574E-F4DC315A9B6D}"/>
                </a:ext>
              </a:extLst>
            </p:cNvPr>
            <p:cNvSpPr/>
            <p:nvPr/>
          </p:nvSpPr>
          <p:spPr>
            <a:xfrm rot="20800595">
              <a:off x="10843598" y="2429286"/>
              <a:ext cx="1265707" cy="865521"/>
            </a:xfrm>
            <a:prstGeom prst="parallelogram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F0C587E8-12D9-FEC4-71D6-3E34134143CA}"/>
                </a:ext>
              </a:extLst>
            </p:cNvPr>
            <p:cNvCxnSpPr/>
            <p:nvPr/>
          </p:nvCxnSpPr>
          <p:spPr>
            <a:xfrm>
              <a:off x="1238613" y="2862046"/>
              <a:ext cx="163732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9A6C4AAE-A08A-C52D-58DF-D56A0E6A625E}"/>
                </a:ext>
              </a:extLst>
            </p:cNvPr>
            <p:cNvCxnSpPr/>
            <p:nvPr/>
          </p:nvCxnSpPr>
          <p:spPr>
            <a:xfrm>
              <a:off x="3434654" y="2867821"/>
              <a:ext cx="163732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A9F11DCC-5962-69CE-640A-FAE221F076F6}"/>
                </a:ext>
              </a:extLst>
            </p:cNvPr>
            <p:cNvCxnSpPr/>
            <p:nvPr/>
          </p:nvCxnSpPr>
          <p:spPr>
            <a:xfrm>
              <a:off x="5630698" y="2862046"/>
              <a:ext cx="163732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130689F9-673C-456C-731A-42220AFF9871}"/>
                </a:ext>
              </a:extLst>
            </p:cNvPr>
            <p:cNvCxnSpPr/>
            <p:nvPr/>
          </p:nvCxnSpPr>
          <p:spPr>
            <a:xfrm>
              <a:off x="9272083" y="2867849"/>
              <a:ext cx="163732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41582E6C-0EF4-E332-1F72-5D993DA39738}"/>
                    </a:ext>
                  </a:extLst>
                </p:cNvPr>
                <p:cNvSpPr txBox="1"/>
                <p:nvPr/>
              </p:nvSpPr>
              <p:spPr>
                <a:xfrm>
                  <a:off x="2166843" y="2466076"/>
                  <a:ext cx="3395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sz="2400" dirty="0"/>
                </a:p>
              </p:txBody>
            </p:sp>
          </mc:Choice>
          <mc:Fallback xmlns="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41582E6C-0EF4-E332-1F72-5D993DA39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843" y="2466076"/>
                  <a:ext cx="33958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500" r="-7143" b="-1147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103E8E66-66D2-0770-D1A3-13FDA95681EC}"/>
                    </a:ext>
                  </a:extLst>
                </p:cNvPr>
                <p:cNvSpPr txBox="1"/>
                <p:nvPr/>
              </p:nvSpPr>
              <p:spPr>
                <a:xfrm>
                  <a:off x="4324295" y="2396792"/>
                  <a:ext cx="3466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MX" sz="2400" dirty="0"/>
                </a:p>
              </p:txBody>
            </p:sp>
          </mc:Choice>
          <mc:Fallback xmlns="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103E8E66-66D2-0770-D1A3-13FDA9568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295" y="2396792"/>
                  <a:ext cx="34669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281" r="-7018" b="-1333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3C331F5A-5B0B-EC8F-9D56-E3E03995019C}"/>
                    </a:ext>
                  </a:extLst>
                </p:cNvPr>
                <p:cNvSpPr txBox="1"/>
                <p:nvPr/>
              </p:nvSpPr>
              <p:spPr>
                <a:xfrm>
                  <a:off x="6597522" y="2365181"/>
                  <a:ext cx="3466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MX" sz="2400" dirty="0"/>
                </a:p>
              </p:txBody>
            </p:sp>
          </mc:Choice>
          <mc:Fallback xmlns=""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3C331F5A-5B0B-EC8F-9D56-E3E039950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522" y="2365181"/>
                  <a:ext cx="34669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035" r="-7018" b="-1333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597734B6-7CE0-C5F6-4391-49A98281D146}"/>
                    </a:ext>
                  </a:extLst>
                </p:cNvPr>
                <p:cNvSpPr txBox="1"/>
                <p:nvPr/>
              </p:nvSpPr>
              <p:spPr>
                <a:xfrm>
                  <a:off x="10161723" y="2399707"/>
                  <a:ext cx="3665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MX" sz="2400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597734B6-7CE0-C5F6-4391-49A98281D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1723" y="2399707"/>
                  <a:ext cx="36657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333" r="-1667" b="-819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886B035-B254-A2F2-23E4-B9E7C476C959}"/>
                </a:ext>
              </a:extLst>
            </p:cNvPr>
            <p:cNvSpPr txBox="1"/>
            <p:nvPr/>
          </p:nvSpPr>
          <p:spPr>
            <a:xfrm>
              <a:off x="8596444" y="2581458"/>
              <a:ext cx="62148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2400" b="1" dirty="0">
                  <a:solidFill>
                    <a:srgbClr val="2E3531"/>
                  </a:solidFill>
                  <a:latin typeface="SegoeUI-Bold"/>
                </a:rPr>
                <a:t>…</a:t>
              </a:r>
              <a:endParaRPr lang="es-MX" sz="2400" dirty="0"/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F36DDBC-79C6-0C29-6133-CC2DD73B276A}"/>
              </a:ext>
            </a:extLst>
          </p:cNvPr>
          <p:cNvSpPr txBox="1"/>
          <p:nvPr/>
        </p:nvSpPr>
        <p:spPr>
          <a:xfrm>
            <a:off x="974306" y="3605320"/>
            <a:ext cx="9795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Es equivalente a la propagación de Fresnel de una sola distancia </a:t>
            </a:r>
            <a:endParaRPr lang="es-MX" sz="2400" dirty="0"/>
          </a:p>
        </p:txBody>
      </p:sp>
      <p:sp>
        <p:nvSpPr>
          <p:cNvPr id="29" name="Paralelogramo 28">
            <a:extLst>
              <a:ext uri="{FF2B5EF4-FFF2-40B4-BE49-F238E27FC236}">
                <a16:creationId xmlns:a16="http://schemas.microsoft.com/office/drawing/2014/main" id="{EABCA637-9DB3-8976-96F0-D670291E84F4}"/>
              </a:ext>
            </a:extLst>
          </p:cNvPr>
          <p:cNvSpPr/>
          <p:nvPr/>
        </p:nvSpPr>
        <p:spPr>
          <a:xfrm rot="20800595">
            <a:off x="426923" y="4695958"/>
            <a:ext cx="1265707" cy="865521"/>
          </a:xfrm>
          <a:prstGeom prst="parallelogram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44E7799-6CC2-64D1-A2CC-773A9A42FDC1}"/>
              </a:ext>
            </a:extLst>
          </p:cNvPr>
          <p:cNvCxnSpPr>
            <a:cxnSpLocks/>
          </p:cNvCxnSpPr>
          <p:nvPr/>
        </p:nvCxnSpPr>
        <p:spPr>
          <a:xfrm>
            <a:off x="1106278" y="5128718"/>
            <a:ext cx="417364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aralelogramo 31">
            <a:extLst>
              <a:ext uri="{FF2B5EF4-FFF2-40B4-BE49-F238E27FC236}">
                <a16:creationId xmlns:a16="http://schemas.microsoft.com/office/drawing/2014/main" id="{3F1179D1-DBEC-7365-233A-318CFF5D9D70}"/>
              </a:ext>
            </a:extLst>
          </p:cNvPr>
          <p:cNvSpPr/>
          <p:nvPr/>
        </p:nvSpPr>
        <p:spPr>
          <a:xfrm rot="20800595">
            <a:off x="5238955" y="4656843"/>
            <a:ext cx="1265707" cy="865521"/>
          </a:xfrm>
          <a:prstGeom prst="parallelogram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A6517AD-DA2B-664F-B223-6F383293EA20}"/>
                  </a:ext>
                </a:extLst>
              </p:cNvPr>
              <p:cNvSpPr txBox="1"/>
              <p:nvPr/>
            </p:nvSpPr>
            <p:spPr>
              <a:xfrm>
                <a:off x="3116332" y="4660576"/>
                <a:ext cx="252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A6517AD-DA2B-664F-B223-6F383293E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332" y="4660576"/>
                <a:ext cx="252762" cy="369332"/>
              </a:xfrm>
              <a:prstGeom prst="rect">
                <a:avLst/>
              </a:prstGeom>
              <a:blipFill>
                <a:blip r:embed="rId7"/>
                <a:stretch>
                  <a:fillRect l="-28571" r="-26190" b="-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DFD6F9C5-B81B-F3CF-6760-D1C7EB02B372}"/>
                  </a:ext>
                </a:extLst>
              </p:cNvPr>
              <p:cNvSpPr txBox="1"/>
              <p:nvPr/>
            </p:nvSpPr>
            <p:spPr>
              <a:xfrm>
                <a:off x="7303364" y="4812940"/>
                <a:ext cx="3579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DFD6F9C5-B81B-F3CF-6760-D1C7EB02B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364" y="4812940"/>
                <a:ext cx="3579763" cy="369332"/>
              </a:xfrm>
              <a:prstGeom prst="rect">
                <a:avLst/>
              </a:prstGeom>
              <a:blipFill>
                <a:blip r:embed="rId8"/>
                <a:stretch>
                  <a:fillRect l="-1533"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1B09A4A-DB98-BB5C-F87D-401376E39DD4}"/>
                  </a:ext>
                </a:extLst>
              </p:cNvPr>
              <p:cNvSpPr txBox="1"/>
              <p:nvPr/>
            </p:nvSpPr>
            <p:spPr>
              <a:xfrm>
                <a:off x="599366" y="2494270"/>
                <a:ext cx="397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1B09A4A-DB98-BB5C-F87D-401376E39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66" y="2494270"/>
                <a:ext cx="397929" cy="369332"/>
              </a:xfrm>
              <a:prstGeom prst="rect">
                <a:avLst/>
              </a:prstGeom>
              <a:blipFill>
                <a:blip r:embed="rId9"/>
                <a:stretch>
                  <a:fillRect l="-18182" r="-4545" b="-114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EB2C3CD1-7257-C165-E74A-F7B805E31061}"/>
                  </a:ext>
                </a:extLst>
              </p:cNvPr>
              <p:cNvSpPr txBox="1"/>
              <p:nvPr/>
            </p:nvSpPr>
            <p:spPr>
              <a:xfrm>
                <a:off x="2795171" y="2495275"/>
                <a:ext cx="390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EB2C3CD1-7257-C165-E74A-F7B805E31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171" y="2495275"/>
                <a:ext cx="390812" cy="369332"/>
              </a:xfrm>
              <a:prstGeom prst="rect">
                <a:avLst/>
              </a:prstGeom>
              <a:blipFill>
                <a:blip r:embed="rId10"/>
                <a:stretch>
                  <a:fillRect l="-20313" r="-6250" b="-114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D79FF852-E568-BD5A-6DAB-A738BDF813BC}"/>
                  </a:ext>
                </a:extLst>
              </p:cNvPr>
              <p:cNvSpPr txBox="1"/>
              <p:nvPr/>
            </p:nvSpPr>
            <p:spPr>
              <a:xfrm>
                <a:off x="5013318" y="2490033"/>
                <a:ext cx="397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D79FF852-E568-BD5A-6DAB-A738BDF81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318" y="2490033"/>
                <a:ext cx="397929" cy="369332"/>
              </a:xfrm>
              <a:prstGeom prst="rect">
                <a:avLst/>
              </a:prstGeom>
              <a:blipFill>
                <a:blip r:embed="rId11"/>
                <a:stretch>
                  <a:fillRect l="-18182" r="-4545" b="-114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9C959D25-1AF7-0071-ADBB-BEC60223AEA6}"/>
                  </a:ext>
                </a:extLst>
              </p:cNvPr>
              <p:cNvSpPr txBox="1"/>
              <p:nvPr/>
            </p:nvSpPr>
            <p:spPr>
              <a:xfrm>
                <a:off x="7196784" y="2466902"/>
                <a:ext cx="397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9C959D25-1AF7-0071-ADBB-BEC60223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784" y="2466902"/>
                <a:ext cx="397929" cy="369332"/>
              </a:xfrm>
              <a:prstGeom prst="rect">
                <a:avLst/>
              </a:prstGeom>
              <a:blipFill>
                <a:blip r:embed="rId12"/>
                <a:stretch>
                  <a:fillRect l="-20000" r="-6154"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C4A2BB98-CFF6-0A0D-D06D-BF819E785B8F}"/>
                  </a:ext>
                </a:extLst>
              </p:cNvPr>
              <p:cNvSpPr txBox="1"/>
              <p:nvPr/>
            </p:nvSpPr>
            <p:spPr>
              <a:xfrm>
                <a:off x="10820479" y="2487083"/>
                <a:ext cx="417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MX" sz="2400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C4A2BB98-CFF6-0A0D-D06D-BF819E78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79" y="2487083"/>
                <a:ext cx="417807" cy="369332"/>
              </a:xfrm>
              <a:prstGeom prst="rect">
                <a:avLst/>
              </a:prstGeom>
              <a:blipFill>
                <a:blip r:embed="rId13"/>
                <a:stretch>
                  <a:fillRect l="-17391" r="-1449" b="-65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3473FAC8-D6BE-6868-43D0-46A450460F2F}"/>
                  </a:ext>
                </a:extLst>
              </p:cNvPr>
              <p:cNvSpPr txBox="1"/>
              <p:nvPr/>
            </p:nvSpPr>
            <p:spPr>
              <a:xfrm>
                <a:off x="599366" y="5159141"/>
                <a:ext cx="397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3473FAC8-D6BE-6868-43D0-46A45046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66" y="5159141"/>
                <a:ext cx="397929" cy="369332"/>
              </a:xfrm>
              <a:prstGeom prst="rect">
                <a:avLst/>
              </a:prstGeom>
              <a:blipFill>
                <a:blip r:embed="rId14"/>
                <a:stretch>
                  <a:fillRect l="-18182" r="-4545" b="-114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5BA8B06-78C1-4F32-DBF6-6C4BF24AB1E5}"/>
                  </a:ext>
                </a:extLst>
              </p:cNvPr>
              <p:cNvSpPr txBox="1"/>
              <p:nvPr/>
            </p:nvSpPr>
            <p:spPr>
              <a:xfrm>
                <a:off x="5347422" y="5116210"/>
                <a:ext cx="390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5BA8B06-78C1-4F32-DBF6-6C4BF24AB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422" y="5116210"/>
                <a:ext cx="390812" cy="369332"/>
              </a:xfrm>
              <a:prstGeom prst="rect">
                <a:avLst/>
              </a:prstGeom>
              <a:blipFill>
                <a:blip r:embed="rId15"/>
                <a:stretch>
                  <a:fillRect l="-18750" r="-6250" b="-114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B2861CE9-BBDA-6F7C-CF8D-CE6DF811952C}"/>
              </a:ext>
            </a:extLst>
          </p:cNvPr>
          <p:cNvSpPr txBox="1"/>
          <p:nvPr/>
        </p:nvSpPr>
        <p:spPr>
          <a:xfrm>
            <a:off x="483433" y="916956"/>
            <a:ext cx="2702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0066"/>
                </a:solidFill>
                <a:effectLst/>
                <a:latin typeface="SegoeUI-Bold"/>
              </a:rPr>
              <a:t>ENUNCIADO</a:t>
            </a:r>
            <a:endParaRPr lang="es-MX" sz="3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912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2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4838924" y="363701"/>
            <a:ext cx="7294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La aproximación de Fresnel al principio de Huygens-Fresnel en su forma de convolución es: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/>
              <p:nvPr/>
            </p:nvSpPr>
            <p:spPr>
              <a:xfrm>
                <a:off x="4838924" y="1709724"/>
                <a:ext cx="6289607" cy="79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924" y="1709724"/>
                <a:ext cx="6289607" cy="796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B66D1375-391B-5B96-8473-24A7BDF73F9C}"/>
              </a:ext>
            </a:extLst>
          </p:cNvPr>
          <p:cNvSpPr txBox="1"/>
          <p:nvPr/>
        </p:nvSpPr>
        <p:spPr>
          <a:xfrm>
            <a:off x="536112" y="1662936"/>
            <a:ext cx="40012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Teniendo en cuenta el principio de superposición</a:t>
            </a:r>
            <a:endParaRPr lang="es-MX" sz="2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60B2B22-ACEE-9E64-7DC4-08898152447A}"/>
              </a:ext>
            </a:extLst>
          </p:cNvPr>
          <p:cNvSpPr txBox="1"/>
          <p:nvPr/>
        </p:nvSpPr>
        <p:spPr>
          <a:xfrm>
            <a:off x="2602809" y="3088587"/>
            <a:ext cx="1536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Donde: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2E17D8BC-8911-6B41-3276-A65119282C70}"/>
                  </a:ext>
                </a:extLst>
              </p:cNvPr>
              <p:cNvSpPr txBox="1"/>
              <p:nvPr/>
            </p:nvSpPr>
            <p:spPr>
              <a:xfrm>
                <a:off x="4239881" y="3286813"/>
                <a:ext cx="23449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2E17D8BC-8911-6B41-3276-A65119282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81" y="3286813"/>
                <a:ext cx="2344994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uadroTexto 49">
            <a:extLst>
              <a:ext uri="{FF2B5EF4-FFF2-40B4-BE49-F238E27FC236}">
                <a16:creationId xmlns:a16="http://schemas.microsoft.com/office/drawing/2014/main" id="{14A3DC2E-E906-FCB4-87F4-9289EA7BFAD0}"/>
              </a:ext>
            </a:extLst>
          </p:cNvPr>
          <p:cNvSpPr txBox="1"/>
          <p:nvPr/>
        </p:nvSpPr>
        <p:spPr>
          <a:xfrm>
            <a:off x="6584875" y="3319420"/>
            <a:ext cx="3326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Es el campo de salida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5859DEEE-E76E-FE03-F3A3-4CB3FA1D9935}"/>
                  </a:ext>
                </a:extLst>
              </p:cNvPr>
              <p:cNvSpPr txBox="1"/>
              <p:nvPr/>
            </p:nvSpPr>
            <p:spPr>
              <a:xfrm>
                <a:off x="4239881" y="4139396"/>
                <a:ext cx="23449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5859DEEE-E76E-FE03-F3A3-4CB3FA1D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81" y="4139396"/>
                <a:ext cx="2344994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uadroTexto 51">
            <a:extLst>
              <a:ext uri="{FF2B5EF4-FFF2-40B4-BE49-F238E27FC236}">
                <a16:creationId xmlns:a16="http://schemas.microsoft.com/office/drawing/2014/main" id="{DEB1C076-2E07-6F6F-193C-F6F05448710F}"/>
              </a:ext>
            </a:extLst>
          </p:cNvPr>
          <p:cNvSpPr txBox="1"/>
          <p:nvPr/>
        </p:nvSpPr>
        <p:spPr>
          <a:xfrm>
            <a:off x="6584875" y="4172003"/>
            <a:ext cx="3326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Es el campo de entrada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69A36D9B-0A21-36C8-A075-2F4E747B8BE5}"/>
                  </a:ext>
                </a:extLst>
              </p:cNvPr>
              <p:cNvSpPr txBox="1"/>
              <p:nvPr/>
            </p:nvSpPr>
            <p:spPr>
              <a:xfrm>
                <a:off x="4092397" y="5061209"/>
                <a:ext cx="23449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69A36D9B-0A21-36C8-A075-2F4E747B8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397" y="5061209"/>
                <a:ext cx="2344994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uadroTexto 53">
            <a:extLst>
              <a:ext uri="{FF2B5EF4-FFF2-40B4-BE49-F238E27FC236}">
                <a16:creationId xmlns:a16="http://schemas.microsoft.com/office/drawing/2014/main" id="{906FE4F4-B2B9-7C2F-D90B-B9F6CD849B5B}"/>
              </a:ext>
            </a:extLst>
          </p:cNvPr>
          <p:cNvSpPr txBox="1"/>
          <p:nvPr/>
        </p:nvSpPr>
        <p:spPr>
          <a:xfrm>
            <a:off x="6584875" y="5092891"/>
            <a:ext cx="5125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Es la función respuesta al impulso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055177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2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4838924" y="363701"/>
            <a:ext cx="7294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La aproximación de Fresnel al principio de Huygens-Fresnel en su forma de convolución es: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/>
              <p:nvPr/>
            </p:nvSpPr>
            <p:spPr>
              <a:xfrm>
                <a:off x="4838924" y="1709724"/>
                <a:ext cx="6289607" cy="79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924" y="1709724"/>
                <a:ext cx="6289607" cy="796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B66D1375-391B-5B96-8473-24A7BDF73F9C}"/>
              </a:ext>
            </a:extLst>
          </p:cNvPr>
          <p:cNvSpPr txBox="1"/>
          <p:nvPr/>
        </p:nvSpPr>
        <p:spPr>
          <a:xfrm>
            <a:off x="536112" y="1662936"/>
            <a:ext cx="40012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Teniendo en cuenta el principio de superposición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9D49213-58CE-1D52-6FF5-34E85628E3E3}"/>
                  </a:ext>
                </a:extLst>
              </p:cNvPr>
              <p:cNvSpPr txBox="1"/>
              <p:nvPr/>
            </p:nvSpPr>
            <p:spPr>
              <a:xfrm>
                <a:off x="3079825" y="2956785"/>
                <a:ext cx="101247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b="1" dirty="0">
                    <a:solidFill>
                      <a:srgbClr val="2E3531"/>
                    </a:solidFill>
                    <a:latin typeface="SegoeUI-Bold"/>
                  </a:rPr>
                  <a:t>Propagando para 3 distancias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400" b="1" dirty="0">
                    <a:solidFill>
                      <a:srgbClr val="2E3531"/>
                    </a:solidFill>
                    <a:latin typeface="SegoeUI-Bold"/>
                  </a:rPr>
                  <a:t>,</a:t>
                </a:r>
                <a:r>
                  <a:rPr lang="es-MX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400" b="1" dirty="0">
                    <a:solidFill>
                      <a:srgbClr val="2E3531"/>
                    </a:solidFill>
                    <a:latin typeface="SegoeUI-Bold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MX" sz="2400" b="1" dirty="0">
                    <a:solidFill>
                      <a:srgbClr val="2E3531"/>
                    </a:solidFill>
                    <a:latin typeface="SegoeUI-Bold"/>
                  </a:rPr>
                  <a:t>)</a:t>
                </a:r>
                <a:endParaRPr lang="es-MX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9D49213-58CE-1D52-6FF5-34E85628E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25" y="2956785"/>
                <a:ext cx="10124768" cy="461665"/>
              </a:xfrm>
              <a:prstGeom prst="rect">
                <a:avLst/>
              </a:prstGeom>
              <a:blipFill>
                <a:blip r:embed="rId4"/>
                <a:stretch>
                  <a:fillRect l="-903" t="-11842" b="-27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7C98CB12-D984-9DAB-DA0E-0FF87288B3EA}"/>
              </a:ext>
            </a:extLst>
          </p:cNvPr>
          <p:cNvGrpSpPr/>
          <p:nvPr/>
        </p:nvGrpSpPr>
        <p:grpSpPr>
          <a:xfrm>
            <a:off x="2212507" y="3929869"/>
            <a:ext cx="7255981" cy="931753"/>
            <a:chOff x="2418984" y="3743861"/>
            <a:chExt cx="7255981" cy="931753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A64F2F7-90FA-2D79-D916-BD103F3BD385}"/>
                </a:ext>
              </a:extLst>
            </p:cNvPr>
            <p:cNvGrpSpPr/>
            <p:nvPr/>
          </p:nvGrpSpPr>
          <p:grpSpPr>
            <a:xfrm>
              <a:off x="2418984" y="3743861"/>
              <a:ext cx="7255981" cy="929627"/>
              <a:chOff x="605760" y="2365181"/>
              <a:chExt cx="7853835" cy="929627"/>
            </a:xfrm>
          </p:grpSpPr>
          <p:sp>
            <p:nvSpPr>
              <p:cNvPr id="10" name="Paralelogramo 9">
                <a:extLst>
                  <a:ext uri="{FF2B5EF4-FFF2-40B4-BE49-F238E27FC236}">
                    <a16:creationId xmlns:a16="http://schemas.microsoft.com/office/drawing/2014/main" id="{9C1D6AE1-8280-B356-BD30-323B9D7ED198}"/>
                  </a:ext>
                </a:extLst>
              </p:cNvPr>
              <p:cNvSpPr/>
              <p:nvPr/>
            </p:nvSpPr>
            <p:spPr>
              <a:xfrm rot="20800595">
                <a:off x="605760" y="2429287"/>
                <a:ext cx="1265707" cy="865521"/>
              </a:xfrm>
              <a:prstGeom prst="parallelogram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Paralelogramo 10">
                <a:extLst>
                  <a:ext uri="{FF2B5EF4-FFF2-40B4-BE49-F238E27FC236}">
                    <a16:creationId xmlns:a16="http://schemas.microsoft.com/office/drawing/2014/main" id="{34674775-1897-A389-CCCA-E93D37CE97F4}"/>
                  </a:ext>
                </a:extLst>
              </p:cNvPr>
              <p:cNvSpPr/>
              <p:nvPr/>
            </p:nvSpPr>
            <p:spPr>
              <a:xfrm rot="20800595">
                <a:off x="2801801" y="2429286"/>
                <a:ext cx="1265707" cy="865521"/>
              </a:xfrm>
              <a:prstGeom prst="parallelogram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Paralelogramo 11">
                <a:extLst>
                  <a:ext uri="{FF2B5EF4-FFF2-40B4-BE49-F238E27FC236}">
                    <a16:creationId xmlns:a16="http://schemas.microsoft.com/office/drawing/2014/main" id="{A3C51A4C-DEBC-6C64-840A-C43C0C1D126F}"/>
                  </a:ext>
                </a:extLst>
              </p:cNvPr>
              <p:cNvSpPr/>
              <p:nvPr/>
            </p:nvSpPr>
            <p:spPr>
              <a:xfrm rot="20800595">
                <a:off x="4997845" y="2429286"/>
                <a:ext cx="1265707" cy="865521"/>
              </a:xfrm>
              <a:prstGeom prst="parallelogram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Paralelogramo 12">
                <a:extLst>
                  <a:ext uri="{FF2B5EF4-FFF2-40B4-BE49-F238E27FC236}">
                    <a16:creationId xmlns:a16="http://schemas.microsoft.com/office/drawing/2014/main" id="{5C27E8C8-4664-A992-BD5A-5F9377294F7B}"/>
                  </a:ext>
                </a:extLst>
              </p:cNvPr>
              <p:cNvSpPr/>
              <p:nvPr/>
            </p:nvSpPr>
            <p:spPr>
              <a:xfrm rot="20800595">
                <a:off x="7193888" y="2429287"/>
                <a:ext cx="1265707" cy="865521"/>
              </a:xfrm>
              <a:prstGeom prst="parallelogram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E2091813-073C-C017-6E20-667E7375F488}"/>
                  </a:ext>
                </a:extLst>
              </p:cNvPr>
              <p:cNvCxnSpPr/>
              <p:nvPr/>
            </p:nvCxnSpPr>
            <p:spPr>
              <a:xfrm>
                <a:off x="1238613" y="2862046"/>
                <a:ext cx="1637322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18BEC9BC-8320-3EAF-3DA3-9D8776E7929D}"/>
                  </a:ext>
                </a:extLst>
              </p:cNvPr>
              <p:cNvCxnSpPr/>
              <p:nvPr/>
            </p:nvCxnSpPr>
            <p:spPr>
              <a:xfrm>
                <a:off x="3434654" y="2867821"/>
                <a:ext cx="1637322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>
                <a:extLst>
                  <a:ext uri="{FF2B5EF4-FFF2-40B4-BE49-F238E27FC236}">
                    <a16:creationId xmlns:a16="http://schemas.microsoft.com/office/drawing/2014/main" id="{A32BF7F5-E750-246C-A9DB-20662E4A4BC1}"/>
                  </a:ext>
                </a:extLst>
              </p:cNvPr>
              <p:cNvCxnSpPr/>
              <p:nvPr/>
            </p:nvCxnSpPr>
            <p:spPr>
              <a:xfrm>
                <a:off x="5630698" y="2862046"/>
                <a:ext cx="1637322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7976D6C7-9222-8B58-095E-AA74469AED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843" y="2466076"/>
                    <a:ext cx="33958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MX" sz="2400" dirty="0"/>
                  </a:p>
                </p:txBody>
              </p:sp>
            </mc:Choice>
            <mc:Fallback xmlns=""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7976D6C7-9222-8B58-095E-AA74469AED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6843" y="2466076"/>
                    <a:ext cx="3395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608" r="-13725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4DD0B521-C0ED-D61C-7BEA-EB5D5BD27EF1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295" y="2396792"/>
                    <a:ext cx="34669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MX" sz="2400" dirty="0"/>
                  </a:p>
                </p:txBody>
              </p:sp>
            </mc:Choice>
            <mc:Fallback xmlns="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4DD0B521-C0ED-D61C-7BEA-EB5D5BD27E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295" y="2396792"/>
                    <a:ext cx="34669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231" r="-1346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>
                    <a:extLst>
                      <a:ext uri="{FF2B5EF4-FFF2-40B4-BE49-F238E27FC236}">
                        <a16:creationId xmlns:a16="http://schemas.microsoft.com/office/drawing/2014/main" id="{C47915A6-54BC-A94B-5482-664612B78145}"/>
                      </a:ext>
                    </a:extLst>
                  </p:cNvPr>
                  <p:cNvSpPr txBox="1"/>
                  <p:nvPr/>
                </p:nvSpPr>
                <p:spPr>
                  <a:xfrm>
                    <a:off x="6597522" y="2365181"/>
                    <a:ext cx="34669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MX" sz="2400" dirty="0"/>
                  </a:p>
                </p:txBody>
              </p:sp>
            </mc:Choice>
            <mc:Fallback xmlns="">
              <p:sp>
                <p:nvSpPr>
                  <p:cNvPr id="19" name="CuadroTexto 18">
                    <a:extLst>
                      <a:ext uri="{FF2B5EF4-FFF2-40B4-BE49-F238E27FC236}">
                        <a16:creationId xmlns:a16="http://schemas.microsoft.com/office/drawing/2014/main" id="{C47915A6-54BC-A94B-5482-664612B781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7522" y="2365181"/>
                    <a:ext cx="34669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6981" r="-113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1C67BFAF-C04E-0646-2D9C-5CE97F9CB307}"/>
                    </a:ext>
                  </a:extLst>
                </p:cNvPr>
                <p:cNvSpPr txBox="1"/>
                <p:nvPr/>
              </p:nvSpPr>
              <p:spPr>
                <a:xfrm>
                  <a:off x="2549301" y="4306282"/>
                  <a:ext cx="3979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MX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MX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1C67BFAF-C04E-0646-2D9C-5CE97F9CB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01" y="4306282"/>
                  <a:ext cx="39792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182" r="-4545" b="-1147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D78E1AAA-6B86-A21B-2482-F04BF93DA69E}"/>
                    </a:ext>
                  </a:extLst>
                </p:cNvPr>
                <p:cNvSpPr txBox="1"/>
                <p:nvPr/>
              </p:nvSpPr>
              <p:spPr>
                <a:xfrm>
                  <a:off x="4641723" y="4240584"/>
                  <a:ext cx="390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MX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D78E1AAA-6B86-A21B-2482-F04BF93DA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723" y="4240584"/>
                  <a:ext cx="39081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313" r="-6250" b="-1147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51C293E5-D239-2A97-212E-EED10869846D}"/>
                    </a:ext>
                  </a:extLst>
                </p:cNvPr>
                <p:cNvSpPr txBox="1"/>
                <p:nvPr/>
              </p:nvSpPr>
              <p:spPr>
                <a:xfrm>
                  <a:off x="6663482" y="4230269"/>
                  <a:ext cx="3979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MX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MX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51C293E5-D239-2A97-212E-EED10869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482" y="4230269"/>
                  <a:ext cx="39792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462" r="-6154" b="-1147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5B023693-CDEC-96EC-07B5-5A610281854F}"/>
                    </a:ext>
                  </a:extLst>
                </p:cNvPr>
                <p:cNvSpPr txBox="1"/>
                <p:nvPr/>
              </p:nvSpPr>
              <p:spPr>
                <a:xfrm>
                  <a:off x="8678152" y="4230269"/>
                  <a:ext cx="3979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MX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MX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5B023693-CDEC-96EC-07B5-5A6102818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8152" y="4230269"/>
                  <a:ext cx="39792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6154" b="-1147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96A7F76-E6AC-7DAB-B3C4-79CC9C27225A}"/>
                  </a:ext>
                </a:extLst>
              </p:cNvPr>
              <p:cNvSpPr txBox="1"/>
              <p:nvPr/>
            </p:nvSpPr>
            <p:spPr>
              <a:xfrm>
                <a:off x="4584912" y="5116926"/>
                <a:ext cx="376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96A7F76-E6AC-7DAB-B3C4-79CC9C272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12" y="5116926"/>
                <a:ext cx="376642" cy="369332"/>
              </a:xfrm>
              <a:prstGeom prst="rect">
                <a:avLst/>
              </a:prstGeom>
              <a:blipFill>
                <a:blip r:embed="rId12"/>
                <a:stretch>
                  <a:fillRect l="-20968" r="-6452" b="-114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0CBDB6D-F9BD-8DD6-E8EB-74373AFE3BC3}"/>
                  </a:ext>
                </a:extLst>
              </p:cNvPr>
              <p:cNvSpPr txBox="1"/>
              <p:nvPr/>
            </p:nvSpPr>
            <p:spPr>
              <a:xfrm>
                <a:off x="6485409" y="5148276"/>
                <a:ext cx="369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0CBDB6D-F9BD-8DD6-E8EB-74373AFE3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09" y="5148276"/>
                <a:ext cx="369525" cy="369332"/>
              </a:xfrm>
              <a:prstGeom prst="rect">
                <a:avLst/>
              </a:prstGeom>
              <a:blipFill>
                <a:blip r:embed="rId13"/>
                <a:stretch>
                  <a:fillRect l="-21667" r="-8333"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8A94188C-88AA-C773-110A-705A91A2590A}"/>
                  </a:ext>
                </a:extLst>
              </p:cNvPr>
              <p:cNvSpPr txBox="1"/>
              <p:nvPr/>
            </p:nvSpPr>
            <p:spPr>
              <a:xfrm>
                <a:off x="8601634" y="5098833"/>
                <a:ext cx="376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8A94188C-88AA-C773-110A-705A91A25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634" y="5098833"/>
                <a:ext cx="376642" cy="369332"/>
              </a:xfrm>
              <a:prstGeom prst="rect">
                <a:avLst/>
              </a:prstGeom>
              <a:blipFill>
                <a:blip r:embed="rId14"/>
                <a:stretch>
                  <a:fillRect l="-20968" r="-6452" b="-114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532C0E7F-C1F5-4758-8117-5D453168D958}"/>
              </a:ext>
            </a:extLst>
          </p:cNvPr>
          <p:cNvSpPr txBox="1"/>
          <p:nvPr/>
        </p:nvSpPr>
        <p:spPr>
          <a:xfrm>
            <a:off x="3885253" y="5632969"/>
            <a:ext cx="62134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Funciones respuesta al impulso de cada plano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69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2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9D49213-58CE-1D52-6FF5-34E85628E3E3}"/>
                  </a:ext>
                </a:extLst>
              </p:cNvPr>
              <p:cNvSpPr txBox="1"/>
              <p:nvPr/>
            </p:nvSpPr>
            <p:spPr>
              <a:xfrm>
                <a:off x="5159348" y="481722"/>
                <a:ext cx="101247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b="1" dirty="0">
                    <a:solidFill>
                      <a:srgbClr val="2E3531"/>
                    </a:solidFill>
                    <a:latin typeface="SegoeUI-Bold"/>
                  </a:rPr>
                  <a:t>Propagando para 3 distancias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400" b="1" dirty="0">
                    <a:solidFill>
                      <a:srgbClr val="2E3531"/>
                    </a:solidFill>
                    <a:latin typeface="SegoeUI-Bold"/>
                  </a:rPr>
                  <a:t>,</a:t>
                </a:r>
                <a:r>
                  <a:rPr lang="es-MX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400" b="1" dirty="0">
                    <a:solidFill>
                      <a:srgbClr val="2E3531"/>
                    </a:solidFill>
                    <a:latin typeface="SegoeUI-Bold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MX" sz="2400" b="1" dirty="0">
                    <a:solidFill>
                      <a:srgbClr val="2E3531"/>
                    </a:solidFill>
                    <a:latin typeface="SegoeUI-Bold"/>
                  </a:rPr>
                  <a:t>)</a:t>
                </a:r>
                <a:endParaRPr lang="es-MX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9D49213-58CE-1D52-6FF5-34E85628E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48" y="481722"/>
                <a:ext cx="10124768" cy="461665"/>
              </a:xfrm>
              <a:prstGeom prst="rect">
                <a:avLst/>
              </a:prstGeom>
              <a:blipFill>
                <a:blip r:embed="rId3"/>
                <a:stretch>
                  <a:fillRect l="-903" t="-11842" b="-27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7C98CB12-D984-9DAB-DA0E-0FF87288B3EA}"/>
              </a:ext>
            </a:extLst>
          </p:cNvPr>
          <p:cNvGrpSpPr/>
          <p:nvPr/>
        </p:nvGrpSpPr>
        <p:grpSpPr>
          <a:xfrm>
            <a:off x="2168261" y="1365746"/>
            <a:ext cx="7255981" cy="931753"/>
            <a:chOff x="2418984" y="3743861"/>
            <a:chExt cx="7255981" cy="931753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A64F2F7-90FA-2D79-D916-BD103F3BD385}"/>
                </a:ext>
              </a:extLst>
            </p:cNvPr>
            <p:cNvGrpSpPr/>
            <p:nvPr/>
          </p:nvGrpSpPr>
          <p:grpSpPr>
            <a:xfrm>
              <a:off x="2418984" y="3743861"/>
              <a:ext cx="7255981" cy="929627"/>
              <a:chOff x="605760" y="2365181"/>
              <a:chExt cx="7853835" cy="929627"/>
            </a:xfrm>
          </p:grpSpPr>
          <p:sp>
            <p:nvSpPr>
              <p:cNvPr id="10" name="Paralelogramo 9">
                <a:extLst>
                  <a:ext uri="{FF2B5EF4-FFF2-40B4-BE49-F238E27FC236}">
                    <a16:creationId xmlns:a16="http://schemas.microsoft.com/office/drawing/2014/main" id="{9C1D6AE1-8280-B356-BD30-323B9D7ED198}"/>
                  </a:ext>
                </a:extLst>
              </p:cNvPr>
              <p:cNvSpPr/>
              <p:nvPr/>
            </p:nvSpPr>
            <p:spPr>
              <a:xfrm rot="20800595">
                <a:off x="605760" y="2429287"/>
                <a:ext cx="1265707" cy="865521"/>
              </a:xfrm>
              <a:prstGeom prst="parallelogram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Paralelogramo 10">
                <a:extLst>
                  <a:ext uri="{FF2B5EF4-FFF2-40B4-BE49-F238E27FC236}">
                    <a16:creationId xmlns:a16="http://schemas.microsoft.com/office/drawing/2014/main" id="{34674775-1897-A389-CCCA-E93D37CE97F4}"/>
                  </a:ext>
                </a:extLst>
              </p:cNvPr>
              <p:cNvSpPr/>
              <p:nvPr/>
            </p:nvSpPr>
            <p:spPr>
              <a:xfrm rot="20800595">
                <a:off x="2801801" y="2429286"/>
                <a:ext cx="1265707" cy="865521"/>
              </a:xfrm>
              <a:prstGeom prst="parallelogram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Paralelogramo 11">
                <a:extLst>
                  <a:ext uri="{FF2B5EF4-FFF2-40B4-BE49-F238E27FC236}">
                    <a16:creationId xmlns:a16="http://schemas.microsoft.com/office/drawing/2014/main" id="{A3C51A4C-DEBC-6C64-840A-C43C0C1D126F}"/>
                  </a:ext>
                </a:extLst>
              </p:cNvPr>
              <p:cNvSpPr/>
              <p:nvPr/>
            </p:nvSpPr>
            <p:spPr>
              <a:xfrm rot="20800595">
                <a:off x="4997845" y="2429286"/>
                <a:ext cx="1265707" cy="865521"/>
              </a:xfrm>
              <a:prstGeom prst="parallelogram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Paralelogramo 12">
                <a:extLst>
                  <a:ext uri="{FF2B5EF4-FFF2-40B4-BE49-F238E27FC236}">
                    <a16:creationId xmlns:a16="http://schemas.microsoft.com/office/drawing/2014/main" id="{5C27E8C8-4664-A992-BD5A-5F9377294F7B}"/>
                  </a:ext>
                </a:extLst>
              </p:cNvPr>
              <p:cNvSpPr/>
              <p:nvPr/>
            </p:nvSpPr>
            <p:spPr>
              <a:xfrm rot="20800595">
                <a:off x="7193888" y="2429287"/>
                <a:ext cx="1265707" cy="865521"/>
              </a:xfrm>
              <a:prstGeom prst="parallelogram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E2091813-073C-C017-6E20-667E7375F488}"/>
                  </a:ext>
                </a:extLst>
              </p:cNvPr>
              <p:cNvCxnSpPr/>
              <p:nvPr/>
            </p:nvCxnSpPr>
            <p:spPr>
              <a:xfrm>
                <a:off x="1238613" y="2862046"/>
                <a:ext cx="1637322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18BEC9BC-8320-3EAF-3DA3-9D8776E7929D}"/>
                  </a:ext>
                </a:extLst>
              </p:cNvPr>
              <p:cNvCxnSpPr/>
              <p:nvPr/>
            </p:nvCxnSpPr>
            <p:spPr>
              <a:xfrm>
                <a:off x="3434654" y="2867821"/>
                <a:ext cx="1637322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>
                <a:extLst>
                  <a:ext uri="{FF2B5EF4-FFF2-40B4-BE49-F238E27FC236}">
                    <a16:creationId xmlns:a16="http://schemas.microsoft.com/office/drawing/2014/main" id="{A32BF7F5-E750-246C-A9DB-20662E4A4BC1}"/>
                  </a:ext>
                </a:extLst>
              </p:cNvPr>
              <p:cNvCxnSpPr/>
              <p:nvPr/>
            </p:nvCxnSpPr>
            <p:spPr>
              <a:xfrm>
                <a:off x="5630698" y="2862046"/>
                <a:ext cx="1637322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7976D6C7-9222-8B58-095E-AA74469AED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843" y="2466076"/>
                    <a:ext cx="33958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MX" sz="2400" dirty="0"/>
                  </a:p>
                </p:txBody>
              </p:sp>
            </mc:Choice>
            <mc:Fallback xmlns=""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7976D6C7-9222-8B58-095E-AA74469AED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6843" y="2466076"/>
                    <a:ext cx="33958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308" r="-11538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4DD0B521-C0ED-D61C-7BEA-EB5D5BD27EF1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295" y="2396792"/>
                    <a:ext cx="34669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MX" sz="2400" dirty="0"/>
                  </a:p>
                </p:txBody>
              </p:sp>
            </mc:Choice>
            <mc:Fallback xmlns="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4DD0B521-C0ED-D61C-7BEA-EB5D5BD27E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295" y="2396792"/>
                    <a:ext cx="34669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981" r="-11321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>
                    <a:extLst>
                      <a:ext uri="{FF2B5EF4-FFF2-40B4-BE49-F238E27FC236}">
                        <a16:creationId xmlns:a16="http://schemas.microsoft.com/office/drawing/2014/main" id="{C47915A6-54BC-A94B-5482-664612B78145}"/>
                      </a:ext>
                    </a:extLst>
                  </p:cNvPr>
                  <p:cNvSpPr txBox="1"/>
                  <p:nvPr/>
                </p:nvSpPr>
                <p:spPr>
                  <a:xfrm>
                    <a:off x="6597522" y="2365181"/>
                    <a:ext cx="34669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MX" sz="2400" dirty="0"/>
                  </a:p>
                </p:txBody>
              </p:sp>
            </mc:Choice>
            <mc:Fallback xmlns="">
              <p:sp>
                <p:nvSpPr>
                  <p:cNvPr id="19" name="CuadroTexto 18">
                    <a:extLst>
                      <a:ext uri="{FF2B5EF4-FFF2-40B4-BE49-F238E27FC236}">
                        <a16:creationId xmlns:a16="http://schemas.microsoft.com/office/drawing/2014/main" id="{C47915A6-54BC-A94B-5482-664612B781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7522" y="2365181"/>
                    <a:ext cx="34669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231" r="-1346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1C67BFAF-C04E-0646-2D9C-5CE97F9CB307}"/>
                    </a:ext>
                  </a:extLst>
                </p:cNvPr>
                <p:cNvSpPr txBox="1"/>
                <p:nvPr/>
              </p:nvSpPr>
              <p:spPr>
                <a:xfrm>
                  <a:off x="2549301" y="4306282"/>
                  <a:ext cx="3979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MX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MX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1C67BFAF-C04E-0646-2D9C-5CE97F9CB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301" y="4306282"/>
                  <a:ext cx="39792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462" r="-6154" b="-1147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D78E1AAA-6B86-A21B-2482-F04BF93DA69E}"/>
                    </a:ext>
                  </a:extLst>
                </p:cNvPr>
                <p:cNvSpPr txBox="1"/>
                <p:nvPr/>
              </p:nvSpPr>
              <p:spPr>
                <a:xfrm>
                  <a:off x="4641723" y="4240584"/>
                  <a:ext cx="390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MX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D78E1AAA-6B86-A21B-2482-F04BF93DA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723" y="4240584"/>
                  <a:ext cx="39081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750" r="-6250" b="-1333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51C293E5-D239-2A97-212E-EED10869846D}"/>
                    </a:ext>
                  </a:extLst>
                </p:cNvPr>
                <p:cNvSpPr txBox="1"/>
                <p:nvPr/>
              </p:nvSpPr>
              <p:spPr>
                <a:xfrm>
                  <a:off x="6663482" y="4230269"/>
                  <a:ext cx="3979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MX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MX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51C293E5-D239-2A97-212E-EED10869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482" y="4230269"/>
                  <a:ext cx="39792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000" r="-6154" b="-1333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5B023693-CDEC-96EC-07B5-5A610281854F}"/>
                    </a:ext>
                  </a:extLst>
                </p:cNvPr>
                <p:cNvSpPr txBox="1"/>
                <p:nvPr/>
              </p:nvSpPr>
              <p:spPr>
                <a:xfrm>
                  <a:off x="8678152" y="4230269"/>
                  <a:ext cx="3979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MX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MX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5B023693-CDEC-96EC-07B5-5A6102818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8152" y="4230269"/>
                  <a:ext cx="39792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4545" b="-1333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96A7F76-E6AC-7DAB-B3C4-79CC9C27225A}"/>
                  </a:ext>
                </a:extLst>
              </p:cNvPr>
              <p:cNvSpPr txBox="1"/>
              <p:nvPr/>
            </p:nvSpPr>
            <p:spPr>
              <a:xfrm>
                <a:off x="4540666" y="2552803"/>
                <a:ext cx="3766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96A7F76-E6AC-7DAB-B3C4-79CC9C272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666" y="2552803"/>
                <a:ext cx="376642" cy="369332"/>
              </a:xfrm>
              <a:prstGeom prst="rect">
                <a:avLst/>
              </a:prstGeom>
              <a:blipFill>
                <a:blip r:embed="rId11"/>
                <a:stretch>
                  <a:fillRect l="-20968" r="-6452"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0CBDB6D-F9BD-8DD6-E8EB-74373AFE3BC3}"/>
                  </a:ext>
                </a:extLst>
              </p:cNvPr>
              <p:cNvSpPr txBox="1"/>
              <p:nvPr/>
            </p:nvSpPr>
            <p:spPr>
              <a:xfrm>
                <a:off x="6441163" y="2584153"/>
                <a:ext cx="3695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0CBDB6D-F9BD-8DD6-E8EB-74373AFE3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63" y="2584153"/>
                <a:ext cx="369525" cy="369332"/>
              </a:xfrm>
              <a:prstGeom prst="rect">
                <a:avLst/>
              </a:prstGeom>
              <a:blipFill>
                <a:blip r:embed="rId12"/>
                <a:stretch>
                  <a:fillRect l="-21667" r="-8333"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8A94188C-88AA-C773-110A-705A91A2590A}"/>
                  </a:ext>
                </a:extLst>
              </p:cNvPr>
              <p:cNvSpPr txBox="1"/>
              <p:nvPr/>
            </p:nvSpPr>
            <p:spPr>
              <a:xfrm>
                <a:off x="8557388" y="2534710"/>
                <a:ext cx="3766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8A94188C-88AA-C773-110A-705A91A25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88" y="2534710"/>
                <a:ext cx="376642" cy="369332"/>
              </a:xfrm>
              <a:prstGeom prst="rect">
                <a:avLst/>
              </a:prstGeom>
              <a:blipFill>
                <a:blip r:embed="rId13"/>
                <a:stretch>
                  <a:fillRect l="-20968" r="-6452"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D5B3B2E8-4C98-9751-B234-49F0CC160D32}"/>
                  </a:ext>
                </a:extLst>
              </p:cNvPr>
              <p:cNvSpPr txBox="1"/>
              <p:nvPr/>
            </p:nvSpPr>
            <p:spPr>
              <a:xfrm>
                <a:off x="889818" y="3149625"/>
                <a:ext cx="6915676" cy="79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s-MX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D5B3B2E8-4C98-9751-B234-49F0CC160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18" y="3149625"/>
                <a:ext cx="6915676" cy="796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81B8431-1AC4-879D-B722-59EE3A2A4092}"/>
                  </a:ext>
                </a:extLst>
              </p:cNvPr>
              <p:cNvSpPr txBox="1"/>
              <p:nvPr/>
            </p:nvSpPr>
            <p:spPr>
              <a:xfrm>
                <a:off x="2536722" y="4199420"/>
                <a:ext cx="7107266" cy="79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s-MX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81B8431-1AC4-879D-B722-59EE3A2A4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722" y="4199420"/>
                <a:ext cx="7107266" cy="7968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2268664-AEBD-DA53-6993-B5466A504A1B}"/>
                  </a:ext>
                </a:extLst>
              </p:cNvPr>
              <p:cNvSpPr txBox="1"/>
              <p:nvPr/>
            </p:nvSpPr>
            <p:spPr>
              <a:xfrm>
                <a:off x="4246522" y="5249215"/>
                <a:ext cx="7121501" cy="79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s-MX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2268664-AEBD-DA53-6993-B5466A504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522" y="5249215"/>
                <a:ext cx="7121501" cy="796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60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2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ADE84B-E7DA-B898-0096-BCF334DAF7F4}"/>
              </a:ext>
            </a:extLst>
          </p:cNvPr>
          <p:cNvSpPr txBox="1"/>
          <p:nvPr/>
        </p:nvSpPr>
        <p:spPr>
          <a:xfrm>
            <a:off x="720213" y="1219142"/>
            <a:ext cx="10751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Definiendo las propagaciones como integrales de convolución se tiene: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C26C230-F71C-A81C-17E6-EFBB4892DB04}"/>
                  </a:ext>
                </a:extLst>
              </p:cNvPr>
              <p:cNvSpPr txBox="1"/>
              <p:nvPr/>
            </p:nvSpPr>
            <p:spPr>
              <a:xfrm>
                <a:off x="1170806" y="2521205"/>
                <a:ext cx="4736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⨂ 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C26C230-F71C-A81C-17E6-EFBB4892D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06" y="2521205"/>
                <a:ext cx="4736489" cy="369332"/>
              </a:xfrm>
              <a:prstGeom prst="rect">
                <a:avLst/>
              </a:prstGeom>
              <a:blipFill>
                <a:blip r:embed="rId3"/>
                <a:stretch>
                  <a:fillRect l="-1030" t="-1667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0B4A0D1-DD61-C498-636D-2AA52E382386}"/>
                  </a:ext>
                </a:extLst>
              </p:cNvPr>
              <p:cNvSpPr txBox="1"/>
              <p:nvPr/>
            </p:nvSpPr>
            <p:spPr>
              <a:xfrm>
                <a:off x="1170806" y="3560708"/>
                <a:ext cx="49109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⨂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0B4A0D1-DD61-C498-636D-2AA52E38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06" y="3560708"/>
                <a:ext cx="4910960" cy="369332"/>
              </a:xfrm>
              <a:prstGeom prst="rect">
                <a:avLst/>
              </a:prstGeom>
              <a:blipFill>
                <a:blip r:embed="rId4"/>
                <a:stretch>
                  <a:fillRect l="-993" t="-1639" b="-327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DDE0302-783B-87F4-B12B-8778133D5200}"/>
                  </a:ext>
                </a:extLst>
              </p:cNvPr>
              <p:cNvSpPr txBox="1"/>
              <p:nvPr/>
            </p:nvSpPr>
            <p:spPr>
              <a:xfrm>
                <a:off x="1170806" y="4718496"/>
                <a:ext cx="49251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DDE0302-783B-87F4-B12B-8778133D5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06" y="4718496"/>
                <a:ext cx="4925194" cy="369332"/>
              </a:xfrm>
              <a:prstGeom prst="rect">
                <a:avLst/>
              </a:prstGeom>
              <a:blipFill>
                <a:blip r:embed="rId5"/>
                <a:stretch>
                  <a:fillRect l="-990" t="-1639" b="-327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4E00B3B-A23E-76CF-9247-209F02AB6B75}"/>
              </a:ext>
            </a:extLst>
          </p:cNvPr>
          <p:cNvCxnSpPr/>
          <p:nvPr/>
        </p:nvCxnSpPr>
        <p:spPr>
          <a:xfrm>
            <a:off x="6459794" y="2351962"/>
            <a:ext cx="0" cy="31561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870E35-3734-AD98-60D7-C3B81E8AF506}"/>
              </a:ext>
            </a:extLst>
          </p:cNvPr>
          <p:cNvSpPr txBox="1"/>
          <p:nvPr/>
        </p:nvSpPr>
        <p:spPr>
          <a:xfrm>
            <a:off x="6823589" y="2351962"/>
            <a:ext cx="519634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Considerando un sistema 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Lineal Invariante en el Tiempo.</a:t>
            </a:r>
          </a:p>
          <a:p>
            <a:endParaRPr lang="es-MX" sz="2000" b="1" dirty="0">
              <a:solidFill>
                <a:schemeClr val="accent1">
                  <a:lumMod val="75000"/>
                </a:schemeClr>
              </a:solidFill>
              <a:latin typeface="SegoeUI-Bold"/>
            </a:endParaRPr>
          </a:p>
          <a:p>
            <a:r>
              <a:rPr lang="es-MX" sz="2000" dirty="0">
                <a:latin typeface="SegoeUI-Bold"/>
              </a:rPr>
              <a:t>Este tipo de sistemas pueden ser caracterizados completamente por sus respuestas al impulso obteniendo su 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Función de Transferencia.</a:t>
            </a:r>
          </a:p>
          <a:p>
            <a:endParaRPr lang="es-MX" sz="2000" b="1" dirty="0">
              <a:solidFill>
                <a:schemeClr val="accent1">
                  <a:lumMod val="75000"/>
                </a:schemeClr>
              </a:solidFill>
              <a:latin typeface="SegoeUI-Bold"/>
            </a:endParaRPr>
          </a:p>
          <a:p>
            <a:r>
              <a:rPr lang="es-MX" sz="2000" dirty="0">
                <a:latin typeface="SegoeUI-Bold"/>
              </a:rPr>
              <a:t>Esta se obtiene al sacar la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 Transformada de Fourier </a:t>
            </a:r>
            <a:r>
              <a:rPr lang="es-MX" sz="2000" dirty="0">
                <a:latin typeface="SegoeUI-Bold"/>
              </a:rPr>
              <a:t>de cada respuesta al impulso …</a:t>
            </a:r>
            <a:endParaRPr lang="es-MX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06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2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ADE84B-E7DA-B898-0096-BCF334DAF7F4}"/>
              </a:ext>
            </a:extLst>
          </p:cNvPr>
          <p:cNvSpPr txBox="1"/>
          <p:nvPr/>
        </p:nvSpPr>
        <p:spPr>
          <a:xfrm>
            <a:off x="1718187" y="1408016"/>
            <a:ext cx="10751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Transformadas de Fourier de las respuestas al impulso: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C26C230-F71C-A81C-17E6-EFBB4892DB04}"/>
                  </a:ext>
                </a:extLst>
              </p:cNvPr>
              <p:cNvSpPr txBox="1"/>
              <p:nvPr/>
            </p:nvSpPr>
            <p:spPr>
              <a:xfrm>
                <a:off x="823449" y="2502506"/>
                <a:ext cx="57295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s-MX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s-MX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⨂ 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MX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C26C230-F71C-A81C-17E6-EFBB4892D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49" y="2502506"/>
                <a:ext cx="5729517" cy="369332"/>
              </a:xfrm>
              <a:prstGeom prst="rect">
                <a:avLst/>
              </a:prstGeom>
              <a:blipFill>
                <a:blip r:embed="rId3"/>
                <a:stretch>
                  <a:fillRect l="-745" t="-1667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0B4A0D1-DD61-C498-636D-2AA52E382386}"/>
                  </a:ext>
                </a:extLst>
              </p:cNvPr>
              <p:cNvSpPr txBox="1"/>
              <p:nvPr/>
            </p:nvSpPr>
            <p:spPr>
              <a:xfrm>
                <a:off x="752169" y="3546164"/>
                <a:ext cx="59713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s-MX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s-MX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⨂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MX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MX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0B4A0D1-DD61-C498-636D-2AA52E38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9" y="3546164"/>
                <a:ext cx="5971314" cy="369332"/>
              </a:xfrm>
              <a:prstGeom prst="rect">
                <a:avLst/>
              </a:prstGeom>
              <a:blipFill>
                <a:blip r:embed="rId4"/>
                <a:stretch>
                  <a:fillRect l="-714" t="-1667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DDE0302-783B-87F4-B12B-8778133D5200}"/>
                  </a:ext>
                </a:extLst>
              </p:cNvPr>
              <p:cNvSpPr txBox="1"/>
              <p:nvPr/>
            </p:nvSpPr>
            <p:spPr>
              <a:xfrm>
                <a:off x="720213" y="4589822"/>
                <a:ext cx="59182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s-MX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s-MX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r>
                                <a:rPr lang="es-MX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MX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MX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DDE0302-783B-87F4-B12B-8778133D5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3" y="4589822"/>
                <a:ext cx="5918223" cy="369332"/>
              </a:xfrm>
              <a:prstGeom prst="rect">
                <a:avLst/>
              </a:prstGeom>
              <a:blipFill>
                <a:blip r:embed="rId5"/>
                <a:stretch>
                  <a:fillRect l="-721" t="-1639" b="-311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94A4C73-C085-0DE6-0309-F1983F2EDC86}"/>
              </a:ext>
            </a:extLst>
          </p:cNvPr>
          <p:cNvCxnSpPr/>
          <p:nvPr/>
        </p:nvCxnSpPr>
        <p:spPr>
          <a:xfrm>
            <a:off x="7241459" y="2337418"/>
            <a:ext cx="0" cy="31561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6C78F67-8D26-8405-A9A8-2FB25F661FCD}"/>
              </a:ext>
            </a:extLst>
          </p:cNvPr>
          <p:cNvSpPr txBox="1"/>
          <p:nvPr/>
        </p:nvSpPr>
        <p:spPr>
          <a:xfrm>
            <a:off x="7352388" y="3121369"/>
            <a:ext cx="48651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Aplicando la </a:t>
            </a:r>
            <a:r>
              <a:rPr lang="es-MX" sz="2000" b="1" dirty="0">
                <a:solidFill>
                  <a:schemeClr val="tx2"/>
                </a:solidFill>
                <a:latin typeface="SegoeUI-Bold"/>
              </a:rPr>
              <a:t>propiedad de convolución</a:t>
            </a:r>
            <a:r>
              <a:rPr lang="es-MX" sz="2000" dirty="0">
                <a:latin typeface="SegoeUI-Bold"/>
              </a:rPr>
              <a:t> de la Transformada de Fourier se obtiene el </a:t>
            </a:r>
            <a:r>
              <a:rPr lang="es-MX" sz="2000" b="1" dirty="0">
                <a:solidFill>
                  <a:schemeClr val="tx2"/>
                </a:solidFill>
                <a:latin typeface="SegoeUI-Bold"/>
              </a:rPr>
              <a:t>espectro del campo</a:t>
            </a:r>
            <a:r>
              <a:rPr lang="es-MX" sz="2000" dirty="0">
                <a:latin typeface="SegoeUI-Bold"/>
              </a:rPr>
              <a:t> en términos de sus </a:t>
            </a:r>
            <a:r>
              <a:rPr lang="es-MX" sz="2000" b="1" dirty="0">
                <a:solidFill>
                  <a:schemeClr val="tx2"/>
                </a:solidFill>
                <a:latin typeface="SegoeUI-Bold"/>
              </a:rPr>
              <a:t>Funciones de Transferencia </a:t>
            </a:r>
            <a:r>
              <a:rPr lang="es-MX" sz="2000" dirty="0">
                <a:latin typeface="SegoeUI-Bold"/>
              </a:rPr>
              <a:t>que se definen como ....</a:t>
            </a:r>
            <a:endParaRPr lang="es-MX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80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2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ADE84B-E7DA-B898-0096-BCF334DAF7F4}"/>
              </a:ext>
            </a:extLst>
          </p:cNvPr>
          <p:cNvSpPr txBox="1"/>
          <p:nvPr/>
        </p:nvSpPr>
        <p:spPr>
          <a:xfrm>
            <a:off x="1089152" y="1359048"/>
            <a:ext cx="10751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Espectros del campo en términos de las funciones de transferencia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C26C230-F71C-A81C-17E6-EFBB4892DB04}"/>
                  </a:ext>
                </a:extLst>
              </p:cNvPr>
              <p:cNvSpPr txBox="1"/>
              <p:nvPr/>
            </p:nvSpPr>
            <p:spPr>
              <a:xfrm>
                <a:off x="582993" y="2533495"/>
                <a:ext cx="4828951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C26C230-F71C-A81C-17E6-EFBB4892D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93" y="2533495"/>
                <a:ext cx="4828951" cy="424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BB02730-A04D-EDDD-2149-4DC11F638F4A}"/>
                  </a:ext>
                </a:extLst>
              </p:cNvPr>
              <p:cNvSpPr txBox="1"/>
              <p:nvPr/>
            </p:nvSpPr>
            <p:spPr>
              <a:xfrm>
                <a:off x="582993" y="3599825"/>
                <a:ext cx="4923912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BB02730-A04D-EDDD-2149-4DC11F63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93" y="3599825"/>
                <a:ext cx="4923912" cy="424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A552165-D67A-00DE-7973-8016182B1646}"/>
                  </a:ext>
                </a:extLst>
              </p:cNvPr>
              <p:cNvSpPr txBox="1"/>
              <p:nvPr/>
            </p:nvSpPr>
            <p:spPr>
              <a:xfrm>
                <a:off x="525284" y="4693476"/>
                <a:ext cx="5011693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A552165-D67A-00DE-7973-8016182B1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84" y="4693476"/>
                <a:ext cx="5011693" cy="424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8518D0E6-7C7D-8530-4138-41FD7F787C6D}"/>
              </a:ext>
            </a:extLst>
          </p:cNvPr>
          <p:cNvSpPr txBox="1"/>
          <p:nvPr/>
        </p:nvSpPr>
        <p:spPr>
          <a:xfrm>
            <a:off x="6092784" y="2482075"/>
            <a:ext cx="1536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Donde: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692A136-3A17-AFD3-EB0C-A29609DFB9CA}"/>
                  </a:ext>
                </a:extLst>
              </p:cNvPr>
              <p:cNvSpPr txBox="1"/>
              <p:nvPr/>
            </p:nvSpPr>
            <p:spPr>
              <a:xfrm>
                <a:off x="4468759" y="2991272"/>
                <a:ext cx="6105832" cy="517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692A136-3A17-AFD3-EB0C-A29609DFB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759" y="2991272"/>
                <a:ext cx="6105832" cy="5172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46F353D-4AF3-3620-7D83-BEC13CB785B9}"/>
              </a:ext>
            </a:extLst>
          </p:cNvPr>
          <p:cNvCxnSpPr/>
          <p:nvPr/>
        </p:nvCxnSpPr>
        <p:spPr>
          <a:xfrm>
            <a:off x="5943601" y="2368824"/>
            <a:ext cx="0" cy="31561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4FCB938-C6E6-8F60-AC57-E3A400FB1F46}"/>
              </a:ext>
            </a:extLst>
          </p:cNvPr>
          <p:cNvSpPr txBox="1"/>
          <p:nvPr/>
        </p:nvSpPr>
        <p:spPr>
          <a:xfrm>
            <a:off x="8620727" y="2637436"/>
            <a:ext cx="2791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Es el espectro de frecuencias del campo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17D663B-A5F4-06D5-0A00-80F9A2FFF3D4}"/>
                  </a:ext>
                </a:extLst>
              </p:cNvPr>
              <p:cNvSpPr txBox="1"/>
              <p:nvPr/>
            </p:nvSpPr>
            <p:spPr>
              <a:xfrm>
                <a:off x="4576607" y="4501933"/>
                <a:ext cx="6105832" cy="517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17D663B-A5F4-06D5-0A00-80F9A2FFF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07" y="4501933"/>
                <a:ext cx="6105832" cy="5172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74324257-8EA3-F4CA-F7BD-901E22F563F2}"/>
              </a:ext>
            </a:extLst>
          </p:cNvPr>
          <p:cNvSpPr txBox="1"/>
          <p:nvPr/>
        </p:nvSpPr>
        <p:spPr>
          <a:xfrm>
            <a:off x="8502739" y="4469751"/>
            <a:ext cx="2791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Función de transferencia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687041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2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ADE84B-E7DA-B898-0096-BCF334DAF7F4}"/>
              </a:ext>
            </a:extLst>
          </p:cNvPr>
          <p:cNvSpPr txBox="1"/>
          <p:nvPr/>
        </p:nvSpPr>
        <p:spPr>
          <a:xfrm>
            <a:off x="1089152" y="1359048"/>
            <a:ext cx="10751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Espectros del campo en términos de las funciones de transferencia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C26C230-F71C-A81C-17E6-EFBB4892DB04}"/>
                  </a:ext>
                </a:extLst>
              </p:cNvPr>
              <p:cNvSpPr txBox="1"/>
              <p:nvPr/>
            </p:nvSpPr>
            <p:spPr>
              <a:xfrm>
                <a:off x="505704" y="2156256"/>
                <a:ext cx="4828951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C26C230-F71C-A81C-17E6-EFBB4892D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04" y="2156256"/>
                <a:ext cx="4828951" cy="424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BB02730-A04D-EDDD-2149-4DC11F638F4A}"/>
                  </a:ext>
                </a:extLst>
              </p:cNvPr>
              <p:cNvSpPr txBox="1"/>
              <p:nvPr/>
            </p:nvSpPr>
            <p:spPr>
              <a:xfrm>
                <a:off x="458223" y="2867294"/>
                <a:ext cx="4923912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s-MX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BB02730-A04D-EDDD-2149-4DC11F63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3" y="2867294"/>
                <a:ext cx="4923912" cy="424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A552165-D67A-00DE-7973-8016182B1646}"/>
                  </a:ext>
                </a:extLst>
              </p:cNvPr>
              <p:cNvSpPr txBox="1"/>
              <p:nvPr/>
            </p:nvSpPr>
            <p:spPr>
              <a:xfrm>
                <a:off x="414332" y="3546996"/>
                <a:ext cx="5011693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s-MX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A552165-D67A-00DE-7973-8016182B1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2" y="3546996"/>
                <a:ext cx="5011693" cy="424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221812A-A3B3-879B-D8ED-6938DB21D03B}"/>
                  </a:ext>
                </a:extLst>
              </p:cNvPr>
              <p:cNvSpPr txBox="1"/>
              <p:nvPr/>
            </p:nvSpPr>
            <p:spPr>
              <a:xfrm>
                <a:off x="6268955" y="3189075"/>
                <a:ext cx="468703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b="1" dirty="0">
                    <a:solidFill>
                      <a:schemeClr val="accent1">
                        <a:lumMod val="75000"/>
                      </a:schemeClr>
                    </a:solidFill>
                    <a:latin typeface="SegoeUI-Bold"/>
                  </a:rPr>
                  <a:t>Despejando el espectro del campo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MX" sz="24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MX" sz="2400" b="1" dirty="0">
                    <a:solidFill>
                      <a:schemeClr val="accent1">
                        <a:lumMod val="75000"/>
                      </a:schemeClr>
                    </a:solidFill>
                    <a:latin typeface="SegoeUI-Bold"/>
                  </a:rPr>
                  <a:t> se obtiene: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221812A-A3B3-879B-D8ED-6938DB21D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55" y="3189075"/>
                <a:ext cx="4687034" cy="830997"/>
              </a:xfrm>
              <a:prstGeom prst="rect">
                <a:avLst/>
              </a:prstGeom>
              <a:blipFill>
                <a:blip r:embed="rId6"/>
                <a:stretch>
                  <a:fillRect l="-1951" t="-5147" b="-169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EB314C4-999B-18E0-2D79-775F42CFE8D6}"/>
                  </a:ext>
                </a:extLst>
              </p:cNvPr>
              <p:cNvSpPr txBox="1"/>
              <p:nvPr/>
            </p:nvSpPr>
            <p:spPr>
              <a:xfrm>
                <a:off x="1718187" y="4564487"/>
                <a:ext cx="7744684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EB314C4-999B-18E0-2D79-775F42CFE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87" y="4564487"/>
                <a:ext cx="7744684" cy="4249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BC43F55D-F3D9-4051-857E-F429B3F10F76}"/>
              </a:ext>
            </a:extLst>
          </p:cNvPr>
          <p:cNvSpPr txBox="1"/>
          <p:nvPr/>
        </p:nvSpPr>
        <p:spPr>
          <a:xfrm>
            <a:off x="1430936" y="5247245"/>
            <a:ext cx="93556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Que es la multiplicación de cada una de las funciones de transferencia por la transformada de Fourier del campo de entrada</a:t>
            </a:r>
            <a:endParaRPr lang="es-MX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39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2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8ADE84B-E7DA-B898-0096-BCF334DAF7F4}"/>
                  </a:ext>
                </a:extLst>
              </p:cNvPr>
              <p:cNvSpPr txBox="1"/>
              <p:nvPr/>
            </p:nvSpPr>
            <p:spPr>
              <a:xfrm>
                <a:off x="5897126" y="751501"/>
                <a:ext cx="434808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b="1" dirty="0">
                    <a:solidFill>
                      <a:srgbClr val="2E3531"/>
                    </a:solidFill>
                    <a:latin typeface="SegoeUI-Bold"/>
                  </a:rPr>
                  <a:t>Espectro del campo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MX" sz="24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MX" sz="2400" b="1" dirty="0">
                    <a:solidFill>
                      <a:schemeClr val="accent1">
                        <a:lumMod val="75000"/>
                      </a:schemeClr>
                    </a:solidFill>
                    <a:latin typeface="SegoeUI-Bold"/>
                  </a:rPr>
                  <a:t> </a:t>
                </a:r>
                <a:endParaRPr lang="es-MX" sz="2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8ADE84B-E7DA-B898-0096-BCF334DAF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26" y="751501"/>
                <a:ext cx="4348086" cy="461665"/>
              </a:xfrm>
              <a:prstGeom prst="rect">
                <a:avLst/>
              </a:prstGeom>
              <a:blipFill>
                <a:blip r:embed="rId3"/>
                <a:stretch>
                  <a:fillRect l="-2101" t="-11842" b="-27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C2412D3-51BF-63A2-97F3-A6A92A440166}"/>
                  </a:ext>
                </a:extLst>
              </p:cNvPr>
              <p:cNvSpPr txBox="1"/>
              <p:nvPr/>
            </p:nvSpPr>
            <p:spPr>
              <a:xfrm>
                <a:off x="4046955" y="1458529"/>
                <a:ext cx="7744684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C2412D3-51BF-63A2-97F3-A6A92A44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955" y="1458529"/>
                <a:ext cx="7744684" cy="424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86C099C-F01C-196F-A0B7-5C4AE78C4B2C}"/>
              </a:ext>
            </a:extLst>
          </p:cNvPr>
          <p:cNvSpPr txBox="1"/>
          <p:nvPr/>
        </p:nvSpPr>
        <p:spPr>
          <a:xfrm>
            <a:off x="1178101" y="2326197"/>
            <a:ext cx="11039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Recordando la definiendo la función de transferencia de las propagaciones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907D081-37D4-08F5-447E-C6B912EC824E}"/>
                  </a:ext>
                </a:extLst>
              </p:cNvPr>
              <p:cNvSpPr txBox="1"/>
              <p:nvPr/>
            </p:nvSpPr>
            <p:spPr>
              <a:xfrm>
                <a:off x="3055869" y="2971768"/>
                <a:ext cx="6105832" cy="57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𝑖𝑘𝑧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𝜋𝜆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s-MX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907D081-37D4-08F5-447E-C6B912EC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69" y="2971768"/>
                <a:ext cx="6105832" cy="578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157DAB89-E506-F08E-C2C7-8230FFD8DCE8}"/>
              </a:ext>
            </a:extLst>
          </p:cNvPr>
          <p:cNvSpPr txBox="1"/>
          <p:nvPr/>
        </p:nvSpPr>
        <p:spPr>
          <a:xfrm>
            <a:off x="1152530" y="3884645"/>
            <a:ext cx="11039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Si se despeja en el espectro del campo y se agrupan los términos se obtiene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A8A7A80-C2B8-63C3-98F3-FE39A68592EC}"/>
                  </a:ext>
                </a:extLst>
              </p:cNvPr>
              <p:cNvSpPr txBox="1"/>
              <p:nvPr/>
            </p:nvSpPr>
            <p:spPr>
              <a:xfrm>
                <a:off x="1718187" y="4620316"/>
                <a:ext cx="8305672" cy="48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s-MX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𝜋𝜆</m:t>
                          </m:r>
                          <m:d>
                            <m:dPr>
                              <m:ctrlP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A8A7A80-C2B8-63C3-98F3-FE39A685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87" y="4620316"/>
                <a:ext cx="8305672" cy="4864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C51653B-9850-BEAE-DEA3-69EEDAA9D776}"/>
                  </a:ext>
                </a:extLst>
              </p:cNvPr>
              <p:cNvSpPr txBox="1"/>
              <p:nvPr/>
            </p:nvSpPr>
            <p:spPr>
              <a:xfrm>
                <a:off x="1178101" y="5505673"/>
                <a:ext cx="110394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000" b="1" dirty="0">
                    <a:solidFill>
                      <a:schemeClr val="accent1">
                        <a:lumMod val="75000"/>
                      </a:schemeClr>
                    </a:solidFill>
                    <a:latin typeface="SegoeUI-Bold"/>
                  </a:rPr>
                  <a:t>Generalizando este resultado para cualquier número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MX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s-MX" sz="2000" b="1" dirty="0">
                    <a:solidFill>
                      <a:schemeClr val="accent1">
                        <a:lumMod val="75000"/>
                      </a:schemeClr>
                    </a:solidFill>
                    <a:latin typeface="SegoeUI-Bold"/>
                  </a:rPr>
                  <a:t>….</a:t>
                </a: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C51653B-9850-BEAE-DEA3-69EEDAA9D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01" y="5505673"/>
                <a:ext cx="11039470" cy="400110"/>
              </a:xfrm>
              <a:prstGeom prst="rect">
                <a:avLst/>
              </a:prstGeom>
              <a:blipFill>
                <a:blip r:embed="rId7"/>
                <a:stretch>
                  <a:fillRect l="-552" t="-6061" b="-272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9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1E9D91FE-7BC2-E970-171C-DB6E40F9DC54}"/>
              </a:ext>
            </a:extLst>
          </p:cNvPr>
          <p:cNvSpPr/>
          <p:nvPr/>
        </p:nvSpPr>
        <p:spPr>
          <a:xfrm>
            <a:off x="2368176" y="4139598"/>
            <a:ext cx="6425798" cy="882640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2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8ADE84B-E7DA-B898-0096-BCF334DAF7F4}"/>
                  </a:ext>
                </a:extLst>
              </p:cNvPr>
              <p:cNvSpPr txBox="1"/>
              <p:nvPr/>
            </p:nvSpPr>
            <p:spPr>
              <a:xfrm>
                <a:off x="1460090" y="1284330"/>
                <a:ext cx="108891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b="1" dirty="0">
                    <a:solidFill>
                      <a:srgbClr val="2E3531"/>
                    </a:solidFill>
                    <a:latin typeface="SegoeUI-Bold"/>
                  </a:rPr>
                  <a:t>Espectro del campo para cualquier secuencia de distancias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1" i="1" smtClean="0">
                            <a:solidFill>
                              <a:srgbClr val="2E35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 i="1" smtClean="0">
                            <a:solidFill>
                              <a:srgbClr val="2E353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MX" sz="2400" b="1" i="1" smtClean="0">
                            <a:solidFill>
                              <a:srgbClr val="2E353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8ADE84B-E7DA-B898-0096-BCF334DAF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090" y="1284330"/>
                <a:ext cx="10889175" cy="461665"/>
              </a:xfrm>
              <a:prstGeom prst="rect">
                <a:avLst/>
              </a:prstGeom>
              <a:blipFill>
                <a:blip r:embed="rId3"/>
                <a:stretch>
                  <a:fillRect l="-896" t="-12000" b="-29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A8A7A80-C2B8-63C3-98F3-FE39A68592EC}"/>
                  </a:ext>
                </a:extLst>
              </p:cNvPr>
              <p:cNvSpPr txBox="1"/>
              <p:nvPr/>
            </p:nvSpPr>
            <p:spPr>
              <a:xfrm>
                <a:off x="1054510" y="2270175"/>
                <a:ext cx="9809801" cy="48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𝑧𝑛</m:t>
                          </m:r>
                        </m:sub>
                      </m:sSub>
                      <m:d>
                        <m:d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es-MX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s-MX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sSup>
                        <m:sSupPr>
                          <m:ctrlPr>
                            <a:rPr lang="es-MX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𝜋𝜆</m:t>
                          </m:r>
                          <m:d>
                            <m:dPr>
                              <m:ctrlPr>
                                <a:rPr lang="es-MX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s-MX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MX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MX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A8A7A80-C2B8-63C3-98F3-FE39A685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10" y="2270175"/>
                <a:ext cx="9809801" cy="486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C51653B-9850-BEAE-DEA3-69EEDAA9D776}"/>
                  </a:ext>
                </a:extLst>
              </p:cNvPr>
              <p:cNvSpPr txBox="1"/>
              <p:nvPr/>
            </p:nvSpPr>
            <p:spPr>
              <a:xfrm>
                <a:off x="1718187" y="3422962"/>
                <a:ext cx="110394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000" b="1" dirty="0">
                    <a:solidFill>
                      <a:schemeClr val="accent1">
                        <a:lumMod val="75000"/>
                      </a:schemeClr>
                    </a:solidFill>
                    <a:latin typeface="SegoeUI-Bold"/>
                  </a:rPr>
                  <a:t>Si    </a:t>
                </a:r>
                <a14:m>
                  <m:oMath xmlns:m="http://schemas.openxmlformats.org/officeDocument/2006/math">
                    <m:r>
                      <a:rPr lang="es-MX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s-MX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MX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MX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MX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MX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MX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s-MX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s-MX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MX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s-MX" sz="2000" b="1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</a:t>
                </a:r>
                <a:r>
                  <a:rPr lang="es-MX" sz="2000" b="1" dirty="0">
                    <a:solidFill>
                      <a:schemeClr val="accent1">
                        <a:lumMod val="75000"/>
                      </a:schemeClr>
                    </a:solidFill>
                    <a:latin typeface="SegoeUI-Bold"/>
                  </a:rPr>
                  <a:t>Entonces se obtiene …</a:t>
                </a:r>
                <a:endParaRPr lang="es-MX" sz="20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C51653B-9850-BEAE-DEA3-69EEDAA9D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87" y="3422962"/>
                <a:ext cx="11039470" cy="400110"/>
              </a:xfrm>
              <a:prstGeom prst="rect">
                <a:avLst/>
              </a:prstGeom>
              <a:blipFill>
                <a:blip r:embed="rId5"/>
                <a:stretch>
                  <a:fillRect l="-607" t="-7692" b="-292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agrama de flujo: proceso 1">
            <a:extLst>
              <a:ext uri="{FF2B5EF4-FFF2-40B4-BE49-F238E27FC236}">
                <a16:creationId xmlns:a16="http://schemas.microsoft.com/office/drawing/2014/main" id="{792AC6D1-1FDC-2EFE-C728-BC485C362A49}"/>
              </a:ext>
            </a:extLst>
          </p:cNvPr>
          <p:cNvSpPr/>
          <p:nvPr/>
        </p:nvSpPr>
        <p:spPr>
          <a:xfrm>
            <a:off x="952331" y="2033270"/>
            <a:ext cx="10185159" cy="96028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2010DB3-AA14-4A16-699E-82E2CAA9C049}"/>
                  </a:ext>
                </a:extLst>
              </p:cNvPr>
              <p:cNvSpPr txBox="1"/>
              <p:nvPr/>
            </p:nvSpPr>
            <p:spPr>
              <a:xfrm>
                <a:off x="2368176" y="4337678"/>
                <a:ext cx="6425798" cy="48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es-MX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p>
                      </m:sSup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sSup>
                        <m:sSupPr>
                          <m:ctrlPr>
                            <a:rPr lang="es-MX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𝜋𝜆</m:t>
                          </m:r>
                          <m:d>
                            <m:dPr>
                              <m:ctrlPr>
                                <a:rPr lang="es-MX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d>
                            <m:dPr>
                              <m:ctrlPr>
                                <a:rPr lang="es-MX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MX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2010DB3-AA14-4A16-699E-82E2CAA9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176" y="4337678"/>
                <a:ext cx="6425798" cy="4864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8287A7A4-9F2E-5F33-EA34-28923D18DC70}"/>
              </a:ext>
            </a:extLst>
          </p:cNvPr>
          <p:cNvSpPr txBox="1"/>
          <p:nvPr/>
        </p:nvSpPr>
        <p:spPr>
          <a:xfrm>
            <a:off x="1718187" y="5456588"/>
            <a:ext cx="11039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Demostrando que es equivalente a la sucesión de distancias</a:t>
            </a:r>
          </a:p>
        </p:txBody>
      </p:sp>
    </p:spTree>
    <p:extLst>
      <p:ext uri="{BB962C8B-B14F-4D97-AF65-F5344CB8AC3E}">
        <p14:creationId xmlns:p14="http://schemas.microsoft.com/office/powerpoint/2010/main" val="336155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agrama de flujo: proceso 19">
            <a:extLst>
              <a:ext uri="{FF2B5EF4-FFF2-40B4-BE49-F238E27FC236}">
                <a16:creationId xmlns:a16="http://schemas.microsoft.com/office/drawing/2014/main" id="{C380D119-30E9-75E9-7677-402C0F16070B}"/>
              </a:ext>
            </a:extLst>
          </p:cNvPr>
          <p:cNvSpPr/>
          <p:nvPr/>
        </p:nvSpPr>
        <p:spPr>
          <a:xfrm>
            <a:off x="9161394" y="129540"/>
            <a:ext cx="2484917" cy="226989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5A0E3-E049-D55E-A613-19B8414F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CB3B7D-70D8-7624-B7D4-89A86BA0F1E0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05E3F8-5A09-7BB5-9E64-AD7B6B8225EE}"/>
              </a:ext>
            </a:extLst>
          </p:cNvPr>
          <p:cNvSpPr txBox="1"/>
          <p:nvPr/>
        </p:nvSpPr>
        <p:spPr>
          <a:xfrm>
            <a:off x="545689" y="1343628"/>
            <a:ext cx="6105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Aproximación</a:t>
            </a:r>
            <a:r>
              <a:rPr lang="en-US" sz="2400" b="1" dirty="0">
                <a:solidFill>
                  <a:srgbClr val="2E3531"/>
                </a:solidFill>
                <a:latin typeface="SegoeUI-Bold"/>
              </a:rPr>
              <a:t> de Fresnel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06CB63B-EF9E-68C1-05B9-8C8F796000F3}"/>
                  </a:ext>
                </a:extLst>
              </p:cNvPr>
              <p:cNvSpPr txBox="1"/>
              <p:nvPr/>
            </p:nvSpPr>
            <p:spPr>
              <a:xfrm>
                <a:off x="1519084" y="1994225"/>
                <a:ext cx="6356933" cy="79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∬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06CB63B-EF9E-68C1-05B9-8C8F79600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084" y="1994225"/>
                <a:ext cx="6356933" cy="796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98BE630-0420-0B60-ACA7-BF7BDDA7CA2F}"/>
                  </a:ext>
                </a:extLst>
              </p:cNvPr>
              <p:cNvSpPr txBox="1"/>
              <p:nvPr/>
            </p:nvSpPr>
            <p:spPr>
              <a:xfrm>
                <a:off x="7336187" y="1866087"/>
                <a:ext cx="61058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MX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98BE630-0420-0B60-ACA7-BF7BDDA7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187" y="1866087"/>
                <a:ext cx="6105832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51961A-1A4F-0C9D-9E9E-F31F9142B1D7}"/>
                  </a:ext>
                </a:extLst>
              </p:cNvPr>
              <p:cNvSpPr txBox="1"/>
              <p:nvPr/>
            </p:nvSpPr>
            <p:spPr>
              <a:xfrm>
                <a:off x="6952729" y="618989"/>
                <a:ext cx="68727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51961A-1A4F-0C9D-9E9E-F31F9142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29" y="618989"/>
                <a:ext cx="6872748" cy="461665"/>
              </a:xfrm>
              <a:prstGeom prst="rect">
                <a:avLst/>
              </a:prstGeom>
              <a:blipFill>
                <a:blip r:embed="rId5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272DE1CC-70CD-6202-1FCB-8B4CAEAFEEE6}"/>
              </a:ext>
            </a:extLst>
          </p:cNvPr>
          <p:cNvSpPr txBox="1"/>
          <p:nvPr/>
        </p:nvSpPr>
        <p:spPr>
          <a:xfrm>
            <a:off x="9161394" y="129540"/>
            <a:ext cx="2455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Campo entrada</a:t>
            </a:r>
            <a:endParaRPr lang="es-MX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2B0494-B38B-1088-CC4E-565B7B1AC159}"/>
              </a:ext>
            </a:extLst>
          </p:cNvPr>
          <p:cNvSpPr txBox="1"/>
          <p:nvPr/>
        </p:nvSpPr>
        <p:spPr>
          <a:xfrm>
            <a:off x="9349198" y="1487797"/>
            <a:ext cx="2455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Campo salida</a:t>
            </a:r>
            <a:endParaRPr lang="es-MX" sz="2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47B00C-F32D-1F33-5310-80E51F1EA112}"/>
              </a:ext>
            </a:extLst>
          </p:cNvPr>
          <p:cNvSpPr txBox="1"/>
          <p:nvPr/>
        </p:nvSpPr>
        <p:spPr>
          <a:xfrm>
            <a:off x="648926" y="3104715"/>
            <a:ext cx="7757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Función respuesta al impulso de Fresnel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C9A8323-EAB1-B530-ACBC-701477BC1886}"/>
                  </a:ext>
                </a:extLst>
              </p:cNvPr>
              <p:cNvSpPr txBox="1"/>
              <p:nvPr/>
            </p:nvSpPr>
            <p:spPr>
              <a:xfrm>
                <a:off x="2507225" y="3873541"/>
                <a:ext cx="3248518" cy="754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𝑖𝑘𝑧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C9A8323-EAB1-B530-ACBC-701477BC1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225" y="3873541"/>
                <a:ext cx="3248518" cy="754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4A0BFDEB-286C-AAA0-B378-2C6150896024}"/>
              </a:ext>
            </a:extLst>
          </p:cNvPr>
          <p:cNvSpPr txBox="1"/>
          <p:nvPr/>
        </p:nvSpPr>
        <p:spPr>
          <a:xfrm>
            <a:off x="545689" y="4809242"/>
            <a:ext cx="7076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Derive una expresión que demuestre que es una versión aproximada de la función de transferencia de la propagación en el espacio libre del espectro angular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BFEF25C-04FD-03DC-D8D5-2CD032EC17F3}"/>
                  </a:ext>
                </a:extLst>
              </p:cNvPr>
              <p:cNvSpPr txBox="1"/>
              <p:nvPr/>
            </p:nvSpPr>
            <p:spPr>
              <a:xfrm>
                <a:off x="7757267" y="4775005"/>
                <a:ext cx="4273029" cy="70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BFEF25C-04FD-03DC-D8D5-2CD032EC1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267" y="4775005"/>
                <a:ext cx="4273029" cy="7027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3AE53B72-2AB3-49E0-7E21-A1FD85A4C98D}"/>
              </a:ext>
            </a:extLst>
          </p:cNvPr>
          <p:cNvSpPr txBox="1"/>
          <p:nvPr/>
        </p:nvSpPr>
        <p:spPr>
          <a:xfrm>
            <a:off x="8333499" y="3219236"/>
            <a:ext cx="41112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Aproximación de Fresnel es la aproximación paraxial del espectro angular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36495AC-AE41-88BD-00B3-56E401E784F0}"/>
              </a:ext>
            </a:extLst>
          </p:cNvPr>
          <p:cNvSpPr txBox="1"/>
          <p:nvPr/>
        </p:nvSpPr>
        <p:spPr>
          <a:xfrm>
            <a:off x="4697550" y="456014"/>
            <a:ext cx="2702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0066"/>
                </a:solidFill>
                <a:effectLst/>
                <a:latin typeface="SegoeUI-Bold"/>
              </a:rPr>
              <a:t>ENUNCIADO</a:t>
            </a:r>
            <a:endParaRPr lang="es-MX" sz="3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86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2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ADE84B-E7DA-B898-0096-BCF334DAF7F4}"/>
              </a:ext>
            </a:extLst>
          </p:cNvPr>
          <p:cNvSpPr txBox="1"/>
          <p:nvPr/>
        </p:nvSpPr>
        <p:spPr>
          <a:xfrm>
            <a:off x="653895" y="1255079"/>
            <a:ext cx="11538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Replicando los resultados de las intensidades del campo computacionalmente </a:t>
            </a:r>
            <a:endParaRPr lang="es-MX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87A7A4-9F2E-5F33-EA34-28923D18DC70}"/>
              </a:ext>
            </a:extLst>
          </p:cNvPr>
          <p:cNvSpPr txBox="1"/>
          <p:nvPr/>
        </p:nvSpPr>
        <p:spPr>
          <a:xfrm>
            <a:off x="877953" y="2557715"/>
            <a:ext cx="3041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Error cuadrático medio entre los dos gráficos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68D390-59CE-79C4-7E55-4B2CC8D0F5BC}"/>
              </a:ext>
            </a:extLst>
          </p:cNvPr>
          <p:cNvSpPr txBox="1"/>
          <p:nvPr/>
        </p:nvSpPr>
        <p:spPr>
          <a:xfrm>
            <a:off x="4956096" y="5369243"/>
            <a:ext cx="29337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Campo de salida sucesión de distancias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19D6E8-EF64-AA8C-6079-022DAE1BD968}"/>
              </a:ext>
            </a:extLst>
          </p:cNvPr>
          <p:cNvSpPr txBox="1"/>
          <p:nvPr/>
        </p:nvSpPr>
        <p:spPr>
          <a:xfrm>
            <a:off x="9053583" y="5412916"/>
            <a:ext cx="25970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Campo de salida única distancia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6BCD06D-466C-D87E-E293-EEEDC8050870}"/>
                  </a:ext>
                </a:extLst>
              </p:cNvPr>
              <p:cNvSpPr txBox="1"/>
              <p:nvPr/>
            </p:nvSpPr>
            <p:spPr>
              <a:xfrm>
                <a:off x="1009300" y="3598706"/>
                <a:ext cx="2493440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=1.8∙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−35</m:t>
                          </m:r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6BCD06D-466C-D87E-E293-EEEDC8050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300" y="3598706"/>
                <a:ext cx="2493440" cy="373500"/>
              </a:xfrm>
              <a:prstGeom prst="rect">
                <a:avLst/>
              </a:prstGeom>
              <a:blipFill>
                <a:blip r:embed="rId4"/>
                <a:stretch>
                  <a:fillRect l="-2689" t="-1613" r="-978" b="-48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 descr="Captura de pantalla en blanco y negro&#10;&#10;Descripción generada automáticamente">
            <a:extLst>
              <a:ext uri="{FF2B5EF4-FFF2-40B4-BE49-F238E27FC236}">
                <a16:creationId xmlns:a16="http://schemas.microsoft.com/office/drawing/2014/main" id="{0EC95F7A-6A3F-29C1-246C-6974FA3784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7"/>
          <a:stretch/>
        </p:blipFill>
        <p:spPr>
          <a:xfrm>
            <a:off x="4350774" y="1781212"/>
            <a:ext cx="7438901" cy="36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29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E1CC1067-7D3C-4E34-1E0C-8589777E9BBD}"/>
              </a:ext>
            </a:extLst>
          </p:cNvPr>
          <p:cNvSpPr/>
          <p:nvPr/>
        </p:nvSpPr>
        <p:spPr>
          <a:xfrm>
            <a:off x="8347587" y="0"/>
            <a:ext cx="3869984" cy="6869660"/>
          </a:xfrm>
          <a:prstGeom prst="rect">
            <a:avLst/>
          </a:prstGeom>
          <a:gradFill flip="none" rotWithShape="1">
            <a:gsLst>
              <a:gs pos="19000">
                <a:srgbClr val="000066">
                  <a:lumMod val="99000"/>
                </a:srgbClr>
              </a:gs>
              <a:gs pos="85000">
                <a:srgbClr val="000066">
                  <a:alpha val="63000"/>
                </a:srgbClr>
              </a:gs>
              <a:gs pos="98000">
                <a:srgbClr val="000066">
                  <a:alpha val="5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9CAF2D-C3E1-B8C9-A4BD-C0747B842626}"/>
              </a:ext>
            </a:extLst>
          </p:cNvPr>
          <p:cNvSpPr/>
          <p:nvPr/>
        </p:nvSpPr>
        <p:spPr>
          <a:xfrm>
            <a:off x="0" y="5973096"/>
            <a:ext cx="8347587" cy="88490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9D06E4-3B06-6951-4051-43B6EC767CB2}"/>
              </a:ext>
            </a:extLst>
          </p:cNvPr>
          <p:cNvSpPr txBox="1"/>
          <p:nvPr/>
        </p:nvSpPr>
        <p:spPr>
          <a:xfrm>
            <a:off x="2984090" y="323060"/>
            <a:ext cx="2015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002060"/>
                </a:solidFill>
                <a:latin typeface="SegoeUI-Bold"/>
              </a:rPr>
              <a:t>Punto 3</a:t>
            </a:r>
            <a:endParaRPr lang="es-MX" sz="3600" dirty="0">
              <a:solidFill>
                <a:srgbClr val="00206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B94575-5D44-B22B-054B-8A57570D6A44}"/>
              </a:ext>
            </a:extLst>
          </p:cNvPr>
          <p:cNvSpPr txBox="1"/>
          <p:nvPr/>
        </p:nvSpPr>
        <p:spPr>
          <a:xfrm>
            <a:off x="8416414" y="307672"/>
            <a:ext cx="44540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SegoeUI-Bold"/>
              </a:rPr>
              <a:t>Primer Parcial</a:t>
            </a:r>
          </a:p>
          <a:p>
            <a:endParaRPr lang="es-MX" sz="2400" dirty="0">
              <a:solidFill>
                <a:schemeClr val="bg1"/>
              </a:solidFill>
              <a:latin typeface="SegoeUI-Bold"/>
            </a:endParaRP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Óptica de Fourier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744A9B-22CE-14A1-FD5A-59AC51D04451}"/>
              </a:ext>
            </a:extLst>
          </p:cNvPr>
          <p:cNvSpPr txBox="1"/>
          <p:nvPr/>
        </p:nvSpPr>
        <p:spPr>
          <a:xfrm>
            <a:off x="373625" y="1631111"/>
            <a:ext cx="5220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SegoeUI-Bold"/>
              </a:rPr>
              <a:t>Ejercicio (25%)</a:t>
            </a:r>
            <a:endParaRPr lang="es-MX" sz="2400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BE644311-50EF-3E1C-0637-5FF7667E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7" y="5995220"/>
            <a:ext cx="1437968" cy="8744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87FBF48-00E9-4BE4-9E03-C38A6031D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9208" y="2106547"/>
            <a:ext cx="4009221" cy="34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1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0C009011-196B-0755-54A6-2476595B9D35}"/>
              </a:ext>
            </a:extLst>
          </p:cNvPr>
          <p:cNvSpPr/>
          <p:nvPr/>
        </p:nvSpPr>
        <p:spPr>
          <a:xfrm>
            <a:off x="10014153" y="144206"/>
            <a:ext cx="2075135" cy="302013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5A0E3-E049-D55E-A613-19B8414F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CB3B7D-70D8-7624-B7D4-89A86BA0F1E0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3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05E3F8-5A09-7BB5-9E64-AD7B6B8225EE}"/>
              </a:ext>
            </a:extLst>
          </p:cNvPr>
          <p:cNvSpPr txBox="1"/>
          <p:nvPr/>
        </p:nvSpPr>
        <p:spPr>
          <a:xfrm>
            <a:off x="389697" y="1341888"/>
            <a:ext cx="8813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Encuentre una expresión para la distribución de intensidad:  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06CB63B-EF9E-68C1-05B9-8C8F796000F3}"/>
                  </a:ext>
                </a:extLst>
              </p:cNvPr>
              <p:cNvSpPr txBox="1"/>
              <p:nvPr/>
            </p:nvSpPr>
            <p:spPr>
              <a:xfrm>
                <a:off x="389697" y="4239404"/>
                <a:ext cx="8304966" cy="9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𝑗𝑘𝑧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nary>
                        <m:naryPr>
                          <m:chr m:val="∬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06CB63B-EF9E-68C1-05B9-8C8F79600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7" y="4239404"/>
                <a:ext cx="8304966" cy="999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98BE630-0420-0B60-ACA7-BF7BDDA7CA2F}"/>
                  </a:ext>
                </a:extLst>
              </p:cNvPr>
              <p:cNvSpPr txBox="1"/>
              <p:nvPr/>
            </p:nvSpPr>
            <p:spPr>
              <a:xfrm>
                <a:off x="7916932" y="1647943"/>
                <a:ext cx="61058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MX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98BE630-0420-0B60-ACA7-BF7BDDA7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32" y="1647943"/>
                <a:ext cx="6105832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51961A-1A4F-0C9D-9E9E-F31F9142B1D7}"/>
                  </a:ext>
                </a:extLst>
              </p:cNvPr>
              <p:cNvSpPr txBox="1"/>
              <p:nvPr/>
            </p:nvSpPr>
            <p:spPr>
              <a:xfrm>
                <a:off x="7533474" y="772077"/>
                <a:ext cx="68727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51961A-1A4F-0C9D-9E9E-F31F9142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74" y="772077"/>
                <a:ext cx="6872748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272DE1CC-70CD-6202-1FCB-8B4CAEAFEEE6}"/>
              </a:ext>
            </a:extLst>
          </p:cNvPr>
          <p:cNvSpPr txBox="1"/>
          <p:nvPr/>
        </p:nvSpPr>
        <p:spPr>
          <a:xfrm>
            <a:off x="10062678" y="402321"/>
            <a:ext cx="2455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2E3531"/>
                </a:solidFill>
                <a:latin typeface="SegoeUI-Bold"/>
              </a:rPr>
              <a:t>Campo entrada</a:t>
            </a:r>
            <a:endParaRPr lang="es-MX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2B0494-B38B-1088-CC4E-565B7B1AC159}"/>
              </a:ext>
            </a:extLst>
          </p:cNvPr>
          <p:cNvSpPr txBox="1"/>
          <p:nvPr/>
        </p:nvSpPr>
        <p:spPr>
          <a:xfrm>
            <a:off x="10062678" y="1259015"/>
            <a:ext cx="2455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2E3531"/>
                </a:solidFill>
                <a:latin typeface="SegoeUI-Bold"/>
              </a:rPr>
              <a:t>Campo salida</a:t>
            </a:r>
            <a:endParaRPr lang="es-MX" sz="2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47B00C-F32D-1F33-5310-80E51F1EA112}"/>
              </a:ext>
            </a:extLst>
          </p:cNvPr>
          <p:cNvSpPr txBox="1"/>
          <p:nvPr/>
        </p:nvSpPr>
        <p:spPr>
          <a:xfrm>
            <a:off x="801330" y="3164338"/>
            <a:ext cx="8599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Del patrón de difracción de Fraunhofer de la apertura: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C9A8323-EAB1-B530-ACBC-701477BC1886}"/>
                  </a:ext>
                </a:extLst>
              </p:cNvPr>
              <p:cNvSpPr txBox="1"/>
              <p:nvPr/>
            </p:nvSpPr>
            <p:spPr>
              <a:xfrm>
                <a:off x="3938820" y="2152435"/>
                <a:ext cx="2712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C9A8323-EAB1-B530-ACBC-701477BC1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20" y="2152435"/>
                <a:ext cx="2712858" cy="369332"/>
              </a:xfrm>
              <a:prstGeom prst="rect">
                <a:avLst/>
              </a:prstGeom>
              <a:blipFill>
                <a:blip r:embed="rId6"/>
                <a:stretch>
                  <a:fillRect l="-2247" r="-674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40FD031-13E7-2E90-4D3E-7E494BF05F9F}"/>
                  </a:ext>
                </a:extLst>
              </p:cNvPr>
              <p:cNvSpPr txBox="1"/>
              <p:nvPr/>
            </p:nvSpPr>
            <p:spPr>
              <a:xfrm>
                <a:off x="7916932" y="2521767"/>
                <a:ext cx="61058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MX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40FD031-13E7-2E90-4D3E-7E494BF05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32" y="2521767"/>
                <a:ext cx="6105832" cy="400110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AF55900E-871E-071F-B017-8166AB80B570}"/>
              </a:ext>
            </a:extLst>
          </p:cNvPr>
          <p:cNvSpPr txBox="1"/>
          <p:nvPr/>
        </p:nvSpPr>
        <p:spPr>
          <a:xfrm>
            <a:off x="10062678" y="2132839"/>
            <a:ext cx="2455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2E3531"/>
                </a:solidFill>
                <a:latin typeface="SegoeUI-Bold"/>
              </a:rPr>
              <a:t>Intensidad salida</a:t>
            </a:r>
            <a:endParaRPr lang="es-MX" sz="2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53A8874-1517-5038-667C-8B5393E36F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6106" y="3416085"/>
            <a:ext cx="3273182" cy="2807133"/>
          </a:xfrm>
          <a:prstGeom prst="rect">
            <a:avLst/>
          </a:prstGeom>
        </p:spPr>
      </p:pic>
      <p:sp>
        <p:nvSpPr>
          <p:cNvPr id="19" name="Diagrama de flujo: proceso 18">
            <a:extLst>
              <a:ext uri="{FF2B5EF4-FFF2-40B4-BE49-F238E27FC236}">
                <a16:creationId xmlns:a16="http://schemas.microsoft.com/office/drawing/2014/main" id="{788CA470-29E3-287B-2E8C-312A2C93A70C}"/>
              </a:ext>
            </a:extLst>
          </p:cNvPr>
          <p:cNvSpPr/>
          <p:nvPr/>
        </p:nvSpPr>
        <p:spPr>
          <a:xfrm>
            <a:off x="10795819" y="4675239"/>
            <a:ext cx="206478" cy="2212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Diagrama de flujo: proceso 19">
            <a:extLst>
              <a:ext uri="{FF2B5EF4-FFF2-40B4-BE49-F238E27FC236}">
                <a16:creationId xmlns:a16="http://schemas.microsoft.com/office/drawing/2014/main" id="{4019FF6C-4939-8157-A029-D6B1E69A5727}"/>
              </a:ext>
            </a:extLst>
          </p:cNvPr>
          <p:cNvSpPr/>
          <p:nvPr/>
        </p:nvSpPr>
        <p:spPr>
          <a:xfrm>
            <a:off x="11614030" y="4606413"/>
            <a:ext cx="206478" cy="2212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4C091E0-4FAF-DCF7-F751-C6F5CE709726}"/>
                  </a:ext>
                </a:extLst>
              </p:cNvPr>
              <p:cNvSpPr txBox="1"/>
              <p:nvPr/>
            </p:nvSpPr>
            <p:spPr>
              <a:xfrm>
                <a:off x="11650851" y="4546283"/>
                <a:ext cx="3029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4C091E0-4FAF-DCF7-F751-C6F5CE70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851" y="4546283"/>
                <a:ext cx="302903" cy="369332"/>
              </a:xfrm>
              <a:prstGeom prst="rect">
                <a:avLst/>
              </a:prstGeom>
              <a:blipFill>
                <a:blip r:embed="rId9"/>
                <a:stretch>
                  <a:fillRect l="-26000" r="-8000"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48CD771-90EC-830D-3828-54A981E1A5E2}"/>
                  </a:ext>
                </a:extLst>
              </p:cNvPr>
              <p:cNvSpPr txBox="1"/>
              <p:nvPr/>
            </p:nvSpPr>
            <p:spPr>
              <a:xfrm>
                <a:off x="10748817" y="4519576"/>
                <a:ext cx="295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48CD771-90EC-830D-3828-54A981E1A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817" y="4519576"/>
                <a:ext cx="295787" cy="369332"/>
              </a:xfrm>
              <a:prstGeom prst="rect">
                <a:avLst/>
              </a:prstGeom>
              <a:blipFill>
                <a:blip r:embed="rId10"/>
                <a:stretch>
                  <a:fillRect l="-26531" r="-8163" b="-114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6C448020-F08B-3049-B77B-1ABAADE7B39C}"/>
              </a:ext>
            </a:extLst>
          </p:cNvPr>
          <p:cNvSpPr txBox="1"/>
          <p:nvPr/>
        </p:nvSpPr>
        <p:spPr>
          <a:xfrm>
            <a:off x="4078118" y="259584"/>
            <a:ext cx="2702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0066"/>
                </a:solidFill>
                <a:effectLst/>
                <a:latin typeface="SegoeUI-Bold"/>
              </a:rPr>
              <a:t>ENUNCIADO</a:t>
            </a:r>
            <a:endParaRPr lang="es-MX" sz="3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34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3B55C14F-2712-06FB-1393-F465CF7FEF54}"/>
              </a:ext>
            </a:extLst>
          </p:cNvPr>
          <p:cNvSpPr/>
          <p:nvPr/>
        </p:nvSpPr>
        <p:spPr>
          <a:xfrm>
            <a:off x="5458504" y="4866970"/>
            <a:ext cx="2475481" cy="560439"/>
          </a:xfrm>
          <a:prstGeom prst="flowChartProcess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proceso 29">
            <a:extLst>
              <a:ext uri="{FF2B5EF4-FFF2-40B4-BE49-F238E27FC236}">
                <a16:creationId xmlns:a16="http://schemas.microsoft.com/office/drawing/2014/main" id="{9CE47607-6A99-1A19-23C8-8F0D76A0AE0B}"/>
              </a:ext>
            </a:extLst>
          </p:cNvPr>
          <p:cNvSpPr/>
          <p:nvPr/>
        </p:nvSpPr>
        <p:spPr>
          <a:xfrm>
            <a:off x="2214069" y="4897933"/>
            <a:ext cx="2254690" cy="560439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5A0E3-E049-D55E-A613-19B8414F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CB3B7D-70D8-7624-B7D4-89A86BA0F1E0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3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05E3F8-5A09-7BB5-9E64-AD7B6B8225EE}"/>
              </a:ext>
            </a:extLst>
          </p:cNvPr>
          <p:cNvSpPr txBox="1"/>
          <p:nvPr/>
        </p:nvSpPr>
        <p:spPr>
          <a:xfrm>
            <a:off x="465235" y="1634612"/>
            <a:ext cx="8813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calcula la tramitancia  de la apertura cuadrada</a:t>
            </a:r>
            <a:endParaRPr lang="es-MX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5492058-B943-7AB4-398F-C341693C7E81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18DBC46-1532-618F-0A67-526EF3803051}"/>
                  </a:ext>
                </a:extLst>
              </p:cNvPr>
              <p:cNvSpPr txBox="1"/>
              <p:nvPr/>
            </p:nvSpPr>
            <p:spPr>
              <a:xfrm>
                <a:off x="530421" y="2763085"/>
                <a:ext cx="740356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18DBC46-1532-618F-0A67-526EF380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1" y="2763085"/>
                <a:ext cx="7403565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28E5290-70D4-5A48-341B-C6D0FA8F461E}"/>
                  </a:ext>
                </a:extLst>
              </p:cNvPr>
              <p:cNvSpPr txBox="1"/>
              <p:nvPr/>
            </p:nvSpPr>
            <p:spPr>
              <a:xfrm rot="16200000">
                <a:off x="2325553" y="2665729"/>
                <a:ext cx="1505219" cy="3062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90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28E5290-70D4-5A48-341B-C6D0FA8F4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25553" y="2665729"/>
                <a:ext cx="1505219" cy="3062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5363B1A-27B1-6A09-7587-FA11443264F4}"/>
                  </a:ext>
                </a:extLst>
              </p:cNvPr>
              <p:cNvSpPr txBox="1"/>
              <p:nvPr/>
            </p:nvSpPr>
            <p:spPr>
              <a:xfrm rot="16200000">
                <a:off x="5621714" y="2655465"/>
                <a:ext cx="1505219" cy="3062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90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5363B1A-27B1-6A09-7587-FA1144326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21714" y="2655465"/>
                <a:ext cx="1505219" cy="3062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AB6DDF50-3D90-D538-E70E-D69CE76CDA9B}"/>
              </a:ext>
            </a:extLst>
          </p:cNvPr>
          <p:cNvSpPr txBox="1"/>
          <p:nvPr/>
        </p:nvSpPr>
        <p:spPr>
          <a:xfrm>
            <a:off x="2214069" y="4938253"/>
            <a:ext cx="2577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Cuadro grande</a:t>
            </a:r>
            <a:endParaRPr lang="es-MX" sz="2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4E46C25-2CAC-9BCC-D0EF-90DE159886D1}"/>
              </a:ext>
            </a:extLst>
          </p:cNvPr>
          <p:cNvSpPr txBox="1"/>
          <p:nvPr/>
        </p:nvSpPr>
        <p:spPr>
          <a:xfrm>
            <a:off x="5458505" y="4944087"/>
            <a:ext cx="255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Cuadro pequeño</a:t>
            </a:r>
            <a:endParaRPr lang="es-MX" sz="2400" dirty="0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22A01988-0303-0D7F-B04B-C447B7ED5313}"/>
              </a:ext>
            </a:extLst>
          </p:cNvPr>
          <p:cNvGrpSpPr/>
          <p:nvPr/>
        </p:nvGrpSpPr>
        <p:grpSpPr>
          <a:xfrm>
            <a:off x="8528573" y="1822418"/>
            <a:ext cx="3646281" cy="3127109"/>
            <a:chOff x="8545719" y="1865445"/>
            <a:chExt cx="3646281" cy="3127109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67AB2042-33EC-9C36-B90C-6627905F445D}"/>
                </a:ext>
              </a:extLst>
            </p:cNvPr>
            <p:cNvGrpSpPr/>
            <p:nvPr/>
          </p:nvGrpSpPr>
          <p:grpSpPr>
            <a:xfrm>
              <a:off x="8545719" y="1865445"/>
              <a:ext cx="3646281" cy="3127109"/>
              <a:chOff x="8545719" y="1865445"/>
              <a:chExt cx="3646281" cy="3127109"/>
            </a:xfrm>
          </p:grpSpPr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2034EABC-71B7-49A3-55E5-3C67A958C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5719" y="1865445"/>
                <a:ext cx="3646281" cy="3127109"/>
              </a:xfrm>
              <a:prstGeom prst="rect">
                <a:avLst/>
              </a:prstGeom>
            </p:spPr>
          </p:pic>
          <p:sp>
            <p:nvSpPr>
              <p:cNvPr id="21" name="Diagrama de flujo: proceso 20">
                <a:extLst>
                  <a:ext uri="{FF2B5EF4-FFF2-40B4-BE49-F238E27FC236}">
                    <a16:creationId xmlns:a16="http://schemas.microsoft.com/office/drawing/2014/main" id="{194BEEF5-324F-52CA-D55B-9C3557A6B83E}"/>
                  </a:ext>
                </a:extLst>
              </p:cNvPr>
              <p:cNvSpPr/>
              <p:nvPr/>
            </p:nvSpPr>
            <p:spPr>
              <a:xfrm>
                <a:off x="10781157" y="3285157"/>
                <a:ext cx="206478" cy="221226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Diagrama de flujo: proceso 21">
                <a:extLst>
                  <a:ext uri="{FF2B5EF4-FFF2-40B4-BE49-F238E27FC236}">
                    <a16:creationId xmlns:a16="http://schemas.microsoft.com/office/drawing/2014/main" id="{A7732435-9365-F401-AE4A-D5C99D0F4D00}"/>
                  </a:ext>
                </a:extLst>
              </p:cNvPr>
              <p:cNvSpPr/>
              <p:nvPr/>
            </p:nvSpPr>
            <p:spPr>
              <a:xfrm>
                <a:off x="11599368" y="3129494"/>
                <a:ext cx="539576" cy="376889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>
                    <a:extLst>
                      <a:ext uri="{FF2B5EF4-FFF2-40B4-BE49-F238E27FC236}">
                        <a16:creationId xmlns:a16="http://schemas.microsoft.com/office/drawing/2014/main" id="{7E1AA0A1-6BE7-8A6F-2F0F-7A6B2AC1FFEA}"/>
                      </a:ext>
                    </a:extLst>
                  </p:cNvPr>
                  <p:cNvSpPr txBox="1"/>
                  <p:nvPr/>
                </p:nvSpPr>
                <p:spPr>
                  <a:xfrm>
                    <a:off x="11711118" y="3137342"/>
                    <a:ext cx="30290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MX" sz="2400" dirty="0"/>
                  </a:p>
                </p:txBody>
              </p:sp>
            </mc:Choice>
            <mc:Fallback xmlns="">
              <p:sp>
                <p:nvSpPr>
                  <p:cNvPr id="23" name="CuadroTexto 22">
                    <a:extLst>
                      <a:ext uri="{FF2B5EF4-FFF2-40B4-BE49-F238E27FC236}">
                        <a16:creationId xmlns:a16="http://schemas.microsoft.com/office/drawing/2014/main" id="{7E1AA0A1-6BE7-8A6F-2F0F-7A6B2AC1FF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11118" y="3137342"/>
                    <a:ext cx="30290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000" r="-8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80FEDF6B-AE46-4575-96E8-F0DFE10D67C3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4155" y="3129494"/>
                    <a:ext cx="29578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MX" sz="2400" dirty="0"/>
                  </a:p>
                </p:txBody>
              </p:sp>
            </mc:Choice>
            <mc:Fallback xmlns="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80FEDF6B-AE46-4575-96E8-F0DFE10D67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4155" y="3129494"/>
                    <a:ext cx="29578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531" r="-816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6681A6BF-8049-0B5B-C2C8-D2F2DB443C03}"/>
                </a:ext>
              </a:extLst>
            </p:cNvPr>
            <p:cNvGrpSpPr/>
            <p:nvPr/>
          </p:nvGrpSpPr>
          <p:grpSpPr>
            <a:xfrm>
              <a:off x="9663113" y="2845898"/>
              <a:ext cx="1047541" cy="936524"/>
              <a:chOff x="8601079" y="5092554"/>
              <a:chExt cx="1047541" cy="936524"/>
            </a:xfrm>
          </p:grpSpPr>
          <p:sp>
            <p:nvSpPr>
              <p:cNvPr id="33" name="Diagrama de flujo: proceso 32">
                <a:extLst>
                  <a:ext uri="{FF2B5EF4-FFF2-40B4-BE49-F238E27FC236}">
                    <a16:creationId xmlns:a16="http://schemas.microsoft.com/office/drawing/2014/main" id="{61EE3B23-B8E7-0001-792B-984EEE884862}"/>
                  </a:ext>
                </a:extLst>
              </p:cNvPr>
              <p:cNvSpPr/>
              <p:nvPr/>
            </p:nvSpPr>
            <p:spPr>
              <a:xfrm>
                <a:off x="8601079" y="5092554"/>
                <a:ext cx="1047541" cy="936524"/>
              </a:xfrm>
              <a:prstGeom prst="flowChartProcess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3087DE49-7395-41EB-863C-E76AAC1B47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4883" t="34495" r="44494" b="43170"/>
              <a:stretch/>
            </p:blipFill>
            <p:spPr>
              <a:xfrm>
                <a:off x="8748870" y="5197578"/>
                <a:ext cx="751958" cy="698448"/>
              </a:xfrm>
              <a:prstGeom prst="rect">
                <a:avLst/>
              </a:prstGeom>
            </p:spPr>
          </p:pic>
        </p:grpSp>
      </p:grpSp>
      <p:sp>
        <p:nvSpPr>
          <p:cNvPr id="44" name="Diagrama de flujo: proceso 43">
            <a:extLst>
              <a:ext uri="{FF2B5EF4-FFF2-40B4-BE49-F238E27FC236}">
                <a16:creationId xmlns:a16="http://schemas.microsoft.com/office/drawing/2014/main" id="{F9CBF305-656F-155C-F729-928BAA52177C}"/>
              </a:ext>
            </a:extLst>
          </p:cNvPr>
          <p:cNvSpPr/>
          <p:nvPr/>
        </p:nvSpPr>
        <p:spPr>
          <a:xfrm>
            <a:off x="8415357" y="1744970"/>
            <a:ext cx="3143353" cy="3200273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F04039E9-D850-E1B5-9BF9-1FBD86EC634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" t="5717" r="16020" b="5717"/>
          <a:stretch/>
        </p:blipFill>
        <p:spPr>
          <a:xfrm>
            <a:off x="8518057" y="1936671"/>
            <a:ext cx="2937951" cy="277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5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25A0E3-E049-D55E-A613-19B8414F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CB3B7D-70D8-7624-B7D4-89A86BA0F1E0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3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05E3F8-5A09-7BB5-9E64-AD7B6B8225EE}"/>
              </a:ext>
            </a:extLst>
          </p:cNvPr>
          <p:cNvSpPr txBox="1"/>
          <p:nvPr/>
        </p:nvSpPr>
        <p:spPr>
          <a:xfrm>
            <a:off x="4607636" y="843454"/>
            <a:ext cx="8813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calcula la tramitancia  de la apertura cuadrada</a:t>
            </a:r>
            <a:endParaRPr lang="es-MX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5492058-B943-7AB4-398F-C341693C7E81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18DBC46-1532-618F-0A67-526EF3803051}"/>
                  </a:ext>
                </a:extLst>
              </p:cNvPr>
              <p:cNvSpPr txBox="1"/>
              <p:nvPr/>
            </p:nvSpPr>
            <p:spPr>
              <a:xfrm>
                <a:off x="4717713" y="1466479"/>
                <a:ext cx="740356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18DBC46-1532-618F-0A67-526EF380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713" y="1466479"/>
                <a:ext cx="7403565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DDFFFE4F-B1BC-85DC-F019-02594894867A}"/>
              </a:ext>
            </a:extLst>
          </p:cNvPr>
          <p:cNvSpPr txBox="1"/>
          <p:nvPr/>
        </p:nvSpPr>
        <p:spPr>
          <a:xfrm>
            <a:off x="1436731" y="2634234"/>
            <a:ext cx="8813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define el campo de entrada en la apertura cuadrada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57A3F0-31A6-8A40-B9B1-BD642E031198}"/>
                  </a:ext>
                </a:extLst>
              </p:cNvPr>
              <p:cNvSpPr txBox="1"/>
              <p:nvPr/>
            </p:nvSpPr>
            <p:spPr>
              <a:xfrm>
                <a:off x="1952925" y="4220213"/>
                <a:ext cx="23956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57A3F0-31A6-8A40-B9B1-BD642E031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25" y="4220213"/>
                <a:ext cx="2395656" cy="369332"/>
              </a:xfrm>
              <a:prstGeom prst="rect">
                <a:avLst/>
              </a:prstGeom>
              <a:blipFill>
                <a:blip r:embed="rId4"/>
                <a:stretch>
                  <a:fillRect l="-2545" t="-1639" b="-327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43C601A-93A2-5301-4240-CC9A74D17A76}"/>
              </a:ext>
            </a:extLst>
          </p:cNvPr>
          <p:cNvCxnSpPr>
            <a:cxnSpLocks/>
          </p:cNvCxnSpPr>
          <p:nvPr/>
        </p:nvCxnSpPr>
        <p:spPr>
          <a:xfrm>
            <a:off x="5220930" y="3429000"/>
            <a:ext cx="0" cy="24629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9EE772C-CB7E-B141-6F14-41F089A2A483}"/>
              </a:ext>
            </a:extLst>
          </p:cNvPr>
          <p:cNvSpPr txBox="1"/>
          <p:nvPr/>
        </p:nvSpPr>
        <p:spPr>
          <a:xfrm>
            <a:off x="5843379" y="3573344"/>
            <a:ext cx="55874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Esta 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tramitancia</a:t>
            </a:r>
            <a:r>
              <a:rPr lang="es-MX" sz="2000" dirty="0">
                <a:latin typeface="SegoeUI-Bold"/>
              </a:rPr>
              <a:t> es el campo de entrada debido a que la apertura se ilumina por una 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onda monocromática normalmente incidente</a:t>
            </a:r>
            <a:r>
              <a:rPr lang="es-MX" sz="2000" dirty="0">
                <a:latin typeface="SegoeUI-Bold"/>
              </a:rPr>
              <a:t> de amplitud unitaria.</a:t>
            </a:r>
          </a:p>
          <a:p>
            <a:endParaRPr lang="es-MX" sz="2000" b="1" dirty="0">
              <a:solidFill>
                <a:schemeClr val="accent1">
                  <a:lumMod val="75000"/>
                </a:schemeClr>
              </a:solidFill>
              <a:latin typeface="SegoeUI-Bold"/>
            </a:endParaRPr>
          </a:p>
          <a:p>
            <a:r>
              <a:rPr lang="es-MX" sz="2000" dirty="0">
                <a:latin typeface="SegoeUI-Bold"/>
              </a:rPr>
              <a:t>Es necesario hallar su 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transformada de Fourier</a:t>
            </a:r>
            <a:r>
              <a:rPr lang="es-MX" sz="2000" dirty="0">
                <a:latin typeface="SegoeUI-Bold"/>
              </a:rPr>
              <a:t> para obtener la distribución de intensidad.</a:t>
            </a:r>
          </a:p>
        </p:txBody>
      </p:sp>
    </p:spTree>
    <p:extLst>
      <p:ext uri="{BB962C8B-B14F-4D97-AF65-F5344CB8AC3E}">
        <p14:creationId xmlns:p14="http://schemas.microsoft.com/office/powerpoint/2010/main" val="2515387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5D3BB985-FDED-8F9C-789F-238C84183868}"/>
              </a:ext>
            </a:extLst>
          </p:cNvPr>
          <p:cNvSpPr/>
          <p:nvPr/>
        </p:nvSpPr>
        <p:spPr>
          <a:xfrm>
            <a:off x="6664849" y="209427"/>
            <a:ext cx="5486822" cy="1257679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5A0E3-E049-D55E-A613-19B8414F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CB3B7D-70D8-7624-B7D4-89A86BA0F1E0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3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05E3F8-5A09-7BB5-9E64-AD7B6B8225EE}"/>
              </a:ext>
            </a:extLst>
          </p:cNvPr>
          <p:cNvSpPr txBox="1"/>
          <p:nvPr/>
        </p:nvSpPr>
        <p:spPr>
          <a:xfrm>
            <a:off x="1689351" y="1818591"/>
            <a:ext cx="8813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calcula la Transformada de Fourier del campo de entrada</a:t>
            </a:r>
            <a:endParaRPr lang="es-MX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5492058-B943-7AB4-398F-C341693C7E81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7EB32FB-E37C-93B2-F1B5-899E17BE6A0E}"/>
                  </a:ext>
                </a:extLst>
              </p:cNvPr>
              <p:cNvSpPr txBox="1"/>
              <p:nvPr/>
            </p:nvSpPr>
            <p:spPr>
              <a:xfrm>
                <a:off x="4609897" y="2660535"/>
                <a:ext cx="33261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7EB32FB-E37C-93B2-F1B5-899E17BE6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897" y="2660535"/>
                <a:ext cx="3326167" cy="369332"/>
              </a:xfrm>
              <a:prstGeom prst="rect">
                <a:avLst/>
              </a:prstGeom>
              <a:blipFill>
                <a:blip r:embed="rId3"/>
                <a:stretch>
                  <a:fillRect l="-1648" t="-1639" b="-327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588CE3C6-0885-7221-C70F-B367A7C941E3}"/>
              </a:ext>
            </a:extLst>
          </p:cNvPr>
          <p:cNvSpPr txBox="1"/>
          <p:nvPr/>
        </p:nvSpPr>
        <p:spPr>
          <a:xfrm>
            <a:off x="7481400" y="264231"/>
            <a:ext cx="5600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E3531"/>
                </a:solidFill>
                <a:latin typeface="SegoeUI-Bold"/>
              </a:rPr>
              <a:t>Tramitancia  de la apertura cuadrada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FFC3240-250F-4844-B8B5-AE860668D451}"/>
                  </a:ext>
                </a:extLst>
              </p:cNvPr>
              <p:cNvSpPr txBox="1"/>
              <p:nvPr/>
            </p:nvSpPr>
            <p:spPr>
              <a:xfrm>
                <a:off x="6730749" y="633563"/>
                <a:ext cx="548682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FFC3240-250F-4844-B8B5-AE860668D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749" y="633563"/>
                <a:ext cx="5486822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9BB3C26-5AFA-2CD1-17B1-17B5887A7B1B}"/>
                  </a:ext>
                </a:extLst>
              </p:cNvPr>
              <p:cNvSpPr txBox="1"/>
              <p:nvPr/>
            </p:nvSpPr>
            <p:spPr>
              <a:xfrm>
                <a:off x="752169" y="3926495"/>
                <a:ext cx="5769086" cy="871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000" dirty="0">
                    <a:latin typeface="SegoeUI-Bold"/>
                  </a:rPr>
                  <a:t>Recordando las propiedades de la </a:t>
                </a:r>
                <a:r>
                  <a:rPr lang="es-MX" sz="2000" b="1" dirty="0">
                    <a:solidFill>
                      <a:schemeClr val="accent1">
                        <a:lumMod val="75000"/>
                      </a:schemeClr>
                    </a:solidFill>
                    <a:latin typeface="SegoeUI-Bold"/>
                  </a:rPr>
                  <a:t>Transformada de Fourier</a:t>
                </a:r>
                <a:r>
                  <a:rPr lang="es-MX" sz="2000" dirty="0">
                    <a:latin typeface="SegoeUI-Bold"/>
                  </a:rPr>
                  <a:t> para una función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s-MX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s-MX" sz="2000" dirty="0">
                  <a:latin typeface="SegoeUI-Bold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9BB3C26-5AFA-2CD1-17B1-17B5887A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9" y="3926495"/>
                <a:ext cx="5769086" cy="871842"/>
              </a:xfrm>
              <a:prstGeom prst="rect">
                <a:avLst/>
              </a:prstGeom>
              <a:blipFill>
                <a:blip r:embed="rId5"/>
                <a:stretch>
                  <a:fillRect l="-1056" t="-2797" r="-1162" b="-13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56D49B6-BE97-5387-356B-4D5C52B73488}"/>
                  </a:ext>
                </a:extLst>
              </p:cNvPr>
              <p:cNvSpPr txBox="1"/>
              <p:nvPr/>
            </p:nvSpPr>
            <p:spPr>
              <a:xfrm>
                <a:off x="7481400" y="4023573"/>
                <a:ext cx="3664529" cy="677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𝑟𝑒𝑐𝑡</m:t>
                          </m:r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56D49B6-BE97-5387-356B-4D5C52B7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00" y="4023573"/>
                <a:ext cx="3664529" cy="677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CF8FB20-3953-CF1C-EDDF-0C8088ACCDE1}"/>
              </a:ext>
            </a:extLst>
          </p:cNvPr>
          <p:cNvSpPr txBox="1"/>
          <p:nvPr/>
        </p:nvSpPr>
        <p:spPr>
          <a:xfrm>
            <a:off x="3888339" y="5444376"/>
            <a:ext cx="7186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Remplazando en la ecuación…</a:t>
            </a:r>
            <a:endParaRPr lang="es-MX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8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agrama de flujo: proceso 17">
            <a:extLst>
              <a:ext uri="{FF2B5EF4-FFF2-40B4-BE49-F238E27FC236}">
                <a16:creationId xmlns:a16="http://schemas.microsoft.com/office/drawing/2014/main" id="{37113020-FEAF-507A-88F4-5CCA0D9DB95E}"/>
              </a:ext>
            </a:extLst>
          </p:cNvPr>
          <p:cNvSpPr/>
          <p:nvPr/>
        </p:nvSpPr>
        <p:spPr>
          <a:xfrm>
            <a:off x="7575698" y="5118164"/>
            <a:ext cx="3470844" cy="968202"/>
          </a:xfrm>
          <a:prstGeom prst="flowChartProcess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5D3BB985-FDED-8F9C-789F-238C84183868}"/>
              </a:ext>
            </a:extLst>
          </p:cNvPr>
          <p:cNvSpPr/>
          <p:nvPr/>
        </p:nvSpPr>
        <p:spPr>
          <a:xfrm>
            <a:off x="6664849" y="209427"/>
            <a:ext cx="5486822" cy="1257679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5A0E3-E049-D55E-A613-19B8414F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CB3B7D-70D8-7624-B7D4-89A86BA0F1E0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3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05E3F8-5A09-7BB5-9E64-AD7B6B8225EE}"/>
              </a:ext>
            </a:extLst>
          </p:cNvPr>
          <p:cNvSpPr txBox="1"/>
          <p:nvPr/>
        </p:nvSpPr>
        <p:spPr>
          <a:xfrm>
            <a:off x="1689351" y="1818591"/>
            <a:ext cx="8813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calcula la Transformada de Fourier del campo de entrada</a:t>
            </a:r>
            <a:endParaRPr lang="es-MX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5492058-B943-7AB4-398F-C341693C7E81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7EB32FB-E37C-93B2-F1B5-899E17BE6A0E}"/>
                  </a:ext>
                </a:extLst>
              </p:cNvPr>
              <p:cNvSpPr txBox="1"/>
              <p:nvPr/>
            </p:nvSpPr>
            <p:spPr>
              <a:xfrm>
                <a:off x="4432916" y="2724074"/>
                <a:ext cx="33261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7EB32FB-E37C-93B2-F1B5-899E17BE6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916" y="2724074"/>
                <a:ext cx="3326167" cy="369332"/>
              </a:xfrm>
              <a:prstGeom prst="rect">
                <a:avLst/>
              </a:prstGeom>
              <a:blipFill>
                <a:blip r:embed="rId3"/>
                <a:stretch>
                  <a:fillRect l="-1648" t="-1667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588CE3C6-0885-7221-C70F-B367A7C941E3}"/>
              </a:ext>
            </a:extLst>
          </p:cNvPr>
          <p:cNvSpPr txBox="1"/>
          <p:nvPr/>
        </p:nvSpPr>
        <p:spPr>
          <a:xfrm>
            <a:off x="7481400" y="264231"/>
            <a:ext cx="5600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E3531"/>
                </a:solidFill>
                <a:latin typeface="SegoeUI-Bold"/>
              </a:rPr>
              <a:t>Tramitancia  de la apertura cuadrada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FFC3240-250F-4844-B8B5-AE860668D451}"/>
                  </a:ext>
                </a:extLst>
              </p:cNvPr>
              <p:cNvSpPr txBox="1"/>
              <p:nvPr/>
            </p:nvSpPr>
            <p:spPr>
              <a:xfrm>
                <a:off x="6730749" y="633563"/>
                <a:ext cx="548682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FFC3240-250F-4844-B8B5-AE860668D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749" y="633563"/>
                <a:ext cx="5486822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377063C-1F33-4AAA-32A7-3AF28D1B2521}"/>
                  </a:ext>
                </a:extLst>
              </p:cNvPr>
              <p:cNvSpPr txBox="1"/>
              <p:nvPr/>
            </p:nvSpPr>
            <p:spPr>
              <a:xfrm>
                <a:off x="385694" y="3804231"/>
                <a:ext cx="11446181" cy="1547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/>
              </a:p>
              <a:p>
                <a:endParaRPr lang="es-MX" sz="2400" dirty="0"/>
              </a:p>
              <a:p>
                <a:endParaRPr lang="es-MX" sz="2400" dirty="0"/>
              </a:p>
              <a:p>
                <a:endParaRPr lang="es-MX" sz="24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377063C-1F33-4AAA-32A7-3AF28D1B2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4" y="3804231"/>
                <a:ext cx="11446181" cy="15470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8ADC7FDE-8D23-D01E-C3C4-F21E8A9BBCBD}"/>
              </a:ext>
            </a:extLst>
          </p:cNvPr>
          <p:cNvSpPr txBox="1"/>
          <p:nvPr/>
        </p:nvSpPr>
        <p:spPr>
          <a:xfrm>
            <a:off x="1364747" y="5118164"/>
            <a:ext cx="5912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Donde las coordenadas frecuenciales del plano de difracción son:</a:t>
            </a:r>
            <a:endParaRPr lang="es-MX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7BD6806-4376-83DB-FFA6-3745CAB1FD5B}"/>
                  </a:ext>
                </a:extLst>
              </p:cNvPr>
              <p:cNvSpPr txBox="1"/>
              <p:nvPr/>
            </p:nvSpPr>
            <p:spPr>
              <a:xfrm>
                <a:off x="9392489" y="5172505"/>
                <a:ext cx="1777865" cy="722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7BD6806-4376-83DB-FFA6-3745CAB1F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89" y="5172505"/>
                <a:ext cx="1777865" cy="7223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D6CD872-DC79-C247-25A2-FCFA5669B898}"/>
                  </a:ext>
                </a:extLst>
              </p:cNvPr>
              <p:cNvSpPr txBox="1"/>
              <p:nvPr/>
            </p:nvSpPr>
            <p:spPr>
              <a:xfrm>
                <a:off x="7277427" y="5157381"/>
                <a:ext cx="1777865" cy="724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D6CD872-DC79-C247-25A2-FCFA5669B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27" y="5157381"/>
                <a:ext cx="1777865" cy="7248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658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5D3BB985-FDED-8F9C-789F-238C84183868}"/>
              </a:ext>
            </a:extLst>
          </p:cNvPr>
          <p:cNvSpPr/>
          <p:nvPr/>
        </p:nvSpPr>
        <p:spPr>
          <a:xfrm>
            <a:off x="6664849" y="209427"/>
            <a:ext cx="5486822" cy="1257679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5A0E3-E049-D55E-A613-19B8414F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CB3B7D-70D8-7624-B7D4-89A86BA0F1E0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3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05E3F8-5A09-7BB5-9E64-AD7B6B8225EE}"/>
              </a:ext>
            </a:extLst>
          </p:cNvPr>
          <p:cNvSpPr txBox="1"/>
          <p:nvPr/>
        </p:nvSpPr>
        <p:spPr>
          <a:xfrm>
            <a:off x="1689351" y="1862836"/>
            <a:ext cx="8813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calcula la Transformada de Fourier del campo de entrada</a:t>
            </a:r>
            <a:endParaRPr lang="es-MX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5492058-B943-7AB4-398F-C341693C7E81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88CE3C6-0885-7221-C70F-B367A7C941E3}"/>
              </a:ext>
            </a:extLst>
          </p:cNvPr>
          <p:cNvSpPr txBox="1"/>
          <p:nvPr/>
        </p:nvSpPr>
        <p:spPr>
          <a:xfrm>
            <a:off x="7481400" y="264231"/>
            <a:ext cx="5600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E3531"/>
                </a:solidFill>
                <a:latin typeface="SegoeUI-Bold"/>
              </a:rPr>
              <a:t>Tramitancia  de la apertura cuadrada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FFC3240-250F-4844-B8B5-AE860668D451}"/>
                  </a:ext>
                </a:extLst>
              </p:cNvPr>
              <p:cNvSpPr txBox="1"/>
              <p:nvPr/>
            </p:nvSpPr>
            <p:spPr>
              <a:xfrm>
                <a:off x="6730749" y="633563"/>
                <a:ext cx="548682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FFC3240-250F-4844-B8B5-AE860668D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749" y="633563"/>
                <a:ext cx="5486822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377063C-1F33-4AAA-32A7-3AF28D1B2521}"/>
                  </a:ext>
                </a:extLst>
              </p:cNvPr>
              <p:cNvSpPr txBox="1"/>
              <p:nvPr/>
            </p:nvSpPr>
            <p:spPr>
              <a:xfrm>
                <a:off x="385694" y="2491449"/>
                <a:ext cx="11446181" cy="1547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/>
              </a:p>
              <a:p>
                <a:endParaRPr lang="es-MX" sz="2400" dirty="0"/>
              </a:p>
              <a:p>
                <a:endParaRPr lang="es-MX" sz="2400" dirty="0"/>
              </a:p>
              <a:p>
                <a:endParaRPr lang="es-MX" sz="24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377063C-1F33-4AAA-32A7-3AF28D1B2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4" y="2491449"/>
                <a:ext cx="11446181" cy="1547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1BDDC2B-278D-D99A-4171-8D9DB09A96C3}"/>
                  </a:ext>
                </a:extLst>
              </p:cNvPr>
              <p:cNvSpPr txBox="1"/>
              <p:nvPr/>
            </p:nvSpPr>
            <p:spPr>
              <a:xfrm>
                <a:off x="917656" y="4291157"/>
                <a:ext cx="32253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)∝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1BDDC2B-278D-D99A-4171-8D9DB09A9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56" y="4291157"/>
                <a:ext cx="3225306" cy="369332"/>
              </a:xfrm>
              <a:prstGeom prst="rect">
                <a:avLst/>
              </a:prstGeom>
              <a:blipFill>
                <a:blip r:embed="rId5"/>
                <a:stretch>
                  <a:fillRect l="-1890" r="-378" b="-327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EF1ECE0-D12A-3942-ED81-334330696F4E}"/>
              </a:ext>
            </a:extLst>
          </p:cNvPr>
          <p:cNvCxnSpPr>
            <a:cxnSpLocks/>
          </p:cNvCxnSpPr>
          <p:nvPr/>
        </p:nvCxnSpPr>
        <p:spPr>
          <a:xfrm>
            <a:off x="4957356" y="3429000"/>
            <a:ext cx="0" cy="24629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3DFC58-3CEB-FE22-5845-3A59FFC7A359}"/>
              </a:ext>
            </a:extLst>
          </p:cNvPr>
          <p:cNvSpPr txBox="1"/>
          <p:nvPr/>
        </p:nvSpPr>
        <p:spPr>
          <a:xfrm>
            <a:off x="5453972" y="4047156"/>
            <a:ext cx="61304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Se desea obtener la 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intensidad</a:t>
            </a:r>
            <a:r>
              <a:rPr lang="es-MX" sz="2000" dirty="0">
                <a:latin typeface="SegoeUI-Bold"/>
              </a:rPr>
              <a:t> en el patrón de 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difracción de Fraunhofer</a:t>
            </a:r>
            <a:r>
              <a:rPr lang="es-MX" sz="2000" dirty="0">
                <a:latin typeface="SegoeUI-Bold"/>
              </a:rPr>
              <a:t>, la cual es proporcional al módulo cuadrado de la 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amplitud del campo</a:t>
            </a:r>
            <a:r>
              <a:rPr lang="es-MX" sz="2000" dirty="0">
                <a:latin typeface="SegoeUI-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163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2260B7BA-BA60-2714-A43B-A0E17BC77D0E}"/>
              </a:ext>
            </a:extLst>
          </p:cNvPr>
          <p:cNvSpPr/>
          <p:nvPr/>
        </p:nvSpPr>
        <p:spPr>
          <a:xfrm>
            <a:off x="5206181" y="221226"/>
            <a:ext cx="6769509" cy="1038113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5A0E3-E049-D55E-A613-19B8414F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CB3B7D-70D8-7624-B7D4-89A86BA0F1E0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3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05E3F8-5A09-7BB5-9E64-AD7B6B8225EE}"/>
              </a:ext>
            </a:extLst>
          </p:cNvPr>
          <p:cNvSpPr txBox="1"/>
          <p:nvPr/>
        </p:nvSpPr>
        <p:spPr>
          <a:xfrm>
            <a:off x="5575910" y="327358"/>
            <a:ext cx="54868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E3531"/>
                </a:solidFill>
                <a:latin typeface="SegoeUI-Bold"/>
              </a:rPr>
              <a:t>Transformada de Fourier del campo de entrada</a:t>
            </a:r>
            <a:endParaRPr lang="es-MX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5492058-B943-7AB4-398F-C341693C7E81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377063C-1F33-4AAA-32A7-3AF28D1B2521}"/>
                  </a:ext>
                </a:extLst>
              </p:cNvPr>
              <p:cNvSpPr txBox="1"/>
              <p:nvPr/>
            </p:nvSpPr>
            <p:spPr>
              <a:xfrm>
                <a:off x="2846438" y="713983"/>
                <a:ext cx="11446181" cy="1400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1600" dirty="0"/>
              </a:p>
              <a:p>
                <a:endParaRPr lang="es-MX" sz="2400" dirty="0"/>
              </a:p>
              <a:p>
                <a:endParaRPr lang="es-MX" sz="2400" dirty="0"/>
              </a:p>
              <a:p>
                <a:endParaRPr lang="es-MX" sz="24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377063C-1F33-4AAA-32A7-3AF28D1B2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38" y="713983"/>
                <a:ext cx="11446181" cy="1400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1BDDC2B-278D-D99A-4171-8D9DB09A96C3}"/>
                  </a:ext>
                </a:extLst>
              </p:cNvPr>
              <p:cNvSpPr txBox="1"/>
              <p:nvPr/>
            </p:nvSpPr>
            <p:spPr>
              <a:xfrm>
                <a:off x="2092703" y="2674045"/>
                <a:ext cx="323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1BDDC2B-278D-D99A-4171-8D9DB09A9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703" y="2674045"/>
                <a:ext cx="3238131" cy="369332"/>
              </a:xfrm>
              <a:prstGeom prst="rect">
                <a:avLst/>
              </a:prstGeom>
              <a:blipFill>
                <a:blip r:embed="rId4"/>
                <a:stretch>
                  <a:fillRect l="-1695" t="-1667" r="-377" b="-3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045498D-B5BE-8307-E8B1-A8BCF4059C78}"/>
              </a:ext>
            </a:extLst>
          </p:cNvPr>
          <p:cNvSpPr txBox="1"/>
          <p:nvPr/>
        </p:nvSpPr>
        <p:spPr>
          <a:xfrm>
            <a:off x="1718187" y="1590293"/>
            <a:ext cx="9961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calcula la intensidad de la amplitud del campo de entrada</a:t>
            </a:r>
            <a:endParaRPr lang="es-MX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D1219DC-1824-B479-6187-507DE8A1BCA0}"/>
                  </a:ext>
                </a:extLst>
              </p:cNvPr>
              <p:cNvSpPr txBox="1"/>
              <p:nvPr/>
            </p:nvSpPr>
            <p:spPr>
              <a:xfrm>
                <a:off x="238254" y="3753853"/>
                <a:ext cx="11591707" cy="902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𝑠𝑖𝑛𝑐</m:t>
                              </m:r>
                              <m:d>
                                <m:dPr>
                                  <m:ctrlPr>
                                    <a:rPr lang="es-MX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MX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s-MX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MX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𝑠𝑖𝑛𝑐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𝑠𝑖𝑛𝑐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𝑠𝑖𝑛𝑐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s-MX" sz="24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D1219DC-1824-B479-6187-507DE8A1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54" y="3753853"/>
                <a:ext cx="11591707" cy="9028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iagrama de flujo: proceso 16">
            <a:extLst>
              <a:ext uri="{FF2B5EF4-FFF2-40B4-BE49-F238E27FC236}">
                <a16:creationId xmlns:a16="http://schemas.microsoft.com/office/drawing/2014/main" id="{5CD3B607-2D32-615B-E683-0A73E9CB49BE}"/>
              </a:ext>
            </a:extLst>
          </p:cNvPr>
          <p:cNvSpPr/>
          <p:nvPr/>
        </p:nvSpPr>
        <p:spPr>
          <a:xfrm>
            <a:off x="6407056" y="2375639"/>
            <a:ext cx="3470844" cy="968202"/>
          </a:xfrm>
          <a:prstGeom prst="flowChartProcess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C4D9342-7FBC-F0C1-38D8-12CAC9C013A4}"/>
                  </a:ext>
                </a:extLst>
              </p:cNvPr>
              <p:cNvSpPr txBox="1"/>
              <p:nvPr/>
            </p:nvSpPr>
            <p:spPr>
              <a:xfrm>
                <a:off x="8223847" y="2429980"/>
                <a:ext cx="1777865" cy="722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C4D9342-7FBC-F0C1-38D8-12CAC9C01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847" y="2429980"/>
                <a:ext cx="1777865" cy="7223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4F56984-44A0-9B9D-F011-2BBDF71C5B1C}"/>
                  </a:ext>
                </a:extLst>
              </p:cNvPr>
              <p:cNvSpPr txBox="1"/>
              <p:nvPr/>
            </p:nvSpPr>
            <p:spPr>
              <a:xfrm>
                <a:off x="6108785" y="2414856"/>
                <a:ext cx="1777865" cy="724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4F56984-44A0-9B9D-F011-2BBDF71C5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5" y="2414856"/>
                <a:ext cx="1777865" cy="7248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47466EAF-3328-2575-0C50-905D1E5380BF}"/>
              </a:ext>
            </a:extLst>
          </p:cNvPr>
          <p:cNvSpPr txBox="1"/>
          <p:nvPr/>
        </p:nvSpPr>
        <p:spPr>
          <a:xfrm>
            <a:off x="1590654" y="4960923"/>
            <a:ext cx="10572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Intensidad de la amplitud del campo para una apertura cuadrada</a:t>
            </a:r>
            <a:endParaRPr lang="es-MX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Diagrama de flujo: proceso 22">
            <a:extLst>
              <a:ext uri="{FF2B5EF4-FFF2-40B4-BE49-F238E27FC236}">
                <a16:creationId xmlns:a16="http://schemas.microsoft.com/office/drawing/2014/main" id="{BEBB7422-4337-A282-D853-C5B387E5D296}"/>
              </a:ext>
            </a:extLst>
          </p:cNvPr>
          <p:cNvSpPr/>
          <p:nvPr/>
        </p:nvSpPr>
        <p:spPr>
          <a:xfrm>
            <a:off x="238254" y="3637569"/>
            <a:ext cx="11737436" cy="1105873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8011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2260B7BA-BA60-2714-A43B-A0E17BC77D0E}"/>
              </a:ext>
            </a:extLst>
          </p:cNvPr>
          <p:cNvSpPr/>
          <p:nvPr/>
        </p:nvSpPr>
        <p:spPr>
          <a:xfrm>
            <a:off x="5206181" y="221226"/>
            <a:ext cx="6769509" cy="1038113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5A0E3-E049-D55E-A613-19B8414F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CB3B7D-70D8-7624-B7D4-89A86BA0F1E0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3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05E3F8-5A09-7BB5-9E64-AD7B6B8225EE}"/>
              </a:ext>
            </a:extLst>
          </p:cNvPr>
          <p:cNvSpPr txBox="1"/>
          <p:nvPr/>
        </p:nvSpPr>
        <p:spPr>
          <a:xfrm>
            <a:off x="5575910" y="327358"/>
            <a:ext cx="54868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E3531"/>
                </a:solidFill>
                <a:latin typeface="SegoeUI-Bold"/>
              </a:rPr>
              <a:t>Transformada de Fourier del campo de entrada</a:t>
            </a:r>
            <a:endParaRPr lang="es-MX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5492058-B943-7AB4-398F-C341693C7E81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377063C-1F33-4AAA-32A7-3AF28D1B2521}"/>
                  </a:ext>
                </a:extLst>
              </p:cNvPr>
              <p:cNvSpPr txBox="1"/>
              <p:nvPr/>
            </p:nvSpPr>
            <p:spPr>
              <a:xfrm>
                <a:off x="2846438" y="713983"/>
                <a:ext cx="11446181" cy="1400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1600" dirty="0"/>
              </a:p>
              <a:p>
                <a:endParaRPr lang="es-MX" sz="2400" dirty="0"/>
              </a:p>
              <a:p>
                <a:endParaRPr lang="es-MX" sz="2400" dirty="0"/>
              </a:p>
              <a:p>
                <a:endParaRPr lang="es-MX" sz="24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377063C-1F33-4AAA-32A7-3AF28D1B2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38" y="713983"/>
                <a:ext cx="11446181" cy="1400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D1219DC-1824-B479-6187-507DE8A1BCA0}"/>
                  </a:ext>
                </a:extLst>
              </p:cNvPr>
              <p:cNvSpPr txBox="1"/>
              <p:nvPr/>
            </p:nvSpPr>
            <p:spPr>
              <a:xfrm>
                <a:off x="265467" y="1981186"/>
                <a:ext cx="11858438" cy="902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𝑠𝑖𝑛𝑐</m:t>
                              </m:r>
                              <m:d>
                                <m:dPr>
                                  <m:ctrlPr>
                                    <a:rPr lang="es-MX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MX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s-MX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MX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𝑠𝑖𝑛𝑐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𝑠𝑖𝑛𝑐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𝑠𝑖𝑛𝑐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s-MX" sz="24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D1219DC-1824-B479-6187-507DE8A1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67" y="1981186"/>
                <a:ext cx="11858438" cy="9028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47466EAF-3328-2575-0C50-905D1E5380BF}"/>
              </a:ext>
            </a:extLst>
          </p:cNvPr>
          <p:cNvSpPr txBox="1"/>
          <p:nvPr/>
        </p:nvSpPr>
        <p:spPr>
          <a:xfrm>
            <a:off x="1619131" y="3188256"/>
            <a:ext cx="10572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Intensidad de la amplitud del campo para una apertura cuadrada</a:t>
            </a:r>
            <a:endParaRPr lang="es-MX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Diagrama de flujo: proceso 22">
            <a:extLst>
              <a:ext uri="{FF2B5EF4-FFF2-40B4-BE49-F238E27FC236}">
                <a16:creationId xmlns:a16="http://schemas.microsoft.com/office/drawing/2014/main" id="{BEBB7422-4337-A282-D853-C5B387E5D296}"/>
              </a:ext>
            </a:extLst>
          </p:cNvPr>
          <p:cNvSpPr/>
          <p:nvPr/>
        </p:nvSpPr>
        <p:spPr>
          <a:xfrm>
            <a:off x="266731" y="1864902"/>
            <a:ext cx="11737436" cy="1105873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A0E8B5-B0AF-CB8D-C03A-5E0A46FDE777}"/>
              </a:ext>
            </a:extLst>
          </p:cNvPr>
          <p:cNvSpPr txBox="1"/>
          <p:nvPr/>
        </p:nvSpPr>
        <p:spPr>
          <a:xfrm>
            <a:off x="1486396" y="4124458"/>
            <a:ext cx="9993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SegoeUI-Bold"/>
              </a:rPr>
              <a:t>Esta expresión se obtiene del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 </a:t>
            </a:r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patrón de difracción de Fraunhofer</a:t>
            </a:r>
            <a:endParaRPr lang="es-MX" sz="2000" b="1" dirty="0">
              <a:solidFill>
                <a:schemeClr val="accent1">
                  <a:lumMod val="75000"/>
                </a:schemeClr>
              </a:solidFill>
              <a:latin typeface="SegoeUI-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E21481C-4DD9-4BB9-D02D-3EB0B8FA1586}"/>
                  </a:ext>
                </a:extLst>
              </p:cNvPr>
              <p:cNvSpPr txBox="1"/>
              <p:nvPr/>
            </p:nvSpPr>
            <p:spPr>
              <a:xfrm>
                <a:off x="2812168" y="4712741"/>
                <a:ext cx="6918176" cy="832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𝑗𝑘𝑧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nary>
                        <m:naryPr>
                          <m:chr m:val="∬"/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sSup>
                            <m:sSup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s-MX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s-MX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E21481C-4DD9-4BB9-D02D-3EB0B8FA1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68" y="4712741"/>
                <a:ext cx="6918176" cy="832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6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897193" y="1402622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halla la Transformada de Fourier de la función respuesta al impulso 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/>
              <p:nvPr/>
            </p:nvSpPr>
            <p:spPr>
              <a:xfrm>
                <a:off x="3168051" y="2126743"/>
                <a:ext cx="5855898" cy="847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𝑖𝑘𝑧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51" y="2126743"/>
                <a:ext cx="5855898" cy="84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964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agrama de flujo: proceso 25">
            <a:extLst>
              <a:ext uri="{FF2B5EF4-FFF2-40B4-BE49-F238E27FC236}">
                <a16:creationId xmlns:a16="http://schemas.microsoft.com/office/drawing/2014/main" id="{4D90EF30-32C7-DF7C-2A3A-430361395A99}"/>
              </a:ext>
            </a:extLst>
          </p:cNvPr>
          <p:cNvSpPr/>
          <p:nvPr/>
        </p:nvSpPr>
        <p:spPr>
          <a:xfrm>
            <a:off x="9583053" y="4374916"/>
            <a:ext cx="1525888" cy="516487"/>
          </a:xfrm>
          <a:prstGeom prst="flowChartProcess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936AFD2D-9526-65E7-4430-842859949B45}"/>
              </a:ext>
            </a:extLst>
          </p:cNvPr>
          <p:cNvSpPr/>
          <p:nvPr/>
        </p:nvSpPr>
        <p:spPr>
          <a:xfrm>
            <a:off x="2757946" y="1943228"/>
            <a:ext cx="9217744" cy="968202"/>
          </a:xfrm>
          <a:prstGeom prst="flowChartProcess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04E61088-1208-8F1F-C6C8-973AA6BD799A}"/>
              </a:ext>
            </a:extLst>
          </p:cNvPr>
          <p:cNvSpPr/>
          <p:nvPr/>
        </p:nvSpPr>
        <p:spPr>
          <a:xfrm>
            <a:off x="1640000" y="1899643"/>
            <a:ext cx="877528" cy="1089324"/>
          </a:xfrm>
          <a:prstGeom prst="flowChartProcess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C9C2EB4F-084F-3206-0814-0DB20CD832DC}"/>
              </a:ext>
            </a:extLst>
          </p:cNvPr>
          <p:cNvSpPr/>
          <p:nvPr/>
        </p:nvSpPr>
        <p:spPr>
          <a:xfrm>
            <a:off x="2094270" y="4095594"/>
            <a:ext cx="2117262" cy="1089324"/>
          </a:xfrm>
          <a:prstGeom prst="flowChartProcess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proceso 20">
            <a:extLst>
              <a:ext uri="{FF2B5EF4-FFF2-40B4-BE49-F238E27FC236}">
                <a16:creationId xmlns:a16="http://schemas.microsoft.com/office/drawing/2014/main" id="{0BD7CC95-9008-F818-2053-8A9A8B865947}"/>
              </a:ext>
            </a:extLst>
          </p:cNvPr>
          <p:cNvSpPr/>
          <p:nvPr/>
        </p:nvSpPr>
        <p:spPr>
          <a:xfrm>
            <a:off x="4270525" y="4182602"/>
            <a:ext cx="4519615" cy="968202"/>
          </a:xfrm>
          <a:prstGeom prst="flowChartProcess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2260B7BA-BA60-2714-A43B-A0E17BC77D0E}"/>
              </a:ext>
            </a:extLst>
          </p:cNvPr>
          <p:cNvSpPr/>
          <p:nvPr/>
        </p:nvSpPr>
        <p:spPr>
          <a:xfrm>
            <a:off x="5206181" y="221226"/>
            <a:ext cx="6769509" cy="1038113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5A0E3-E049-D55E-A613-19B8414F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CB3B7D-70D8-7624-B7D4-89A86BA0F1E0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3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05E3F8-5A09-7BB5-9E64-AD7B6B8225EE}"/>
              </a:ext>
            </a:extLst>
          </p:cNvPr>
          <p:cNvSpPr txBox="1"/>
          <p:nvPr/>
        </p:nvSpPr>
        <p:spPr>
          <a:xfrm>
            <a:off x="5575910" y="327358"/>
            <a:ext cx="54868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E3531"/>
                </a:solidFill>
                <a:latin typeface="SegoeUI-Bold"/>
              </a:rPr>
              <a:t>Transformada de Fourier del campo de entrada</a:t>
            </a:r>
            <a:endParaRPr lang="es-MX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5492058-B943-7AB4-398F-C341693C7E81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377063C-1F33-4AAA-32A7-3AF28D1B2521}"/>
                  </a:ext>
                </a:extLst>
              </p:cNvPr>
              <p:cNvSpPr txBox="1"/>
              <p:nvPr/>
            </p:nvSpPr>
            <p:spPr>
              <a:xfrm>
                <a:off x="2875934" y="713983"/>
                <a:ext cx="11446181" cy="1400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1600" dirty="0"/>
              </a:p>
              <a:p>
                <a:endParaRPr lang="es-MX" sz="2400" dirty="0"/>
              </a:p>
              <a:p>
                <a:endParaRPr lang="es-MX" sz="2400" dirty="0"/>
              </a:p>
              <a:p>
                <a:endParaRPr lang="es-MX" sz="24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377063C-1F33-4AAA-32A7-3AF28D1B2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34" y="713983"/>
                <a:ext cx="11446181" cy="1400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D1219DC-1824-B479-6187-507DE8A1BCA0}"/>
                  </a:ext>
                </a:extLst>
              </p:cNvPr>
              <p:cNvSpPr txBox="1"/>
              <p:nvPr/>
            </p:nvSpPr>
            <p:spPr>
              <a:xfrm>
                <a:off x="85508" y="1975924"/>
                <a:ext cx="12217571" cy="902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𝑠𝑖𝑛𝑐</m:t>
                              </m:r>
                              <m:d>
                                <m:dPr>
                                  <m:ctrlPr>
                                    <a:rPr lang="es-MX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MX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s-MX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MX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𝑠𝑖𝑛𝑐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𝑠𝑖𝑛𝑐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𝑠𝑖𝑛𝑐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s-MX" sz="24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D1219DC-1824-B479-6187-507DE8A1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8" y="1975924"/>
                <a:ext cx="12217571" cy="9028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1247519-7E40-6686-0751-21F929692E16}"/>
                  </a:ext>
                </a:extLst>
              </p:cNvPr>
              <p:cNvSpPr txBox="1"/>
              <p:nvPr/>
            </p:nvSpPr>
            <p:spPr>
              <a:xfrm>
                <a:off x="485175" y="4114211"/>
                <a:ext cx="8304966" cy="9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𝑗𝑘𝑧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nary>
                        <m:naryPr>
                          <m:chr m:val="∬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1247519-7E40-6686-0751-21F92969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5" y="4114211"/>
                <a:ext cx="8304966" cy="9991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A017CA9-4394-DE2B-CE29-972D599E167A}"/>
              </a:ext>
            </a:extLst>
          </p:cNvPr>
          <p:cNvCxnSpPr>
            <a:cxnSpLocks/>
          </p:cNvCxnSpPr>
          <p:nvPr/>
        </p:nvCxnSpPr>
        <p:spPr>
          <a:xfrm>
            <a:off x="3107180" y="5719821"/>
            <a:ext cx="85540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ED66EF1-7A45-41F7-50D3-A5558BB22055}"/>
              </a:ext>
            </a:extLst>
          </p:cNvPr>
          <p:cNvCxnSpPr>
            <a:cxnSpLocks/>
          </p:cNvCxnSpPr>
          <p:nvPr/>
        </p:nvCxnSpPr>
        <p:spPr>
          <a:xfrm>
            <a:off x="3107180" y="5296235"/>
            <a:ext cx="7373" cy="42358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B24CB2E-7383-5E9C-57FA-5E95E6931E5E}"/>
              </a:ext>
            </a:extLst>
          </p:cNvPr>
          <p:cNvSpPr txBox="1"/>
          <p:nvPr/>
        </p:nvSpPr>
        <p:spPr>
          <a:xfrm>
            <a:off x="4043723" y="5512821"/>
            <a:ext cx="7159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Las exponenciales se cancelan debido al módulo cuadrado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DCA2AC0-B87B-C68B-988C-5DABD991A528}"/>
              </a:ext>
            </a:extLst>
          </p:cNvPr>
          <p:cNvCxnSpPr>
            <a:cxnSpLocks/>
          </p:cNvCxnSpPr>
          <p:nvPr/>
        </p:nvCxnSpPr>
        <p:spPr>
          <a:xfrm>
            <a:off x="8908213" y="4666703"/>
            <a:ext cx="5897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F7D35B1-D5D5-D59A-61FF-C62473D1D85E}"/>
                  </a:ext>
                </a:extLst>
              </p:cNvPr>
              <p:cNvSpPr txBox="1"/>
              <p:nvPr/>
            </p:nvSpPr>
            <p:spPr>
              <a:xfrm>
                <a:off x="9487167" y="4416171"/>
                <a:ext cx="17743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F7D35B1-D5D5-D59A-61FF-C62473D1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67" y="4416171"/>
                <a:ext cx="1774362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871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3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7E249E-1A57-F849-43F4-1D43420840A9}"/>
              </a:ext>
            </a:extLst>
          </p:cNvPr>
          <p:cNvSpPr txBox="1"/>
          <p:nvPr/>
        </p:nvSpPr>
        <p:spPr>
          <a:xfrm>
            <a:off x="659881" y="1139209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Reproduciendo la aproximación de Fraunhofer computacionalmente </a:t>
            </a:r>
            <a:endParaRPr lang="es-MX" sz="24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743C523-132D-52B6-3CA4-61C81EC65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28" y="1964888"/>
            <a:ext cx="4779492" cy="424843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7D8D866-D041-16BA-47B9-7C070B1DB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1964888"/>
            <a:ext cx="4779492" cy="427638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646AF62-2715-7E6A-FB71-8B59E4907D35}"/>
              </a:ext>
            </a:extLst>
          </p:cNvPr>
          <p:cNvSpPr txBox="1"/>
          <p:nvPr/>
        </p:nvSpPr>
        <p:spPr>
          <a:xfrm>
            <a:off x="1110023" y="1657158"/>
            <a:ext cx="50630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2E3531"/>
                </a:solidFill>
                <a:latin typeface="SegoeUI-Bold"/>
              </a:rPr>
              <a:t>Usando la ecuación de tramitancia</a:t>
            </a:r>
            <a:endParaRPr lang="es-MX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7DEF563-3452-07C9-8DD0-26F7DA394C0F}"/>
              </a:ext>
            </a:extLst>
          </p:cNvPr>
          <p:cNvSpPr txBox="1"/>
          <p:nvPr/>
        </p:nvSpPr>
        <p:spPr>
          <a:xfrm>
            <a:off x="7195116" y="1657158"/>
            <a:ext cx="50630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2E3531"/>
                </a:solidFill>
                <a:latin typeface="SegoeUI-Bold"/>
              </a:rPr>
              <a:t>Usando la ecuación de intensidad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892517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3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7E249E-1A57-F849-43F4-1D43420840A9}"/>
              </a:ext>
            </a:extLst>
          </p:cNvPr>
          <p:cNvSpPr txBox="1"/>
          <p:nvPr/>
        </p:nvSpPr>
        <p:spPr>
          <a:xfrm>
            <a:off x="659881" y="1139209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Reproduciendo la aproximación de Fraunhofer computacionalmente </a:t>
            </a:r>
            <a:endParaRPr lang="es-MX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5DA864-018D-447F-50EC-B72D7E98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279"/>
            <a:ext cx="12192000" cy="42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76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E1CC1067-7D3C-4E34-1E0C-8589777E9BBD}"/>
              </a:ext>
            </a:extLst>
          </p:cNvPr>
          <p:cNvSpPr/>
          <p:nvPr/>
        </p:nvSpPr>
        <p:spPr>
          <a:xfrm>
            <a:off x="8347587" y="0"/>
            <a:ext cx="3869984" cy="6869660"/>
          </a:xfrm>
          <a:prstGeom prst="rect">
            <a:avLst/>
          </a:prstGeom>
          <a:gradFill flip="none" rotWithShape="1">
            <a:gsLst>
              <a:gs pos="19000">
                <a:srgbClr val="000066">
                  <a:lumMod val="99000"/>
                </a:srgbClr>
              </a:gs>
              <a:gs pos="85000">
                <a:srgbClr val="000066">
                  <a:alpha val="63000"/>
                </a:srgbClr>
              </a:gs>
              <a:gs pos="98000">
                <a:srgbClr val="000066">
                  <a:alpha val="5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9CAF2D-C3E1-B8C9-A4BD-C0747B842626}"/>
              </a:ext>
            </a:extLst>
          </p:cNvPr>
          <p:cNvSpPr/>
          <p:nvPr/>
        </p:nvSpPr>
        <p:spPr>
          <a:xfrm>
            <a:off x="0" y="5973096"/>
            <a:ext cx="8347587" cy="88490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9D06E4-3B06-6951-4051-43B6EC767CB2}"/>
              </a:ext>
            </a:extLst>
          </p:cNvPr>
          <p:cNvSpPr txBox="1"/>
          <p:nvPr/>
        </p:nvSpPr>
        <p:spPr>
          <a:xfrm>
            <a:off x="2984090" y="323060"/>
            <a:ext cx="2015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002060"/>
                </a:solidFill>
                <a:latin typeface="SegoeUI-Bold"/>
              </a:rPr>
              <a:t>Punto 4</a:t>
            </a:r>
            <a:endParaRPr lang="es-MX" sz="3600" dirty="0">
              <a:solidFill>
                <a:srgbClr val="00206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B94575-5D44-B22B-054B-8A57570D6A44}"/>
              </a:ext>
            </a:extLst>
          </p:cNvPr>
          <p:cNvSpPr txBox="1"/>
          <p:nvPr/>
        </p:nvSpPr>
        <p:spPr>
          <a:xfrm>
            <a:off x="8416414" y="307672"/>
            <a:ext cx="44540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SegoeUI-Bold"/>
              </a:rPr>
              <a:t>Primer Parcial</a:t>
            </a:r>
          </a:p>
          <a:p>
            <a:endParaRPr lang="es-MX" sz="2400" dirty="0">
              <a:solidFill>
                <a:schemeClr val="bg1"/>
              </a:solidFill>
              <a:latin typeface="SegoeUI-Bold"/>
            </a:endParaRP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Óptica de Fourier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744A9B-22CE-14A1-FD5A-59AC51D04451}"/>
              </a:ext>
            </a:extLst>
          </p:cNvPr>
          <p:cNvSpPr txBox="1"/>
          <p:nvPr/>
        </p:nvSpPr>
        <p:spPr>
          <a:xfrm>
            <a:off x="373625" y="1631111"/>
            <a:ext cx="5220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SegoeUI-Bold"/>
              </a:rPr>
              <a:t>Ejercicio (25%)</a:t>
            </a:r>
            <a:endParaRPr lang="es-MX" sz="2400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BE644311-50EF-3E1C-0637-5FF7667E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7" y="5995220"/>
            <a:ext cx="1437968" cy="874440"/>
          </a:xfrm>
          <a:prstGeom prst="rect">
            <a:avLst/>
          </a:prstGeom>
        </p:spPr>
      </p:pic>
      <p:pic>
        <p:nvPicPr>
          <p:cNvPr id="4" name="Imagen 3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5ADF7D9-D759-45BA-DA67-415537A80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02" y="1631111"/>
            <a:ext cx="4480569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87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0C009011-196B-0755-54A6-2476595B9D35}"/>
              </a:ext>
            </a:extLst>
          </p:cNvPr>
          <p:cNvSpPr/>
          <p:nvPr/>
        </p:nvSpPr>
        <p:spPr>
          <a:xfrm>
            <a:off x="10014153" y="144206"/>
            <a:ext cx="2075135" cy="302013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5A0E3-E049-D55E-A613-19B8414F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CB3B7D-70D8-7624-B7D4-89A86BA0F1E0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4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05E3F8-5A09-7BB5-9E64-AD7B6B8225EE}"/>
              </a:ext>
            </a:extLst>
          </p:cNvPr>
          <p:cNvSpPr txBox="1"/>
          <p:nvPr/>
        </p:nvSpPr>
        <p:spPr>
          <a:xfrm>
            <a:off x="389697" y="1341888"/>
            <a:ext cx="8813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Encuentre una expresión para la distribución de intensidad:  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06CB63B-EF9E-68C1-05B9-8C8F796000F3}"/>
                  </a:ext>
                </a:extLst>
              </p:cNvPr>
              <p:cNvSpPr txBox="1"/>
              <p:nvPr/>
            </p:nvSpPr>
            <p:spPr>
              <a:xfrm>
                <a:off x="389697" y="4239404"/>
                <a:ext cx="8304966" cy="9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𝑗𝑘𝑧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nary>
                        <m:naryPr>
                          <m:chr m:val="∬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06CB63B-EF9E-68C1-05B9-8C8F79600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7" y="4239404"/>
                <a:ext cx="8304966" cy="999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98BE630-0420-0B60-ACA7-BF7BDDA7CA2F}"/>
                  </a:ext>
                </a:extLst>
              </p:cNvPr>
              <p:cNvSpPr txBox="1"/>
              <p:nvPr/>
            </p:nvSpPr>
            <p:spPr>
              <a:xfrm>
                <a:off x="7916932" y="1647943"/>
                <a:ext cx="61058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MX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98BE630-0420-0B60-ACA7-BF7BDDA7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32" y="1647943"/>
                <a:ext cx="6105832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51961A-1A4F-0C9D-9E9E-F31F9142B1D7}"/>
                  </a:ext>
                </a:extLst>
              </p:cNvPr>
              <p:cNvSpPr txBox="1"/>
              <p:nvPr/>
            </p:nvSpPr>
            <p:spPr>
              <a:xfrm>
                <a:off x="7533474" y="772077"/>
                <a:ext cx="68727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51961A-1A4F-0C9D-9E9E-F31F9142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74" y="772077"/>
                <a:ext cx="6872748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272DE1CC-70CD-6202-1FCB-8B4CAEAFEEE6}"/>
              </a:ext>
            </a:extLst>
          </p:cNvPr>
          <p:cNvSpPr txBox="1"/>
          <p:nvPr/>
        </p:nvSpPr>
        <p:spPr>
          <a:xfrm>
            <a:off x="10062678" y="402321"/>
            <a:ext cx="2455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2E3531"/>
                </a:solidFill>
                <a:latin typeface="SegoeUI-Bold"/>
              </a:rPr>
              <a:t>Campo entrada</a:t>
            </a:r>
            <a:endParaRPr lang="es-MX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2B0494-B38B-1088-CC4E-565B7B1AC159}"/>
              </a:ext>
            </a:extLst>
          </p:cNvPr>
          <p:cNvSpPr txBox="1"/>
          <p:nvPr/>
        </p:nvSpPr>
        <p:spPr>
          <a:xfrm>
            <a:off x="10062678" y="1259015"/>
            <a:ext cx="2455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2E3531"/>
                </a:solidFill>
                <a:latin typeface="SegoeUI-Bold"/>
              </a:rPr>
              <a:t>Campo salida</a:t>
            </a:r>
            <a:endParaRPr lang="es-MX" sz="2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47B00C-F32D-1F33-5310-80E51F1EA112}"/>
              </a:ext>
            </a:extLst>
          </p:cNvPr>
          <p:cNvSpPr txBox="1"/>
          <p:nvPr/>
        </p:nvSpPr>
        <p:spPr>
          <a:xfrm>
            <a:off x="801330" y="3164338"/>
            <a:ext cx="8599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Del patrón de difracción de Fraunhofer de la apertura: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C9A8323-EAB1-B530-ACBC-701477BC1886}"/>
                  </a:ext>
                </a:extLst>
              </p:cNvPr>
              <p:cNvSpPr txBox="1"/>
              <p:nvPr/>
            </p:nvSpPr>
            <p:spPr>
              <a:xfrm>
                <a:off x="3938820" y="2152435"/>
                <a:ext cx="2712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C9A8323-EAB1-B530-ACBC-701477BC1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20" y="2152435"/>
                <a:ext cx="2712858" cy="369332"/>
              </a:xfrm>
              <a:prstGeom prst="rect">
                <a:avLst/>
              </a:prstGeom>
              <a:blipFill>
                <a:blip r:embed="rId6"/>
                <a:stretch>
                  <a:fillRect l="-2247" r="-674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40FD031-13E7-2E90-4D3E-7E494BF05F9F}"/>
                  </a:ext>
                </a:extLst>
              </p:cNvPr>
              <p:cNvSpPr txBox="1"/>
              <p:nvPr/>
            </p:nvSpPr>
            <p:spPr>
              <a:xfrm>
                <a:off x="7916932" y="2521767"/>
                <a:ext cx="61058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MX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40FD031-13E7-2E90-4D3E-7E494BF05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32" y="2521767"/>
                <a:ext cx="6105832" cy="400110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AF55900E-871E-071F-B017-8166AB80B570}"/>
              </a:ext>
            </a:extLst>
          </p:cNvPr>
          <p:cNvSpPr txBox="1"/>
          <p:nvPr/>
        </p:nvSpPr>
        <p:spPr>
          <a:xfrm>
            <a:off x="10062678" y="2132839"/>
            <a:ext cx="2455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2E3531"/>
                </a:solidFill>
                <a:latin typeface="SegoeUI-Bold"/>
              </a:rPr>
              <a:t>Intensidad salida</a:t>
            </a:r>
            <a:endParaRPr lang="es-MX" sz="2000" dirty="0"/>
          </a:p>
        </p:txBody>
      </p:sp>
      <p:sp>
        <p:nvSpPr>
          <p:cNvPr id="19" name="Diagrama de flujo: proceso 18">
            <a:extLst>
              <a:ext uri="{FF2B5EF4-FFF2-40B4-BE49-F238E27FC236}">
                <a16:creationId xmlns:a16="http://schemas.microsoft.com/office/drawing/2014/main" id="{788CA470-29E3-287B-2E8C-312A2C93A70C}"/>
              </a:ext>
            </a:extLst>
          </p:cNvPr>
          <p:cNvSpPr/>
          <p:nvPr/>
        </p:nvSpPr>
        <p:spPr>
          <a:xfrm>
            <a:off x="10795819" y="4675239"/>
            <a:ext cx="206478" cy="2212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Diagrama de flujo: proceso 19">
            <a:extLst>
              <a:ext uri="{FF2B5EF4-FFF2-40B4-BE49-F238E27FC236}">
                <a16:creationId xmlns:a16="http://schemas.microsoft.com/office/drawing/2014/main" id="{4019FF6C-4939-8157-A029-D6B1E69A5727}"/>
              </a:ext>
            </a:extLst>
          </p:cNvPr>
          <p:cNvSpPr/>
          <p:nvPr/>
        </p:nvSpPr>
        <p:spPr>
          <a:xfrm>
            <a:off x="11614030" y="4606413"/>
            <a:ext cx="206478" cy="2212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8AFB095-51FD-4387-BCFB-C838EEB9F3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6198" y="3273473"/>
            <a:ext cx="3365802" cy="276071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6888E43-BFDB-32CF-5C44-A7C23B2F8DD9}"/>
              </a:ext>
            </a:extLst>
          </p:cNvPr>
          <p:cNvSpPr txBox="1"/>
          <p:nvPr/>
        </p:nvSpPr>
        <p:spPr>
          <a:xfrm>
            <a:off x="3406235" y="406929"/>
            <a:ext cx="2702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0066"/>
                </a:solidFill>
                <a:effectLst/>
                <a:latin typeface="SegoeUI-Bold"/>
              </a:rPr>
              <a:t>ENUNCIADO</a:t>
            </a:r>
            <a:endParaRPr lang="es-MX" sz="3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72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3B55C14F-2712-06FB-1393-F465CF7FEF54}"/>
              </a:ext>
            </a:extLst>
          </p:cNvPr>
          <p:cNvSpPr/>
          <p:nvPr/>
        </p:nvSpPr>
        <p:spPr>
          <a:xfrm>
            <a:off x="4699278" y="4888865"/>
            <a:ext cx="2278829" cy="560439"/>
          </a:xfrm>
          <a:prstGeom prst="flowChartProcess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proceso 29">
            <a:extLst>
              <a:ext uri="{FF2B5EF4-FFF2-40B4-BE49-F238E27FC236}">
                <a16:creationId xmlns:a16="http://schemas.microsoft.com/office/drawing/2014/main" id="{9CE47607-6A99-1A19-23C8-8F0D76A0AE0B}"/>
              </a:ext>
            </a:extLst>
          </p:cNvPr>
          <p:cNvSpPr/>
          <p:nvPr/>
        </p:nvSpPr>
        <p:spPr>
          <a:xfrm>
            <a:off x="1683215" y="4899432"/>
            <a:ext cx="2581050" cy="560439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5A0E3-E049-D55E-A613-19B8414F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6" y="6334469"/>
            <a:ext cx="12217571" cy="5604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CB3B7D-70D8-7624-B7D4-89A86BA0F1E0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4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05E3F8-5A09-7BB5-9E64-AD7B6B8225EE}"/>
              </a:ext>
            </a:extLst>
          </p:cNvPr>
          <p:cNvSpPr txBox="1"/>
          <p:nvPr/>
        </p:nvSpPr>
        <p:spPr>
          <a:xfrm>
            <a:off x="465235" y="1634612"/>
            <a:ext cx="8813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calcula la tramitancia  de la apertura cuadrada</a:t>
            </a:r>
            <a:endParaRPr lang="es-MX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5492058-B943-7AB4-398F-C341693C7E81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B6DDF50-3D90-D538-E70E-D69CE76CDA9B}"/>
              </a:ext>
            </a:extLst>
          </p:cNvPr>
          <p:cNvSpPr txBox="1"/>
          <p:nvPr/>
        </p:nvSpPr>
        <p:spPr>
          <a:xfrm>
            <a:off x="1767238" y="4946909"/>
            <a:ext cx="2853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Cond. horizontal</a:t>
            </a:r>
            <a:endParaRPr lang="es-MX" sz="2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4E46C25-2CAC-9BCC-D0EF-90DE159886D1}"/>
              </a:ext>
            </a:extLst>
          </p:cNvPr>
          <p:cNvSpPr txBox="1"/>
          <p:nvPr/>
        </p:nvSpPr>
        <p:spPr>
          <a:xfrm>
            <a:off x="4766044" y="4938253"/>
            <a:ext cx="3167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Cond. vertical</a:t>
            </a:r>
            <a:endParaRPr lang="es-MX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25196B-3472-4337-BAAC-9D3C6051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93" y="3054048"/>
            <a:ext cx="6522792" cy="100769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4B94C271-9138-43F8-AE08-CE20433D2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54" y="2177539"/>
            <a:ext cx="3365802" cy="2760714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6FBA952-42EB-48AC-81CE-438DB469DC77}"/>
              </a:ext>
            </a:extLst>
          </p:cNvPr>
          <p:cNvCxnSpPr>
            <a:cxnSpLocks/>
          </p:cNvCxnSpPr>
          <p:nvPr/>
        </p:nvCxnSpPr>
        <p:spPr>
          <a:xfrm>
            <a:off x="3145518" y="4059736"/>
            <a:ext cx="0" cy="805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CC6D4F3-11A1-49AA-9AEA-046B4AC298F2}"/>
              </a:ext>
            </a:extLst>
          </p:cNvPr>
          <p:cNvCxnSpPr/>
          <p:nvPr/>
        </p:nvCxnSpPr>
        <p:spPr>
          <a:xfrm>
            <a:off x="11623431" y="3165231"/>
            <a:ext cx="0" cy="11668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23CAC96-AAD5-4744-9B98-9D8EFC019A80}"/>
              </a:ext>
            </a:extLst>
          </p:cNvPr>
          <p:cNvCxnSpPr>
            <a:cxnSpLocks/>
          </p:cNvCxnSpPr>
          <p:nvPr/>
        </p:nvCxnSpPr>
        <p:spPr>
          <a:xfrm>
            <a:off x="11535508" y="3165231"/>
            <a:ext cx="20222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2F78F0B-F9E5-4AA7-A5F0-A643BAB46CCE}"/>
              </a:ext>
            </a:extLst>
          </p:cNvPr>
          <p:cNvCxnSpPr/>
          <p:nvPr/>
        </p:nvCxnSpPr>
        <p:spPr>
          <a:xfrm>
            <a:off x="11535508" y="4332092"/>
            <a:ext cx="20222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2BE3718-93C0-46B0-B2AE-4F53ABE33547}"/>
              </a:ext>
            </a:extLst>
          </p:cNvPr>
          <p:cNvCxnSpPr/>
          <p:nvPr/>
        </p:nvCxnSpPr>
        <p:spPr>
          <a:xfrm>
            <a:off x="9390185" y="4866970"/>
            <a:ext cx="16793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384E5F6-18FB-4B41-8A35-7A6BF6AE9C14}"/>
              </a:ext>
            </a:extLst>
          </p:cNvPr>
          <p:cNvCxnSpPr/>
          <p:nvPr/>
        </p:nvCxnSpPr>
        <p:spPr>
          <a:xfrm>
            <a:off x="9390185" y="4783015"/>
            <a:ext cx="0" cy="1638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2AC328F-F136-42D6-8BB4-E26AC8C5CEFF}"/>
              </a:ext>
            </a:extLst>
          </p:cNvPr>
          <p:cNvCxnSpPr/>
          <p:nvPr/>
        </p:nvCxnSpPr>
        <p:spPr>
          <a:xfrm>
            <a:off x="11069515" y="4783015"/>
            <a:ext cx="0" cy="1638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A8F7339-AA70-4E7F-9E9F-4EDB44DF5AF7}"/>
              </a:ext>
            </a:extLst>
          </p:cNvPr>
          <p:cNvCxnSpPr>
            <a:cxnSpLocks/>
          </p:cNvCxnSpPr>
          <p:nvPr/>
        </p:nvCxnSpPr>
        <p:spPr>
          <a:xfrm>
            <a:off x="5770684" y="4059736"/>
            <a:ext cx="0" cy="8052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709344F-7B8F-4874-8A52-C0A6125B98B0}"/>
              </a:ext>
            </a:extLst>
          </p:cNvPr>
          <p:cNvCxnSpPr/>
          <p:nvPr/>
        </p:nvCxnSpPr>
        <p:spPr>
          <a:xfrm>
            <a:off x="2536722" y="4059736"/>
            <a:ext cx="125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E13DD0D-1378-41C7-A189-D618469BA24A}"/>
              </a:ext>
            </a:extLst>
          </p:cNvPr>
          <p:cNvCxnSpPr/>
          <p:nvPr/>
        </p:nvCxnSpPr>
        <p:spPr>
          <a:xfrm>
            <a:off x="3991708" y="4059736"/>
            <a:ext cx="383344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72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E8AF01-EBEC-3DA4-51EE-D6F075F3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A123098-91C2-4C9B-8EFD-656CB1903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5" t="35975" r="21856" b="45410"/>
          <a:stretch/>
        </p:blipFill>
        <p:spPr>
          <a:xfrm>
            <a:off x="2813538" y="1714500"/>
            <a:ext cx="7394331" cy="83099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16045D0-D060-459A-815D-3EA41693AB4F}"/>
              </a:ext>
            </a:extLst>
          </p:cNvPr>
          <p:cNvSpPr txBox="1"/>
          <p:nvPr/>
        </p:nvSpPr>
        <p:spPr>
          <a:xfrm>
            <a:off x="1689351" y="480242"/>
            <a:ext cx="88132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La expresión para encontrar el campo de salida por difracción de Fraunhofer es: </a:t>
            </a:r>
            <a:endParaRPr lang="es-MX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5BCD60-BBC8-4CA4-86C6-EF03FF82F1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22" t="63769" r="35811" b="996"/>
          <a:stretch/>
        </p:blipFill>
        <p:spPr>
          <a:xfrm>
            <a:off x="1274885" y="3573764"/>
            <a:ext cx="3930162" cy="15728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6B2D683-810C-49D2-8F9A-D47504386DF6}"/>
              </a:ext>
            </a:extLst>
          </p:cNvPr>
          <p:cNvSpPr txBox="1"/>
          <p:nvPr/>
        </p:nvSpPr>
        <p:spPr>
          <a:xfrm>
            <a:off x="1274885" y="2859575"/>
            <a:ext cx="10098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Y por tanto, el </a:t>
            </a:r>
            <a:r>
              <a:rPr lang="es-MX" sz="2000" b="1" dirty="0">
                <a:solidFill>
                  <a:srgbClr val="002060"/>
                </a:solidFill>
                <a:latin typeface="SegoeUI-Bold"/>
              </a:rPr>
              <a:t>patrón de intensidades de difracción de Fraunhofer </a:t>
            </a:r>
            <a:r>
              <a:rPr lang="es-MX" sz="2000" dirty="0">
                <a:latin typeface="SegoeUI-Bold"/>
              </a:rPr>
              <a:t>viene dado por:</a:t>
            </a:r>
            <a:endParaRPr lang="es-MX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B30804-A4D3-47AD-B849-0AE7F714FA3B}"/>
              </a:ext>
            </a:extLst>
          </p:cNvPr>
          <p:cNvSpPr txBox="1"/>
          <p:nvPr/>
        </p:nvSpPr>
        <p:spPr>
          <a:xfrm>
            <a:off x="1461390" y="5522050"/>
            <a:ext cx="10098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Por lo que debemos hallar la </a:t>
            </a:r>
            <a:r>
              <a:rPr lang="es-MX" sz="2000" b="1" dirty="0">
                <a:solidFill>
                  <a:srgbClr val="002060"/>
                </a:solidFill>
                <a:latin typeface="SegoeUI-Bold"/>
              </a:rPr>
              <a:t>transformada de Fourier </a:t>
            </a:r>
            <a:r>
              <a:rPr lang="es-MX" sz="2000" dirty="0">
                <a:latin typeface="SegoeUI-Bold"/>
              </a:rPr>
              <a:t>de la </a:t>
            </a:r>
            <a:r>
              <a:rPr lang="es-MX" sz="2000" b="1" dirty="0">
                <a:solidFill>
                  <a:srgbClr val="002060"/>
                </a:solidFill>
                <a:latin typeface="SegoeUI-Bold"/>
              </a:rPr>
              <a:t>tramitancia.</a:t>
            </a:r>
            <a:endParaRPr lang="es-MX" sz="2000" b="1" dirty="0">
              <a:solidFill>
                <a:srgbClr val="00206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FFBA6F-CAF7-473B-8944-22DE72D96CA5}"/>
              </a:ext>
            </a:extLst>
          </p:cNvPr>
          <p:cNvSpPr txBox="1"/>
          <p:nvPr/>
        </p:nvSpPr>
        <p:spPr>
          <a:xfrm>
            <a:off x="5936827" y="3698487"/>
            <a:ext cx="48651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La </a:t>
            </a:r>
            <a:r>
              <a:rPr lang="es-MX" sz="2000" b="1" dirty="0">
                <a:solidFill>
                  <a:srgbClr val="002060"/>
                </a:solidFill>
                <a:latin typeface="SegoeUI-Bold"/>
              </a:rPr>
              <a:t>tramitancia</a:t>
            </a:r>
            <a:r>
              <a:rPr lang="es-MX" sz="2000" dirty="0">
                <a:latin typeface="SegoeUI-Bold"/>
              </a:rPr>
              <a:t> es equivalente al campo de entrada asumiendo que iluminamos con </a:t>
            </a:r>
            <a:r>
              <a:rPr lang="es-MX" sz="2000" b="1" dirty="0">
                <a:latin typeface="SegoeUI-Bold"/>
              </a:rPr>
              <a:t>luz monocromática de amplitud unitaria normalmente incidente</a:t>
            </a:r>
            <a:r>
              <a:rPr lang="es-MX" sz="2000" dirty="0">
                <a:latin typeface="SegoeUI-Bold"/>
              </a:rPr>
              <a:t>. </a:t>
            </a:r>
            <a:endParaRPr lang="es-MX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68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4972A9E-AA69-6BD1-368A-527695A6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E0C335-8177-4964-A6E1-E2C67ED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821" y="595537"/>
            <a:ext cx="6545252" cy="10115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EFA780-D842-4AAB-8517-696224347EA5}"/>
              </a:ext>
            </a:extLst>
          </p:cNvPr>
          <p:cNvSpPr txBox="1"/>
          <p:nvPr/>
        </p:nvSpPr>
        <p:spPr>
          <a:xfrm>
            <a:off x="1657752" y="1931233"/>
            <a:ext cx="88764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Debido a que la función de la </a:t>
            </a:r>
            <a:r>
              <a:rPr lang="es-MX" sz="2000" b="1" dirty="0">
                <a:solidFill>
                  <a:srgbClr val="002060"/>
                </a:solidFill>
                <a:latin typeface="SegoeUI-Bold"/>
              </a:rPr>
              <a:t>tramitancia</a:t>
            </a:r>
            <a:r>
              <a:rPr lang="es-MX" sz="2000" dirty="0">
                <a:latin typeface="SegoeUI-Bold"/>
              </a:rPr>
              <a:t> es una </a:t>
            </a:r>
            <a:r>
              <a:rPr lang="es-MX" sz="2000" b="1" dirty="0">
                <a:latin typeface="SegoeUI-Bold"/>
              </a:rPr>
              <a:t>función separable</a:t>
            </a:r>
            <a:r>
              <a:rPr lang="es-MX" sz="2000" dirty="0">
                <a:latin typeface="SegoeUI-Bold"/>
              </a:rPr>
              <a:t>, se pueden resolver las integrales de la transformada separadas y luego multiplicarlas.</a:t>
            </a:r>
            <a:endParaRPr lang="es-MX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28BCC67-F04B-4D78-944C-8B1B54B01D82}"/>
              </a:ext>
            </a:extLst>
          </p:cNvPr>
          <p:cNvSpPr txBox="1"/>
          <p:nvPr/>
        </p:nvSpPr>
        <p:spPr>
          <a:xfrm>
            <a:off x="1508282" y="4889965"/>
            <a:ext cx="88764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SegoeUI-Bold"/>
              </a:rPr>
              <a:t>Desarrollando primero en la </a:t>
            </a:r>
            <a:r>
              <a:rPr lang="es-MX" sz="2000" b="1" dirty="0">
                <a:latin typeface="SegoeUI-Bold"/>
              </a:rPr>
              <a:t>coordenada x</a:t>
            </a:r>
            <a:r>
              <a:rPr lang="es-MX" sz="2000" dirty="0">
                <a:latin typeface="SegoeUI-Bold"/>
              </a:rPr>
              <a:t> ...</a:t>
            </a:r>
            <a:endParaRPr lang="es-MX" sz="2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1F5A459-D656-4741-8EE8-CE900D1F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21" y="3440473"/>
            <a:ext cx="6935622" cy="94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31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4972A9E-AA69-6BD1-368A-527695A6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28BCC67-F04B-4D78-944C-8B1B54B01D82}"/>
              </a:ext>
            </a:extLst>
          </p:cNvPr>
          <p:cNvSpPr txBox="1"/>
          <p:nvPr/>
        </p:nvSpPr>
        <p:spPr>
          <a:xfrm>
            <a:off x="1517073" y="5651108"/>
            <a:ext cx="88764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SegoeUI-Bold"/>
              </a:rPr>
              <a:t>Ahora desarrollemos para y …</a:t>
            </a:r>
            <a:endParaRPr lang="es-MX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AD0EBE-0676-48EA-AB33-04F0EB3C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58" y="2620203"/>
            <a:ext cx="5697535" cy="22115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BAE965-D578-4BFC-93DF-F890CF5B3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510" y="436956"/>
            <a:ext cx="6935622" cy="941263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AC88EE6-F191-4514-A8A8-5D956F70E8B9}"/>
              </a:ext>
            </a:extLst>
          </p:cNvPr>
          <p:cNvCxnSpPr/>
          <p:nvPr/>
        </p:nvCxnSpPr>
        <p:spPr>
          <a:xfrm flipH="1">
            <a:off x="3921369" y="1450731"/>
            <a:ext cx="492369" cy="905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DCF6F30-6C9D-4C77-8D72-449B7A7B1DD3}"/>
              </a:ext>
            </a:extLst>
          </p:cNvPr>
          <p:cNvCxnSpPr>
            <a:cxnSpLocks/>
          </p:cNvCxnSpPr>
          <p:nvPr/>
        </p:nvCxnSpPr>
        <p:spPr>
          <a:xfrm flipV="1">
            <a:off x="5356027" y="2723139"/>
            <a:ext cx="2239215" cy="76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65E238C-7EBF-4E63-B4A6-0ADCBB1A6E13}"/>
              </a:ext>
            </a:extLst>
          </p:cNvPr>
          <p:cNvCxnSpPr>
            <a:cxnSpLocks/>
          </p:cNvCxnSpPr>
          <p:nvPr/>
        </p:nvCxnSpPr>
        <p:spPr>
          <a:xfrm flipV="1">
            <a:off x="3622431" y="3469031"/>
            <a:ext cx="2749062" cy="40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C8EEC76-0582-49F1-AB8F-AA3861FE5FD6}"/>
              </a:ext>
            </a:extLst>
          </p:cNvPr>
          <p:cNvCxnSpPr/>
          <p:nvPr/>
        </p:nvCxnSpPr>
        <p:spPr>
          <a:xfrm>
            <a:off x="3622431" y="3509362"/>
            <a:ext cx="0" cy="104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81007CB-698A-49FC-AB5C-36AA0650661F}"/>
              </a:ext>
            </a:extLst>
          </p:cNvPr>
          <p:cNvCxnSpPr/>
          <p:nvPr/>
        </p:nvCxnSpPr>
        <p:spPr>
          <a:xfrm>
            <a:off x="6366804" y="3469031"/>
            <a:ext cx="0" cy="104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B50636B6-C376-48D7-97FE-6674EAE48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559" y="2474906"/>
            <a:ext cx="1609950" cy="419158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D11E8AAB-8810-48F3-BD2C-6FE548A42D73}"/>
              </a:ext>
            </a:extLst>
          </p:cNvPr>
          <p:cNvSpPr/>
          <p:nvPr/>
        </p:nvSpPr>
        <p:spPr>
          <a:xfrm>
            <a:off x="7814735" y="2356338"/>
            <a:ext cx="2091267" cy="665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335F930-8259-44D4-91DB-2446D54AE871}"/>
              </a:ext>
            </a:extLst>
          </p:cNvPr>
          <p:cNvSpPr txBox="1"/>
          <p:nvPr/>
        </p:nvSpPr>
        <p:spPr>
          <a:xfrm>
            <a:off x="7089622" y="3286935"/>
            <a:ext cx="4667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SegoeUI-Bold"/>
              </a:rPr>
              <a:t>Multiplicando arriba y abajo por </a:t>
            </a:r>
            <a:r>
              <a:rPr lang="es-MX" sz="2000" b="1" dirty="0">
                <a:latin typeface="SegoeUI-Bold"/>
              </a:rPr>
              <a:t>X/X</a:t>
            </a:r>
            <a:endParaRPr lang="es-MX" sz="2000" b="1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AA7A132-8B2F-45EC-8D39-1FA88A771CA6}"/>
              </a:ext>
            </a:extLst>
          </p:cNvPr>
          <p:cNvCxnSpPr/>
          <p:nvPr/>
        </p:nvCxnSpPr>
        <p:spPr>
          <a:xfrm>
            <a:off x="2904067" y="3852333"/>
            <a:ext cx="296333" cy="245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EB286D7-9118-4524-8F8F-C4B4EE1ACAB8}"/>
              </a:ext>
            </a:extLst>
          </p:cNvPr>
          <p:cNvCxnSpPr/>
          <p:nvPr/>
        </p:nvCxnSpPr>
        <p:spPr>
          <a:xfrm>
            <a:off x="8212667" y="2474906"/>
            <a:ext cx="330200" cy="419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A08FA192-F359-46D0-A7E2-CA8AA67AC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0" y="4017226"/>
            <a:ext cx="2838846" cy="638264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A115AECE-2404-4B90-B2CD-1A2181CD612C}"/>
              </a:ext>
            </a:extLst>
          </p:cNvPr>
          <p:cNvSpPr/>
          <p:nvPr/>
        </p:nvSpPr>
        <p:spPr>
          <a:xfrm>
            <a:off x="7772400" y="4017226"/>
            <a:ext cx="2838846" cy="6937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083A87F6-F934-473C-9EB9-BD7D62448649}"/>
              </a:ext>
            </a:extLst>
          </p:cNvPr>
          <p:cNvCxnSpPr/>
          <p:nvPr/>
        </p:nvCxnSpPr>
        <p:spPr>
          <a:xfrm>
            <a:off x="2709333" y="4017226"/>
            <a:ext cx="0" cy="1737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84076F50-9E98-44C9-9383-5072914A0012}"/>
              </a:ext>
            </a:extLst>
          </p:cNvPr>
          <p:cNvCxnSpPr/>
          <p:nvPr/>
        </p:nvCxnSpPr>
        <p:spPr>
          <a:xfrm>
            <a:off x="2709333" y="4191000"/>
            <a:ext cx="358986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9004D4F-E411-4465-A556-63F752E34611}"/>
              </a:ext>
            </a:extLst>
          </p:cNvPr>
          <p:cNvCxnSpPr/>
          <p:nvPr/>
        </p:nvCxnSpPr>
        <p:spPr>
          <a:xfrm flipV="1">
            <a:off x="6299200" y="4017226"/>
            <a:ext cx="0" cy="1737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5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4972A9E-AA69-6BD1-368A-527695A6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BAE965-D578-4BFC-93DF-F890CF5B3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510" y="436956"/>
            <a:ext cx="6935622" cy="941263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AC88EE6-F191-4514-A8A8-5D956F70E8B9}"/>
              </a:ext>
            </a:extLst>
          </p:cNvPr>
          <p:cNvCxnSpPr>
            <a:cxnSpLocks/>
          </p:cNvCxnSpPr>
          <p:nvPr/>
        </p:nvCxnSpPr>
        <p:spPr>
          <a:xfrm flipH="1">
            <a:off x="7112000" y="1378219"/>
            <a:ext cx="468273" cy="653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7F01D46-C5D7-4521-A8D4-7DB169ACA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371" y="2050601"/>
            <a:ext cx="8979900" cy="1051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DF231B-2075-4376-BE28-F7713A026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371" y="3774683"/>
            <a:ext cx="5457499" cy="1397384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25093CC-2FF0-40B4-9AB9-9C65E61360DC}"/>
              </a:ext>
            </a:extLst>
          </p:cNvPr>
          <p:cNvSpPr txBox="1"/>
          <p:nvPr/>
        </p:nvSpPr>
        <p:spPr>
          <a:xfrm>
            <a:off x="7829953" y="3965543"/>
            <a:ext cx="40064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Realizamos la integral por </a:t>
            </a:r>
            <a:r>
              <a:rPr lang="es-MX" sz="2000" b="1" dirty="0">
                <a:latin typeface="SegoeUI-Bold"/>
              </a:rPr>
              <a:t>sustitución</a:t>
            </a:r>
            <a:r>
              <a:rPr lang="es-MX" sz="2000" dirty="0">
                <a:latin typeface="SegoeUI-Bold"/>
              </a:rPr>
              <a:t> y evaluamos en los límites de la integral 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3085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CDBACCDA-4D5B-9FDE-015F-D660D565C29B}"/>
              </a:ext>
            </a:extLst>
          </p:cNvPr>
          <p:cNvSpPr/>
          <p:nvPr/>
        </p:nvSpPr>
        <p:spPr>
          <a:xfrm>
            <a:off x="7056362" y="4272734"/>
            <a:ext cx="3935173" cy="1434888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E818AD8D-6136-AAD2-478B-16B97B856492}"/>
              </a:ext>
            </a:extLst>
          </p:cNvPr>
          <p:cNvSpPr/>
          <p:nvPr/>
        </p:nvSpPr>
        <p:spPr>
          <a:xfrm>
            <a:off x="7509575" y="2126742"/>
            <a:ext cx="1295211" cy="688129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050467AE-C378-002A-7B5E-E4E8BB1588B8}"/>
              </a:ext>
            </a:extLst>
          </p:cNvPr>
          <p:cNvSpPr/>
          <p:nvPr/>
        </p:nvSpPr>
        <p:spPr>
          <a:xfrm>
            <a:off x="6769511" y="2005781"/>
            <a:ext cx="693174" cy="1165122"/>
          </a:xfrm>
          <a:prstGeom prst="flowChartProcess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897193" y="1402622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halla la Transformada de Fourier de la función respuesta al impulso 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/>
              <p:nvPr/>
            </p:nvSpPr>
            <p:spPr>
              <a:xfrm>
                <a:off x="3168051" y="2126743"/>
                <a:ext cx="5855898" cy="847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𝑖𝑘𝑧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51" y="2126743"/>
                <a:ext cx="5855898" cy="84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9635FE3-5522-9932-8C61-E92E8FB1A63B}"/>
              </a:ext>
            </a:extLst>
          </p:cNvPr>
          <p:cNvCxnSpPr>
            <a:cxnSpLocks/>
          </p:cNvCxnSpPr>
          <p:nvPr/>
        </p:nvCxnSpPr>
        <p:spPr>
          <a:xfrm flipH="1">
            <a:off x="6108785" y="3760839"/>
            <a:ext cx="10146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B4EAF32-7D1C-76D0-DB39-6012A3A1CD24}"/>
              </a:ext>
            </a:extLst>
          </p:cNvPr>
          <p:cNvCxnSpPr>
            <a:stCxn id="9" idx="2"/>
          </p:cNvCxnSpPr>
          <p:nvPr/>
        </p:nvCxnSpPr>
        <p:spPr>
          <a:xfrm>
            <a:off x="7116098" y="3170903"/>
            <a:ext cx="7373" cy="5899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5EF1A5-CF50-E08C-2D50-0201A4FBC6F1}"/>
              </a:ext>
            </a:extLst>
          </p:cNvPr>
          <p:cNvSpPr txBox="1"/>
          <p:nvPr/>
        </p:nvSpPr>
        <p:spPr>
          <a:xfrm>
            <a:off x="4487387" y="3543089"/>
            <a:ext cx="2455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Constante</a:t>
            </a:r>
            <a:endParaRPr lang="es-MX" sz="2400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4049362-B2DB-65B4-1780-3C6D4A9FCB26}"/>
              </a:ext>
            </a:extLst>
          </p:cNvPr>
          <p:cNvCxnSpPr>
            <a:cxnSpLocks/>
          </p:cNvCxnSpPr>
          <p:nvPr/>
        </p:nvCxnSpPr>
        <p:spPr>
          <a:xfrm>
            <a:off x="8136382" y="3244875"/>
            <a:ext cx="85540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9838A86-D3C3-76DA-A9D6-3EC199D666D1}"/>
              </a:ext>
            </a:extLst>
          </p:cNvPr>
          <p:cNvCxnSpPr>
            <a:cxnSpLocks/>
          </p:cNvCxnSpPr>
          <p:nvPr/>
        </p:nvCxnSpPr>
        <p:spPr>
          <a:xfrm>
            <a:off x="8136382" y="2821289"/>
            <a:ext cx="7373" cy="42358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FAE4203-6D86-5F37-D271-B65CC91700C2}"/>
              </a:ext>
            </a:extLst>
          </p:cNvPr>
          <p:cNvSpPr txBox="1"/>
          <p:nvPr/>
        </p:nvSpPr>
        <p:spPr>
          <a:xfrm>
            <a:off x="9070839" y="2342760"/>
            <a:ext cx="2993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E3531"/>
                </a:solidFill>
                <a:latin typeface="SegoeUI-Bold"/>
              </a:rPr>
              <a:t>Funciones exponenciales con términos cuadráticos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59714A2-8486-C4FE-ABE3-DE0D852B77A8}"/>
                  </a:ext>
                </a:extLst>
              </p:cNvPr>
              <p:cNvSpPr txBox="1"/>
              <p:nvPr/>
            </p:nvSpPr>
            <p:spPr>
              <a:xfrm>
                <a:off x="7233352" y="4527400"/>
                <a:ext cx="3499099" cy="799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𝑖𝑎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𝑖𝑎</m:t>
                              </m:r>
                            </m:den>
                          </m:f>
                        </m:e>
                      </m:ra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59714A2-8486-C4FE-ABE3-DE0D852B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352" y="4527400"/>
                <a:ext cx="3499099" cy="799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41D633E-D2B2-98B6-036E-F95DBBCD7A1A}"/>
                  </a:ext>
                </a:extLst>
              </p:cNvPr>
              <p:cNvSpPr txBox="1"/>
              <p:nvPr/>
            </p:nvSpPr>
            <p:spPr>
              <a:xfrm>
                <a:off x="8320735" y="3575667"/>
                <a:ext cx="4111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000" b="1" dirty="0">
                    <a:solidFill>
                      <a:schemeClr val="accent1">
                        <a:lumMod val="75000"/>
                      </a:schemeClr>
                    </a:solidFill>
                    <a:latin typeface="SegoeUI-Bold"/>
                  </a:rPr>
                  <a:t>Función separable en 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MX" sz="2000" b="1" dirty="0">
                    <a:solidFill>
                      <a:schemeClr val="accent1">
                        <a:lumMod val="75000"/>
                      </a:schemeClr>
                    </a:solidFill>
                    <a:latin typeface="SegoeUI-Bold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s-MX" sz="2000" b="1" dirty="0">
                  <a:solidFill>
                    <a:schemeClr val="accent1">
                      <a:lumMod val="75000"/>
                    </a:schemeClr>
                  </a:solidFill>
                  <a:latin typeface="SegoeUI-Bold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41D633E-D2B2-98B6-036E-F95DBBCD7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735" y="3575667"/>
                <a:ext cx="4111207" cy="400110"/>
              </a:xfrm>
              <a:prstGeom prst="rect">
                <a:avLst/>
              </a:prstGeom>
              <a:blipFill>
                <a:blip r:embed="rId5"/>
                <a:stretch>
                  <a:fillRect l="-1632" t="-7692" b="-292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8648FCC0-1366-190D-2747-7697B2A766E5}"/>
              </a:ext>
            </a:extLst>
          </p:cNvPr>
          <p:cNvSpPr txBox="1"/>
          <p:nvPr/>
        </p:nvSpPr>
        <p:spPr>
          <a:xfrm>
            <a:off x="3672277" y="3986014"/>
            <a:ext cx="2436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Sale de la integral</a:t>
            </a:r>
          </a:p>
        </p:txBody>
      </p:sp>
    </p:spTree>
    <p:extLst>
      <p:ext uri="{BB962C8B-B14F-4D97-AF65-F5344CB8AC3E}">
        <p14:creationId xmlns:p14="http://schemas.microsoft.com/office/powerpoint/2010/main" val="16737993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4972A9E-AA69-6BD1-368A-527695A6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4B7109-965F-4AA9-86C5-8A2094B82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32" y="1151849"/>
            <a:ext cx="7249537" cy="140989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A75DE9A-3744-49D2-8F5F-24BE620DB096}"/>
              </a:ext>
            </a:extLst>
          </p:cNvPr>
          <p:cNvSpPr txBox="1"/>
          <p:nvPr/>
        </p:nvSpPr>
        <p:spPr>
          <a:xfrm>
            <a:off x="3784214" y="754254"/>
            <a:ext cx="4623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Agrupando los </a:t>
            </a:r>
            <a:r>
              <a:rPr lang="es-MX" sz="2000" b="1" dirty="0">
                <a:latin typeface="SegoeUI-Bold"/>
              </a:rPr>
              <a:t>términos semejantes</a:t>
            </a:r>
            <a:endParaRPr lang="es-MX" sz="2000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DBD94AC-1FB4-47ED-BEA6-9A7F4F032AE6}"/>
              </a:ext>
            </a:extLst>
          </p:cNvPr>
          <p:cNvSpPr/>
          <p:nvPr/>
        </p:nvSpPr>
        <p:spPr>
          <a:xfrm>
            <a:off x="3759200" y="1405466"/>
            <a:ext cx="1998133" cy="35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DD91D4C-37BF-4305-83F2-6ED0FCCC1247}"/>
              </a:ext>
            </a:extLst>
          </p:cNvPr>
          <p:cNvSpPr/>
          <p:nvPr/>
        </p:nvSpPr>
        <p:spPr>
          <a:xfrm>
            <a:off x="7451701" y="1405464"/>
            <a:ext cx="1743099" cy="355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713F09A-1DC4-4691-9A50-96DF9CA9AFD2}"/>
              </a:ext>
            </a:extLst>
          </p:cNvPr>
          <p:cNvSpPr/>
          <p:nvPr/>
        </p:nvSpPr>
        <p:spPr>
          <a:xfrm>
            <a:off x="4267200" y="2107538"/>
            <a:ext cx="1659467" cy="355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E49CF42-E228-498D-BDE3-3FA6D0856ACF}"/>
              </a:ext>
            </a:extLst>
          </p:cNvPr>
          <p:cNvSpPr/>
          <p:nvPr/>
        </p:nvSpPr>
        <p:spPr>
          <a:xfrm>
            <a:off x="7391401" y="2107538"/>
            <a:ext cx="1659467" cy="355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7A3FFA-5876-425E-8AAC-65880023F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726" y="3081184"/>
            <a:ext cx="6963747" cy="724001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140A7ECC-B614-444F-9E95-06550D722952}"/>
              </a:ext>
            </a:extLst>
          </p:cNvPr>
          <p:cNvSpPr/>
          <p:nvPr/>
        </p:nvSpPr>
        <p:spPr>
          <a:xfrm>
            <a:off x="5494867" y="3183465"/>
            <a:ext cx="2057401" cy="508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D49D6D0-B1B1-483C-A4E4-ABDF3A5B1C44}"/>
              </a:ext>
            </a:extLst>
          </p:cNvPr>
          <p:cNvSpPr/>
          <p:nvPr/>
        </p:nvSpPr>
        <p:spPr>
          <a:xfrm>
            <a:off x="7583971" y="3265384"/>
            <a:ext cx="1540934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9C5BDC2-FB24-4977-A751-E080061552E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876802" y="3691465"/>
            <a:ext cx="1646766" cy="52810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D5ABE82-0AA4-4C1B-B549-0D0D8D6360A0}"/>
              </a:ext>
            </a:extLst>
          </p:cNvPr>
          <p:cNvCxnSpPr>
            <a:cxnSpLocks/>
          </p:cNvCxnSpPr>
          <p:nvPr/>
        </p:nvCxnSpPr>
        <p:spPr>
          <a:xfrm>
            <a:off x="8221134" y="3620984"/>
            <a:ext cx="102116" cy="598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E6F45C5D-C43B-4D4C-9830-AB383269A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897" y="4008385"/>
            <a:ext cx="1314633" cy="676369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CD3ECCB-AEE9-4E3C-82D5-C26BDF9F39FA}"/>
              </a:ext>
            </a:extLst>
          </p:cNvPr>
          <p:cNvCxnSpPr>
            <a:cxnSpLocks/>
          </p:cNvCxnSpPr>
          <p:nvPr/>
        </p:nvCxnSpPr>
        <p:spPr>
          <a:xfrm>
            <a:off x="3242733" y="4106332"/>
            <a:ext cx="203200" cy="2182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A2EC122-FA30-4A4A-B7ED-A0FE8120CCBE}"/>
              </a:ext>
            </a:extLst>
          </p:cNvPr>
          <p:cNvCxnSpPr>
            <a:cxnSpLocks/>
          </p:cNvCxnSpPr>
          <p:nvPr/>
        </p:nvCxnSpPr>
        <p:spPr>
          <a:xfrm>
            <a:off x="3547146" y="4397369"/>
            <a:ext cx="203200" cy="2182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82D59B4-1914-4B7C-8618-E76F8948B0AF}"/>
              </a:ext>
            </a:extLst>
          </p:cNvPr>
          <p:cNvSpPr txBox="1"/>
          <p:nvPr/>
        </p:nvSpPr>
        <p:spPr>
          <a:xfrm>
            <a:off x="1640647" y="4845941"/>
            <a:ext cx="4455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SegoeUI-Bold"/>
              </a:rPr>
              <a:t>Multiplicando arriba y abajo por Y/Y</a:t>
            </a:r>
            <a:endParaRPr lang="es-MX" sz="2000" dirty="0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4450CDA1-466C-48C6-A0B5-3320AAF97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1000" y="5289926"/>
            <a:ext cx="2686425" cy="695422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0A5110E7-F8E8-411C-893B-B8AC54EBC7B6}"/>
              </a:ext>
            </a:extLst>
          </p:cNvPr>
          <p:cNvSpPr/>
          <p:nvPr/>
        </p:nvSpPr>
        <p:spPr>
          <a:xfrm>
            <a:off x="2937933" y="4031707"/>
            <a:ext cx="1874979" cy="6763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264F31B-D55A-49A2-8D18-32081CE98EA4}"/>
              </a:ext>
            </a:extLst>
          </p:cNvPr>
          <p:cNvSpPr/>
          <p:nvPr/>
        </p:nvSpPr>
        <p:spPr>
          <a:xfrm>
            <a:off x="2441001" y="5301402"/>
            <a:ext cx="2791400" cy="6763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340DA113-2C04-4810-B999-40199A4F6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713" y="4270368"/>
            <a:ext cx="2610146" cy="421761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B0D73231-3DB2-49D9-AABC-4EC9D745AF81}"/>
              </a:ext>
            </a:extLst>
          </p:cNvPr>
          <p:cNvSpPr/>
          <p:nvPr/>
        </p:nvSpPr>
        <p:spPr>
          <a:xfrm>
            <a:off x="7077269" y="4282487"/>
            <a:ext cx="2635590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6143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4972A9E-AA69-6BD1-368A-527695A6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2B534D-B0B8-48FF-B174-D213FF6F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791" y="1092682"/>
            <a:ext cx="5182323" cy="67636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DCB9642-E301-46EB-9FD1-4D8D10D579BF}"/>
              </a:ext>
            </a:extLst>
          </p:cNvPr>
          <p:cNvSpPr txBox="1"/>
          <p:nvPr/>
        </p:nvSpPr>
        <p:spPr>
          <a:xfrm>
            <a:off x="3136791" y="440987"/>
            <a:ext cx="59439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Quedando finalmente para la </a:t>
            </a:r>
            <a:r>
              <a:rPr lang="es-MX" sz="2000" b="1" dirty="0">
                <a:latin typeface="SegoeUI-Bold"/>
              </a:rPr>
              <a:t>coordenada y</a:t>
            </a:r>
            <a:r>
              <a:rPr lang="es-MX" sz="2000" dirty="0">
                <a:latin typeface="SegoeUI-Bold"/>
              </a:rPr>
              <a:t>:</a:t>
            </a:r>
            <a:endParaRPr lang="es-MX" sz="20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AE6DAFC-843E-4C8B-AC94-D25F06BA5543}"/>
              </a:ext>
            </a:extLst>
          </p:cNvPr>
          <p:cNvSpPr txBox="1"/>
          <p:nvPr/>
        </p:nvSpPr>
        <p:spPr>
          <a:xfrm>
            <a:off x="1634066" y="2257703"/>
            <a:ext cx="8627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Ahora, la expresión completa para la </a:t>
            </a:r>
            <a:r>
              <a:rPr lang="es-MX" sz="2000" b="1" dirty="0">
                <a:solidFill>
                  <a:srgbClr val="002060"/>
                </a:solidFill>
                <a:latin typeface="SegoeUI-Bold"/>
              </a:rPr>
              <a:t>transformada de Fourier</a:t>
            </a:r>
            <a:r>
              <a:rPr lang="es-MX" sz="2000" dirty="0">
                <a:latin typeface="SegoeUI-Bold"/>
              </a:rPr>
              <a:t> de la </a:t>
            </a:r>
            <a:r>
              <a:rPr lang="es-MX" sz="2000" b="1" dirty="0">
                <a:latin typeface="SegoeUI-Bold"/>
              </a:rPr>
              <a:t>función de tramitancia </a:t>
            </a:r>
            <a:r>
              <a:rPr lang="es-MX" sz="2000" dirty="0">
                <a:latin typeface="SegoeUI-Bold"/>
              </a:rPr>
              <a:t>queda de la forma:</a:t>
            </a:r>
            <a:endParaRPr lang="es-MX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D09BCF-AFBF-43BA-8A99-6B29BCB9E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154" y="3185657"/>
            <a:ext cx="5599960" cy="605052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20510712-2B93-4BF1-94E7-F8139815C2D7}"/>
              </a:ext>
            </a:extLst>
          </p:cNvPr>
          <p:cNvSpPr txBox="1"/>
          <p:nvPr/>
        </p:nvSpPr>
        <p:spPr>
          <a:xfrm>
            <a:off x="3054335" y="4010591"/>
            <a:ext cx="8627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SegoeUI-Bold"/>
              </a:rPr>
              <a:t>Finalmente, la expresión de la intensidad teniendo en cuenta que la expresión para las frecuencias espaciales queda como:</a:t>
            </a:r>
            <a:endParaRPr lang="es-MX" sz="2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0777EF6-2D36-4E21-A049-0D9D354D1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1" y="5190510"/>
            <a:ext cx="2683935" cy="486067"/>
          </a:xfrm>
          <a:prstGeom prst="rect">
            <a:avLst/>
          </a:prstGeom>
        </p:spPr>
      </p:pic>
      <p:sp>
        <p:nvSpPr>
          <p:cNvPr id="16" name="Nube 15">
            <a:extLst>
              <a:ext uri="{FF2B5EF4-FFF2-40B4-BE49-F238E27FC236}">
                <a16:creationId xmlns:a16="http://schemas.microsoft.com/office/drawing/2014/main" id="{FA0A5A4A-1B31-4504-8568-258F8D93DD3A}"/>
              </a:ext>
            </a:extLst>
          </p:cNvPr>
          <p:cNvSpPr/>
          <p:nvPr/>
        </p:nvSpPr>
        <p:spPr>
          <a:xfrm>
            <a:off x="19065" y="4675025"/>
            <a:ext cx="3215201" cy="162253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B576D32-3013-2C7B-3A5B-B87DA343D3AC}"/>
                  </a:ext>
                </a:extLst>
              </p:cNvPr>
              <p:cNvSpPr txBox="1"/>
              <p:nvPr/>
            </p:nvSpPr>
            <p:spPr>
              <a:xfrm>
                <a:off x="2719154" y="5045462"/>
                <a:ext cx="7698658" cy="752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num>
                                <m:den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𝑠𝑖𝑛𝑐</m:t>
                          </m:r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𝑠𝑖𝑛𝑐</m:t>
                          </m:r>
                        </m:e>
                        <m:sup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𝑌𝑦</m:t>
                              </m:r>
                            </m:num>
                            <m:den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sz="20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B576D32-3013-2C7B-3A5B-B87DA343D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54" y="5045462"/>
                <a:ext cx="7698658" cy="7523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5123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4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7E249E-1A57-F849-43F4-1D43420840A9}"/>
              </a:ext>
            </a:extLst>
          </p:cNvPr>
          <p:cNvSpPr txBox="1"/>
          <p:nvPr/>
        </p:nvSpPr>
        <p:spPr>
          <a:xfrm>
            <a:off x="659881" y="1139209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Reproduciendo la aproximación de Fraunhofer computacionalmente 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2C492C-D9B0-F53F-9804-8767A91E3DEA}"/>
              </a:ext>
            </a:extLst>
          </p:cNvPr>
          <p:cNvSpPr txBox="1"/>
          <p:nvPr/>
        </p:nvSpPr>
        <p:spPr>
          <a:xfrm>
            <a:off x="1110023" y="1657158"/>
            <a:ext cx="50630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2E3531"/>
                </a:solidFill>
                <a:latin typeface="SegoeUI-Bold"/>
              </a:rPr>
              <a:t>Usando la ecuación de </a:t>
            </a:r>
            <a:r>
              <a:rPr lang="es-MX" sz="1600" dirty="0" err="1">
                <a:solidFill>
                  <a:srgbClr val="2E3531"/>
                </a:solidFill>
                <a:latin typeface="SegoeUI-Bold"/>
              </a:rPr>
              <a:t>tramitancia</a:t>
            </a:r>
            <a:endParaRPr lang="es-MX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4811C52-DEF4-8B4C-4DA5-DAD094F94FB2}"/>
              </a:ext>
            </a:extLst>
          </p:cNvPr>
          <p:cNvSpPr txBox="1"/>
          <p:nvPr/>
        </p:nvSpPr>
        <p:spPr>
          <a:xfrm>
            <a:off x="7195116" y="1657158"/>
            <a:ext cx="50630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2E3531"/>
                </a:solidFill>
                <a:latin typeface="SegoeUI-Bold"/>
              </a:rPr>
              <a:t>Usando la ecuación de intensidad</a:t>
            </a:r>
            <a:endParaRPr lang="es-MX" sz="16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5E6AE63-FA1B-D2E9-8F02-AB1C6AE02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2" y="1969574"/>
            <a:ext cx="4961495" cy="433745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108AE9C-1AAF-6F3F-1EBC-545F87C6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21" y="1969574"/>
            <a:ext cx="4961495" cy="43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63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4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7E249E-1A57-F849-43F4-1D43420840A9}"/>
              </a:ext>
            </a:extLst>
          </p:cNvPr>
          <p:cNvSpPr txBox="1"/>
          <p:nvPr/>
        </p:nvSpPr>
        <p:spPr>
          <a:xfrm>
            <a:off x="659881" y="1139209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Reproduciendo la aproximación de Fraunhofer computacionalmente </a:t>
            </a:r>
            <a:endParaRPr lang="es-MX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CE34FE-2068-EC22-534A-99172ECC8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5" y="1911891"/>
            <a:ext cx="11909442" cy="41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29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F69FBA53-5C7E-C525-E65D-1C655382D018}"/>
              </a:ext>
            </a:extLst>
          </p:cNvPr>
          <p:cNvSpPr/>
          <p:nvPr/>
        </p:nvSpPr>
        <p:spPr>
          <a:xfrm>
            <a:off x="8347587" y="0"/>
            <a:ext cx="3869984" cy="6869660"/>
          </a:xfrm>
          <a:prstGeom prst="rect">
            <a:avLst/>
          </a:prstGeom>
          <a:gradFill flip="none" rotWithShape="1">
            <a:gsLst>
              <a:gs pos="19000">
                <a:srgbClr val="000066">
                  <a:lumMod val="99000"/>
                </a:srgbClr>
              </a:gs>
              <a:gs pos="85000">
                <a:srgbClr val="000066">
                  <a:alpha val="63000"/>
                </a:srgbClr>
              </a:gs>
              <a:gs pos="98000">
                <a:srgbClr val="000066">
                  <a:alpha val="5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9CAF2D-C3E1-B8C9-A4BD-C0747B842626}"/>
              </a:ext>
            </a:extLst>
          </p:cNvPr>
          <p:cNvSpPr/>
          <p:nvPr/>
        </p:nvSpPr>
        <p:spPr>
          <a:xfrm>
            <a:off x="0" y="5973096"/>
            <a:ext cx="8347587" cy="88490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9D06E4-3B06-6951-4051-43B6EC767CB2}"/>
              </a:ext>
            </a:extLst>
          </p:cNvPr>
          <p:cNvSpPr txBox="1"/>
          <p:nvPr/>
        </p:nvSpPr>
        <p:spPr>
          <a:xfrm>
            <a:off x="1548579" y="352981"/>
            <a:ext cx="610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002060"/>
                </a:solidFill>
                <a:latin typeface="SegoeUI-Bold"/>
              </a:rPr>
              <a:t>Sustentación primer parcial</a:t>
            </a:r>
            <a:endParaRPr lang="es-MX" sz="3600" dirty="0">
              <a:solidFill>
                <a:srgbClr val="00206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B94575-5D44-B22B-054B-8A57570D6A44}"/>
              </a:ext>
            </a:extLst>
          </p:cNvPr>
          <p:cNvSpPr txBox="1"/>
          <p:nvPr/>
        </p:nvSpPr>
        <p:spPr>
          <a:xfrm>
            <a:off x="8416414" y="307672"/>
            <a:ext cx="4454014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SegoeUI-Bold"/>
              </a:rPr>
              <a:t>Profesor:</a:t>
            </a: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Rene Restrepo Gómez</a:t>
            </a:r>
          </a:p>
          <a:p>
            <a:endParaRPr lang="es-MX" sz="2400" dirty="0">
              <a:solidFill>
                <a:schemeClr val="bg1"/>
              </a:solidFill>
              <a:latin typeface="SegoeUI-Bold"/>
            </a:endParaRPr>
          </a:p>
          <a:p>
            <a:r>
              <a:rPr lang="es-MX" sz="2000" b="1" dirty="0">
                <a:solidFill>
                  <a:schemeClr val="bg1"/>
                </a:solidFill>
                <a:latin typeface="SegoeUI-Bold"/>
              </a:rPr>
              <a:t>Materia</a:t>
            </a:r>
            <a:r>
              <a:rPr lang="es-MX" sz="2000" dirty="0">
                <a:solidFill>
                  <a:schemeClr val="bg1"/>
                </a:solidFill>
                <a:latin typeface="SegoeUI-Bold"/>
              </a:rPr>
              <a:t>:</a:t>
            </a: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Óptica de Fourier</a:t>
            </a: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Maestría en Física Aplicada</a:t>
            </a: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Universidad EAFIT</a:t>
            </a:r>
          </a:p>
          <a:p>
            <a:endParaRPr lang="es-MX" sz="2400" dirty="0">
              <a:solidFill>
                <a:schemeClr val="bg1"/>
              </a:solidFill>
              <a:latin typeface="SegoeUI-Bold"/>
            </a:endParaRPr>
          </a:p>
          <a:p>
            <a:r>
              <a:rPr lang="es-MX" sz="2000" b="1" dirty="0">
                <a:solidFill>
                  <a:schemeClr val="bg1"/>
                </a:solidFill>
                <a:latin typeface="SegoeUI-Bold"/>
              </a:rPr>
              <a:t>Fecha:</a:t>
            </a:r>
          </a:p>
          <a:p>
            <a:r>
              <a:rPr lang="es-MX" sz="2400" dirty="0">
                <a:solidFill>
                  <a:schemeClr val="bg1"/>
                </a:solidFill>
                <a:latin typeface="SegoeUI-Bold"/>
              </a:rPr>
              <a:t>Abril / 30 / 2024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C6B171-6FCE-A955-0304-A39DF6A4DF35}"/>
              </a:ext>
            </a:extLst>
          </p:cNvPr>
          <p:cNvSpPr txBox="1"/>
          <p:nvPr/>
        </p:nvSpPr>
        <p:spPr>
          <a:xfrm>
            <a:off x="1373563" y="2013831"/>
            <a:ext cx="56004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latin typeface="SegoeUI-Bold"/>
              </a:rPr>
              <a:t>¡Muchas gracias por su atención!</a:t>
            </a:r>
            <a:endParaRPr lang="es-MX" sz="3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62DAC45-B3C4-0E47-367E-E318F38F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7" y="5995220"/>
            <a:ext cx="1437968" cy="874440"/>
          </a:xfrm>
          <a:prstGeom prst="rect">
            <a:avLst/>
          </a:prstGeom>
        </p:spPr>
      </p:pic>
      <p:pic>
        <p:nvPicPr>
          <p:cNvPr id="1026" name="Picture 2" descr="Joseph Fourier, el matemático reclutado por Napoleón que disparó su propia  revolución cuando se enamoró del calor - BBC News Mundo">
            <a:extLst>
              <a:ext uri="{FF2B5EF4-FFF2-40B4-BE49-F238E27FC236}">
                <a16:creationId xmlns:a16="http://schemas.microsoft.com/office/drawing/2014/main" id="{EC38284E-8114-CC10-82CF-7746A6B4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2" y="3378717"/>
            <a:ext cx="2012833" cy="225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7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897193" y="1402622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halla la Transformada de Fourier de la función respuesta al impulso 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/>
              <p:nvPr/>
            </p:nvSpPr>
            <p:spPr>
              <a:xfrm>
                <a:off x="1641987" y="3326741"/>
                <a:ext cx="8908026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𝑖𝑘𝑧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7" y="3326741"/>
                <a:ext cx="8908026" cy="754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4C50588-81B3-B40C-C85C-E8E9B774D42B}"/>
                  </a:ext>
                </a:extLst>
              </p:cNvPr>
              <p:cNvSpPr txBox="1"/>
              <p:nvPr/>
            </p:nvSpPr>
            <p:spPr>
              <a:xfrm>
                <a:off x="3168051" y="2126743"/>
                <a:ext cx="5855898" cy="847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𝑖𝑘𝑧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4C50588-81B3-B40C-C85C-E8E9B774D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51" y="2126743"/>
                <a:ext cx="5855898" cy="84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00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54B33C6C-2826-9572-6161-1D63E3B23EFC}"/>
              </a:ext>
            </a:extLst>
          </p:cNvPr>
          <p:cNvSpPr/>
          <p:nvPr/>
        </p:nvSpPr>
        <p:spPr>
          <a:xfrm>
            <a:off x="6304874" y="3356929"/>
            <a:ext cx="2028644" cy="693631"/>
          </a:xfrm>
          <a:prstGeom prst="flowChartProcess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897193" y="1402622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halla la Transformada de Fourier de la función respuesta al impulso 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/>
              <p:nvPr/>
            </p:nvSpPr>
            <p:spPr>
              <a:xfrm>
                <a:off x="1641987" y="3326741"/>
                <a:ext cx="8908026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𝑖𝑘𝑧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7" y="3326741"/>
                <a:ext cx="8908026" cy="754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4C50588-81B3-B40C-C85C-E8E9B774D42B}"/>
                  </a:ext>
                </a:extLst>
              </p:cNvPr>
              <p:cNvSpPr txBox="1"/>
              <p:nvPr/>
            </p:nvSpPr>
            <p:spPr>
              <a:xfrm>
                <a:off x="3168051" y="2126743"/>
                <a:ext cx="5855898" cy="847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𝑖𝑘𝑧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4C50588-81B3-B40C-C85C-E8E9B774D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51" y="2126743"/>
                <a:ext cx="5855898" cy="84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agrama de flujo: proceso 1">
            <a:extLst>
              <a:ext uri="{FF2B5EF4-FFF2-40B4-BE49-F238E27FC236}">
                <a16:creationId xmlns:a16="http://schemas.microsoft.com/office/drawing/2014/main" id="{3C7727AE-406D-F5E2-5987-BFA20E9EEE9E}"/>
              </a:ext>
            </a:extLst>
          </p:cNvPr>
          <p:cNvSpPr/>
          <p:nvPr/>
        </p:nvSpPr>
        <p:spPr>
          <a:xfrm>
            <a:off x="3852643" y="4519505"/>
            <a:ext cx="4807855" cy="1023871"/>
          </a:xfrm>
          <a:prstGeom prst="flowChartProcess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DB0689E-9408-32C3-98CC-64F390270BA5}"/>
                  </a:ext>
                </a:extLst>
              </p:cNvPr>
              <p:cNvSpPr txBox="1"/>
              <p:nvPr/>
            </p:nvSpPr>
            <p:spPr>
              <a:xfrm>
                <a:off x="3900947" y="4658259"/>
                <a:ext cx="4807855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DB0689E-9408-32C3-98CC-64F390270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47" y="4658259"/>
                <a:ext cx="4807855" cy="701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07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54B33C6C-2826-9572-6161-1D63E3B23EFC}"/>
              </a:ext>
            </a:extLst>
          </p:cNvPr>
          <p:cNvSpPr/>
          <p:nvPr/>
        </p:nvSpPr>
        <p:spPr>
          <a:xfrm>
            <a:off x="6304874" y="3356929"/>
            <a:ext cx="2028644" cy="693631"/>
          </a:xfrm>
          <a:prstGeom prst="flowChartProcess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897193" y="1402622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halla la Transformada de Fourier de la función respuesta al impulso 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/>
              <p:nvPr/>
            </p:nvSpPr>
            <p:spPr>
              <a:xfrm>
                <a:off x="1641987" y="3326741"/>
                <a:ext cx="8908026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𝑖𝑘𝑧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3BEFC4C-1E8E-BE33-B75A-150AAAE3A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7" y="3326741"/>
                <a:ext cx="8908026" cy="754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4C50588-81B3-B40C-C85C-E8E9B774D42B}"/>
                  </a:ext>
                </a:extLst>
              </p:cNvPr>
              <p:cNvSpPr txBox="1"/>
              <p:nvPr/>
            </p:nvSpPr>
            <p:spPr>
              <a:xfrm>
                <a:off x="3168051" y="2126743"/>
                <a:ext cx="5855898" cy="847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𝑖𝑘𝑧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4C50588-81B3-B40C-C85C-E8E9B774D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51" y="2126743"/>
                <a:ext cx="5855898" cy="84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agrama de flujo: proceso 1">
            <a:extLst>
              <a:ext uri="{FF2B5EF4-FFF2-40B4-BE49-F238E27FC236}">
                <a16:creationId xmlns:a16="http://schemas.microsoft.com/office/drawing/2014/main" id="{3C7727AE-406D-F5E2-5987-BFA20E9EEE9E}"/>
              </a:ext>
            </a:extLst>
          </p:cNvPr>
          <p:cNvSpPr/>
          <p:nvPr/>
        </p:nvSpPr>
        <p:spPr>
          <a:xfrm>
            <a:off x="3852643" y="4519505"/>
            <a:ext cx="4807855" cy="1023871"/>
          </a:xfrm>
          <a:prstGeom prst="flowChartProcess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DB0689E-9408-32C3-98CC-64F390270BA5}"/>
                  </a:ext>
                </a:extLst>
              </p:cNvPr>
              <p:cNvSpPr txBox="1"/>
              <p:nvPr/>
            </p:nvSpPr>
            <p:spPr>
              <a:xfrm>
                <a:off x="3900947" y="4658259"/>
                <a:ext cx="4807855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DB0689E-9408-32C3-98CC-64F390270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47" y="4658259"/>
                <a:ext cx="4807855" cy="701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agrama de flujo: proceso 9">
                <a:extLst>
                  <a:ext uri="{FF2B5EF4-FFF2-40B4-BE49-F238E27FC236}">
                    <a16:creationId xmlns:a16="http://schemas.microsoft.com/office/drawing/2014/main" id="{7384F000-DA16-430E-F200-8C66E6A7DA53}"/>
                  </a:ext>
                </a:extLst>
              </p:cNvPr>
              <p:cNvSpPr/>
              <p:nvPr/>
            </p:nvSpPr>
            <p:spPr>
              <a:xfrm>
                <a:off x="9597024" y="3854822"/>
                <a:ext cx="1746944" cy="819181"/>
              </a:xfrm>
              <a:prstGeom prst="flowChartProcess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s-MX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Diagrama de flujo: proceso 9">
                <a:extLst>
                  <a:ext uri="{FF2B5EF4-FFF2-40B4-BE49-F238E27FC236}">
                    <a16:creationId xmlns:a16="http://schemas.microsoft.com/office/drawing/2014/main" id="{7384F000-DA16-430E-F200-8C66E6A7D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024" y="3854822"/>
                <a:ext cx="1746944" cy="819181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52FDB18-5747-B340-57C8-95FF86C08462}"/>
              </a:ext>
            </a:extLst>
          </p:cNvPr>
          <p:cNvCxnSpPr>
            <a:cxnSpLocks/>
          </p:cNvCxnSpPr>
          <p:nvPr/>
        </p:nvCxnSpPr>
        <p:spPr>
          <a:xfrm flipV="1">
            <a:off x="5683602" y="3816273"/>
            <a:ext cx="442452" cy="3099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0EEDECE-BAE7-B163-11E0-8A625A145A93}"/>
              </a:ext>
            </a:extLst>
          </p:cNvPr>
          <p:cNvCxnSpPr>
            <a:cxnSpLocks/>
          </p:cNvCxnSpPr>
          <p:nvPr/>
        </p:nvCxnSpPr>
        <p:spPr>
          <a:xfrm flipV="1">
            <a:off x="6304874" y="4649778"/>
            <a:ext cx="442452" cy="3099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857E22-B157-70C2-64F3-C5F59169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559"/>
            <a:ext cx="12217571" cy="5604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C8526F-65D6-76C7-EA32-84DBF025B117}"/>
              </a:ext>
            </a:extLst>
          </p:cNvPr>
          <p:cNvSpPr txBox="1"/>
          <p:nvPr/>
        </p:nvSpPr>
        <p:spPr>
          <a:xfrm>
            <a:off x="752169" y="363701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A9E0"/>
                </a:solidFill>
                <a:effectLst/>
                <a:latin typeface="SegoeUI-Bold"/>
              </a:rPr>
              <a:t>Punto 1</a:t>
            </a:r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315BA-8CD7-19D0-5AF1-D9E83C4665D7}"/>
              </a:ext>
            </a:extLst>
          </p:cNvPr>
          <p:cNvSpPr txBox="1"/>
          <p:nvPr/>
        </p:nvSpPr>
        <p:spPr>
          <a:xfrm>
            <a:off x="2536722" y="383029"/>
            <a:ext cx="19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00B050"/>
                </a:solidFill>
                <a:effectLst/>
                <a:latin typeface="SegoeUI-Bold"/>
              </a:rPr>
              <a:t>Solución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9EE60-4262-6AF4-7A9D-B835FC741FB2}"/>
              </a:ext>
            </a:extLst>
          </p:cNvPr>
          <p:cNvSpPr txBox="1"/>
          <p:nvPr/>
        </p:nvSpPr>
        <p:spPr>
          <a:xfrm>
            <a:off x="897193" y="1402622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Se halla la Transformada de Fourier de la función respuesta al impulso 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F135699-A475-22C9-84ED-EFB873D6731B}"/>
                  </a:ext>
                </a:extLst>
              </p:cNvPr>
              <p:cNvSpPr txBox="1"/>
              <p:nvPr/>
            </p:nvSpPr>
            <p:spPr>
              <a:xfrm>
                <a:off x="3045479" y="2486125"/>
                <a:ext cx="5847799" cy="486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𝑖𝑘𝑧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F135699-A475-22C9-84ED-EFB873D67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479" y="2486125"/>
                <a:ext cx="5847799" cy="486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iagrama de flujo: proceso 2">
            <a:extLst>
              <a:ext uri="{FF2B5EF4-FFF2-40B4-BE49-F238E27FC236}">
                <a16:creationId xmlns:a16="http://schemas.microsoft.com/office/drawing/2014/main" id="{7A59B276-AE83-D5F2-5024-FD33EC8A9375}"/>
              </a:ext>
            </a:extLst>
          </p:cNvPr>
          <p:cNvSpPr/>
          <p:nvPr/>
        </p:nvSpPr>
        <p:spPr>
          <a:xfrm>
            <a:off x="3502740" y="2299105"/>
            <a:ext cx="5007079" cy="96028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8038A3-A280-AC81-9FBB-4CD6D39B3A52}"/>
              </a:ext>
            </a:extLst>
          </p:cNvPr>
          <p:cNvSpPr txBox="1"/>
          <p:nvPr/>
        </p:nvSpPr>
        <p:spPr>
          <a:xfrm>
            <a:off x="6546391" y="3527289"/>
            <a:ext cx="49426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SegoeUI-Bold"/>
              </a:rPr>
              <a:t>Propagación de una expresión cuadrática con un término de retraso.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8CB72AF-7704-A04F-AAE2-E6D95FF06085}"/>
              </a:ext>
            </a:extLst>
          </p:cNvPr>
          <p:cNvSpPr txBox="1"/>
          <p:nvPr/>
        </p:nvSpPr>
        <p:spPr>
          <a:xfrm>
            <a:off x="909978" y="4804156"/>
            <a:ext cx="1039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2E3531"/>
                </a:solidFill>
                <a:latin typeface="SegoeUI-Bold"/>
              </a:rPr>
              <a:t>Ahora para el espectro angular….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70381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2212</Words>
  <Application>Microsoft Office PowerPoint</Application>
  <PresentationFormat>Panorámica</PresentationFormat>
  <Paragraphs>444</Paragraphs>
  <Slides>54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0" baseType="lpstr">
      <vt:lpstr>Aptos</vt:lpstr>
      <vt:lpstr>Aptos Display</vt:lpstr>
      <vt:lpstr>Arial</vt:lpstr>
      <vt:lpstr>Cambria Math</vt:lpstr>
      <vt:lpstr>SegoeUI-Bold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Jacobo Chica Quintero</dc:creator>
  <cp:lastModifiedBy>Jacobo Chica Quintero</cp:lastModifiedBy>
  <cp:revision>17</cp:revision>
  <dcterms:created xsi:type="dcterms:W3CDTF">2024-04-29T15:28:02Z</dcterms:created>
  <dcterms:modified xsi:type="dcterms:W3CDTF">2024-04-30T16:09:19Z</dcterms:modified>
</cp:coreProperties>
</file>