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66" r:id="rId7"/>
    <p:sldId id="269" r:id="rId8"/>
    <p:sldId id="265" r:id="rId9"/>
    <p:sldId id="267" r:id="rId10"/>
    <p:sldId id="268" r:id="rId11"/>
    <p:sldId id="270" r:id="rId1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9E3A96-67BC-B240-7088-B1EDDE6FF6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8931CD-551D-AF55-81C8-F93C9D75AC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A86878-BD35-2455-3F06-B9771E1B4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19F8F-A926-43CD-B3B8-F61378227635}" type="datetimeFigureOut">
              <a:rPr lang="es-MX" smtClean="0"/>
              <a:t>05/02/2024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3F3FB8-DF43-66A6-42C5-5CA820BC1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8D6938-CDF5-50E1-8D99-BCC1E4B68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C7DC-E4CA-4E5A-BB21-AACD15DF5D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9146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10C30-D8E0-EAEF-C8B4-A5C87C582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E4F58B7-6C44-BC80-0FE6-E2DAFCF7F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84C4D2-E3C0-DE6B-FD48-62ACAF846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19F8F-A926-43CD-B3B8-F61378227635}" type="datetimeFigureOut">
              <a:rPr lang="es-MX" smtClean="0"/>
              <a:t>05/02/2024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FD2C60-971A-480D-C4EF-847B5D01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27610F-17AE-DF6F-85A5-85B187C72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C7DC-E4CA-4E5A-BB21-AACD15DF5D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4092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9B86823-A557-0FDF-BC6A-F17E9BF9EF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E2512B7-4B53-0BC6-10E2-680D0A90C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1D7C6C-F045-E91F-3A36-28254E53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19F8F-A926-43CD-B3B8-F61378227635}" type="datetimeFigureOut">
              <a:rPr lang="es-MX" smtClean="0"/>
              <a:t>05/02/2024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96E885-D015-5D85-7A00-C16A63E39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2BEA8C-5EF7-3B43-F378-00FFFC1D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C7DC-E4CA-4E5A-BB21-AACD15DF5D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7964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F10DCB-D6DE-4E26-4173-04534242E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CE60C4-7BCC-61F4-E567-67DF2061A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08D3B0-5CAC-EF1A-2FCE-8B54D9EBF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19F8F-A926-43CD-B3B8-F61378227635}" type="datetimeFigureOut">
              <a:rPr lang="es-MX" smtClean="0"/>
              <a:t>05/02/2024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BA9A09-C811-0581-CA50-1B43BE9D5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B19DD5-D544-114A-D2AC-C608E7817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C7DC-E4CA-4E5A-BB21-AACD15DF5D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5606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8B91E2-C210-47F3-6F50-4078F9FD1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80CC0D-72AA-5980-B930-B985FBE47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8DB43C-51FA-8828-914E-77A41C9A1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19F8F-A926-43CD-B3B8-F61378227635}" type="datetimeFigureOut">
              <a:rPr lang="es-MX" smtClean="0"/>
              <a:t>05/02/2024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2D2AC0-6EBF-765E-C9D9-E4FA35DC9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B59B4F-1F3E-DBF7-16FC-0DD8B994A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C7DC-E4CA-4E5A-BB21-AACD15DF5D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795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9ACF6C-D226-7D9D-154F-E9BE7CB7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195D89-C327-B7DB-7C1B-BD5C326D30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3772A62-B31A-1E77-3704-97749BED0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1641BA1-3B8D-628F-E5BE-3A758B026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19F8F-A926-43CD-B3B8-F61378227635}" type="datetimeFigureOut">
              <a:rPr lang="es-MX" smtClean="0"/>
              <a:t>05/02/2024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6C77918-8760-0EC2-1D33-F708D7D96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35EBAE-6DD4-8124-FB00-3154C5196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C7DC-E4CA-4E5A-BB21-AACD15DF5D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2322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842F0-421C-18A6-F90C-94BCFC8A8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2F874F-59EB-16C6-62FF-46B2203F2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7E69360-CA13-B4A4-1425-A40835A75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69F0D5B-F86A-34DA-6EFD-326FC64E14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8BB7AEA-1F7A-84D5-817F-27B38FE6CE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AF6700F-FA95-B399-EA52-5D56E7352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19F8F-A926-43CD-B3B8-F61378227635}" type="datetimeFigureOut">
              <a:rPr lang="es-MX" smtClean="0"/>
              <a:t>05/02/2024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2FFF085-439C-5763-3655-3122A5FFD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604048F-B28F-4E68-4566-002A9C930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C7DC-E4CA-4E5A-BB21-AACD15DF5D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7432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F3DEDC-B2E9-F5FF-AF6D-21524FB69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5F94922-F889-824A-E489-D2C08A60B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19F8F-A926-43CD-B3B8-F61378227635}" type="datetimeFigureOut">
              <a:rPr lang="es-MX" smtClean="0"/>
              <a:t>05/02/2024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21145E0-BC16-CF12-694F-62D9C5A91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058C3A7-8211-4C0C-DB5D-B9F471694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C7DC-E4CA-4E5A-BB21-AACD15DF5D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9843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F523682-44AA-A062-E7D1-14FEE1563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19F8F-A926-43CD-B3B8-F61378227635}" type="datetimeFigureOut">
              <a:rPr lang="es-MX" smtClean="0"/>
              <a:t>05/02/2024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4FDB1CA-A6F7-991A-A42E-D8FDB470D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1AA48A5-672F-E9EB-DF87-8EB145919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C7DC-E4CA-4E5A-BB21-AACD15DF5D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8558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9E9975-EC95-9D59-602C-689A9D6B5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837BEA-D7CA-BC0D-DA31-F9F203C04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0DB996D-8447-2A08-71A9-08B0B3EF3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FACA2C2-2B6C-DAED-27B3-71E4EB0F6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19F8F-A926-43CD-B3B8-F61378227635}" type="datetimeFigureOut">
              <a:rPr lang="es-MX" smtClean="0"/>
              <a:t>05/02/2024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4757980-34D9-B87D-E710-92502305C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2FD6B4-9EBA-887F-BCD1-4F62BA0CE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C7DC-E4CA-4E5A-BB21-AACD15DF5D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4030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D7332E-FDC7-ECE1-06CD-96CA9FF27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FEF9CCF-76CF-1AFE-6A18-7669492B9F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DAE6A58-F116-9A67-C440-5389A3CAA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BE3E92-6C05-3F04-DB95-1B843156A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19F8F-A926-43CD-B3B8-F61378227635}" type="datetimeFigureOut">
              <a:rPr lang="es-MX" smtClean="0"/>
              <a:t>05/02/2024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122DFD2-5DBE-30F4-4DD7-40E72F850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B114983-A9E3-E703-C20A-4C3F20FD3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C7DC-E4CA-4E5A-BB21-AACD15DF5D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0014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D25AE26-A1FB-1CFC-7EFC-241B7DC1E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DCD1805-6D11-2DB9-876F-CAA595E67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74C196-4986-2413-C4B1-A865953B3B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19F8F-A926-43CD-B3B8-F61378227635}" type="datetimeFigureOut">
              <a:rPr lang="es-MX" smtClean="0"/>
              <a:t>05/02/2024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C830E9-7D3C-E36C-6103-4167E302DB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DC554B-338C-7F08-1966-03AE2DF31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0C7DC-E4CA-4E5A-BB21-AACD15DF5D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16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38914E17-C1A3-BBFF-4FB3-196EA46CD25F}"/>
              </a:ext>
            </a:extLst>
          </p:cNvPr>
          <p:cNvSpPr/>
          <p:nvPr/>
        </p:nvSpPr>
        <p:spPr>
          <a:xfrm>
            <a:off x="0" y="5802894"/>
            <a:ext cx="12192001" cy="105510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Diagrama de flujo: conector 25">
            <a:extLst>
              <a:ext uri="{FF2B5EF4-FFF2-40B4-BE49-F238E27FC236}">
                <a16:creationId xmlns:a16="http://schemas.microsoft.com/office/drawing/2014/main" id="{B0971A60-0616-B867-F2CC-26D0BB25E47F}"/>
              </a:ext>
            </a:extLst>
          </p:cNvPr>
          <p:cNvSpPr/>
          <p:nvPr/>
        </p:nvSpPr>
        <p:spPr>
          <a:xfrm>
            <a:off x="2463901" y="6383878"/>
            <a:ext cx="414338" cy="403075"/>
          </a:xfrm>
          <a:prstGeom prst="flowChartConnector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Diagrama de flujo: conector 26">
            <a:extLst>
              <a:ext uri="{FF2B5EF4-FFF2-40B4-BE49-F238E27FC236}">
                <a16:creationId xmlns:a16="http://schemas.microsoft.com/office/drawing/2014/main" id="{B42CD99E-0D84-F1D8-1AA0-31C6A3983C2C}"/>
              </a:ext>
            </a:extLst>
          </p:cNvPr>
          <p:cNvSpPr/>
          <p:nvPr/>
        </p:nvSpPr>
        <p:spPr>
          <a:xfrm>
            <a:off x="2937777" y="6449859"/>
            <a:ext cx="297540" cy="281376"/>
          </a:xfrm>
          <a:prstGeom prst="flowChartConnector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Diagrama de flujo: conector 27">
            <a:extLst>
              <a:ext uri="{FF2B5EF4-FFF2-40B4-BE49-F238E27FC236}">
                <a16:creationId xmlns:a16="http://schemas.microsoft.com/office/drawing/2014/main" id="{DC374D2C-9112-711F-2747-27F58C1C8273}"/>
              </a:ext>
            </a:extLst>
          </p:cNvPr>
          <p:cNvSpPr/>
          <p:nvPr/>
        </p:nvSpPr>
        <p:spPr>
          <a:xfrm>
            <a:off x="3323064" y="6498779"/>
            <a:ext cx="157652" cy="173272"/>
          </a:xfrm>
          <a:prstGeom prst="flowChartConnector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Diagrama de flujo: conector 29">
            <a:extLst>
              <a:ext uri="{FF2B5EF4-FFF2-40B4-BE49-F238E27FC236}">
                <a16:creationId xmlns:a16="http://schemas.microsoft.com/office/drawing/2014/main" id="{3CF67130-8550-9505-D116-7D2C5C4FC642}"/>
              </a:ext>
            </a:extLst>
          </p:cNvPr>
          <p:cNvSpPr/>
          <p:nvPr/>
        </p:nvSpPr>
        <p:spPr>
          <a:xfrm>
            <a:off x="3568463" y="6474888"/>
            <a:ext cx="157652" cy="173272"/>
          </a:xfrm>
          <a:prstGeom prst="flowChartConnector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Diagrama de flujo: conector 30">
            <a:extLst>
              <a:ext uri="{FF2B5EF4-FFF2-40B4-BE49-F238E27FC236}">
                <a16:creationId xmlns:a16="http://schemas.microsoft.com/office/drawing/2014/main" id="{3960FFA7-68A2-BA7D-90B5-D762F1BB215A}"/>
              </a:ext>
            </a:extLst>
          </p:cNvPr>
          <p:cNvSpPr/>
          <p:nvPr/>
        </p:nvSpPr>
        <p:spPr>
          <a:xfrm>
            <a:off x="3746274" y="6297242"/>
            <a:ext cx="157652" cy="173272"/>
          </a:xfrm>
          <a:prstGeom prst="flowChartConnector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Diagrama de flujo: conector 31">
            <a:extLst>
              <a:ext uri="{FF2B5EF4-FFF2-40B4-BE49-F238E27FC236}">
                <a16:creationId xmlns:a16="http://schemas.microsoft.com/office/drawing/2014/main" id="{980EB3D9-925E-3813-DB59-5436CBACA23D}"/>
              </a:ext>
            </a:extLst>
          </p:cNvPr>
          <p:cNvSpPr/>
          <p:nvPr/>
        </p:nvSpPr>
        <p:spPr>
          <a:xfrm>
            <a:off x="3903926" y="6064197"/>
            <a:ext cx="157652" cy="173272"/>
          </a:xfrm>
          <a:prstGeom prst="flowChartConnector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B13284D-ABC9-E083-2015-2D99BE32B8A1}"/>
              </a:ext>
            </a:extLst>
          </p:cNvPr>
          <p:cNvSpPr/>
          <p:nvPr/>
        </p:nvSpPr>
        <p:spPr>
          <a:xfrm flipH="1">
            <a:off x="-28386" y="5762078"/>
            <a:ext cx="12246378" cy="1111113"/>
          </a:xfrm>
          <a:prstGeom prst="rect">
            <a:avLst/>
          </a:prstGeom>
          <a:gradFill flip="none" rotWithShape="1">
            <a:gsLst>
              <a:gs pos="24000">
                <a:schemeClr val="accent1">
                  <a:lumMod val="5000"/>
                  <a:lumOff val="95000"/>
                  <a:alpha val="10000"/>
                </a:schemeClr>
              </a:gs>
              <a:gs pos="100000">
                <a:srgbClr val="002060">
                  <a:alpha val="7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0B83CE1-A77D-8604-1887-8182981CA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64" y="5961919"/>
            <a:ext cx="1585097" cy="853514"/>
          </a:xfrm>
          <a:prstGeom prst="rect">
            <a:avLst/>
          </a:prstGeom>
        </p:spPr>
      </p:pic>
      <p:sp>
        <p:nvSpPr>
          <p:cNvPr id="3" name="Marcador de posición de texto 3">
            <a:extLst>
              <a:ext uri="{FF2B5EF4-FFF2-40B4-BE49-F238E27FC236}">
                <a16:creationId xmlns:a16="http://schemas.microsoft.com/office/drawing/2014/main" id="{F4ECB0D3-9A4F-9696-1C61-1087A04C01EB}"/>
              </a:ext>
            </a:extLst>
          </p:cNvPr>
          <p:cNvSpPr txBox="1">
            <a:spLocks/>
          </p:cNvSpPr>
          <p:nvPr/>
        </p:nvSpPr>
        <p:spPr>
          <a:xfrm>
            <a:off x="701122" y="408526"/>
            <a:ext cx="8090223" cy="1331098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MX" sz="4400" b="1" spc="100" dirty="0">
                <a:solidFill>
                  <a:srgbClr val="000000"/>
                </a:solidFill>
                <a:latin typeface="Franklin Gothic Demi"/>
                <a:ea typeface="+mj-ea"/>
                <a:cs typeface="+mj-cs"/>
              </a:rPr>
              <a:t>Propiedades y características de la </a:t>
            </a:r>
            <a:r>
              <a:rPr lang="es-MX" sz="4400" b="1" spc="100" dirty="0">
                <a:solidFill>
                  <a:schemeClr val="accent2"/>
                </a:solidFill>
                <a:latin typeface="Franklin Gothic Demi"/>
                <a:ea typeface="+mj-ea"/>
                <a:cs typeface="+mj-cs"/>
              </a:rPr>
              <a:t>coherencia</a:t>
            </a:r>
            <a:r>
              <a:rPr lang="es-MX" sz="4400" b="1" spc="100" dirty="0">
                <a:solidFill>
                  <a:srgbClr val="000000"/>
                </a:solidFill>
                <a:latin typeface="Franklin Gothic Demi"/>
                <a:ea typeface="+mj-ea"/>
                <a:cs typeface="+mj-cs"/>
              </a:rPr>
              <a:t> de la luz</a:t>
            </a:r>
          </a:p>
        </p:txBody>
      </p:sp>
      <p:sp>
        <p:nvSpPr>
          <p:cNvPr id="7" name="Marcador de posición de texto 3">
            <a:extLst>
              <a:ext uri="{FF2B5EF4-FFF2-40B4-BE49-F238E27FC236}">
                <a16:creationId xmlns:a16="http://schemas.microsoft.com/office/drawing/2014/main" id="{2A23ABB9-3DE0-7F35-B282-CECF4F4EBF90}"/>
              </a:ext>
            </a:extLst>
          </p:cNvPr>
          <p:cNvSpPr txBox="1">
            <a:spLocks/>
          </p:cNvSpPr>
          <p:nvPr/>
        </p:nvSpPr>
        <p:spPr>
          <a:xfrm>
            <a:off x="4061578" y="2620838"/>
            <a:ext cx="6513170" cy="26306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MX" sz="3200" spc="100" dirty="0">
                <a:solidFill>
                  <a:srgbClr val="002060"/>
                </a:solidFill>
                <a:latin typeface="Franklin Gothic Demi"/>
                <a:ea typeface="+mj-ea"/>
                <a:cs typeface="+mj-cs"/>
              </a:rPr>
              <a:t>Coherencia temporal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s-MX" sz="3200" spc="100" dirty="0">
              <a:solidFill>
                <a:srgbClr val="000000"/>
              </a:solidFill>
              <a:latin typeface="Franklin Gothic Demi"/>
              <a:ea typeface="+mj-ea"/>
              <a:cs typeface="+mj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s-MX" sz="3200" spc="100" dirty="0">
              <a:solidFill>
                <a:srgbClr val="000000"/>
              </a:solidFill>
              <a:latin typeface="Franklin Gothic Demi"/>
              <a:ea typeface="+mj-ea"/>
              <a:cs typeface="+mj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MX" sz="3200" spc="100" dirty="0">
                <a:solidFill>
                  <a:srgbClr val="0070C0"/>
                </a:solidFill>
                <a:latin typeface="Franklin Gothic Demi"/>
                <a:ea typeface="+mj-ea"/>
                <a:cs typeface="+mj-cs"/>
              </a:rPr>
              <a:t>Coherencia espacial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9B6F8B1-DF2F-BFC2-5237-CBA905AD5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122" y="2204986"/>
            <a:ext cx="2946167" cy="2983148"/>
          </a:xfrm>
          <a:prstGeom prst="rect">
            <a:avLst/>
          </a:prstGeom>
        </p:spPr>
      </p:pic>
      <p:sp>
        <p:nvSpPr>
          <p:cNvPr id="8" name="Marcador de posición de texto 3">
            <a:extLst>
              <a:ext uri="{FF2B5EF4-FFF2-40B4-BE49-F238E27FC236}">
                <a16:creationId xmlns:a16="http://schemas.microsoft.com/office/drawing/2014/main" id="{F9CA9E55-6FA7-B30D-1333-13A0BA8605F5}"/>
              </a:ext>
            </a:extLst>
          </p:cNvPr>
          <p:cNvSpPr txBox="1">
            <a:spLocks/>
          </p:cNvSpPr>
          <p:nvPr/>
        </p:nvSpPr>
        <p:spPr>
          <a:xfrm>
            <a:off x="9369100" y="2110260"/>
            <a:ext cx="2822900" cy="2034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MX" sz="3200" spc="100" dirty="0">
                <a:solidFill>
                  <a:srgbClr val="000000"/>
                </a:solidFill>
                <a:latin typeface="Franklin Gothic Demi"/>
                <a:ea typeface="+mj-ea"/>
                <a:cs typeface="+mj-cs"/>
              </a:rPr>
              <a:t>Tiempo de coherencia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MX" sz="3200" spc="100" dirty="0">
                <a:solidFill>
                  <a:srgbClr val="000000"/>
                </a:solidFill>
                <a:latin typeface="Franklin Gothic Demi"/>
                <a:ea typeface="+mj-ea"/>
                <a:cs typeface="+mj-cs"/>
              </a:rPr>
              <a:t>Longitud de coherencia</a:t>
            </a:r>
          </a:p>
        </p:txBody>
      </p:sp>
      <p:sp>
        <p:nvSpPr>
          <p:cNvPr id="9" name="Flecha: a la derecha con bandas 8">
            <a:extLst>
              <a:ext uri="{FF2B5EF4-FFF2-40B4-BE49-F238E27FC236}">
                <a16:creationId xmlns:a16="http://schemas.microsoft.com/office/drawing/2014/main" id="{5E2DEEFA-C447-B293-B016-43087652FAB3}"/>
              </a:ext>
            </a:extLst>
          </p:cNvPr>
          <p:cNvSpPr/>
          <p:nvPr/>
        </p:nvSpPr>
        <p:spPr>
          <a:xfrm>
            <a:off x="8725293" y="2201736"/>
            <a:ext cx="479859" cy="603913"/>
          </a:xfrm>
          <a:prstGeom prst="stripedRight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Flecha: a la derecha con bandas 10">
            <a:extLst>
              <a:ext uri="{FF2B5EF4-FFF2-40B4-BE49-F238E27FC236}">
                <a16:creationId xmlns:a16="http://schemas.microsoft.com/office/drawing/2014/main" id="{9C27D643-91E3-7FC3-E77E-023BE51B74DC}"/>
              </a:ext>
            </a:extLst>
          </p:cNvPr>
          <p:cNvSpPr/>
          <p:nvPr/>
        </p:nvSpPr>
        <p:spPr>
          <a:xfrm>
            <a:off x="8714881" y="3227286"/>
            <a:ext cx="479859" cy="603913"/>
          </a:xfrm>
          <a:prstGeom prst="stripedRight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0556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120556-DDE3-DE9C-4ED1-0FE55BEB7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7A1068E4-2248-2842-DC00-7FF1D158369E}"/>
              </a:ext>
            </a:extLst>
          </p:cNvPr>
          <p:cNvSpPr/>
          <p:nvPr/>
        </p:nvSpPr>
        <p:spPr>
          <a:xfrm>
            <a:off x="0" y="5802894"/>
            <a:ext cx="12192001" cy="105510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Diagrama de flujo: conector 25">
            <a:extLst>
              <a:ext uri="{FF2B5EF4-FFF2-40B4-BE49-F238E27FC236}">
                <a16:creationId xmlns:a16="http://schemas.microsoft.com/office/drawing/2014/main" id="{8E3FC0AF-CD64-5FF7-8DDC-1D0AE9DC29E3}"/>
              </a:ext>
            </a:extLst>
          </p:cNvPr>
          <p:cNvSpPr/>
          <p:nvPr/>
        </p:nvSpPr>
        <p:spPr>
          <a:xfrm>
            <a:off x="2463901" y="6383878"/>
            <a:ext cx="414338" cy="403075"/>
          </a:xfrm>
          <a:prstGeom prst="flowChartConnector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Diagrama de flujo: conector 26">
            <a:extLst>
              <a:ext uri="{FF2B5EF4-FFF2-40B4-BE49-F238E27FC236}">
                <a16:creationId xmlns:a16="http://schemas.microsoft.com/office/drawing/2014/main" id="{7A534E97-D597-D689-A6BF-5A7C1C2891B0}"/>
              </a:ext>
            </a:extLst>
          </p:cNvPr>
          <p:cNvSpPr/>
          <p:nvPr/>
        </p:nvSpPr>
        <p:spPr>
          <a:xfrm>
            <a:off x="2937777" y="6449859"/>
            <a:ext cx="297540" cy="281376"/>
          </a:xfrm>
          <a:prstGeom prst="flowChartConnector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Diagrama de flujo: conector 27">
            <a:extLst>
              <a:ext uri="{FF2B5EF4-FFF2-40B4-BE49-F238E27FC236}">
                <a16:creationId xmlns:a16="http://schemas.microsoft.com/office/drawing/2014/main" id="{A1FFDC2D-245C-7B76-A143-9234C4336526}"/>
              </a:ext>
            </a:extLst>
          </p:cNvPr>
          <p:cNvSpPr/>
          <p:nvPr/>
        </p:nvSpPr>
        <p:spPr>
          <a:xfrm>
            <a:off x="3323064" y="6498779"/>
            <a:ext cx="157652" cy="173272"/>
          </a:xfrm>
          <a:prstGeom prst="flowChartConnector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Diagrama de flujo: conector 29">
            <a:extLst>
              <a:ext uri="{FF2B5EF4-FFF2-40B4-BE49-F238E27FC236}">
                <a16:creationId xmlns:a16="http://schemas.microsoft.com/office/drawing/2014/main" id="{04BE51AC-3635-AA6E-8529-1F32D5A3EC21}"/>
              </a:ext>
            </a:extLst>
          </p:cNvPr>
          <p:cNvSpPr/>
          <p:nvPr/>
        </p:nvSpPr>
        <p:spPr>
          <a:xfrm>
            <a:off x="3568463" y="6474888"/>
            <a:ext cx="157652" cy="173272"/>
          </a:xfrm>
          <a:prstGeom prst="flowChartConnector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Diagrama de flujo: conector 30">
            <a:extLst>
              <a:ext uri="{FF2B5EF4-FFF2-40B4-BE49-F238E27FC236}">
                <a16:creationId xmlns:a16="http://schemas.microsoft.com/office/drawing/2014/main" id="{933A0E2C-6D2D-C94E-2546-23147098D9E1}"/>
              </a:ext>
            </a:extLst>
          </p:cNvPr>
          <p:cNvSpPr/>
          <p:nvPr/>
        </p:nvSpPr>
        <p:spPr>
          <a:xfrm>
            <a:off x="3746274" y="6297242"/>
            <a:ext cx="157652" cy="173272"/>
          </a:xfrm>
          <a:prstGeom prst="flowChartConnector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Diagrama de flujo: conector 31">
            <a:extLst>
              <a:ext uri="{FF2B5EF4-FFF2-40B4-BE49-F238E27FC236}">
                <a16:creationId xmlns:a16="http://schemas.microsoft.com/office/drawing/2014/main" id="{CC11A2F9-830C-64BD-9CB1-24DA1D342F19}"/>
              </a:ext>
            </a:extLst>
          </p:cNvPr>
          <p:cNvSpPr/>
          <p:nvPr/>
        </p:nvSpPr>
        <p:spPr>
          <a:xfrm>
            <a:off x="3903926" y="6064197"/>
            <a:ext cx="157652" cy="173272"/>
          </a:xfrm>
          <a:prstGeom prst="flowChartConnector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B430C4A-29BD-8A3E-5FB9-1B8B4252B54A}"/>
              </a:ext>
            </a:extLst>
          </p:cNvPr>
          <p:cNvSpPr/>
          <p:nvPr/>
        </p:nvSpPr>
        <p:spPr>
          <a:xfrm flipH="1">
            <a:off x="-28386" y="5762078"/>
            <a:ext cx="12246378" cy="1111113"/>
          </a:xfrm>
          <a:prstGeom prst="rect">
            <a:avLst/>
          </a:prstGeom>
          <a:gradFill flip="none" rotWithShape="1">
            <a:gsLst>
              <a:gs pos="24000">
                <a:schemeClr val="accent1">
                  <a:lumMod val="5000"/>
                  <a:lumOff val="95000"/>
                  <a:alpha val="10000"/>
                </a:schemeClr>
              </a:gs>
              <a:gs pos="100000">
                <a:srgbClr val="002060">
                  <a:alpha val="7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F6FD571-E241-81C1-24A1-88057CD01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64" y="5961919"/>
            <a:ext cx="1585097" cy="853514"/>
          </a:xfrm>
          <a:prstGeom prst="rect">
            <a:avLst/>
          </a:prstGeom>
        </p:spPr>
      </p:pic>
      <p:sp>
        <p:nvSpPr>
          <p:cNvPr id="3" name="Marcador de posición de texto 3">
            <a:extLst>
              <a:ext uri="{FF2B5EF4-FFF2-40B4-BE49-F238E27FC236}">
                <a16:creationId xmlns:a16="http://schemas.microsoft.com/office/drawing/2014/main" id="{6EA4DBBE-D551-9FA0-AD70-36BD78F32F08}"/>
              </a:ext>
            </a:extLst>
          </p:cNvPr>
          <p:cNvSpPr txBox="1">
            <a:spLocks/>
          </p:cNvSpPr>
          <p:nvPr/>
        </p:nvSpPr>
        <p:spPr>
          <a:xfrm>
            <a:off x="701122" y="408526"/>
            <a:ext cx="9466460" cy="75153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MX" sz="4400" b="1" spc="100" dirty="0">
                <a:solidFill>
                  <a:schemeClr val="tx1"/>
                </a:solidFill>
                <a:latin typeface="Franklin Gothic Demi"/>
                <a:ea typeface="+mj-ea"/>
                <a:cs typeface="+mj-cs"/>
              </a:rPr>
              <a:t>Ejemplos de la </a:t>
            </a:r>
            <a:r>
              <a:rPr lang="es-MX" sz="4400" b="1" spc="100" dirty="0">
                <a:solidFill>
                  <a:schemeClr val="accent2"/>
                </a:solidFill>
                <a:latin typeface="Franklin Gothic Demi"/>
                <a:ea typeface="+mj-ea"/>
                <a:cs typeface="+mj-cs"/>
              </a:rPr>
              <a:t>coherencia</a:t>
            </a:r>
            <a:r>
              <a:rPr lang="es-MX" sz="4400" b="1" spc="100" dirty="0">
                <a:solidFill>
                  <a:srgbClr val="000000"/>
                </a:solidFill>
                <a:latin typeface="Franklin Gothic Demi"/>
                <a:ea typeface="+mj-ea"/>
                <a:cs typeface="+mj-cs"/>
              </a:rPr>
              <a:t> de la luz</a:t>
            </a:r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345564DB-5172-7EBA-07D5-C13FF1897365}"/>
              </a:ext>
            </a:extLst>
          </p:cNvPr>
          <p:cNvSpPr txBox="1">
            <a:spLocks/>
          </p:cNvSpPr>
          <p:nvPr/>
        </p:nvSpPr>
        <p:spPr>
          <a:xfrm>
            <a:off x="701122" y="1471158"/>
            <a:ext cx="10901260" cy="12005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MX" sz="3200" spc="100" dirty="0">
                <a:solidFill>
                  <a:srgbClr val="000000"/>
                </a:solidFill>
                <a:latin typeface="Franklin Gothic Book" panose="020B0503020102020204" pitchFamily="34" charset="0"/>
                <a:ea typeface="+mj-ea"/>
                <a:cs typeface="+mj-cs"/>
              </a:rPr>
              <a:t>La luz proveniente de una bombilla incandescente es un ejemplo de </a:t>
            </a:r>
            <a:r>
              <a:rPr lang="es-MX" sz="3200" spc="100" dirty="0">
                <a:solidFill>
                  <a:srgbClr val="002060"/>
                </a:solidFill>
                <a:latin typeface="Franklin Gothic Book" panose="020B0503020102020204" pitchFamily="34" charset="0"/>
                <a:ea typeface="+mj-ea"/>
                <a:cs typeface="+mj-cs"/>
              </a:rPr>
              <a:t>coherencia temporal </a:t>
            </a:r>
            <a:r>
              <a:rPr lang="es-MX" sz="3200" spc="100" dirty="0">
                <a:solidFill>
                  <a:srgbClr val="000000"/>
                </a:solidFill>
                <a:latin typeface="Franklin Gothic Book" panose="020B0503020102020204" pitchFamily="34" charset="0"/>
                <a:ea typeface="+mj-ea"/>
                <a:cs typeface="+mj-cs"/>
              </a:rPr>
              <a:t>sin coherencia espacial </a:t>
            </a:r>
          </a:p>
        </p:txBody>
      </p:sp>
      <p:pic>
        <p:nvPicPr>
          <p:cNvPr id="6146" name="Picture 2" descr="Óptica Equipo para experimentos físicos Lente Convexa Lente cóncava Vidrio  Esmerilado Pantalla de luz Fuente de luz y Soporte Equipo óptico :  Amazon.com.mx: Industria, Empresas y Ciencia">
            <a:extLst>
              <a:ext uri="{FF2B5EF4-FFF2-40B4-BE49-F238E27FC236}">
                <a16:creationId xmlns:a16="http://schemas.microsoft.com/office/drawing/2014/main" id="{D16399A6-EDBA-FD37-E8A2-C23C5FEC8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444" y="2678811"/>
            <a:ext cx="1051935" cy="24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Óptica Equipo para experimentos físicos Lente Convexa Lente cóncava Vidrio  Esmerilado Pantalla de luz Fuente de luz y Soporte Equipo óptico :  Amazon.com.mx: Industria, Empresas y Ciencia">
            <a:extLst>
              <a:ext uri="{FF2B5EF4-FFF2-40B4-BE49-F238E27FC236}">
                <a16:creationId xmlns:a16="http://schemas.microsoft.com/office/drawing/2014/main" id="{88FB80C0-2BB7-A659-B860-3234A9351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1172" y="2561509"/>
            <a:ext cx="1051935" cy="24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Dibujos animados de bombilla fotografías e imágenes de alta resolución -  Alamy">
            <a:extLst>
              <a:ext uri="{FF2B5EF4-FFF2-40B4-BE49-F238E27FC236}">
                <a16:creationId xmlns:a16="http://schemas.microsoft.com/office/drawing/2014/main" id="{34D9A8EE-DEBE-19F3-DC3F-8109BF943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465" y="2712479"/>
            <a:ext cx="2141852" cy="2290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Marcador de posición de texto 3">
            <a:extLst>
              <a:ext uri="{FF2B5EF4-FFF2-40B4-BE49-F238E27FC236}">
                <a16:creationId xmlns:a16="http://schemas.microsoft.com/office/drawing/2014/main" id="{081FC30C-0BDF-8EBD-E427-0C5084DF364F}"/>
              </a:ext>
            </a:extLst>
          </p:cNvPr>
          <p:cNvSpPr txBox="1">
            <a:spLocks/>
          </p:cNvSpPr>
          <p:nvPr/>
        </p:nvSpPr>
        <p:spPr>
          <a:xfrm>
            <a:off x="-334365" y="4973589"/>
            <a:ext cx="3042487" cy="7582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MX" sz="2400" spc="100" dirty="0">
                <a:solidFill>
                  <a:srgbClr val="000000"/>
                </a:solidFill>
                <a:latin typeface="+mn-lt"/>
                <a:ea typeface="+mj-ea"/>
                <a:cs typeface="+mj-cs"/>
              </a:rPr>
              <a:t>Bombilla monocromática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DEF58A51-EDE6-76E7-06D3-B80D8A422959}"/>
              </a:ext>
            </a:extLst>
          </p:cNvPr>
          <p:cNvSpPr/>
          <p:nvPr/>
        </p:nvSpPr>
        <p:spPr>
          <a:xfrm>
            <a:off x="1760877" y="3371062"/>
            <a:ext cx="95534" cy="11259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FF6F2003-E85F-28A8-926A-452F7C71C0E3}"/>
              </a:ext>
            </a:extLst>
          </p:cNvPr>
          <p:cNvSpPr/>
          <p:nvPr/>
        </p:nvSpPr>
        <p:spPr>
          <a:xfrm>
            <a:off x="2068857" y="3212233"/>
            <a:ext cx="95534" cy="11259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31E4036F-FED3-C4AF-A832-A7F8652274C9}"/>
              </a:ext>
            </a:extLst>
          </p:cNvPr>
          <p:cNvSpPr/>
          <p:nvPr/>
        </p:nvSpPr>
        <p:spPr>
          <a:xfrm>
            <a:off x="1973323" y="3500472"/>
            <a:ext cx="95534" cy="11259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B21205DA-DB4B-79F3-72E8-59BC58285FE4}"/>
              </a:ext>
            </a:extLst>
          </p:cNvPr>
          <p:cNvSpPr/>
          <p:nvPr/>
        </p:nvSpPr>
        <p:spPr>
          <a:xfrm>
            <a:off x="2296340" y="3268530"/>
            <a:ext cx="95534" cy="11259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663BAA3B-A9D3-88DB-3381-9C94778E145B}"/>
              </a:ext>
            </a:extLst>
          </p:cNvPr>
          <p:cNvSpPr/>
          <p:nvPr/>
        </p:nvSpPr>
        <p:spPr>
          <a:xfrm>
            <a:off x="2489052" y="3393353"/>
            <a:ext cx="95534" cy="11259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Marcador de posición de texto 3">
            <a:extLst>
              <a:ext uri="{FF2B5EF4-FFF2-40B4-BE49-F238E27FC236}">
                <a16:creationId xmlns:a16="http://schemas.microsoft.com/office/drawing/2014/main" id="{C1DB6240-FA69-05DA-1037-107A24F6272E}"/>
              </a:ext>
            </a:extLst>
          </p:cNvPr>
          <p:cNvSpPr txBox="1">
            <a:spLocks/>
          </p:cNvSpPr>
          <p:nvPr/>
        </p:nvSpPr>
        <p:spPr>
          <a:xfrm>
            <a:off x="4113168" y="5086997"/>
            <a:ext cx="3042487" cy="7582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MX" sz="2400" spc="100" dirty="0">
                <a:solidFill>
                  <a:srgbClr val="000000"/>
                </a:solidFill>
                <a:latin typeface="+mn-lt"/>
                <a:ea typeface="+mj-ea"/>
                <a:cs typeface="+mj-cs"/>
              </a:rPr>
              <a:t>Intensidad varia con el tiempo</a:t>
            </a:r>
          </a:p>
        </p:txBody>
      </p:sp>
      <p:sp>
        <p:nvSpPr>
          <p:cNvPr id="17" name="Marcador de posición de texto 3">
            <a:extLst>
              <a:ext uri="{FF2B5EF4-FFF2-40B4-BE49-F238E27FC236}">
                <a16:creationId xmlns:a16="http://schemas.microsoft.com/office/drawing/2014/main" id="{0305E65B-2120-211F-C11D-28E03A833753}"/>
              </a:ext>
            </a:extLst>
          </p:cNvPr>
          <p:cNvSpPr txBox="1">
            <a:spLocks/>
          </p:cNvSpPr>
          <p:nvPr/>
        </p:nvSpPr>
        <p:spPr>
          <a:xfrm>
            <a:off x="7794096" y="5029520"/>
            <a:ext cx="3785455" cy="7582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MX" sz="2400" spc="100" dirty="0">
                <a:solidFill>
                  <a:srgbClr val="000000"/>
                </a:solidFill>
                <a:latin typeface="+mn-lt"/>
                <a:ea typeface="+mj-ea"/>
                <a:cs typeface="+mj-cs"/>
              </a:rPr>
              <a:t>Intensidad varia diferente al mover la pantalla</a:t>
            </a:r>
          </a:p>
        </p:txBody>
      </p:sp>
    </p:spTree>
    <p:extLst>
      <p:ext uri="{BB962C8B-B14F-4D97-AF65-F5344CB8AC3E}">
        <p14:creationId xmlns:p14="http://schemas.microsoft.com/office/powerpoint/2010/main" val="3548690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0EC960-15CC-D784-B8A5-79724A900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9B7C26DB-A80B-A16A-EF05-3BD32ECC030F}"/>
              </a:ext>
            </a:extLst>
          </p:cNvPr>
          <p:cNvSpPr/>
          <p:nvPr/>
        </p:nvSpPr>
        <p:spPr>
          <a:xfrm>
            <a:off x="0" y="5802894"/>
            <a:ext cx="12192001" cy="105510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Diagrama de flujo: conector 25">
            <a:extLst>
              <a:ext uri="{FF2B5EF4-FFF2-40B4-BE49-F238E27FC236}">
                <a16:creationId xmlns:a16="http://schemas.microsoft.com/office/drawing/2014/main" id="{48FF54A9-5036-BC1D-692A-5D68311EF017}"/>
              </a:ext>
            </a:extLst>
          </p:cNvPr>
          <p:cNvSpPr/>
          <p:nvPr/>
        </p:nvSpPr>
        <p:spPr>
          <a:xfrm>
            <a:off x="2463901" y="6383878"/>
            <a:ext cx="414338" cy="403075"/>
          </a:xfrm>
          <a:prstGeom prst="flowChartConnector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Diagrama de flujo: conector 26">
            <a:extLst>
              <a:ext uri="{FF2B5EF4-FFF2-40B4-BE49-F238E27FC236}">
                <a16:creationId xmlns:a16="http://schemas.microsoft.com/office/drawing/2014/main" id="{61832D09-C487-080C-DEFC-7004988E531C}"/>
              </a:ext>
            </a:extLst>
          </p:cNvPr>
          <p:cNvSpPr/>
          <p:nvPr/>
        </p:nvSpPr>
        <p:spPr>
          <a:xfrm>
            <a:off x="2937777" y="6449859"/>
            <a:ext cx="297540" cy="281376"/>
          </a:xfrm>
          <a:prstGeom prst="flowChartConnector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Diagrama de flujo: conector 27">
            <a:extLst>
              <a:ext uri="{FF2B5EF4-FFF2-40B4-BE49-F238E27FC236}">
                <a16:creationId xmlns:a16="http://schemas.microsoft.com/office/drawing/2014/main" id="{6F1D4FB3-0E2C-DC1D-9F42-C132CF62C37A}"/>
              </a:ext>
            </a:extLst>
          </p:cNvPr>
          <p:cNvSpPr/>
          <p:nvPr/>
        </p:nvSpPr>
        <p:spPr>
          <a:xfrm>
            <a:off x="3323064" y="6498779"/>
            <a:ext cx="157652" cy="173272"/>
          </a:xfrm>
          <a:prstGeom prst="flowChartConnector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Diagrama de flujo: conector 29">
            <a:extLst>
              <a:ext uri="{FF2B5EF4-FFF2-40B4-BE49-F238E27FC236}">
                <a16:creationId xmlns:a16="http://schemas.microsoft.com/office/drawing/2014/main" id="{5B14C6C5-F1F4-A4DF-8182-60960E4D5B90}"/>
              </a:ext>
            </a:extLst>
          </p:cNvPr>
          <p:cNvSpPr/>
          <p:nvPr/>
        </p:nvSpPr>
        <p:spPr>
          <a:xfrm>
            <a:off x="3568463" y="6474888"/>
            <a:ext cx="157652" cy="173272"/>
          </a:xfrm>
          <a:prstGeom prst="flowChartConnector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Diagrama de flujo: conector 30">
            <a:extLst>
              <a:ext uri="{FF2B5EF4-FFF2-40B4-BE49-F238E27FC236}">
                <a16:creationId xmlns:a16="http://schemas.microsoft.com/office/drawing/2014/main" id="{3246D905-9C14-C491-4C46-397E1C32F4DB}"/>
              </a:ext>
            </a:extLst>
          </p:cNvPr>
          <p:cNvSpPr/>
          <p:nvPr/>
        </p:nvSpPr>
        <p:spPr>
          <a:xfrm>
            <a:off x="3746274" y="6297242"/>
            <a:ext cx="157652" cy="173272"/>
          </a:xfrm>
          <a:prstGeom prst="flowChartConnector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Diagrama de flujo: conector 31">
            <a:extLst>
              <a:ext uri="{FF2B5EF4-FFF2-40B4-BE49-F238E27FC236}">
                <a16:creationId xmlns:a16="http://schemas.microsoft.com/office/drawing/2014/main" id="{3A4D6487-C0C3-2AF5-55F4-6956F50CEFBE}"/>
              </a:ext>
            </a:extLst>
          </p:cNvPr>
          <p:cNvSpPr/>
          <p:nvPr/>
        </p:nvSpPr>
        <p:spPr>
          <a:xfrm>
            <a:off x="3903926" y="6064197"/>
            <a:ext cx="157652" cy="173272"/>
          </a:xfrm>
          <a:prstGeom prst="flowChartConnector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A1851FF-0B76-4690-18A7-25B07EB93058}"/>
              </a:ext>
            </a:extLst>
          </p:cNvPr>
          <p:cNvSpPr/>
          <p:nvPr/>
        </p:nvSpPr>
        <p:spPr>
          <a:xfrm flipH="1">
            <a:off x="-28386" y="5762078"/>
            <a:ext cx="12246378" cy="1111113"/>
          </a:xfrm>
          <a:prstGeom prst="rect">
            <a:avLst/>
          </a:prstGeom>
          <a:gradFill flip="none" rotWithShape="1">
            <a:gsLst>
              <a:gs pos="24000">
                <a:schemeClr val="accent1">
                  <a:lumMod val="5000"/>
                  <a:lumOff val="95000"/>
                  <a:alpha val="10000"/>
                </a:schemeClr>
              </a:gs>
              <a:gs pos="100000">
                <a:srgbClr val="002060">
                  <a:alpha val="7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C762593-EB54-31E9-A151-56A8C18E5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64" y="5961919"/>
            <a:ext cx="1585097" cy="853514"/>
          </a:xfrm>
          <a:prstGeom prst="rect">
            <a:avLst/>
          </a:prstGeom>
        </p:spPr>
      </p:pic>
      <p:sp>
        <p:nvSpPr>
          <p:cNvPr id="3" name="Marcador de posición de texto 3">
            <a:extLst>
              <a:ext uri="{FF2B5EF4-FFF2-40B4-BE49-F238E27FC236}">
                <a16:creationId xmlns:a16="http://schemas.microsoft.com/office/drawing/2014/main" id="{4FCA599D-2411-E3A4-5824-B12EF151CED4}"/>
              </a:ext>
            </a:extLst>
          </p:cNvPr>
          <p:cNvSpPr txBox="1">
            <a:spLocks/>
          </p:cNvSpPr>
          <p:nvPr/>
        </p:nvSpPr>
        <p:spPr>
          <a:xfrm>
            <a:off x="701122" y="408526"/>
            <a:ext cx="9466460" cy="75153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MX" sz="4400" b="1" spc="100" dirty="0">
                <a:solidFill>
                  <a:schemeClr val="tx1"/>
                </a:solidFill>
                <a:latin typeface="Franklin Gothic Demi"/>
                <a:ea typeface="+mj-ea"/>
                <a:cs typeface="+mj-cs"/>
              </a:rPr>
              <a:t>Ejemplos de la </a:t>
            </a:r>
            <a:r>
              <a:rPr lang="es-MX" sz="4400" b="1" spc="100" dirty="0">
                <a:solidFill>
                  <a:schemeClr val="accent2"/>
                </a:solidFill>
                <a:latin typeface="Franklin Gothic Demi"/>
                <a:ea typeface="+mj-ea"/>
                <a:cs typeface="+mj-cs"/>
              </a:rPr>
              <a:t>coherencia</a:t>
            </a:r>
            <a:r>
              <a:rPr lang="es-MX" sz="4400" b="1" spc="100" dirty="0">
                <a:solidFill>
                  <a:srgbClr val="000000"/>
                </a:solidFill>
                <a:latin typeface="Franklin Gothic Demi"/>
                <a:ea typeface="+mj-ea"/>
                <a:cs typeface="+mj-cs"/>
              </a:rPr>
              <a:t> de la luz</a:t>
            </a:r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3025C7A1-371B-F03A-AC24-45D03979F441}"/>
              </a:ext>
            </a:extLst>
          </p:cNvPr>
          <p:cNvSpPr txBox="1">
            <a:spLocks/>
          </p:cNvSpPr>
          <p:nvPr/>
        </p:nvSpPr>
        <p:spPr>
          <a:xfrm>
            <a:off x="701122" y="1471158"/>
            <a:ext cx="10901260" cy="12005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MX" sz="3200" spc="100" dirty="0">
                <a:solidFill>
                  <a:srgbClr val="000000"/>
                </a:solidFill>
                <a:latin typeface="Franklin Gothic Book" panose="020B0503020102020204" pitchFamily="34" charset="0"/>
                <a:ea typeface="+mj-ea"/>
                <a:cs typeface="+mj-cs"/>
              </a:rPr>
              <a:t>La luz proveniente de un láser de luz pulsante es un ejemplo de </a:t>
            </a:r>
            <a:r>
              <a:rPr lang="es-MX" sz="3200" spc="100" dirty="0">
                <a:solidFill>
                  <a:srgbClr val="002060"/>
                </a:solidFill>
                <a:latin typeface="Franklin Gothic Book" panose="020B0503020102020204" pitchFamily="34" charset="0"/>
                <a:ea typeface="+mj-ea"/>
                <a:cs typeface="+mj-cs"/>
              </a:rPr>
              <a:t>coherencia espacial </a:t>
            </a:r>
            <a:r>
              <a:rPr lang="es-MX" sz="3200" spc="100" dirty="0">
                <a:solidFill>
                  <a:srgbClr val="000000"/>
                </a:solidFill>
                <a:latin typeface="Franklin Gothic Book" panose="020B0503020102020204" pitchFamily="34" charset="0"/>
                <a:ea typeface="+mj-ea"/>
                <a:cs typeface="+mj-cs"/>
              </a:rPr>
              <a:t>sin coherencia temporal </a:t>
            </a:r>
          </a:p>
        </p:txBody>
      </p:sp>
      <p:pic>
        <p:nvPicPr>
          <p:cNvPr id="6146" name="Picture 2" descr="Óptica Equipo para experimentos físicos Lente Convexa Lente cóncava Vidrio  Esmerilado Pantalla de luz Fuente de luz y Soporte Equipo óptico :  Amazon.com.mx: Industria, Empresas y Ciencia">
            <a:extLst>
              <a:ext uri="{FF2B5EF4-FFF2-40B4-BE49-F238E27FC236}">
                <a16:creationId xmlns:a16="http://schemas.microsoft.com/office/drawing/2014/main" id="{335E64BB-0598-00AC-25D6-36973DEA0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444" y="2678811"/>
            <a:ext cx="1051935" cy="24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Óptica Equipo para experimentos físicos Lente Convexa Lente cóncava Vidrio  Esmerilado Pantalla de luz Fuente de luz y Soporte Equipo óptico :  Amazon.com.mx: Industria, Empresas y Ciencia">
            <a:extLst>
              <a:ext uri="{FF2B5EF4-FFF2-40B4-BE49-F238E27FC236}">
                <a16:creationId xmlns:a16="http://schemas.microsoft.com/office/drawing/2014/main" id="{BAE57CF6-23D7-63E5-94C7-CB8CE51D2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1172" y="2561509"/>
            <a:ext cx="1051935" cy="24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Marcador de posición de texto 3">
            <a:extLst>
              <a:ext uri="{FF2B5EF4-FFF2-40B4-BE49-F238E27FC236}">
                <a16:creationId xmlns:a16="http://schemas.microsoft.com/office/drawing/2014/main" id="{E21B1319-0501-BC37-11C3-92CFE6F52CB0}"/>
              </a:ext>
            </a:extLst>
          </p:cNvPr>
          <p:cNvSpPr txBox="1">
            <a:spLocks/>
          </p:cNvSpPr>
          <p:nvPr/>
        </p:nvSpPr>
        <p:spPr>
          <a:xfrm>
            <a:off x="105766" y="4813585"/>
            <a:ext cx="3042487" cy="7582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MX" sz="2400" spc="100" dirty="0">
                <a:solidFill>
                  <a:srgbClr val="000000"/>
                </a:solidFill>
                <a:latin typeface="+mn-lt"/>
                <a:ea typeface="+mj-ea"/>
                <a:cs typeface="+mj-cs"/>
              </a:rPr>
              <a:t>Laser de luz pulsante</a:t>
            </a:r>
          </a:p>
        </p:txBody>
      </p:sp>
      <p:sp>
        <p:nvSpPr>
          <p:cNvPr id="16" name="Marcador de posición de texto 3">
            <a:extLst>
              <a:ext uri="{FF2B5EF4-FFF2-40B4-BE49-F238E27FC236}">
                <a16:creationId xmlns:a16="http://schemas.microsoft.com/office/drawing/2014/main" id="{F95EB8FF-76DB-A9AE-216A-813A479C0ADC}"/>
              </a:ext>
            </a:extLst>
          </p:cNvPr>
          <p:cNvSpPr txBox="1">
            <a:spLocks/>
          </p:cNvSpPr>
          <p:nvPr/>
        </p:nvSpPr>
        <p:spPr>
          <a:xfrm>
            <a:off x="4113168" y="5086997"/>
            <a:ext cx="3042487" cy="7582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MX" sz="2400" spc="100" dirty="0">
                <a:solidFill>
                  <a:srgbClr val="000000"/>
                </a:solidFill>
                <a:latin typeface="+mn-lt"/>
                <a:ea typeface="+mj-ea"/>
                <a:cs typeface="+mj-cs"/>
              </a:rPr>
              <a:t>Intensidad constante en cada pulso, sin embargo, varia de un pulso a otro</a:t>
            </a:r>
          </a:p>
        </p:txBody>
      </p:sp>
      <p:sp>
        <p:nvSpPr>
          <p:cNvPr id="17" name="Marcador de posición de texto 3">
            <a:extLst>
              <a:ext uri="{FF2B5EF4-FFF2-40B4-BE49-F238E27FC236}">
                <a16:creationId xmlns:a16="http://schemas.microsoft.com/office/drawing/2014/main" id="{A831D1BA-71EC-5511-E7A5-09AFA4D2BB1B}"/>
              </a:ext>
            </a:extLst>
          </p:cNvPr>
          <p:cNvSpPr txBox="1">
            <a:spLocks/>
          </p:cNvSpPr>
          <p:nvPr/>
        </p:nvSpPr>
        <p:spPr>
          <a:xfrm>
            <a:off x="7794096" y="5029520"/>
            <a:ext cx="3785455" cy="7582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MX" sz="2400" spc="100" dirty="0">
                <a:solidFill>
                  <a:srgbClr val="000000"/>
                </a:solidFill>
                <a:latin typeface="+mn-lt"/>
                <a:ea typeface="+mj-ea"/>
                <a:cs typeface="+mj-cs"/>
              </a:rPr>
              <a:t>La misma variación de intensidad en cada pulso al desplazar la pantalla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237E725-364C-DC06-0851-9280CFE7C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558646">
            <a:off x="936456" y="2964519"/>
            <a:ext cx="1519024" cy="167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61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3A456B-91BD-1BA7-3EB8-C0C2D1F466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54241F70-A7BF-D4FF-9F1C-D3A92025C2D5}"/>
              </a:ext>
            </a:extLst>
          </p:cNvPr>
          <p:cNvSpPr/>
          <p:nvPr/>
        </p:nvSpPr>
        <p:spPr>
          <a:xfrm>
            <a:off x="0" y="5802894"/>
            <a:ext cx="12192001" cy="105510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Diagrama de flujo: conector 25">
            <a:extLst>
              <a:ext uri="{FF2B5EF4-FFF2-40B4-BE49-F238E27FC236}">
                <a16:creationId xmlns:a16="http://schemas.microsoft.com/office/drawing/2014/main" id="{95735B24-39BD-D4F0-7529-0EAF64B0545A}"/>
              </a:ext>
            </a:extLst>
          </p:cNvPr>
          <p:cNvSpPr/>
          <p:nvPr/>
        </p:nvSpPr>
        <p:spPr>
          <a:xfrm>
            <a:off x="2463901" y="6383878"/>
            <a:ext cx="414338" cy="403075"/>
          </a:xfrm>
          <a:prstGeom prst="flowChartConnector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Diagrama de flujo: conector 26">
            <a:extLst>
              <a:ext uri="{FF2B5EF4-FFF2-40B4-BE49-F238E27FC236}">
                <a16:creationId xmlns:a16="http://schemas.microsoft.com/office/drawing/2014/main" id="{CB87BB90-682E-43B2-ACB7-D8AA95C4775D}"/>
              </a:ext>
            </a:extLst>
          </p:cNvPr>
          <p:cNvSpPr/>
          <p:nvPr/>
        </p:nvSpPr>
        <p:spPr>
          <a:xfrm>
            <a:off x="2937777" y="6449859"/>
            <a:ext cx="297540" cy="281376"/>
          </a:xfrm>
          <a:prstGeom prst="flowChartConnector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Diagrama de flujo: conector 27">
            <a:extLst>
              <a:ext uri="{FF2B5EF4-FFF2-40B4-BE49-F238E27FC236}">
                <a16:creationId xmlns:a16="http://schemas.microsoft.com/office/drawing/2014/main" id="{E4C86E2F-4F28-8173-8E3B-82D685D841FE}"/>
              </a:ext>
            </a:extLst>
          </p:cNvPr>
          <p:cNvSpPr/>
          <p:nvPr/>
        </p:nvSpPr>
        <p:spPr>
          <a:xfrm>
            <a:off x="3323064" y="6498779"/>
            <a:ext cx="157652" cy="173272"/>
          </a:xfrm>
          <a:prstGeom prst="flowChartConnector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Diagrama de flujo: conector 29">
            <a:extLst>
              <a:ext uri="{FF2B5EF4-FFF2-40B4-BE49-F238E27FC236}">
                <a16:creationId xmlns:a16="http://schemas.microsoft.com/office/drawing/2014/main" id="{C7D30FEF-390A-CBDE-D6D9-FB5B1FC8335F}"/>
              </a:ext>
            </a:extLst>
          </p:cNvPr>
          <p:cNvSpPr/>
          <p:nvPr/>
        </p:nvSpPr>
        <p:spPr>
          <a:xfrm>
            <a:off x="3568463" y="6474888"/>
            <a:ext cx="157652" cy="173272"/>
          </a:xfrm>
          <a:prstGeom prst="flowChartConnector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Diagrama de flujo: conector 30">
            <a:extLst>
              <a:ext uri="{FF2B5EF4-FFF2-40B4-BE49-F238E27FC236}">
                <a16:creationId xmlns:a16="http://schemas.microsoft.com/office/drawing/2014/main" id="{E9F4256C-9B1B-4E3E-2256-DBC728799F2B}"/>
              </a:ext>
            </a:extLst>
          </p:cNvPr>
          <p:cNvSpPr/>
          <p:nvPr/>
        </p:nvSpPr>
        <p:spPr>
          <a:xfrm>
            <a:off x="3746274" y="6297242"/>
            <a:ext cx="157652" cy="173272"/>
          </a:xfrm>
          <a:prstGeom prst="flowChartConnector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Diagrama de flujo: conector 31">
            <a:extLst>
              <a:ext uri="{FF2B5EF4-FFF2-40B4-BE49-F238E27FC236}">
                <a16:creationId xmlns:a16="http://schemas.microsoft.com/office/drawing/2014/main" id="{CE0ADD1D-0159-E89A-38CF-60ED80BC27B1}"/>
              </a:ext>
            </a:extLst>
          </p:cNvPr>
          <p:cNvSpPr/>
          <p:nvPr/>
        </p:nvSpPr>
        <p:spPr>
          <a:xfrm>
            <a:off x="3903926" y="6064197"/>
            <a:ext cx="157652" cy="173272"/>
          </a:xfrm>
          <a:prstGeom prst="flowChartConnector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86A1B35-B586-BEF1-5824-F76F06E32DE0}"/>
              </a:ext>
            </a:extLst>
          </p:cNvPr>
          <p:cNvSpPr/>
          <p:nvPr/>
        </p:nvSpPr>
        <p:spPr>
          <a:xfrm flipH="1">
            <a:off x="-28386" y="5762078"/>
            <a:ext cx="12246378" cy="1111113"/>
          </a:xfrm>
          <a:prstGeom prst="rect">
            <a:avLst/>
          </a:prstGeom>
          <a:gradFill flip="none" rotWithShape="1">
            <a:gsLst>
              <a:gs pos="24000">
                <a:schemeClr val="accent1">
                  <a:lumMod val="5000"/>
                  <a:lumOff val="95000"/>
                  <a:alpha val="10000"/>
                </a:schemeClr>
              </a:gs>
              <a:gs pos="100000">
                <a:srgbClr val="002060">
                  <a:alpha val="7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F512963-A81E-9E30-0337-77D949ABE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64" y="5961919"/>
            <a:ext cx="1585097" cy="853514"/>
          </a:xfrm>
          <a:prstGeom prst="rect">
            <a:avLst/>
          </a:prstGeom>
        </p:spPr>
      </p:pic>
      <p:sp>
        <p:nvSpPr>
          <p:cNvPr id="3" name="Marcador de posición de texto 3">
            <a:extLst>
              <a:ext uri="{FF2B5EF4-FFF2-40B4-BE49-F238E27FC236}">
                <a16:creationId xmlns:a16="http://schemas.microsoft.com/office/drawing/2014/main" id="{8F3323A4-DF75-AA24-0515-EE60A13BD1B7}"/>
              </a:ext>
            </a:extLst>
          </p:cNvPr>
          <p:cNvSpPr txBox="1">
            <a:spLocks/>
          </p:cNvSpPr>
          <p:nvPr/>
        </p:nvSpPr>
        <p:spPr>
          <a:xfrm>
            <a:off x="701122" y="408526"/>
            <a:ext cx="5508609" cy="75153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MX" sz="4400" b="1" spc="100" dirty="0">
                <a:solidFill>
                  <a:schemeClr val="accent2"/>
                </a:solidFill>
                <a:latin typeface="Franklin Gothic Demi"/>
                <a:ea typeface="+mj-ea"/>
                <a:cs typeface="+mj-cs"/>
              </a:rPr>
              <a:t>Coherencia</a:t>
            </a:r>
            <a:r>
              <a:rPr lang="es-MX" sz="4400" b="1" spc="100" dirty="0">
                <a:solidFill>
                  <a:srgbClr val="000000"/>
                </a:solidFill>
                <a:latin typeface="Franklin Gothic Demi"/>
                <a:ea typeface="+mj-ea"/>
                <a:cs typeface="+mj-cs"/>
              </a:rPr>
              <a:t> de la luz</a:t>
            </a:r>
          </a:p>
        </p:txBody>
      </p:sp>
      <p:sp>
        <p:nvSpPr>
          <p:cNvPr id="8" name="Marcador de posición de texto 3">
            <a:extLst>
              <a:ext uri="{FF2B5EF4-FFF2-40B4-BE49-F238E27FC236}">
                <a16:creationId xmlns:a16="http://schemas.microsoft.com/office/drawing/2014/main" id="{B75525B8-3FD1-DC3C-BFCD-32B843D6702F}"/>
              </a:ext>
            </a:extLst>
          </p:cNvPr>
          <p:cNvSpPr txBox="1">
            <a:spLocks/>
          </p:cNvSpPr>
          <p:nvPr/>
        </p:nvSpPr>
        <p:spPr>
          <a:xfrm>
            <a:off x="335783" y="1770529"/>
            <a:ext cx="6820981" cy="33753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MX" sz="3200" spc="100" dirty="0">
                <a:solidFill>
                  <a:srgbClr val="000000"/>
                </a:solidFill>
                <a:latin typeface="Franklin Gothic Book" panose="020B0503020102020204" pitchFamily="34" charset="0"/>
                <a:ea typeface="+mj-ea"/>
                <a:cs typeface="+mj-cs"/>
              </a:rPr>
              <a:t>La </a:t>
            </a:r>
            <a:r>
              <a:rPr lang="es-MX" sz="3200" spc="100" dirty="0">
                <a:solidFill>
                  <a:srgbClr val="002060"/>
                </a:solidFill>
                <a:latin typeface="Franklin Gothic Book" panose="020B0503020102020204" pitchFamily="34" charset="0"/>
                <a:ea typeface="+mj-ea"/>
                <a:cs typeface="+mj-cs"/>
              </a:rPr>
              <a:t>coherencia</a:t>
            </a:r>
            <a:r>
              <a:rPr lang="es-MX" sz="3200" spc="100" dirty="0">
                <a:solidFill>
                  <a:srgbClr val="000000"/>
                </a:solidFill>
                <a:latin typeface="Franklin Gothic Book" panose="020B0503020102020204" pitchFamily="34" charset="0"/>
                <a:ea typeface="+mj-ea"/>
                <a:cs typeface="+mj-cs"/>
              </a:rPr>
              <a:t> hace referencia a la relación de </a:t>
            </a:r>
            <a:r>
              <a:rPr lang="es-MX" sz="3200" spc="100" dirty="0">
                <a:solidFill>
                  <a:srgbClr val="002060"/>
                </a:solidFill>
                <a:latin typeface="Franklin Gothic Book" panose="020B0503020102020204" pitchFamily="34" charset="0"/>
                <a:ea typeface="+mj-ea"/>
                <a:cs typeface="+mj-cs"/>
              </a:rPr>
              <a:t>fase</a:t>
            </a:r>
            <a:r>
              <a:rPr lang="es-MX" sz="3200" spc="100" dirty="0">
                <a:solidFill>
                  <a:srgbClr val="000000"/>
                </a:solidFill>
                <a:latin typeface="Franklin Gothic Book" panose="020B0503020102020204" pitchFamily="34" charset="0"/>
                <a:ea typeface="+mj-ea"/>
                <a:cs typeface="+mj-cs"/>
              </a:rPr>
              <a:t> de un punto de la onda con otro.</a:t>
            </a:r>
          </a:p>
          <a:p>
            <a:pPr>
              <a:defRPr/>
            </a:pPr>
            <a:r>
              <a:rPr lang="es-MX" sz="3200" spc="100" dirty="0">
                <a:solidFill>
                  <a:srgbClr val="000000"/>
                </a:solidFill>
                <a:latin typeface="Franklin Gothic Book" panose="020B0503020102020204" pitchFamily="34" charset="0"/>
                <a:ea typeface="+mj-ea"/>
                <a:cs typeface="+mj-cs"/>
              </a:rPr>
              <a:t>Es capaz de predecir cómo se comporta la onda teniendo la información de un punto</a:t>
            </a:r>
          </a:p>
          <a:p>
            <a:pPr>
              <a:defRPr/>
            </a:pPr>
            <a:endParaRPr lang="es-MX" sz="3200" spc="100" dirty="0">
              <a:solidFill>
                <a:srgbClr val="000000"/>
              </a:solidFill>
              <a:latin typeface="Franklin Gothic Book" panose="020B0503020102020204" pitchFamily="34" charset="0"/>
              <a:ea typeface="+mj-ea"/>
              <a:cs typeface="+mj-cs"/>
            </a:endParaRPr>
          </a:p>
        </p:txBody>
      </p:sp>
      <p:pic>
        <p:nvPicPr>
          <p:cNvPr id="1026" name="Picture 2" descr="Qué son exactamente en fase y fuera de fase en términos de ondas? - Quora">
            <a:extLst>
              <a:ext uri="{FF2B5EF4-FFF2-40B4-BE49-F238E27FC236}">
                <a16:creationId xmlns:a16="http://schemas.microsoft.com/office/drawing/2014/main" id="{203762E1-0B8D-C0E6-52B4-4C1C8D19C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075" y="820468"/>
            <a:ext cx="4025269" cy="446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019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97EFA9-A9A3-262B-D323-88C633E69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9B429E62-87B9-4610-3AE5-B601F0A339C4}"/>
              </a:ext>
            </a:extLst>
          </p:cNvPr>
          <p:cNvSpPr/>
          <p:nvPr/>
        </p:nvSpPr>
        <p:spPr>
          <a:xfrm>
            <a:off x="0" y="5802894"/>
            <a:ext cx="12192001" cy="105510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Diagrama de flujo: conector 25">
            <a:extLst>
              <a:ext uri="{FF2B5EF4-FFF2-40B4-BE49-F238E27FC236}">
                <a16:creationId xmlns:a16="http://schemas.microsoft.com/office/drawing/2014/main" id="{8CF465E7-92FF-113E-11D6-61ECB27BED36}"/>
              </a:ext>
            </a:extLst>
          </p:cNvPr>
          <p:cNvSpPr/>
          <p:nvPr/>
        </p:nvSpPr>
        <p:spPr>
          <a:xfrm>
            <a:off x="2463901" y="6383878"/>
            <a:ext cx="414338" cy="403075"/>
          </a:xfrm>
          <a:prstGeom prst="flowChartConnector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Diagrama de flujo: conector 26">
            <a:extLst>
              <a:ext uri="{FF2B5EF4-FFF2-40B4-BE49-F238E27FC236}">
                <a16:creationId xmlns:a16="http://schemas.microsoft.com/office/drawing/2014/main" id="{5EC10954-8678-680C-647B-8DA7B1BB630C}"/>
              </a:ext>
            </a:extLst>
          </p:cNvPr>
          <p:cNvSpPr/>
          <p:nvPr/>
        </p:nvSpPr>
        <p:spPr>
          <a:xfrm>
            <a:off x="2937777" y="6449859"/>
            <a:ext cx="297540" cy="281376"/>
          </a:xfrm>
          <a:prstGeom prst="flowChartConnector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Diagrama de flujo: conector 27">
            <a:extLst>
              <a:ext uri="{FF2B5EF4-FFF2-40B4-BE49-F238E27FC236}">
                <a16:creationId xmlns:a16="http://schemas.microsoft.com/office/drawing/2014/main" id="{7C74D9E6-82F2-0DE2-14D8-2A9DEE5DF909}"/>
              </a:ext>
            </a:extLst>
          </p:cNvPr>
          <p:cNvSpPr/>
          <p:nvPr/>
        </p:nvSpPr>
        <p:spPr>
          <a:xfrm>
            <a:off x="3323064" y="6498779"/>
            <a:ext cx="157652" cy="173272"/>
          </a:xfrm>
          <a:prstGeom prst="flowChartConnector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Diagrama de flujo: conector 29">
            <a:extLst>
              <a:ext uri="{FF2B5EF4-FFF2-40B4-BE49-F238E27FC236}">
                <a16:creationId xmlns:a16="http://schemas.microsoft.com/office/drawing/2014/main" id="{05EC932C-E222-85A7-20E8-91628C67F7D7}"/>
              </a:ext>
            </a:extLst>
          </p:cNvPr>
          <p:cNvSpPr/>
          <p:nvPr/>
        </p:nvSpPr>
        <p:spPr>
          <a:xfrm>
            <a:off x="3568463" y="6474888"/>
            <a:ext cx="157652" cy="173272"/>
          </a:xfrm>
          <a:prstGeom prst="flowChartConnector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Diagrama de flujo: conector 30">
            <a:extLst>
              <a:ext uri="{FF2B5EF4-FFF2-40B4-BE49-F238E27FC236}">
                <a16:creationId xmlns:a16="http://schemas.microsoft.com/office/drawing/2014/main" id="{604CF42E-8AD5-7CBD-A8AF-8D5625A182D3}"/>
              </a:ext>
            </a:extLst>
          </p:cNvPr>
          <p:cNvSpPr/>
          <p:nvPr/>
        </p:nvSpPr>
        <p:spPr>
          <a:xfrm>
            <a:off x="3746274" y="6297242"/>
            <a:ext cx="157652" cy="173272"/>
          </a:xfrm>
          <a:prstGeom prst="flowChartConnector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Diagrama de flujo: conector 31">
            <a:extLst>
              <a:ext uri="{FF2B5EF4-FFF2-40B4-BE49-F238E27FC236}">
                <a16:creationId xmlns:a16="http://schemas.microsoft.com/office/drawing/2014/main" id="{A2F28022-8E26-D3DA-7397-BC88BC560DAE}"/>
              </a:ext>
            </a:extLst>
          </p:cNvPr>
          <p:cNvSpPr/>
          <p:nvPr/>
        </p:nvSpPr>
        <p:spPr>
          <a:xfrm>
            <a:off x="3903926" y="6064197"/>
            <a:ext cx="157652" cy="173272"/>
          </a:xfrm>
          <a:prstGeom prst="flowChartConnector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BDA7372-AECD-0507-0596-D7CC4D18C4BB}"/>
              </a:ext>
            </a:extLst>
          </p:cNvPr>
          <p:cNvSpPr/>
          <p:nvPr/>
        </p:nvSpPr>
        <p:spPr>
          <a:xfrm flipH="1">
            <a:off x="-28386" y="5762078"/>
            <a:ext cx="12246378" cy="1111113"/>
          </a:xfrm>
          <a:prstGeom prst="rect">
            <a:avLst/>
          </a:prstGeom>
          <a:gradFill flip="none" rotWithShape="1">
            <a:gsLst>
              <a:gs pos="24000">
                <a:schemeClr val="accent1">
                  <a:lumMod val="5000"/>
                  <a:lumOff val="95000"/>
                  <a:alpha val="10000"/>
                </a:schemeClr>
              </a:gs>
              <a:gs pos="100000">
                <a:srgbClr val="002060">
                  <a:alpha val="7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3242611-2EF2-8C5A-3258-1B0B42CCF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64" y="5961919"/>
            <a:ext cx="1585097" cy="853514"/>
          </a:xfrm>
          <a:prstGeom prst="rect">
            <a:avLst/>
          </a:prstGeom>
        </p:spPr>
      </p:pic>
      <p:sp>
        <p:nvSpPr>
          <p:cNvPr id="3" name="Marcador de posición de texto 3">
            <a:extLst>
              <a:ext uri="{FF2B5EF4-FFF2-40B4-BE49-F238E27FC236}">
                <a16:creationId xmlns:a16="http://schemas.microsoft.com/office/drawing/2014/main" id="{ADE289CD-E994-F333-4C6F-BB09905F271C}"/>
              </a:ext>
            </a:extLst>
          </p:cNvPr>
          <p:cNvSpPr txBox="1">
            <a:spLocks/>
          </p:cNvSpPr>
          <p:nvPr/>
        </p:nvSpPr>
        <p:spPr>
          <a:xfrm>
            <a:off x="701122" y="408526"/>
            <a:ext cx="5508609" cy="75153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MX" sz="4400" b="1" spc="100" dirty="0">
                <a:solidFill>
                  <a:schemeClr val="accent2"/>
                </a:solidFill>
                <a:latin typeface="Franklin Gothic Demi"/>
                <a:ea typeface="+mj-ea"/>
                <a:cs typeface="+mj-cs"/>
              </a:rPr>
              <a:t>Coherencia</a:t>
            </a:r>
            <a:r>
              <a:rPr lang="es-MX" sz="4400" b="1" spc="100" dirty="0">
                <a:solidFill>
                  <a:srgbClr val="000000"/>
                </a:solidFill>
                <a:latin typeface="Franklin Gothic Demi"/>
                <a:ea typeface="+mj-ea"/>
                <a:cs typeface="+mj-cs"/>
              </a:rPr>
              <a:t> de la luz</a:t>
            </a:r>
          </a:p>
        </p:txBody>
      </p:sp>
      <p:sp>
        <p:nvSpPr>
          <p:cNvPr id="8" name="Marcador de posición de texto 3">
            <a:extLst>
              <a:ext uri="{FF2B5EF4-FFF2-40B4-BE49-F238E27FC236}">
                <a16:creationId xmlns:a16="http://schemas.microsoft.com/office/drawing/2014/main" id="{6A6D1555-9E3B-61B9-DF23-BBEFA2BA1976}"/>
              </a:ext>
            </a:extLst>
          </p:cNvPr>
          <p:cNvSpPr txBox="1">
            <a:spLocks/>
          </p:cNvSpPr>
          <p:nvPr/>
        </p:nvSpPr>
        <p:spPr>
          <a:xfrm>
            <a:off x="701122" y="2201626"/>
            <a:ext cx="5672381" cy="22582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MX" sz="3200" spc="100" dirty="0">
                <a:solidFill>
                  <a:srgbClr val="000000"/>
                </a:solidFill>
                <a:latin typeface="Franklin Gothic Book" panose="020B0503020102020204" pitchFamily="34" charset="0"/>
                <a:ea typeface="+mj-ea"/>
                <a:cs typeface="+mj-cs"/>
              </a:rPr>
              <a:t>Para que una onda de luz sea </a:t>
            </a:r>
            <a:r>
              <a:rPr lang="es-MX" sz="3200" spc="100" dirty="0">
                <a:solidFill>
                  <a:schemeClr val="accent2"/>
                </a:solidFill>
                <a:latin typeface="Franklin Gothic Book" panose="020B0503020102020204" pitchFamily="34" charset="0"/>
                <a:ea typeface="+mj-ea"/>
                <a:cs typeface="+mj-cs"/>
              </a:rPr>
              <a:t>coherente</a:t>
            </a:r>
            <a:r>
              <a:rPr lang="es-MX" sz="3200" spc="100" dirty="0">
                <a:solidFill>
                  <a:srgbClr val="000000"/>
                </a:solidFill>
                <a:latin typeface="Franklin Gothic Book" panose="020B0503020102020204" pitchFamily="34" charset="0"/>
                <a:ea typeface="+mj-ea"/>
                <a:cs typeface="+mj-cs"/>
              </a:rPr>
              <a:t> es necesario que sea monocromática y direccionada debido a que debe conservar la fase</a:t>
            </a:r>
            <a:endParaRPr lang="es-MX" sz="3200" spc="100" dirty="0">
              <a:solidFill>
                <a:schemeClr val="accent2"/>
              </a:solidFill>
              <a:latin typeface="Franklin Gothic Book" panose="020B0503020102020204" pitchFamily="34" charset="0"/>
              <a:ea typeface="+mj-ea"/>
              <a:cs typeface="+mj-cs"/>
            </a:endParaRPr>
          </a:p>
        </p:txBody>
      </p:sp>
      <p:pic>
        <p:nvPicPr>
          <p:cNvPr id="7" name="Imagen 6" descr="Gráfico&#10;&#10;Descripción generada automáticamente">
            <a:extLst>
              <a:ext uri="{FF2B5EF4-FFF2-40B4-BE49-F238E27FC236}">
                <a16:creationId xmlns:a16="http://schemas.microsoft.com/office/drawing/2014/main" id="{E00989E6-F0D2-CE6C-C839-B56E225CB8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229" y="924021"/>
            <a:ext cx="4967785" cy="279437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7A23693-BC8B-0EF6-B425-04938B56A5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5509" y="3949112"/>
            <a:ext cx="4859141" cy="176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801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0CBE2F-8C84-6342-1E4D-668375868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47461B5A-E55F-0613-0887-2D825D7C7287}"/>
              </a:ext>
            </a:extLst>
          </p:cNvPr>
          <p:cNvSpPr/>
          <p:nvPr/>
        </p:nvSpPr>
        <p:spPr>
          <a:xfrm>
            <a:off x="0" y="5802894"/>
            <a:ext cx="12192001" cy="105510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Diagrama de flujo: conector 25">
            <a:extLst>
              <a:ext uri="{FF2B5EF4-FFF2-40B4-BE49-F238E27FC236}">
                <a16:creationId xmlns:a16="http://schemas.microsoft.com/office/drawing/2014/main" id="{ED6B645A-67C7-9256-1656-FAFF48EF8C97}"/>
              </a:ext>
            </a:extLst>
          </p:cNvPr>
          <p:cNvSpPr/>
          <p:nvPr/>
        </p:nvSpPr>
        <p:spPr>
          <a:xfrm>
            <a:off x="2463901" y="6383878"/>
            <a:ext cx="414338" cy="403075"/>
          </a:xfrm>
          <a:prstGeom prst="flowChartConnector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Diagrama de flujo: conector 26">
            <a:extLst>
              <a:ext uri="{FF2B5EF4-FFF2-40B4-BE49-F238E27FC236}">
                <a16:creationId xmlns:a16="http://schemas.microsoft.com/office/drawing/2014/main" id="{8BDE1AE3-5626-EDC9-FDA2-CFD1005871F1}"/>
              </a:ext>
            </a:extLst>
          </p:cNvPr>
          <p:cNvSpPr/>
          <p:nvPr/>
        </p:nvSpPr>
        <p:spPr>
          <a:xfrm>
            <a:off x="2937777" y="6449859"/>
            <a:ext cx="297540" cy="281376"/>
          </a:xfrm>
          <a:prstGeom prst="flowChartConnector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Diagrama de flujo: conector 27">
            <a:extLst>
              <a:ext uri="{FF2B5EF4-FFF2-40B4-BE49-F238E27FC236}">
                <a16:creationId xmlns:a16="http://schemas.microsoft.com/office/drawing/2014/main" id="{24243E8E-7ABA-3A28-F3D8-E0655302C31A}"/>
              </a:ext>
            </a:extLst>
          </p:cNvPr>
          <p:cNvSpPr/>
          <p:nvPr/>
        </p:nvSpPr>
        <p:spPr>
          <a:xfrm>
            <a:off x="3323064" y="6498779"/>
            <a:ext cx="157652" cy="173272"/>
          </a:xfrm>
          <a:prstGeom prst="flowChartConnector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Diagrama de flujo: conector 29">
            <a:extLst>
              <a:ext uri="{FF2B5EF4-FFF2-40B4-BE49-F238E27FC236}">
                <a16:creationId xmlns:a16="http://schemas.microsoft.com/office/drawing/2014/main" id="{9E731BAF-CD0D-4DE8-DA03-68034965506B}"/>
              </a:ext>
            </a:extLst>
          </p:cNvPr>
          <p:cNvSpPr/>
          <p:nvPr/>
        </p:nvSpPr>
        <p:spPr>
          <a:xfrm>
            <a:off x="3568463" y="6474888"/>
            <a:ext cx="157652" cy="173272"/>
          </a:xfrm>
          <a:prstGeom prst="flowChartConnector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Diagrama de flujo: conector 30">
            <a:extLst>
              <a:ext uri="{FF2B5EF4-FFF2-40B4-BE49-F238E27FC236}">
                <a16:creationId xmlns:a16="http://schemas.microsoft.com/office/drawing/2014/main" id="{306E0D5B-01A9-BA3E-88A0-21B1D13B4165}"/>
              </a:ext>
            </a:extLst>
          </p:cNvPr>
          <p:cNvSpPr/>
          <p:nvPr/>
        </p:nvSpPr>
        <p:spPr>
          <a:xfrm>
            <a:off x="3746274" y="6297242"/>
            <a:ext cx="157652" cy="173272"/>
          </a:xfrm>
          <a:prstGeom prst="flowChartConnector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Diagrama de flujo: conector 31">
            <a:extLst>
              <a:ext uri="{FF2B5EF4-FFF2-40B4-BE49-F238E27FC236}">
                <a16:creationId xmlns:a16="http://schemas.microsoft.com/office/drawing/2014/main" id="{72ACD921-71CE-1042-4A2E-0898538D4064}"/>
              </a:ext>
            </a:extLst>
          </p:cNvPr>
          <p:cNvSpPr/>
          <p:nvPr/>
        </p:nvSpPr>
        <p:spPr>
          <a:xfrm>
            <a:off x="3903926" y="6064197"/>
            <a:ext cx="157652" cy="173272"/>
          </a:xfrm>
          <a:prstGeom prst="flowChartConnector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82A0BDF9-95A2-E374-7C92-8E83395F6E7C}"/>
              </a:ext>
            </a:extLst>
          </p:cNvPr>
          <p:cNvSpPr/>
          <p:nvPr/>
        </p:nvSpPr>
        <p:spPr>
          <a:xfrm flipH="1">
            <a:off x="-28386" y="5762078"/>
            <a:ext cx="12246378" cy="1111113"/>
          </a:xfrm>
          <a:prstGeom prst="rect">
            <a:avLst/>
          </a:prstGeom>
          <a:gradFill flip="none" rotWithShape="1">
            <a:gsLst>
              <a:gs pos="24000">
                <a:schemeClr val="accent1">
                  <a:lumMod val="5000"/>
                  <a:lumOff val="95000"/>
                  <a:alpha val="10000"/>
                </a:schemeClr>
              </a:gs>
              <a:gs pos="100000">
                <a:srgbClr val="002060">
                  <a:alpha val="7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5C8D860-7C4B-C65F-8E88-DD30584D1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94" y="5942779"/>
            <a:ext cx="1585097" cy="853514"/>
          </a:xfrm>
          <a:prstGeom prst="rect">
            <a:avLst/>
          </a:prstGeom>
        </p:spPr>
      </p:pic>
      <p:sp>
        <p:nvSpPr>
          <p:cNvPr id="3" name="Marcador de posición de texto 3">
            <a:extLst>
              <a:ext uri="{FF2B5EF4-FFF2-40B4-BE49-F238E27FC236}">
                <a16:creationId xmlns:a16="http://schemas.microsoft.com/office/drawing/2014/main" id="{EE3FC797-431C-08DF-DAEB-136EBFDE3DC3}"/>
              </a:ext>
            </a:extLst>
          </p:cNvPr>
          <p:cNvSpPr txBox="1">
            <a:spLocks/>
          </p:cNvSpPr>
          <p:nvPr/>
        </p:nvSpPr>
        <p:spPr>
          <a:xfrm>
            <a:off x="647585" y="296444"/>
            <a:ext cx="5508609" cy="75153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MX" sz="4400" b="1" spc="100" dirty="0">
                <a:solidFill>
                  <a:schemeClr val="accent2"/>
                </a:solidFill>
                <a:latin typeface="Franklin Gothic Demi"/>
                <a:ea typeface="+mj-ea"/>
                <a:cs typeface="+mj-cs"/>
              </a:rPr>
              <a:t>Coherencia</a:t>
            </a:r>
            <a:r>
              <a:rPr lang="es-MX" sz="4400" b="1" spc="100" dirty="0">
                <a:solidFill>
                  <a:srgbClr val="000000"/>
                </a:solidFill>
                <a:latin typeface="Franklin Gothic Demi"/>
                <a:ea typeface="+mj-ea"/>
                <a:cs typeface="+mj-cs"/>
              </a:rPr>
              <a:t> de la luz</a:t>
            </a:r>
          </a:p>
        </p:txBody>
      </p:sp>
      <p:sp>
        <p:nvSpPr>
          <p:cNvPr id="8" name="Marcador de posición de texto 3">
            <a:extLst>
              <a:ext uri="{FF2B5EF4-FFF2-40B4-BE49-F238E27FC236}">
                <a16:creationId xmlns:a16="http://schemas.microsoft.com/office/drawing/2014/main" id="{0887C2E7-4DB5-7063-F420-FD8D18999959}"/>
              </a:ext>
            </a:extLst>
          </p:cNvPr>
          <p:cNvSpPr txBox="1">
            <a:spLocks/>
          </p:cNvSpPr>
          <p:nvPr/>
        </p:nvSpPr>
        <p:spPr>
          <a:xfrm>
            <a:off x="406161" y="1169618"/>
            <a:ext cx="5480694" cy="45129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MX" sz="3200" spc="100" dirty="0">
                <a:solidFill>
                  <a:srgbClr val="000000"/>
                </a:solidFill>
                <a:latin typeface="Franklin Gothic Book" panose="020B0503020102020204" pitchFamily="34" charset="0"/>
                <a:ea typeface="+mj-ea"/>
                <a:cs typeface="+mj-cs"/>
              </a:rPr>
              <a:t>La coherencia se puede distinguir en dos tipos:</a:t>
            </a:r>
          </a:p>
          <a:p>
            <a:pPr marL="228600" marR="0" lvl="0" indent="-2286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s-MX" sz="3200" spc="100" dirty="0">
              <a:solidFill>
                <a:srgbClr val="000000"/>
              </a:solidFill>
              <a:latin typeface="Franklin Gothic Book" panose="020B0503020102020204" pitchFamily="34" charset="0"/>
              <a:ea typeface="+mj-ea"/>
              <a:cs typeface="+mj-cs"/>
            </a:endParaRPr>
          </a:p>
          <a:p>
            <a:pPr marL="228600" marR="0" lvl="0" indent="-2286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MX" sz="3200" spc="100" dirty="0">
                <a:solidFill>
                  <a:srgbClr val="002060"/>
                </a:solidFill>
                <a:latin typeface="Franklin Gothic Book" panose="020B0503020102020204" pitchFamily="34" charset="0"/>
                <a:ea typeface="+mj-ea"/>
                <a:cs typeface="+mj-cs"/>
              </a:rPr>
              <a:t>Coherencia temporal (monocromático)</a:t>
            </a:r>
          </a:p>
          <a:p>
            <a:pPr marL="228600" marR="0" lvl="0" indent="-2286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s-MX" sz="3200" spc="100" dirty="0">
              <a:solidFill>
                <a:srgbClr val="000000"/>
              </a:solidFill>
              <a:latin typeface="Franklin Gothic Book" panose="020B0503020102020204" pitchFamily="34" charset="0"/>
              <a:ea typeface="+mj-ea"/>
              <a:cs typeface="+mj-cs"/>
            </a:endParaRPr>
          </a:p>
          <a:p>
            <a:pPr marL="228600" marR="0" lvl="0" indent="-2286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MX" sz="3200" spc="100" dirty="0">
                <a:solidFill>
                  <a:srgbClr val="0070C0"/>
                </a:solidFill>
                <a:latin typeface="Franklin Gothic Book" panose="020B0503020102020204" pitchFamily="34" charset="0"/>
                <a:ea typeface="+mj-ea"/>
                <a:cs typeface="+mj-cs"/>
              </a:rPr>
              <a:t>Coherencia espacial (Igualdad fase en los frentes de onda)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1742DCA-8F9A-7077-DACE-2DA64425F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372" y="408526"/>
            <a:ext cx="5169942" cy="303992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5828F19-C991-F6A9-7C32-AA32F99C0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9731" y="3949406"/>
            <a:ext cx="6081945" cy="179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731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FC9BF3-F3D1-5C6B-08EE-ECFBC982E3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4728D7A0-EE03-D774-FC54-5CB63DD5A168}"/>
              </a:ext>
            </a:extLst>
          </p:cNvPr>
          <p:cNvSpPr/>
          <p:nvPr/>
        </p:nvSpPr>
        <p:spPr>
          <a:xfrm>
            <a:off x="0" y="5802894"/>
            <a:ext cx="12192001" cy="105510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Diagrama de flujo: conector 25">
            <a:extLst>
              <a:ext uri="{FF2B5EF4-FFF2-40B4-BE49-F238E27FC236}">
                <a16:creationId xmlns:a16="http://schemas.microsoft.com/office/drawing/2014/main" id="{6B8606A9-AD02-53AC-D6B1-E8795C59A674}"/>
              </a:ext>
            </a:extLst>
          </p:cNvPr>
          <p:cNvSpPr/>
          <p:nvPr/>
        </p:nvSpPr>
        <p:spPr>
          <a:xfrm>
            <a:off x="2463901" y="6383878"/>
            <a:ext cx="414338" cy="403075"/>
          </a:xfrm>
          <a:prstGeom prst="flowChartConnector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Diagrama de flujo: conector 26">
            <a:extLst>
              <a:ext uri="{FF2B5EF4-FFF2-40B4-BE49-F238E27FC236}">
                <a16:creationId xmlns:a16="http://schemas.microsoft.com/office/drawing/2014/main" id="{64443B54-B1A2-4E43-063C-D77CF7018CD9}"/>
              </a:ext>
            </a:extLst>
          </p:cNvPr>
          <p:cNvSpPr/>
          <p:nvPr/>
        </p:nvSpPr>
        <p:spPr>
          <a:xfrm>
            <a:off x="2937777" y="6449859"/>
            <a:ext cx="297540" cy="281376"/>
          </a:xfrm>
          <a:prstGeom prst="flowChartConnector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Diagrama de flujo: conector 27">
            <a:extLst>
              <a:ext uri="{FF2B5EF4-FFF2-40B4-BE49-F238E27FC236}">
                <a16:creationId xmlns:a16="http://schemas.microsoft.com/office/drawing/2014/main" id="{35DDDE64-1E4A-582C-C39A-ACE64023D1F0}"/>
              </a:ext>
            </a:extLst>
          </p:cNvPr>
          <p:cNvSpPr/>
          <p:nvPr/>
        </p:nvSpPr>
        <p:spPr>
          <a:xfrm>
            <a:off x="3323064" y="6498779"/>
            <a:ext cx="157652" cy="173272"/>
          </a:xfrm>
          <a:prstGeom prst="flowChartConnector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Diagrama de flujo: conector 29">
            <a:extLst>
              <a:ext uri="{FF2B5EF4-FFF2-40B4-BE49-F238E27FC236}">
                <a16:creationId xmlns:a16="http://schemas.microsoft.com/office/drawing/2014/main" id="{44CDB55A-5C6C-95A8-9BE8-A4939C2E5172}"/>
              </a:ext>
            </a:extLst>
          </p:cNvPr>
          <p:cNvSpPr/>
          <p:nvPr/>
        </p:nvSpPr>
        <p:spPr>
          <a:xfrm>
            <a:off x="3568463" y="6474888"/>
            <a:ext cx="157652" cy="173272"/>
          </a:xfrm>
          <a:prstGeom prst="flowChartConnector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Diagrama de flujo: conector 30">
            <a:extLst>
              <a:ext uri="{FF2B5EF4-FFF2-40B4-BE49-F238E27FC236}">
                <a16:creationId xmlns:a16="http://schemas.microsoft.com/office/drawing/2014/main" id="{5E598E96-B4F7-AA62-84A0-16597250B771}"/>
              </a:ext>
            </a:extLst>
          </p:cNvPr>
          <p:cNvSpPr/>
          <p:nvPr/>
        </p:nvSpPr>
        <p:spPr>
          <a:xfrm>
            <a:off x="3746274" y="6297242"/>
            <a:ext cx="157652" cy="173272"/>
          </a:xfrm>
          <a:prstGeom prst="flowChartConnector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Diagrama de flujo: conector 31">
            <a:extLst>
              <a:ext uri="{FF2B5EF4-FFF2-40B4-BE49-F238E27FC236}">
                <a16:creationId xmlns:a16="http://schemas.microsoft.com/office/drawing/2014/main" id="{C88C8117-793F-7CAE-92AC-DB3EC503A40C}"/>
              </a:ext>
            </a:extLst>
          </p:cNvPr>
          <p:cNvSpPr/>
          <p:nvPr/>
        </p:nvSpPr>
        <p:spPr>
          <a:xfrm>
            <a:off x="3903926" y="6064197"/>
            <a:ext cx="157652" cy="173272"/>
          </a:xfrm>
          <a:prstGeom prst="flowChartConnector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4EBCAD3-787E-084F-45CD-75BC93F8A5BF}"/>
              </a:ext>
            </a:extLst>
          </p:cNvPr>
          <p:cNvSpPr/>
          <p:nvPr/>
        </p:nvSpPr>
        <p:spPr>
          <a:xfrm flipH="1">
            <a:off x="-28386" y="5762078"/>
            <a:ext cx="12246378" cy="1111113"/>
          </a:xfrm>
          <a:prstGeom prst="rect">
            <a:avLst/>
          </a:prstGeom>
          <a:gradFill flip="none" rotWithShape="1">
            <a:gsLst>
              <a:gs pos="24000">
                <a:schemeClr val="accent1">
                  <a:lumMod val="5000"/>
                  <a:lumOff val="95000"/>
                  <a:alpha val="10000"/>
                </a:schemeClr>
              </a:gs>
              <a:gs pos="100000">
                <a:srgbClr val="002060">
                  <a:alpha val="7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C1DE5E1-AE8D-F3A1-7C00-178F18E5C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64" y="5961919"/>
            <a:ext cx="1585097" cy="853514"/>
          </a:xfrm>
          <a:prstGeom prst="rect">
            <a:avLst/>
          </a:prstGeom>
        </p:spPr>
      </p:pic>
      <p:sp>
        <p:nvSpPr>
          <p:cNvPr id="3" name="Marcador de posición de texto 3">
            <a:extLst>
              <a:ext uri="{FF2B5EF4-FFF2-40B4-BE49-F238E27FC236}">
                <a16:creationId xmlns:a16="http://schemas.microsoft.com/office/drawing/2014/main" id="{374B3898-8BC4-0208-634E-616F8609B891}"/>
              </a:ext>
            </a:extLst>
          </p:cNvPr>
          <p:cNvSpPr txBox="1">
            <a:spLocks/>
          </p:cNvSpPr>
          <p:nvPr/>
        </p:nvSpPr>
        <p:spPr>
          <a:xfrm>
            <a:off x="701122" y="408526"/>
            <a:ext cx="5999929" cy="75153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MX" sz="4400" b="1" spc="100" dirty="0">
                <a:solidFill>
                  <a:schemeClr val="accent2"/>
                </a:solidFill>
                <a:latin typeface="Franklin Gothic Demi"/>
                <a:ea typeface="+mj-ea"/>
                <a:cs typeface="+mj-cs"/>
              </a:rPr>
              <a:t>Coherencia</a:t>
            </a:r>
            <a:r>
              <a:rPr lang="es-MX" sz="4400" b="1" spc="100" dirty="0">
                <a:solidFill>
                  <a:srgbClr val="000000"/>
                </a:solidFill>
                <a:latin typeface="Franklin Gothic Demi"/>
                <a:ea typeface="+mj-ea"/>
                <a:cs typeface="+mj-cs"/>
              </a:rPr>
              <a:t> temporal</a:t>
            </a:r>
          </a:p>
        </p:txBody>
      </p:sp>
      <p:sp>
        <p:nvSpPr>
          <p:cNvPr id="8" name="Marcador de posición de texto 3">
            <a:extLst>
              <a:ext uri="{FF2B5EF4-FFF2-40B4-BE49-F238E27FC236}">
                <a16:creationId xmlns:a16="http://schemas.microsoft.com/office/drawing/2014/main" id="{6F62594E-8F61-6C32-BFB7-805D8564675D}"/>
              </a:ext>
            </a:extLst>
          </p:cNvPr>
          <p:cNvSpPr txBox="1">
            <a:spLocks/>
          </p:cNvSpPr>
          <p:nvPr/>
        </p:nvSpPr>
        <p:spPr>
          <a:xfrm>
            <a:off x="625625" y="1513257"/>
            <a:ext cx="5394878" cy="33753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MX" sz="3200" spc="100" dirty="0">
                <a:solidFill>
                  <a:srgbClr val="000000"/>
                </a:solidFill>
                <a:latin typeface="Franklin Gothic Book" panose="020B0503020102020204" pitchFamily="34" charset="0"/>
                <a:ea typeface="+mj-ea"/>
                <a:cs typeface="+mj-cs"/>
              </a:rPr>
              <a:t>Que una onda tenga </a:t>
            </a:r>
            <a:r>
              <a:rPr lang="es-MX" sz="3200" spc="100" dirty="0">
                <a:solidFill>
                  <a:srgbClr val="002060"/>
                </a:solidFill>
                <a:latin typeface="Franklin Gothic Book" panose="020B0503020102020204" pitchFamily="34" charset="0"/>
                <a:ea typeface="+mj-ea"/>
                <a:cs typeface="+mj-cs"/>
              </a:rPr>
              <a:t>coherencia</a:t>
            </a:r>
            <a:r>
              <a:rPr lang="es-MX" sz="3200" spc="100" dirty="0">
                <a:solidFill>
                  <a:srgbClr val="000000"/>
                </a:solidFill>
                <a:latin typeface="Franklin Gothic Book" panose="020B0503020102020204" pitchFamily="34" charset="0"/>
                <a:ea typeface="+mj-ea"/>
                <a:cs typeface="+mj-cs"/>
              </a:rPr>
              <a:t> temporal significa que solo tiene una longitud de onda en su espectro.</a:t>
            </a:r>
          </a:p>
          <a:p>
            <a:pPr marL="228600" marR="0" lvl="0" indent="-2286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MX" sz="3200" spc="100" dirty="0">
                <a:solidFill>
                  <a:srgbClr val="000000"/>
                </a:solidFill>
                <a:latin typeface="Franklin Gothic Book" panose="020B0503020102020204" pitchFamily="34" charset="0"/>
                <a:ea typeface="+mj-ea"/>
                <a:cs typeface="+mj-cs"/>
              </a:rPr>
              <a:t>Experimentalmente las ondas </a:t>
            </a:r>
            <a:r>
              <a:rPr lang="es-MX" sz="3200" spc="100" dirty="0">
                <a:solidFill>
                  <a:srgbClr val="002060"/>
                </a:solidFill>
                <a:latin typeface="Franklin Gothic Book" panose="020B0503020102020204" pitchFamily="34" charset="0"/>
                <a:ea typeface="+mj-ea"/>
                <a:cs typeface="+mj-cs"/>
              </a:rPr>
              <a:t>monocromáticas </a:t>
            </a:r>
            <a:r>
              <a:rPr lang="es-MX" sz="3200" spc="100" dirty="0">
                <a:solidFill>
                  <a:srgbClr val="000000"/>
                </a:solidFill>
                <a:latin typeface="Franklin Gothic Book" panose="020B0503020102020204" pitchFamily="34" charset="0"/>
                <a:ea typeface="+mj-ea"/>
                <a:cs typeface="+mj-cs"/>
              </a:rPr>
              <a:t>tienen un ancho de banda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97DAE1C-B7B5-6E71-672D-4003E9843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1051" y="408526"/>
            <a:ext cx="4432811" cy="370588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B28DD2FA-9970-A395-9993-0EDA9E91B5EB}"/>
                  </a:ext>
                </a:extLst>
              </p:cNvPr>
              <p:cNvSpPr txBox="1"/>
              <p:nvPr/>
            </p:nvSpPr>
            <p:spPr>
              <a:xfrm>
                <a:off x="6701051" y="4155229"/>
                <a:ext cx="1614224" cy="9251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s-MX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s-MX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MX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s-MX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s-MX" sz="3200" dirty="0"/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B28DD2FA-9970-A395-9993-0EDA9E91B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1051" y="4155229"/>
                <a:ext cx="1614224" cy="9251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64CE6BC6-70BE-0770-6BDD-69BA71BB3744}"/>
              </a:ext>
            </a:extLst>
          </p:cNvPr>
          <p:cNvCxnSpPr/>
          <p:nvPr/>
        </p:nvCxnSpPr>
        <p:spPr>
          <a:xfrm>
            <a:off x="8412489" y="4888596"/>
            <a:ext cx="10099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posición de texto 3">
            <a:extLst>
              <a:ext uri="{FF2B5EF4-FFF2-40B4-BE49-F238E27FC236}">
                <a16:creationId xmlns:a16="http://schemas.microsoft.com/office/drawing/2014/main" id="{7C43A1AF-F312-3D9A-2ECA-E66E49C0771C}"/>
              </a:ext>
            </a:extLst>
          </p:cNvPr>
          <p:cNvSpPr txBox="1">
            <a:spLocks/>
          </p:cNvSpPr>
          <p:nvPr/>
        </p:nvSpPr>
        <p:spPr>
          <a:xfrm>
            <a:off x="9655679" y="4526239"/>
            <a:ext cx="2135986" cy="895009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MX" sz="2400" spc="100" dirty="0">
                <a:solidFill>
                  <a:srgbClr val="000000"/>
                </a:solidFill>
                <a:latin typeface="Franklin Gothic Book" panose="020B0503020102020204" pitchFamily="34" charset="0"/>
                <a:ea typeface="+mj-ea"/>
                <a:cs typeface="+mj-cs"/>
              </a:rPr>
              <a:t>Tiempo de coherencia</a:t>
            </a:r>
          </a:p>
        </p:txBody>
      </p:sp>
    </p:spTree>
    <p:extLst>
      <p:ext uri="{BB962C8B-B14F-4D97-AF65-F5344CB8AC3E}">
        <p14:creationId xmlns:p14="http://schemas.microsoft.com/office/powerpoint/2010/main" val="956125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AD0C9D-3FD0-7461-182B-C68D569EC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524A0B44-5EAA-F41F-0FFA-BF5B87F46C3E}"/>
              </a:ext>
            </a:extLst>
          </p:cNvPr>
          <p:cNvSpPr/>
          <p:nvPr/>
        </p:nvSpPr>
        <p:spPr>
          <a:xfrm>
            <a:off x="0" y="5802894"/>
            <a:ext cx="12192001" cy="105510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Diagrama de flujo: conector 25">
            <a:extLst>
              <a:ext uri="{FF2B5EF4-FFF2-40B4-BE49-F238E27FC236}">
                <a16:creationId xmlns:a16="http://schemas.microsoft.com/office/drawing/2014/main" id="{82CB88DD-57A8-3D60-0945-FD0775A22F80}"/>
              </a:ext>
            </a:extLst>
          </p:cNvPr>
          <p:cNvSpPr/>
          <p:nvPr/>
        </p:nvSpPr>
        <p:spPr>
          <a:xfrm>
            <a:off x="2463901" y="6383878"/>
            <a:ext cx="414338" cy="403075"/>
          </a:xfrm>
          <a:prstGeom prst="flowChartConnector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Diagrama de flujo: conector 26">
            <a:extLst>
              <a:ext uri="{FF2B5EF4-FFF2-40B4-BE49-F238E27FC236}">
                <a16:creationId xmlns:a16="http://schemas.microsoft.com/office/drawing/2014/main" id="{5CE517F5-3EE5-3966-CE43-D8DD3C14F717}"/>
              </a:ext>
            </a:extLst>
          </p:cNvPr>
          <p:cNvSpPr/>
          <p:nvPr/>
        </p:nvSpPr>
        <p:spPr>
          <a:xfrm>
            <a:off x="2937777" y="6449859"/>
            <a:ext cx="297540" cy="281376"/>
          </a:xfrm>
          <a:prstGeom prst="flowChartConnector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Diagrama de flujo: conector 27">
            <a:extLst>
              <a:ext uri="{FF2B5EF4-FFF2-40B4-BE49-F238E27FC236}">
                <a16:creationId xmlns:a16="http://schemas.microsoft.com/office/drawing/2014/main" id="{1D87E439-AFA4-9408-23E0-286B5F16914D}"/>
              </a:ext>
            </a:extLst>
          </p:cNvPr>
          <p:cNvSpPr/>
          <p:nvPr/>
        </p:nvSpPr>
        <p:spPr>
          <a:xfrm>
            <a:off x="3323064" y="6498779"/>
            <a:ext cx="157652" cy="173272"/>
          </a:xfrm>
          <a:prstGeom prst="flowChartConnector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Diagrama de flujo: conector 29">
            <a:extLst>
              <a:ext uri="{FF2B5EF4-FFF2-40B4-BE49-F238E27FC236}">
                <a16:creationId xmlns:a16="http://schemas.microsoft.com/office/drawing/2014/main" id="{3DE8F8E3-FE81-22C1-F934-581BDBC530EE}"/>
              </a:ext>
            </a:extLst>
          </p:cNvPr>
          <p:cNvSpPr/>
          <p:nvPr/>
        </p:nvSpPr>
        <p:spPr>
          <a:xfrm>
            <a:off x="3568463" y="6474888"/>
            <a:ext cx="157652" cy="173272"/>
          </a:xfrm>
          <a:prstGeom prst="flowChartConnector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Diagrama de flujo: conector 30">
            <a:extLst>
              <a:ext uri="{FF2B5EF4-FFF2-40B4-BE49-F238E27FC236}">
                <a16:creationId xmlns:a16="http://schemas.microsoft.com/office/drawing/2014/main" id="{654BC9FD-6C8F-94E0-5079-845356848AD8}"/>
              </a:ext>
            </a:extLst>
          </p:cNvPr>
          <p:cNvSpPr/>
          <p:nvPr/>
        </p:nvSpPr>
        <p:spPr>
          <a:xfrm>
            <a:off x="3746274" y="6297242"/>
            <a:ext cx="157652" cy="173272"/>
          </a:xfrm>
          <a:prstGeom prst="flowChartConnector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Diagrama de flujo: conector 31">
            <a:extLst>
              <a:ext uri="{FF2B5EF4-FFF2-40B4-BE49-F238E27FC236}">
                <a16:creationId xmlns:a16="http://schemas.microsoft.com/office/drawing/2014/main" id="{B2CE2D8F-52EE-5071-14BB-B82A9233793B}"/>
              </a:ext>
            </a:extLst>
          </p:cNvPr>
          <p:cNvSpPr/>
          <p:nvPr/>
        </p:nvSpPr>
        <p:spPr>
          <a:xfrm>
            <a:off x="3903926" y="6064197"/>
            <a:ext cx="157652" cy="173272"/>
          </a:xfrm>
          <a:prstGeom prst="flowChartConnector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D32F219-B60E-F67F-7562-605282FC5DEE}"/>
              </a:ext>
            </a:extLst>
          </p:cNvPr>
          <p:cNvSpPr/>
          <p:nvPr/>
        </p:nvSpPr>
        <p:spPr>
          <a:xfrm flipH="1">
            <a:off x="-28386" y="5762078"/>
            <a:ext cx="12246378" cy="1111113"/>
          </a:xfrm>
          <a:prstGeom prst="rect">
            <a:avLst/>
          </a:prstGeom>
          <a:gradFill flip="none" rotWithShape="1">
            <a:gsLst>
              <a:gs pos="24000">
                <a:schemeClr val="accent1">
                  <a:lumMod val="5000"/>
                  <a:lumOff val="95000"/>
                  <a:alpha val="10000"/>
                </a:schemeClr>
              </a:gs>
              <a:gs pos="100000">
                <a:srgbClr val="002060">
                  <a:alpha val="7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70779B6-7B67-9D98-3C1A-86443B999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64" y="5961919"/>
            <a:ext cx="1585097" cy="853514"/>
          </a:xfrm>
          <a:prstGeom prst="rect">
            <a:avLst/>
          </a:prstGeom>
        </p:spPr>
      </p:pic>
      <p:sp>
        <p:nvSpPr>
          <p:cNvPr id="3" name="Marcador de posición de texto 3">
            <a:extLst>
              <a:ext uri="{FF2B5EF4-FFF2-40B4-BE49-F238E27FC236}">
                <a16:creationId xmlns:a16="http://schemas.microsoft.com/office/drawing/2014/main" id="{6139884F-0DF0-3AD5-DC42-9FDAC9B691AF}"/>
              </a:ext>
            </a:extLst>
          </p:cNvPr>
          <p:cNvSpPr txBox="1">
            <a:spLocks/>
          </p:cNvSpPr>
          <p:nvPr/>
        </p:nvSpPr>
        <p:spPr>
          <a:xfrm>
            <a:off x="701122" y="408526"/>
            <a:ext cx="5999929" cy="75153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MX" sz="4400" b="1" spc="100" dirty="0">
                <a:solidFill>
                  <a:schemeClr val="accent2"/>
                </a:solidFill>
                <a:latin typeface="Franklin Gothic Demi"/>
                <a:ea typeface="+mj-ea"/>
                <a:cs typeface="+mj-cs"/>
              </a:rPr>
              <a:t>Coherencia</a:t>
            </a:r>
            <a:r>
              <a:rPr lang="es-MX" sz="4400" b="1" spc="100" dirty="0">
                <a:solidFill>
                  <a:srgbClr val="000000"/>
                </a:solidFill>
                <a:latin typeface="Franklin Gothic Demi"/>
                <a:ea typeface="+mj-ea"/>
                <a:cs typeface="+mj-cs"/>
              </a:rPr>
              <a:t> temporal</a:t>
            </a:r>
          </a:p>
        </p:txBody>
      </p:sp>
      <p:sp>
        <p:nvSpPr>
          <p:cNvPr id="8" name="Marcador de posición de texto 3">
            <a:extLst>
              <a:ext uri="{FF2B5EF4-FFF2-40B4-BE49-F238E27FC236}">
                <a16:creationId xmlns:a16="http://schemas.microsoft.com/office/drawing/2014/main" id="{A1BE14CB-A941-ABAB-D0E8-4FBB574A1585}"/>
              </a:ext>
            </a:extLst>
          </p:cNvPr>
          <p:cNvSpPr txBox="1">
            <a:spLocks/>
          </p:cNvSpPr>
          <p:nvPr/>
        </p:nvSpPr>
        <p:spPr>
          <a:xfrm>
            <a:off x="324871" y="1719742"/>
            <a:ext cx="5394878" cy="33753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MX" sz="3200" spc="100" dirty="0">
                <a:solidFill>
                  <a:srgbClr val="000000"/>
                </a:solidFill>
                <a:latin typeface="Franklin Gothic Book" panose="020B0503020102020204" pitchFamily="34" charset="0"/>
                <a:ea typeface="+mj-ea"/>
                <a:cs typeface="+mj-cs"/>
              </a:rPr>
              <a:t>El tiempo de </a:t>
            </a:r>
            <a:r>
              <a:rPr lang="es-MX" sz="3200" spc="100" dirty="0">
                <a:solidFill>
                  <a:srgbClr val="002060"/>
                </a:solidFill>
                <a:latin typeface="Franklin Gothic Book" panose="020B0503020102020204" pitchFamily="34" charset="0"/>
                <a:ea typeface="+mj-ea"/>
                <a:cs typeface="+mj-cs"/>
              </a:rPr>
              <a:t>coherencia</a:t>
            </a:r>
            <a:r>
              <a:rPr lang="es-MX" sz="3200" spc="100" dirty="0">
                <a:solidFill>
                  <a:srgbClr val="000000"/>
                </a:solidFill>
                <a:latin typeface="Franklin Gothic Book" panose="020B0503020102020204" pitchFamily="34" charset="0"/>
                <a:ea typeface="+mj-ea"/>
                <a:cs typeface="+mj-cs"/>
              </a:rPr>
              <a:t> es el intervalo de tiempo en que la onda conserva la fase</a:t>
            </a:r>
          </a:p>
          <a:p>
            <a:pPr marL="228600" marR="0" lvl="0" indent="-2286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MX" sz="3200" spc="100" dirty="0">
                <a:solidFill>
                  <a:srgbClr val="000000"/>
                </a:solidFill>
                <a:latin typeface="Franklin Gothic Book" panose="020B0503020102020204" pitchFamily="34" charset="0"/>
                <a:ea typeface="+mj-ea"/>
                <a:cs typeface="+mj-cs"/>
              </a:rPr>
              <a:t>La longitud de </a:t>
            </a:r>
            <a:r>
              <a:rPr lang="es-MX" sz="3200" spc="100" dirty="0">
                <a:solidFill>
                  <a:srgbClr val="002060"/>
                </a:solidFill>
                <a:latin typeface="Franklin Gothic Book" panose="020B0503020102020204" pitchFamily="34" charset="0"/>
                <a:ea typeface="+mj-ea"/>
                <a:cs typeface="+mj-cs"/>
              </a:rPr>
              <a:t>coherencia </a:t>
            </a:r>
            <a:r>
              <a:rPr lang="es-MX" sz="3200" spc="100" dirty="0">
                <a:solidFill>
                  <a:srgbClr val="000000"/>
                </a:solidFill>
                <a:latin typeface="Franklin Gothic Book" panose="020B0503020102020204" pitchFamily="34" charset="0"/>
                <a:ea typeface="+mj-ea"/>
                <a:cs typeface="+mj-cs"/>
              </a:rPr>
              <a:t>es la longitud espacial en la que se conserva la fase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E388D2F5-2E7D-8594-1E42-657A39A867B5}"/>
                  </a:ext>
                </a:extLst>
              </p:cNvPr>
              <p:cNvSpPr txBox="1"/>
              <p:nvPr/>
            </p:nvSpPr>
            <p:spPr>
              <a:xfrm>
                <a:off x="6475761" y="1216908"/>
                <a:ext cx="1775421" cy="10083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s-MX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s-MX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MX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s-MX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MX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MX" sz="3200" dirty="0"/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E388D2F5-2E7D-8594-1E42-657A39A86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761" y="1216908"/>
                <a:ext cx="1775421" cy="10083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461AA61B-5D1D-23F8-5B71-BFB74688C14E}"/>
              </a:ext>
            </a:extLst>
          </p:cNvPr>
          <p:cNvCxnSpPr/>
          <p:nvPr/>
        </p:nvCxnSpPr>
        <p:spPr>
          <a:xfrm>
            <a:off x="8187199" y="1950275"/>
            <a:ext cx="10099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posición de texto 3">
            <a:extLst>
              <a:ext uri="{FF2B5EF4-FFF2-40B4-BE49-F238E27FC236}">
                <a16:creationId xmlns:a16="http://schemas.microsoft.com/office/drawing/2014/main" id="{6ABAD546-7CE0-A690-BCE5-866B2F157488}"/>
              </a:ext>
            </a:extLst>
          </p:cNvPr>
          <p:cNvSpPr txBox="1">
            <a:spLocks/>
          </p:cNvSpPr>
          <p:nvPr/>
        </p:nvSpPr>
        <p:spPr>
          <a:xfrm>
            <a:off x="9430389" y="1587918"/>
            <a:ext cx="2135986" cy="895009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MX" sz="2400" spc="100" dirty="0">
                <a:solidFill>
                  <a:srgbClr val="000000"/>
                </a:solidFill>
                <a:latin typeface="Franklin Gothic Book" panose="020B0503020102020204" pitchFamily="34" charset="0"/>
                <a:ea typeface="+mj-ea"/>
                <a:cs typeface="+mj-cs"/>
              </a:rPr>
              <a:t>Tiempo de coherencia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736D5C45-81B3-CBE4-6749-43A9786E8A10}"/>
                  </a:ext>
                </a:extLst>
              </p:cNvPr>
              <p:cNvSpPr txBox="1"/>
              <p:nvPr/>
            </p:nvSpPr>
            <p:spPr>
              <a:xfrm>
                <a:off x="9609331" y="3527021"/>
                <a:ext cx="225779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s-MX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s-MX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s-MX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MX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s-MX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∙∆</m:t>
                      </m:r>
                      <m:sSub>
                        <m:sSubPr>
                          <m:ctrlPr>
                            <a:rPr lang="es-MX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MX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s-MX" sz="3200" dirty="0"/>
              </a:p>
            </p:txBody>
          </p:sp>
        </mc:Choice>
        <mc:Fallback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736D5C45-81B3-CBE4-6749-43A9786E8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331" y="3527021"/>
                <a:ext cx="2257798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05DA291C-23B1-5578-8338-E07057BD7D59}"/>
              </a:ext>
            </a:extLst>
          </p:cNvPr>
          <p:cNvCxnSpPr>
            <a:cxnSpLocks/>
          </p:cNvCxnSpPr>
          <p:nvPr/>
        </p:nvCxnSpPr>
        <p:spPr>
          <a:xfrm flipH="1">
            <a:off x="8297901" y="3813658"/>
            <a:ext cx="1078174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Marcador de posición de texto 3">
            <a:extLst>
              <a:ext uri="{FF2B5EF4-FFF2-40B4-BE49-F238E27FC236}">
                <a16:creationId xmlns:a16="http://schemas.microsoft.com/office/drawing/2014/main" id="{F6D48AB8-69BE-7B68-0CF2-EAB715348CB2}"/>
              </a:ext>
            </a:extLst>
          </p:cNvPr>
          <p:cNvSpPr txBox="1">
            <a:spLocks/>
          </p:cNvSpPr>
          <p:nvPr/>
        </p:nvSpPr>
        <p:spPr>
          <a:xfrm>
            <a:off x="5961320" y="3366153"/>
            <a:ext cx="2135986" cy="89500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MX" sz="2400" spc="100" dirty="0">
                <a:solidFill>
                  <a:srgbClr val="000000"/>
                </a:solidFill>
                <a:latin typeface="Franklin Gothic Book" panose="020B0503020102020204" pitchFamily="34" charset="0"/>
                <a:ea typeface="+mj-ea"/>
                <a:cs typeface="+mj-cs"/>
              </a:rPr>
              <a:t>Longitud de coherencia</a:t>
            </a:r>
          </a:p>
        </p:txBody>
      </p:sp>
    </p:spTree>
    <p:extLst>
      <p:ext uri="{BB962C8B-B14F-4D97-AF65-F5344CB8AC3E}">
        <p14:creationId xmlns:p14="http://schemas.microsoft.com/office/powerpoint/2010/main" val="3176072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BE480-94C5-A4F9-74A6-1D5AE6884F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FEBB92F2-452B-1758-18F7-598B1FAB39E6}"/>
              </a:ext>
            </a:extLst>
          </p:cNvPr>
          <p:cNvSpPr/>
          <p:nvPr/>
        </p:nvSpPr>
        <p:spPr>
          <a:xfrm>
            <a:off x="0" y="5802894"/>
            <a:ext cx="12192001" cy="105510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Diagrama de flujo: conector 25">
            <a:extLst>
              <a:ext uri="{FF2B5EF4-FFF2-40B4-BE49-F238E27FC236}">
                <a16:creationId xmlns:a16="http://schemas.microsoft.com/office/drawing/2014/main" id="{C867A1A9-0AF2-B547-C9C2-6777CF06B2E5}"/>
              </a:ext>
            </a:extLst>
          </p:cNvPr>
          <p:cNvSpPr/>
          <p:nvPr/>
        </p:nvSpPr>
        <p:spPr>
          <a:xfrm>
            <a:off x="2463901" y="6383878"/>
            <a:ext cx="414338" cy="403075"/>
          </a:xfrm>
          <a:prstGeom prst="flowChartConnector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Diagrama de flujo: conector 26">
            <a:extLst>
              <a:ext uri="{FF2B5EF4-FFF2-40B4-BE49-F238E27FC236}">
                <a16:creationId xmlns:a16="http://schemas.microsoft.com/office/drawing/2014/main" id="{86D6D490-8901-56DF-DB1B-34CB575F64CC}"/>
              </a:ext>
            </a:extLst>
          </p:cNvPr>
          <p:cNvSpPr/>
          <p:nvPr/>
        </p:nvSpPr>
        <p:spPr>
          <a:xfrm>
            <a:off x="2937777" y="6449859"/>
            <a:ext cx="297540" cy="281376"/>
          </a:xfrm>
          <a:prstGeom prst="flowChartConnector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Diagrama de flujo: conector 27">
            <a:extLst>
              <a:ext uri="{FF2B5EF4-FFF2-40B4-BE49-F238E27FC236}">
                <a16:creationId xmlns:a16="http://schemas.microsoft.com/office/drawing/2014/main" id="{51A7E98D-E255-2251-BEBF-FC4A6A3E9D6C}"/>
              </a:ext>
            </a:extLst>
          </p:cNvPr>
          <p:cNvSpPr/>
          <p:nvPr/>
        </p:nvSpPr>
        <p:spPr>
          <a:xfrm>
            <a:off x="3323064" y="6498779"/>
            <a:ext cx="157652" cy="173272"/>
          </a:xfrm>
          <a:prstGeom prst="flowChartConnector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Diagrama de flujo: conector 29">
            <a:extLst>
              <a:ext uri="{FF2B5EF4-FFF2-40B4-BE49-F238E27FC236}">
                <a16:creationId xmlns:a16="http://schemas.microsoft.com/office/drawing/2014/main" id="{C447A6CD-523C-EFB3-CB98-0A354A723C9E}"/>
              </a:ext>
            </a:extLst>
          </p:cNvPr>
          <p:cNvSpPr/>
          <p:nvPr/>
        </p:nvSpPr>
        <p:spPr>
          <a:xfrm>
            <a:off x="3568463" y="6474888"/>
            <a:ext cx="157652" cy="173272"/>
          </a:xfrm>
          <a:prstGeom prst="flowChartConnector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Diagrama de flujo: conector 30">
            <a:extLst>
              <a:ext uri="{FF2B5EF4-FFF2-40B4-BE49-F238E27FC236}">
                <a16:creationId xmlns:a16="http://schemas.microsoft.com/office/drawing/2014/main" id="{48BCEBDF-E991-0AC5-231F-17418DFF7B6A}"/>
              </a:ext>
            </a:extLst>
          </p:cNvPr>
          <p:cNvSpPr/>
          <p:nvPr/>
        </p:nvSpPr>
        <p:spPr>
          <a:xfrm>
            <a:off x="3746274" y="6297242"/>
            <a:ext cx="157652" cy="173272"/>
          </a:xfrm>
          <a:prstGeom prst="flowChartConnector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Diagrama de flujo: conector 31">
            <a:extLst>
              <a:ext uri="{FF2B5EF4-FFF2-40B4-BE49-F238E27FC236}">
                <a16:creationId xmlns:a16="http://schemas.microsoft.com/office/drawing/2014/main" id="{1005ADE0-FF76-3041-2A04-7966365D164F}"/>
              </a:ext>
            </a:extLst>
          </p:cNvPr>
          <p:cNvSpPr/>
          <p:nvPr/>
        </p:nvSpPr>
        <p:spPr>
          <a:xfrm>
            <a:off x="3903926" y="6064197"/>
            <a:ext cx="157652" cy="173272"/>
          </a:xfrm>
          <a:prstGeom prst="flowChartConnector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B9CEDDB-9E76-0443-510D-F78AD1421B55}"/>
              </a:ext>
            </a:extLst>
          </p:cNvPr>
          <p:cNvSpPr/>
          <p:nvPr/>
        </p:nvSpPr>
        <p:spPr>
          <a:xfrm flipH="1">
            <a:off x="-28386" y="5762078"/>
            <a:ext cx="12246378" cy="1111113"/>
          </a:xfrm>
          <a:prstGeom prst="rect">
            <a:avLst/>
          </a:prstGeom>
          <a:gradFill flip="none" rotWithShape="1">
            <a:gsLst>
              <a:gs pos="24000">
                <a:schemeClr val="accent1">
                  <a:lumMod val="5000"/>
                  <a:lumOff val="95000"/>
                  <a:alpha val="10000"/>
                </a:schemeClr>
              </a:gs>
              <a:gs pos="100000">
                <a:srgbClr val="002060">
                  <a:alpha val="7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AE12894-F8C2-16DB-D080-D32E71F4A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64" y="5961919"/>
            <a:ext cx="1585097" cy="853514"/>
          </a:xfrm>
          <a:prstGeom prst="rect">
            <a:avLst/>
          </a:prstGeom>
        </p:spPr>
      </p:pic>
      <p:sp>
        <p:nvSpPr>
          <p:cNvPr id="3" name="Marcador de posición de texto 3">
            <a:extLst>
              <a:ext uri="{FF2B5EF4-FFF2-40B4-BE49-F238E27FC236}">
                <a16:creationId xmlns:a16="http://schemas.microsoft.com/office/drawing/2014/main" id="{5157431E-57A6-98FA-9BB7-0296F585CCE8}"/>
              </a:ext>
            </a:extLst>
          </p:cNvPr>
          <p:cNvSpPr txBox="1">
            <a:spLocks/>
          </p:cNvSpPr>
          <p:nvPr/>
        </p:nvSpPr>
        <p:spPr>
          <a:xfrm>
            <a:off x="701122" y="408526"/>
            <a:ext cx="5999929" cy="75153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MX" sz="4400" b="1" spc="100" dirty="0">
                <a:solidFill>
                  <a:schemeClr val="accent2"/>
                </a:solidFill>
                <a:latin typeface="Franklin Gothic Demi"/>
                <a:ea typeface="+mj-ea"/>
                <a:cs typeface="+mj-cs"/>
              </a:rPr>
              <a:t>Coherencia</a:t>
            </a:r>
            <a:r>
              <a:rPr lang="es-MX" sz="4400" b="1" spc="100" dirty="0">
                <a:solidFill>
                  <a:srgbClr val="000000"/>
                </a:solidFill>
                <a:latin typeface="Franklin Gothic Demi"/>
                <a:ea typeface="+mj-ea"/>
                <a:cs typeface="+mj-cs"/>
              </a:rPr>
              <a:t> temporal</a:t>
            </a:r>
          </a:p>
        </p:txBody>
      </p:sp>
      <p:sp>
        <p:nvSpPr>
          <p:cNvPr id="8" name="Marcador de posición de texto 3">
            <a:extLst>
              <a:ext uri="{FF2B5EF4-FFF2-40B4-BE49-F238E27FC236}">
                <a16:creationId xmlns:a16="http://schemas.microsoft.com/office/drawing/2014/main" id="{354C6961-389D-BDDD-5C25-A5E4D733328D}"/>
              </a:ext>
            </a:extLst>
          </p:cNvPr>
          <p:cNvSpPr txBox="1">
            <a:spLocks/>
          </p:cNvSpPr>
          <p:nvPr/>
        </p:nvSpPr>
        <p:spPr>
          <a:xfrm>
            <a:off x="180800" y="1915102"/>
            <a:ext cx="5394878" cy="33753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MX" sz="3200" spc="100" dirty="0">
                <a:solidFill>
                  <a:srgbClr val="000000"/>
                </a:solidFill>
                <a:latin typeface="Franklin Gothic Book" panose="020B0503020102020204" pitchFamily="34" charset="0"/>
                <a:ea typeface="+mj-ea"/>
                <a:cs typeface="+mj-cs"/>
              </a:rPr>
              <a:t>La longitud de </a:t>
            </a:r>
            <a:r>
              <a:rPr lang="es-MX" sz="3200" spc="100" dirty="0">
                <a:solidFill>
                  <a:srgbClr val="002060"/>
                </a:solidFill>
                <a:latin typeface="Franklin Gothic Book" panose="020B0503020102020204" pitchFamily="34" charset="0"/>
                <a:ea typeface="+mj-ea"/>
                <a:cs typeface="+mj-cs"/>
              </a:rPr>
              <a:t>coherencia </a:t>
            </a:r>
            <a:r>
              <a:rPr lang="es-MX" sz="3200" spc="100" dirty="0">
                <a:solidFill>
                  <a:srgbClr val="000000"/>
                </a:solidFill>
                <a:latin typeface="Franklin Gothic Book" panose="020B0503020102020204" pitchFamily="34" charset="0"/>
                <a:ea typeface="+mj-ea"/>
                <a:cs typeface="+mj-cs"/>
              </a:rPr>
              <a:t>se puede medir en el interferómetro de Michelson y es la máxima diferencia de longitud entre los láseres para que se produzca interferencia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893F0563-EF1A-1632-62F9-3260726C2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672" y="839769"/>
            <a:ext cx="5394878" cy="414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856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6399B6-5066-E976-CEB3-EFB383C34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37C2DC7F-499E-E8AA-1D29-5F4649C9085D}"/>
              </a:ext>
            </a:extLst>
          </p:cNvPr>
          <p:cNvSpPr/>
          <p:nvPr/>
        </p:nvSpPr>
        <p:spPr>
          <a:xfrm>
            <a:off x="0" y="5802894"/>
            <a:ext cx="12192001" cy="105510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Diagrama de flujo: conector 25">
            <a:extLst>
              <a:ext uri="{FF2B5EF4-FFF2-40B4-BE49-F238E27FC236}">
                <a16:creationId xmlns:a16="http://schemas.microsoft.com/office/drawing/2014/main" id="{3C5224AC-5A5A-F6AD-6AD2-D2D76955F032}"/>
              </a:ext>
            </a:extLst>
          </p:cNvPr>
          <p:cNvSpPr/>
          <p:nvPr/>
        </p:nvSpPr>
        <p:spPr>
          <a:xfrm>
            <a:off x="2463901" y="6383878"/>
            <a:ext cx="414338" cy="403075"/>
          </a:xfrm>
          <a:prstGeom prst="flowChartConnector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Diagrama de flujo: conector 26">
            <a:extLst>
              <a:ext uri="{FF2B5EF4-FFF2-40B4-BE49-F238E27FC236}">
                <a16:creationId xmlns:a16="http://schemas.microsoft.com/office/drawing/2014/main" id="{EF2B78B9-EB37-AB69-9A7D-F26F0BC1F607}"/>
              </a:ext>
            </a:extLst>
          </p:cNvPr>
          <p:cNvSpPr/>
          <p:nvPr/>
        </p:nvSpPr>
        <p:spPr>
          <a:xfrm>
            <a:off x="2937777" y="6449859"/>
            <a:ext cx="297540" cy="281376"/>
          </a:xfrm>
          <a:prstGeom prst="flowChartConnector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Diagrama de flujo: conector 27">
            <a:extLst>
              <a:ext uri="{FF2B5EF4-FFF2-40B4-BE49-F238E27FC236}">
                <a16:creationId xmlns:a16="http://schemas.microsoft.com/office/drawing/2014/main" id="{11F52323-D977-FC68-89E8-B327A931F4D5}"/>
              </a:ext>
            </a:extLst>
          </p:cNvPr>
          <p:cNvSpPr/>
          <p:nvPr/>
        </p:nvSpPr>
        <p:spPr>
          <a:xfrm>
            <a:off x="3323064" y="6498779"/>
            <a:ext cx="157652" cy="173272"/>
          </a:xfrm>
          <a:prstGeom prst="flowChartConnector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Diagrama de flujo: conector 29">
            <a:extLst>
              <a:ext uri="{FF2B5EF4-FFF2-40B4-BE49-F238E27FC236}">
                <a16:creationId xmlns:a16="http://schemas.microsoft.com/office/drawing/2014/main" id="{48C7CB00-DF53-D7DE-F3E4-D3EEB8E3C741}"/>
              </a:ext>
            </a:extLst>
          </p:cNvPr>
          <p:cNvSpPr/>
          <p:nvPr/>
        </p:nvSpPr>
        <p:spPr>
          <a:xfrm>
            <a:off x="3568463" y="6474888"/>
            <a:ext cx="157652" cy="173272"/>
          </a:xfrm>
          <a:prstGeom prst="flowChartConnector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Diagrama de flujo: conector 30">
            <a:extLst>
              <a:ext uri="{FF2B5EF4-FFF2-40B4-BE49-F238E27FC236}">
                <a16:creationId xmlns:a16="http://schemas.microsoft.com/office/drawing/2014/main" id="{F5900F78-FB4B-3BAE-176F-2D7E9E686910}"/>
              </a:ext>
            </a:extLst>
          </p:cNvPr>
          <p:cNvSpPr/>
          <p:nvPr/>
        </p:nvSpPr>
        <p:spPr>
          <a:xfrm>
            <a:off x="3746274" y="6297242"/>
            <a:ext cx="157652" cy="173272"/>
          </a:xfrm>
          <a:prstGeom prst="flowChartConnector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Diagrama de flujo: conector 31">
            <a:extLst>
              <a:ext uri="{FF2B5EF4-FFF2-40B4-BE49-F238E27FC236}">
                <a16:creationId xmlns:a16="http://schemas.microsoft.com/office/drawing/2014/main" id="{687C09A9-64B6-DB0A-64A4-07DAC999A364}"/>
              </a:ext>
            </a:extLst>
          </p:cNvPr>
          <p:cNvSpPr/>
          <p:nvPr/>
        </p:nvSpPr>
        <p:spPr>
          <a:xfrm>
            <a:off x="3903926" y="6064197"/>
            <a:ext cx="157652" cy="173272"/>
          </a:xfrm>
          <a:prstGeom prst="flowChartConnector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12D087C-42CF-1D24-83BD-A423AA0986FF}"/>
              </a:ext>
            </a:extLst>
          </p:cNvPr>
          <p:cNvSpPr/>
          <p:nvPr/>
        </p:nvSpPr>
        <p:spPr>
          <a:xfrm flipH="1">
            <a:off x="-28386" y="5762078"/>
            <a:ext cx="12246378" cy="1111113"/>
          </a:xfrm>
          <a:prstGeom prst="rect">
            <a:avLst/>
          </a:prstGeom>
          <a:gradFill flip="none" rotWithShape="1">
            <a:gsLst>
              <a:gs pos="24000">
                <a:schemeClr val="accent1">
                  <a:lumMod val="5000"/>
                  <a:lumOff val="95000"/>
                  <a:alpha val="10000"/>
                </a:schemeClr>
              </a:gs>
              <a:gs pos="100000">
                <a:srgbClr val="002060">
                  <a:alpha val="7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488DBD8-8EDC-5662-284B-3E38048EC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64" y="5961919"/>
            <a:ext cx="1585097" cy="853514"/>
          </a:xfrm>
          <a:prstGeom prst="rect">
            <a:avLst/>
          </a:prstGeom>
        </p:spPr>
      </p:pic>
      <p:sp>
        <p:nvSpPr>
          <p:cNvPr id="3" name="Marcador de posición de texto 3">
            <a:extLst>
              <a:ext uri="{FF2B5EF4-FFF2-40B4-BE49-F238E27FC236}">
                <a16:creationId xmlns:a16="http://schemas.microsoft.com/office/drawing/2014/main" id="{88F36CC7-4FFF-A867-C521-83E8357F39B2}"/>
              </a:ext>
            </a:extLst>
          </p:cNvPr>
          <p:cNvSpPr txBox="1">
            <a:spLocks/>
          </p:cNvSpPr>
          <p:nvPr/>
        </p:nvSpPr>
        <p:spPr>
          <a:xfrm>
            <a:off x="701122" y="408526"/>
            <a:ext cx="5508609" cy="75153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MX" sz="4400" b="1" spc="100" dirty="0">
                <a:solidFill>
                  <a:schemeClr val="accent2"/>
                </a:solidFill>
                <a:latin typeface="Franklin Gothic Demi"/>
                <a:ea typeface="+mj-ea"/>
                <a:cs typeface="+mj-cs"/>
              </a:rPr>
              <a:t>Coherencia</a:t>
            </a:r>
            <a:r>
              <a:rPr lang="es-MX" sz="4400" b="1" spc="100" dirty="0">
                <a:solidFill>
                  <a:srgbClr val="000000"/>
                </a:solidFill>
                <a:latin typeface="Franklin Gothic Demi"/>
                <a:ea typeface="+mj-ea"/>
                <a:cs typeface="+mj-cs"/>
              </a:rPr>
              <a:t> espacial</a:t>
            </a:r>
          </a:p>
        </p:txBody>
      </p:sp>
      <p:sp>
        <p:nvSpPr>
          <p:cNvPr id="8" name="Marcador de posición de texto 3">
            <a:extLst>
              <a:ext uri="{FF2B5EF4-FFF2-40B4-BE49-F238E27FC236}">
                <a16:creationId xmlns:a16="http://schemas.microsoft.com/office/drawing/2014/main" id="{7611817E-DDF2-E4BB-3A75-34E3B1E943BB}"/>
              </a:ext>
            </a:extLst>
          </p:cNvPr>
          <p:cNvSpPr txBox="1">
            <a:spLocks/>
          </p:cNvSpPr>
          <p:nvPr/>
        </p:nvSpPr>
        <p:spPr>
          <a:xfrm>
            <a:off x="480973" y="1588309"/>
            <a:ext cx="6490283" cy="33753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MX" sz="3200" spc="100" dirty="0">
                <a:solidFill>
                  <a:srgbClr val="000000"/>
                </a:solidFill>
                <a:latin typeface="Franklin Gothic Book" panose="020B0503020102020204" pitchFamily="34" charset="0"/>
                <a:ea typeface="+mj-ea"/>
                <a:cs typeface="+mj-cs"/>
              </a:rPr>
              <a:t>Una onda de luz tiene </a:t>
            </a:r>
            <a:r>
              <a:rPr lang="es-MX" sz="3200" spc="100" dirty="0">
                <a:solidFill>
                  <a:srgbClr val="002060"/>
                </a:solidFill>
                <a:latin typeface="Franklin Gothic Book" panose="020B0503020102020204" pitchFamily="34" charset="0"/>
                <a:ea typeface="+mj-ea"/>
                <a:cs typeface="+mj-cs"/>
              </a:rPr>
              <a:t>coherencia</a:t>
            </a:r>
            <a:r>
              <a:rPr lang="es-MX" sz="3200" spc="100" dirty="0">
                <a:solidFill>
                  <a:srgbClr val="000000"/>
                </a:solidFill>
                <a:latin typeface="Franklin Gothic Book" panose="020B0503020102020204" pitchFamily="34" charset="0"/>
                <a:ea typeface="+mj-ea"/>
                <a:cs typeface="+mj-cs"/>
              </a:rPr>
              <a:t> espacial cuando la diferencia de fase entre dos puntos es constante</a:t>
            </a:r>
          </a:p>
          <a:p>
            <a:pPr marL="228600" marR="0" lvl="0" indent="-2286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MX" sz="3200" spc="100" dirty="0">
                <a:solidFill>
                  <a:srgbClr val="000000"/>
                </a:solidFill>
                <a:latin typeface="Franklin Gothic Book" panose="020B0503020102020204" pitchFamily="34" charset="0"/>
                <a:ea typeface="+mj-ea"/>
                <a:cs typeface="+mj-cs"/>
              </a:rPr>
              <a:t>Si dos puntos desplazados lateralmente se hallan en el mismo frente de onda hay </a:t>
            </a:r>
            <a:r>
              <a:rPr lang="es-MX" sz="3200" spc="100" dirty="0">
                <a:solidFill>
                  <a:srgbClr val="002060"/>
                </a:solidFill>
                <a:latin typeface="Franklin Gothic Book" panose="020B0503020102020204" pitchFamily="34" charset="0"/>
                <a:ea typeface="+mj-ea"/>
                <a:cs typeface="+mj-cs"/>
              </a:rPr>
              <a:t>coherencia</a:t>
            </a:r>
            <a:r>
              <a:rPr lang="es-MX" sz="3200" spc="100" dirty="0">
                <a:solidFill>
                  <a:srgbClr val="000000"/>
                </a:solidFill>
                <a:latin typeface="Franklin Gothic Book" panose="020B0503020102020204" pitchFamily="34" charset="0"/>
                <a:ea typeface="+mj-ea"/>
                <a:cs typeface="+mj-cs"/>
              </a:rPr>
              <a:t> espacial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BE8E5F5-91AD-2E47-C3FF-818DCEDB2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9662" y="1733781"/>
            <a:ext cx="3046159" cy="308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993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6D4A77-F220-A12B-6A38-9BF2D5B5E9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78FEC02D-A0CF-6100-65C0-6E70F485223E}"/>
              </a:ext>
            </a:extLst>
          </p:cNvPr>
          <p:cNvSpPr/>
          <p:nvPr/>
        </p:nvSpPr>
        <p:spPr>
          <a:xfrm>
            <a:off x="0" y="5802894"/>
            <a:ext cx="12192001" cy="105510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Diagrama de flujo: conector 25">
            <a:extLst>
              <a:ext uri="{FF2B5EF4-FFF2-40B4-BE49-F238E27FC236}">
                <a16:creationId xmlns:a16="http://schemas.microsoft.com/office/drawing/2014/main" id="{2F823488-1849-5F11-0A55-13D44FDC7EC4}"/>
              </a:ext>
            </a:extLst>
          </p:cNvPr>
          <p:cNvSpPr/>
          <p:nvPr/>
        </p:nvSpPr>
        <p:spPr>
          <a:xfrm>
            <a:off x="2463901" y="6383878"/>
            <a:ext cx="414338" cy="403075"/>
          </a:xfrm>
          <a:prstGeom prst="flowChartConnector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Diagrama de flujo: conector 26">
            <a:extLst>
              <a:ext uri="{FF2B5EF4-FFF2-40B4-BE49-F238E27FC236}">
                <a16:creationId xmlns:a16="http://schemas.microsoft.com/office/drawing/2014/main" id="{9EBD81CF-4956-CAB9-7308-3F0B2C2CEC27}"/>
              </a:ext>
            </a:extLst>
          </p:cNvPr>
          <p:cNvSpPr/>
          <p:nvPr/>
        </p:nvSpPr>
        <p:spPr>
          <a:xfrm>
            <a:off x="2937777" y="6449859"/>
            <a:ext cx="297540" cy="281376"/>
          </a:xfrm>
          <a:prstGeom prst="flowChartConnector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Diagrama de flujo: conector 27">
            <a:extLst>
              <a:ext uri="{FF2B5EF4-FFF2-40B4-BE49-F238E27FC236}">
                <a16:creationId xmlns:a16="http://schemas.microsoft.com/office/drawing/2014/main" id="{5830CE27-5A23-CE25-113A-0DDF5CE3A1F4}"/>
              </a:ext>
            </a:extLst>
          </p:cNvPr>
          <p:cNvSpPr/>
          <p:nvPr/>
        </p:nvSpPr>
        <p:spPr>
          <a:xfrm>
            <a:off x="3323064" y="6498779"/>
            <a:ext cx="157652" cy="173272"/>
          </a:xfrm>
          <a:prstGeom prst="flowChartConnector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Diagrama de flujo: conector 29">
            <a:extLst>
              <a:ext uri="{FF2B5EF4-FFF2-40B4-BE49-F238E27FC236}">
                <a16:creationId xmlns:a16="http://schemas.microsoft.com/office/drawing/2014/main" id="{5A18B215-5F88-D36D-BE29-49E791BBCF12}"/>
              </a:ext>
            </a:extLst>
          </p:cNvPr>
          <p:cNvSpPr/>
          <p:nvPr/>
        </p:nvSpPr>
        <p:spPr>
          <a:xfrm>
            <a:off x="3568463" y="6474888"/>
            <a:ext cx="157652" cy="173272"/>
          </a:xfrm>
          <a:prstGeom prst="flowChartConnector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Diagrama de flujo: conector 30">
            <a:extLst>
              <a:ext uri="{FF2B5EF4-FFF2-40B4-BE49-F238E27FC236}">
                <a16:creationId xmlns:a16="http://schemas.microsoft.com/office/drawing/2014/main" id="{19E4D0CD-2CD9-5FBD-47E8-A487E5CC7C8C}"/>
              </a:ext>
            </a:extLst>
          </p:cNvPr>
          <p:cNvSpPr/>
          <p:nvPr/>
        </p:nvSpPr>
        <p:spPr>
          <a:xfrm>
            <a:off x="3746274" y="6297242"/>
            <a:ext cx="157652" cy="173272"/>
          </a:xfrm>
          <a:prstGeom prst="flowChartConnector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Diagrama de flujo: conector 31">
            <a:extLst>
              <a:ext uri="{FF2B5EF4-FFF2-40B4-BE49-F238E27FC236}">
                <a16:creationId xmlns:a16="http://schemas.microsoft.com/office/drawing/2014/main" id="{4965C84D-B492-B4EE-2055-2DD8729F3B24}"/>
              </a:ext>
            </a:extLst>
          </p:cNvPr>
          <p:cNvSpPr/>
          <p:nvPr/>
        </p:nvSpPr>
        <p:spPr>
          <a:xfrm>
            <a:off x="3903926" y="6064197"/>
            <a:ext cx="157652" cy="173272"/>
          </a:xfrm>
          <a:prstGeom prst="flowChartConnector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AB84728-4F2E-9479-F221-9E73C11D1B51}"/>
              </a:ext>
            </a:extLst>
          </p:cNvPr>
          <p:cNvSpPr/>
          <p:nvPr/>
        </p:nvSpPr>
        <p:spPr>
          <a:xfrm flipH="1">
            <a:off x="-28386" y="5762078"/>
            <a:ext cx="12246378" cy="1111113"/>
          </a:xfrm>
          <a:prstGeom prst="rect">
            <a:avLst/>
          </a:prstGeom>
          <a:gradFill flip="none" rotWithShape="1">
            <a:gsLst>
              <a:gs pos="24000">
                <a:schemeClr val="accent1">
                  <a:lumMod val="5000"/>
                  <a:lumOff val="95000"/>
                  <a:alpha val="10000"/>
                </a:schemeClr>
              </a:gs>
              <a:gs pos="100000">
                <a:srgbClr val="002060">
                  <a:alpha val="7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1B372CA-85A4-2EAB-71E4-194C1AF10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64" y="5961919"/>
            <a:ext cx="1585097" cy="853514"/>
          </a:xfrm>
          <a:prstGeom prst="rect">
            <a:avLst/>
          </a:prstGeom>
        </p:spPr>
      </p:pic>
      <p:sp>
        <p:nvSpPr>
          <p:cNvPr id="3" name="Marcador de posición de texto 3">
            <a:extLst>
              <a:ext uri="{FF2B5EF4-FFF2-40B4-BE49-F238E27FC236}">
                <a16:creationId xmlns:a16="http://schemas.microsoft.com/office/drawing/2014/main" id="{3B33662F-4446-BD16-BF5B-4DF765AEAC58}"/>
              </a:ext>
            </a:extLst>
          </p:cNvPr>
          <p:cNvSpPr txBox="1">
            <a:spLocks/>
          </p:cNvSpPr>
          <p:nvPr/>
        </p:nvSpPr>
        <p:spPr>
          <a:xfrm>
            <a:off x="2144160" y="277059"/>
            <a:ext cx="7555774" cy="75153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MX" sz="4400" b="1" spc="100" dirty="0">
                <a:solidFill>
                  <a:schemeClr val="accent2"/>
                </a:solidFill>
                <a:latin typeface="Franklin Gothic Demi"/>
                <a:ea typeface="+mj-ea"/>
                <a:cs typeface="+mj-cs"/>
              </a:rPr>
              <a:t>Coherencia</a:t>
            </a:r>
            <a:r>
              <a:rPr lang="es-MX" sz="4400" b="1" spc="100" dirty="0">
                <a:solidFill>
                  <a:srgbClr val="000000"/>
                </a:solidFill>
                <a:latin typeface="Franklin Gothic Demi"/>
                <a:ea typeface="+mj-ea"/>
                <a:cs typeface="+mj-cs"/>
              </a:rPr>
              <a:t> parcial de la luz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43672E3-F891-13EE-3749-CD5F70C46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74" y="1139029"/>
            <a:ext cx="4005191" cy="393653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D94DD4B-418A-D495-9852-CE62469C2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4732" y="1011597"/>
            <a:ext cx="4005191" cy="3970160"/>
          </a:xfrm>
          <a:prstGeom prst="rect">
            <a:avLst/>
          </a:prstGeom>
        </p:spPr>
      </p:pic>
      <p:sp>
        <p:nvSpPr>
          <p:cNvPr id="11" name="Marcador de posición de texto 3">
            <a:extLst>
              <a:ext uri="{FF2B5EF4-FFF2-40B4-BE49-F238E27FC236}">
                <a16:creationId xmlns:a16="http://schemas.microsoft.com/office/drawing/2014/main" id="{A07BC356-7EE1-81C3-8ABA-7FF5B8BBDB99}"/>
              </a:ext>
            </a:extLst>
          </p:cNvPr>
          <p:cNvSpPr txBox="1">
            <a:spLocks/>
          </p:cNvSpPr>
          <p:nvPr/>
        </p:nvSpPr>
        <p:spPr>
          <a:xfrm>
            <a:off x="152256" y="5085038"/>
            <a:ext cx="4623290" cy="5005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MX" sz="2400" spc="100" dirty="0">
                <a:solidFill>
                  <a:srgbClr val="000000"/>
                </a:solidFill>
                <a:latin typeface="Franklin Gothic Book" panose="020B0503020102020204" pitchFamily="34" charset="0"/>
                <a:ea typeface="+mj-ea"/>
                <a:cs typeface="+mj-cs"/>
              </a:rPr>
              <a:t>Coherencia espacial y temporal</a:t>
            </a:r>
          </a:p>
        </p:txBody>
      </p:sp>
      <p:sp>
        <p:nvSpPr>
          <p:cNvPr id="12" name="Marcador de posición de texto 3">
            <a:extLst>
              <a:ext uri="{FF2B5EF4-FFF2-40B4-BE49-F238E27FC236}">
                <a16:creationId xmlns:a16="http://schemas.microsoft.com/office/drawing/2014/main" id="{AC0D9E87-8DC1-72C9-20D2-F2E20DCA1FCD}"/>
              </a:ext>
            </a:extLst>
          </p:cNvPr>
          <p:cNvSpPr txBox="1">
            <a:spLocks/>
          </p:cNvSpPr>
          <p:nvPr/>
        </p:nvSpPr>
        <p:spPr>
          <a:xfrm>
            <a:off x="6867930" y="5010806"/>
            <a:ext cx="4438794" cy="5005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MX" sz="2400" spc="100" dirty="0">
                <a:solidFill>
                  <a:srgbClr val="000000"/>
                </a:solidFill>
                <a:latin typeface="Franklin Gothic Book" panose="020B0503020102020204" pitchFamily="34" charset="0"/>
                <a:ea typeface="+mj-ea"/>
                <a:cs typeface="+mj-cs"/>
              </a:rPr>
              <a:t>Coherencia espacial Coherencia </a:t>
            </a:r>
            <a:r>
              <a:rPr lang="es-MX" sz="2400" spc="100" dirty="0">
                <a:solidFill>
                  <a:srgbClr val="002060"/>
                </a:solidFill>
                <a:latin typeface="Franklin Gothic Book" panose="020B0503020102020204" pitchFamily="34" charset="0"/>
                <a:ea typeface="+mj-ea"/>
                <a:cs typeface="+mj-cs"/>
              </a:rPr>
              <a:t>parcial</a:t>
            </a:r>
            <a:r>
              <a:rPr lang="es-MX" sz="2400" spc="100" dirty="0">
                <a:solidFill>
                  <a:srgbClr val="000000"/>
                </a:solidFill>
                <a:latin typeface="Franklin Gothic Book" panose="020B0503020102020204" pitchFamily="34" charset="0"/>
                <a:ea typeface="+mj-ea"/>
                <a:cs typeface="+mj-cs"/>
              </a:rPr>
              <a:t> temporal</a:t>
            </a:r>
          </a:p>
        </p:txBody>
      </p:sp>
    </p:spTree>
    <p:extLst>
      <p:ext uri="{BB962C8B-B14F-4D97-AF65-F5344CB8AC3E}">
        <p14:creationId xmlns:p14="http://schemas.microsoft.com/office/powerpoint/2010/main" val="2658141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367</Words>
  <Application>Microsoft Office PowerPoint</Application>
  <PresentationFormat>Panorámica</PresentationFormat>
  <Paragraphs>48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Franklin Gothic Book</vt:lpstr>
      <vt:lpstr>Franklin Gothic Demi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Jacobo Chica Quintero</dc:creator>
  <cp:lastModifiedBy>Jacobo Chica Quintero</cp:lastModifiedBy>
  <cp:revision>7</cp:revision>
  <dcterms:created xsi:type="dcterms:W3CDTF">2023-11-24T01:35:05Z</dcterms:created>
  <dcterms:modified xsi:type="dcterms:W3CDTF">2024-02-05T13:07:16Z</dcterms:modified>
</cp:coreProperties>
</file>