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9" r:id="rId3"/>
    <p:sldId id="260" r:id="rId4"/>
    <p:sldId id="266" r:id="rId5"/>
    <p:sldId id="263" r:id="rId6"/>
    <p:sldId id="267" r:id="rId7"/>
    <p:sldId id="268" r:id="rId8"/>
    <p:sldId id="264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61" r:id="rId17"/>
    <p:sldId id="276" r:id="rId18"/>
    <p:sldId id="277" r:id="rId19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F0E5321-F6B9-428A-A33A-D5FE85CDBD50}" type="datetime1">
              <a:rPr lang="es-ES" smtClean="0"/>
              <a:t>07/04/2024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C07B2E-3EDF-4401-8CBA-B2DB6DD225C7}" type="datetime1">
              <a:rPr lang="es-ES" smtClean="0"/>
              <a:t>07/04/2024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/>
              <a:t>Haz clic para modificar los estilos de texto del patrón</a:t>
            </a:r>
            <a:endParaRPr lang="en-US"/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mx" dirty="0"/>
              <a:t>Haz clic para modificar el estilo de subtítulo del patrón</a:t>
            </a:r>
            <a:endParaRPr lang="en-U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CD4F9F-58BB-4FAC-96EB-E95ACB2A15BC}" type="datetime1">
              <a:rPr lang="es-ES" smtClean="0"/>
              <a:t>07/04/2024</a:t>
            </a:fld>
            <a:endParaRPr lang="en-US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B7E9C2-0AFB-417A-9CF6-1A7323ED038F}" type="datetime1">
              <a:rPr lang="es-ES" smtClean="0"/>
              <a:t>07/04/2024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9ADA78-3F8A-4899-9613-5152FA6453AA}" type="datetime1">
              <a:rPr lang="es-ES" smtClean="0"/>
              <a:t>07/04/2024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8C4B03-3ED5-4621-8828-191E505A10C0}" type="datetime1">
              <a:rPr lang="es-ES" smtClean="0"/>
              <a:t>07/04/2024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B33913-F697-4FC7-B6F9-38295C833667}" type="datetime1">
              <a:rPr lang="es-ES" smtClean="0"/>
              <a:t>07/04/2024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58E539-5D0E-4F97-BD8A-E72B1124993A}" type="datetime1">
              <a:rPr lang="es-ES" smtClean="0"/>
              <a:t>07/04/2024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DB2C08-FF56-4350-BE88-13D8B57B007C}" type="datetime1">
              <a:rPr lang="es-ES" smtClean="0"/>
              <a:t>07/04/2024</a:t>
            </a:fld>
            <a:endParaRPr lang="en-US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FB9FCB-134A-4286-B79C-96EAC797B985}" type="datetime1">
              <a:rPr lang="es-ES" smtClean="0"/>
              <a:t>07/04/2024</a:t>
            </a:fld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8645-DF82-4502-96BD-DF2B17A1B611}" type="datetime1">
              <a:rPr lang="es-ES" smtClean="0"/>
              <a:t>07/04/2024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218AAA6-F164-4965-9EFD-67676659A971}" type="datetime1">
              <a:rPr lang="es-ES" smtClean="0"/>
              <a:t>07/04/2024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A543E91-6B54-4AB0-BE29-22D8C693E143}" type="datetime1">
              <a:rPr lang="es-ES" smtClean="0"/>
              <a:t>07/04/2024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mx"/>
              <a:t>Haz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34542DC-8585-49E4-B0B4-A2EC7ACBA72E}" type="datetime1">
              <a:rPr lang="es-ES" smtClean="0"/>
              <a:t>07/04/2024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2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BC81B24-6EE8-89E1-4CAE-0C811C9392B5}"/>
              </a:ext>
            </a:extLst>
          </p:cNvPr>
          <p:cNvSpPr/>
          <p:nvPr/>
        </p:nvSpPr>
        <p:spPr>
          <a:xfrm>
            <a:off x="0" y="0"/>
            <a:ext cx="12192000" cy="2548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650"/>
            <a:ext cx="12192001" cy="2290621"/>
          </a:xfrm>
        </p:spPr>
        <p:txBody>
          <a:bodyPr rtlCol="0">
            <a:normAutofit/>
          </a:bodyPr>
          <a:lstStyle/>
          <a:p>
            <a:pPr rtl="0"/>
            <a:r>
              <a:rPr lang="es-mx" sz="8000" dirty="0">
                <a:solidFill>
                  <a:schemeClr val="tx1"/>
                </a:solidFill>
              </a:rPr>
              <a:t>Difracci</a:t>
            </a:r>
            <a:r>
              <a:rPr lang="es-mx" dirty="0">
                <a:solidFill>
                  <a:schemeClr val="tx1"/>
                </a:solidFill>
              </a:rPr>
              <a:t>ón de Fresnel en una apertura cuadrada</a:t>
            </a:r>
            <a:endParaRPr lang="es-mx" sz="8000" dirty="0">
              <a:solidFill>
                <a:schemeClr val="tx1"/>
              </a:solidFill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68E21600-AF8C-BE49-E033-19234F76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971"/>
            <a:ext cx="7553325" cy="394335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B8406BC-4B15-E85F-AF7E-489B3F11B6B1}"/>
              </a:ext>
            </a:extLst>
          </p:cNvPr>
          <p:cNvSpPr/>
          <p:nvPr/>
        </p:nvSpPr>
        <p:spPr>
          <a:xfrm>
            <a:off x="-1" y="2548238"/>
            <a:ext cx="12192001" cy="4309764"/>
          </a:xfrm>
          <a:prstGeom prst="rect">
            <a:avLst/>
          </a:prstGeom>
          <a:gradFill flip="none" rotWithShape="1">
            <a:gsLst>
              <a:gs pos="2000">
                <a:srgbClr val="9BA8B7">
                  <a:alpha val="0"/>
                </a:srgbClr>
              </a:gs>
              <a:gs pos="64000">
                <a:srgbClr val="9BA8B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325" y="2577098"/>
            <a:ext cx="6269347" cy="1021498"/>
          </a:xfrm>
        </p:spPr>
        <p:txBody>
          <a:bodyPr rtlCol="0">
            <a:noAutofit/>
          </a:bodyPr>
          <a:lstStyle/>
          <a:p>
            <a:pPr rtl="0"/>
            <a:r>
              <a:rPr lang="es-mx" sz="2800" b="1" dirty="0"/>
              <a:t>Jacobo Chica quintero</a:t>
            </a:r>
          </a:p>
          <a:p>
            <a:pPr rtl="0"/>
            <a:r>
              <a:rPr lang="es-MX" sz="2800" b="1" dirty="0"/>
              <a:t>Óptica de Fourier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15F0FF-F17A-8038-7104-E1BC34F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8645-DF82-4502-96BD-DF2B17A1B611}" type="datetime1">
              <a:rPr lang="es-ES" smtClean="0"/>
              <a:t>08/04/2024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AABAD7-F669-4EB0-FA6A-CAA347647601}"/>
              </a:ext>
            </a:extLst>
          </p:cNvPr>
          <p:cNvSpPr/>
          <p:nvPr/>
        </p:nvSpPr>
        <p:spPr>
          <a:xfrm>
            <a:off x="0" y="0"/>
            <a:ext cx="12192000" cy="6446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2C6857-8FB1-9B43-BEB7-87DECBEDB5EB}"/>
              </a:ext>
            </a:extLst>
          </p:cNvPr>
          <p:cNvSpPr txBox="1">
            <a:spLocks/>
          </p:cNvSpPr>
          <p:nvPr/>
        </p:nvSpPr>
        <p:spPr>
          <a:xfrm>
            <a:off x="1844402" y="411162"/>
            <a:ext cx="8846095" cy="93593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400" dirty="0">
                <a:solidFill>
                  <a:schemeClr val="tx1"/>
                </a:solidFill>
              </a:rPr>
              <a:t>Cambio de variable</a:t>
            </a:r>
            <a:endParaRPr lang="es-mx" sz="5400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C02B96-E7C9-CA77-004A-F671F2F0F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28" b="42178"/>
          <a:stretch/>
        </p:blipFill>
        <p:spPr>
          <a:xfrm>
            <a:off x="4751432" y="1413813"/>
            <a:ext cx="5543597" cy="9359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1A8682-F759-8978-6274-7D066E26F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68" y="1758256"/>
            <a:ext cx="2272230" cy="5920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94DE56D-0A48-3496-164A-4AAD7A8CB950}"/>
                  </a:ext>
                </a:extLst>
              </p:cNvPr>
              <p:cNvSpPr txBox="1"/>
              <p:nvPr/>
            </p:nvSpPr>
            <p:spPr>
              <a:xfrm>
                <a:off x="756285" y="2698638"/>
                <a:ext cx="2165796" cy="4203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ad>
                        <m:radPr>
                          <m:degHide m:val="on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rad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94DE56D-0A48-3496-164A-4AAD7A8CB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5" y="2698638"/>
                <a:ext cx="2165796" cy="4203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66D6AA4-64CA-FB0B-BD36-5F390EA5FC14}"/>
                  </a:ext>
                </a:extLst>
              </p:cNvPr>
              <p:cNvSpPr txBox="1"/>
              <p:nvPr/>
            </p:nvSpPr>
            <p:spPr>
              <a:xfrm>
                <a:off x="4976816" y="2740225"/>
                <a:ext cx="5092831" cy="4924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66D6AA4-64CA-FB0B-BD36-5F390EA5F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816" y="2740225"/>
                <a:ext cx="509283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2982A43-3BA2-E60F-A724-92AC9752AF06}"/>
                  </a:ext>
                </a:extLst>
              </p:cNvPr>
              <p:cNvSpPr txBox="1"/>
              <p:nvPr/>
            </p:nvSpPr>
            <p:spPr>
              <a:xfrm>
                <a:off x="4211279" y="3577111"/>
                <a:ext cx="6852441" cy="9251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ad>
                        <m:radPr>
                          <m:degHide m:val="on"/>
                          <m:ctrlP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rad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2982A43-3BA2-E60F-A724-92AC9752A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279" y="3577111"/>
                <a:ext cx="6852441" cy="925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DCFFED8B-C92D-9321-C8FE-CCD1DC885D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126" y="3467331"/>
            <a:ext cx="1954114" cy="9588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DD3C62F-9622-A917-A4CE-D1EE5E67F075}"/>
                  </a:ext>
                </a:extLst>
              </p:cNvPr>
              <p:cNvSpPr txBox="1"/>
              <p:nvPr/>
            </p:nvSpPr>
            <p:spPr>
              <a:xfrm>
                <a:off x="3628454" y="4890926"/>
                <a:ext cx="8348748" cy="11065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MX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s-MX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s-MX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MX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s-MX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s-MX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DD3C62F-9622-A917-A4CE-D1EE5E67F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454" y="4890926"/>
                <a:ext cx="8348748" cy="11065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0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15F0FF-F17A-8038-7104-E1BC34F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8645-DF82-4502-96BD-DF2B17A1B611}" type="datetime1">
              <a:rPr lang="es-ES" smtClean="0"/>
              <a:t>08/04/2024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AABAD7-F669-4EB0-FA6A-CAA347647601}"/>
              </a:ext>
            </a:extLst>
          </p:cNvPr>
          <p:cNvSpPr/>
          <p:nvPr/>
        </p:nvSpPr>
        <p:spPr>
          <a:xfrm>
            <a:off x="0" y="0"/>
            <a:ext cx="12192000" cy="6446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E193EF7-3354-1121-D0E4-A99FD1736BDB}"/>
              </a:ext>
            </a:extLst>
          </p:cNvPr>
          <p:cNvSpPr txBox="1">
            <a:spLocks/>
          </p:cNvSpPr>
          <p:nvPr/>
        </p:nvSpPr>
        <p:spPr>
          <a:xfrm>
            <a:off x="234677" y="4425380"/>
            <a:ext cx="5861323" cy="1537369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chemeClr val="tx1"/>
                </a:solidFill>
                <a:latin typeface="+mn-lt"/>
              </a:rPr>
              <a:t>Definiendo las integrales de Fresnel</a:t>
            </a:r>
            <a:endParaRPr lang="es-mx" sz="4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D0B98A-94DB-C8E8-CE74-2181C774F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528" y="2782791"/>
            <a:ext cx="5861323" cy="11585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F8F9AF1-617D-A546-FC51-A207D91CFF26}"/>
              </a:ext>
            </a:extLst>
          </p:cNvPr>
          <p:cNvSpPr txBox="1">
            <a:spLocks/>
          </p:cNvSpPr>
          <p:nvPr/>
        </p:nvSpPr>
        <p:spPr>
          <a:xfrm>
            <a:off x="1844402" y="411162"/>
            <a:ext cx="8846095" cy="93593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400" dirty="0">
                <a:solidFill>
                  <a:schemeClr val="tx1"/>
                </a:solidFill>
              </a:rPr>
              <a:t>Cambio de variable</a:t>
            </a:r>
            <a:endParaRPr lang="es-mx" sz="5400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0021717-495F-7825-B37F-8631A6B81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28" b="42178"/>
          <a:stretch/>
        </p:blipFill>
        <p:spPr>
          <a:xfrm>
            <a:off x="4223844" y="1448493"/>
            <a:ext cx="5543597" cy="93593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BAFFB80-1B60-A546-8974-BFA9F0739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942" y="4232373"/>
            <a:ext cx="3616967" cy="173037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F3CC02F-0853-BA6A-E34F-1B1269321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88" y="1239123"/>
            <a:ext cx="2272230" cy="5920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7F09D22-81B3-0BA9-E636-CBE49A864D38}"/>
                  </a:ext>
                </a:extLst>
              </p:cNvPr>
              <p:cNvSpPr txBox="1"/>
              <p:nvPr/>
            </p:nvSpPr>
            <p:spPr>
              <a:xfrm>
                <a:off x="360624" y="2067921"/>
                <a:ext cx="2165796" cy="4203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ad>
                        <m:radPr>
                          <m:degHide m:val="on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rad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7F09D22-81B3-0BA9-E636-CBE49A864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24" y="2067921"/>
                <a:ext cx="2165796" cy="4203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>
            <a:extLst>
              <a:ext uri="{FF2B5EF4-FFF2-40B4-BE49-F238E27FC236}">
                <a16:creationId xmlns:a16="http://schemas.microsoft.com/office/drawing/2014/main" id="{8CD1F739-7E5B-A50C-D354-D3FC63D757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837" y="2770394"/>
            <a:ext cx="1954114" cy="9588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E19CEFE-E5CD-C622-72BA-328E547DB79C}"/>
                  </a:ext>
                </a:extLst>
              </p:cNvPr>
              <p:cNvSpPr txBox="1"/>
              <p:nvPr/>
            </p:nvSpPr>
            <p:spPr>
              <a:xfrm>
                <a:off x="9784669" y="2894252"/>
                <a:ext cx="2209761" cy="9355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MX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s-MX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s-MX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E19CEFE-E5CD-C622-72BA-328E547DB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669" y="2894252"/>
                <a:ext cx="2209761" cy="9355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63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15F0FF-F17A-8038-7104-E1BC34F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8645-DF82-4502-96BD-DF2B17A1B611}" type="datetime1">
              <a:rPr lang="es-ES" smtClean="0"/>
              <a:t>08/04/2024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AABAD7-F669-4EB0-FA6A-CAA347647601}"/>
              </a:ext>
            </a:extLst>
          </p:cNvPr>
          <p:cNvSpPr/>
          <p:nvPr/>
        </p:nvSpPr>
        <p:spPr>
          <a:xfrm>
            <a:off x="0" y="0"/>
            <a:ext cx="12192000" cy="6446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2C6857-8FB1-9B43-BEB7-87DECBEDB5EB}"/>
              </a:ext>
            </a:extLst>
          </p:cNvPr>
          <p:cNvSpPr txBox="1">
            <a:spLocks/>
          </p:cNvSpPr>
          <p:nvPr/>
        </p:nvSpPr>
        <p:spPr>
          <a:xfrm>
            <a:off x="1844402" y="411162"/>
            <a:ext cx="8846095" cy="93593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>
                <a:solidFill>
                  <a:schemeClr val="tx1"/>
                </a:solidFill>
              </a:rPr>
              <a:t>Integrales de Fresnel</a:t>
            </a:r>
            <a:endParaRPr lang="es-mx" sz="5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E193EF7-3354-1121-D0E4-A99FD1736BDB}"/>
              </a:ext>
            </a:extLst>
          </p:cNvPr>
          <p:cNvSpPr txBox="1">
            <a:spLocks/>
          </p:cNvSpPr>
          <p:nvPr/>
        </p:nvSpPr>
        <p:spPr>
          <a:xfrm>
            <a:off x="234677" y="1758256"/>
            <a:ext cx="4580211" cy="411877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chemeClr val="tx1"/>
                </a:solidFill>
                <a:latin typeface="+mn-lt"/>
              </a:rPr>
              <a:t>La intensidad en el punto P se define como el módulo cuadrado del campo</a:t>
            </a:r>
            <a:endParaRPr lang="es-mx" sz="4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B4CB64-6770-7E72-1DB3-CEBF1791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438" y="2750087"/>
            <a:ext cx="6762750" cy="14477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1359117-B7CF-F053-D735-18DC7BAED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303" y="1402993"/>
            <a:ext cx="5861323" cy="1158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55168CA-2D90-0842-EA87-22FD32A5F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930" y="4506532"/>
            <a:ext cx="3872991" cy="14390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7D1B640-152E-4578-ECF1-974E64F0C439}"/>
                  </a:ext>
                </a:extLst>
              </p:cNvPr>
              <p:cNvSpPr txBox="1"/>
              <p:nvPr/>
            </p:nvSpPr>
            <p:spPr>
              <a:xfrm>
                <a:off x="234677" y="4197860"/>
                <a:ext cx="4580211" cy="4924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3200" dirty="0" smtClean="0"/>
                        <m:t>I</m:t>
                      </m:r>
                      <m:r>
                        <m:rPr>
                          <m:nor/>
                        </m:rPr>
                        <a:rPr lang="es-MX" sz="3200" dirty="0" smtClean="0"/>
                        <m:t>(</m:t>
                      </m:r>
                      <m:r>
                        <m:rPr>
                          <m:nor/>
                        </m:rPr>
                        <a:rPr lang="es-MX" sz="3200" b="0" i="0" dirty="0" smtClean="0"/>
                        <m:t>P</m:t>
                      </m:r>
                      <m:r>
                        <m:rPr>
                          <m:nor/>
                        </m:rPr>
                        <a:rPr lang="es-MX" sz="3200" dirty="0" smtClean="0"/>
                        <m:t>)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7D1B640-152E-4578-ECF1-974E64F0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77" y="4197860"/>
                <a:ext cx="458021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19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15F0FF-F17A-8038-7104-E1BC34F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8645-DF82-4502-96BD-DF2B17A1B611}" type="datetime1">
              <a:rPr lang="es-ES" smtClean="0"/>
              <a:t>08/04/2024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AABAD7-F669-4EB0-FA6A-CAA347647601}"/>
              </a:ext>
            </a:extLst>
          </p:cNvPr>
          <p:cNvSpPr/>
          <p:nvPr/>
        </p:nvSpPr>
        <p:spPr>
          <a:xfrm>
            <a:off x="0" y="0"/>
            <a:ext cx="12192000" cy="6446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2C6857-8FB1-9B43-BEB7-87DECBEDB5EB}"/>
              </a:ext>
            </a:extLst>
          </p:cNvPr>
          <p:cNvSpPr txBox="1">
            <a:spLocks/>
          </p:cNvSpPr>
          <p:nvPr/>
        </p:nvSpPr>
        <p:spPr>
          <a:xfrm>
            <a:off x="3915432" y="252512"/>
            <a:ext cx="4627836" cy="93593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>
                <a:solidFill>
                  <a:schemeClr val="tx1"/>
                </a:solidFill>
              </a:rPr>
              <a:t>Resultados</a:t>
            </a:r>
            <a:endParaRPr lang="es-mx" sz="5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DE193EF7-3354-1121-D0E4-A99FD1736B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265" y="1273724"/>
                <a:ext cx="11957323" cy="1202232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700" i="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MX" sz="4000" dirty="0">
                    <a:solidFill>
                      <a:schemeClr val="tx1"/>
                    </a:solidFill>
                    <a:latin typeface="+mn-lt"/>
                  </a:rPr>
                  <a:t>Para una apertura de </a:t>
                </a:r>
                <a14:m>
                  <m:oMath xmlns:m="http://schemas.openxmlformats.org/officeDocument/2006/math">
                    <m:r>
                      <a:rPr lang="es-MX" sz="4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MX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4000" dirty="0">
                    <a:solidFill>
                      <a:schemeClr val="tx1"/>
                    </a:solidFill>
                    <a:latin typeface="+mn-lt"/>
                  </a:rPr>
                  <a:t>  y una longitud de onda de </a:t>
                </a:r>
                <a14:m>
                  <m:oMath xmlns:m="http://schemas.openxmlformats.org/officeDocument/2006/math">
                    <m:r>
                      <a:rPr lang="es-MX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MX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00 </m:t>
                    </m:r>
                    <m:r>
                      <a:rPr lang="es-MX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s-MX" sz="4000" dirty="0">
                    <a:solidFill>
                      <a:schemeClr val="tx1"/>
                    </a:solidFill>
                    <a:latin typeface="+mn-lt"/>
                  </a:rPr>
                  <a:t> variando la distancia de propagación</a:t>
                </a:r>
              </a:p>
            </p:txBody>
          </p:sp>
        </mc:Choice>
        <mc:Fallback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DE193EF7-3354-1121-D0E4-A99FD173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" y="1273724"/>
                <a:ext cx="11957323" cy="1202232"/>
              </a:xfrm>
              <a:prstGeom prst="rect">
                <a:avLst/>
              </a:prstGeom>
              <a:blipFill>
                <a:blip r:embed="rId2"/>
                <a:stretch>
                  <a:fillRect l="-1836" t="-14213" b="-208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2C5A765-021F-D02C-AFF7-A88471FF23D4}"/>
                  </a:ext>
                </a:extLst>
              </p:cNvPr>
              <p:cNvSpPr txBox="1"/>
              <p:nvPr/>
            </p:nvSpPr>
            <p:spPr>
              <a:xfrm>
                <a:off x="930676" y="2643189"/>
                <a:ext cx="27396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s-MX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3200" dirty="0">
                    <a:solidFill>
                      <a:schemeClr val="tx1"/>
                    </a:solidFill>
                  </a:rPr>
                  <a:t> </a:t>
                </a:r>
                <a:endParaRPr lang="es-MX" sz="32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2C5A765-021F-D02C-AFF7-A88471FF2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76" y="2643189"/>
                <a:ext cx="273962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1C0E4919-BD96-629F-55E4-EB38F2C14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76" y="3395197"/>
            <a:ext cx="3845875" cy="28844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69B215D-BE69-1EB6-3C27-DE60E3FCF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7451" y="3395197"/>
            <a:ext cx="3845875" cy="288440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7B1960E-46E4-A713-20E2-59A684DF8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8426" y="3395197"/>
            <a:ext cx="3845875" cy="28844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9E38586-8062-2398-487C-8419E48C4242}"/>
                  </a:ext>
                </a:extLst>
              </p:cNvPr>
              <p:cNvSpPr txBox="1"/>
              <p:nvPr/>
            </p:nvSpPr>
            <p:spPr>
              <a:xfrm>
                <a:off x="4859536" y="2638644"/>
                <a:ext cx="27396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s-MX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3200" dirty="0">
                    <a:solidFill>
                      <a:schemeClr val="tx1"/>
                    </a:solidFill>
                  </a:rPr>
                  <a:t> </a:t>
                </a:r>
                <a:endParaRPr lang="es-MX" sz="3200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9E38586-8062-2398-487C-8419E48C4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536" y="2638644"/>
                <a:ext cx="273962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1F3AF4B-571F-B81D-E9D0-70EC84B0AEBE}"/>
                  </a:ext>
                </a:extLst>
              </p:cNvPr>
              <p:cNvSpPr txBox="1"/>
              <p:nvPr/>
            </p:nvSpPr>
            <p:spPr>
              <a:xfrm>
                <a:off x="9055299" y="2638644"/>
                <a:ext cx="27396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s-MX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2.5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3200" dirty="0">
                    <a:solidFill>
                      <a:schemeClr val="tx1"/>
                    </a:solidFill>
                  </a:rPr>
                  <a:t> </a:t>
                </a:r>
                <a:endParaRPr lang="es-MX" sz="3200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1F3AF4B-571F-B81D-E9D0-70EC84B0A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299" y="2638644"/>
                <a:ext cx="273962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2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15F0FF-F17A-8038-7104-E1BC34F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8645-DF82-4502-96BD-DF2B17A1B611}" type="datetime1">
              <a:rPr lang="es-ES" smtClean="0"/>
              <a:t>08/04/2024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AABAD7-F669-4EB0-FA6A-CAA347647601}"/>
              </a:ext>
            </a:extLst>
          </p:cNvPr>
          <p:cNvSpPr/>
          <p:nvPr/>
        </p:nvSpPr>
        <p:spPr>
          <a:xfrm>
            <a:off x="0" y="0"/>
            <a:ext cx="12192000" cy="6446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D62EBA6-0576-FA51-2BD4-BF88E2AFB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6" y="3782357"/>
            <a:ext cx="3845875" cy="21019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141EAE6-0CE5-02A5-061D-208ABA72C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087" y="335440"/>
            <a:ext cx="3845875" cy="288440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2539D70-2102-0507-E7C2-759615397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3062" y="335440"/>
            <a:ext cx="3845875" cy="288440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BA01A54-187D-A305-235F-F9C413507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4037" y="335440"/>
            <a:ext cx="3845875" cy="288440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484C39D-6DAA-266E-4765-50BF5A88AA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10" r="5524"/>
          <a:stretch/>
        </p:blipFill>
        <p:spPr>
          <a:xfrm>
            <a:off x="8290163" y="3782358"/>
            <a:ext cx="3845876" cy="210196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73DE961-0430-D5B1-9B18-9A75958AE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7849" y="3782358"/>
            <a:ext cx="4162425" cy="21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3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15F0FF-F17A-8038-7104-E1BC34F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8645-DF82-4502-96BD-DF2B17A1B611}" type="datetime1">
              <a:rPr lang="es-ES" smtClean="0"/>
              <a:t>08/04/2024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AABAD7-F669-4EB0-FA6A-CAA347647601}"/>
              </a:ext>
            </a:extLst>
          </p:cNvPr>
          <p:cNvSpPr/>
          <p:nvPr/>
        </p:nvSpPr>
        <p:spPr>
          <a:xfrm>
            <a:off x="0" y="0"/>
            <a:ext cx="12192000" cy="6446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2C6857-8FB1-9B43-BEB7-87DECBEDB5EB}"/>
              </a:ext>
            </a:extLst>
          </p:cNvPr>
          <p:cNvSpPr txBox="1">
            <a:spLocks/>
          </p:cNvSpPr>
          <p:nvPr/>
        </p:nvSpPr>
        <p:spPr>
          <a:xfrm>
            <a:off x="3915432" y="252512"/>
            <a:ext cx="4627836" cy="93593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>
                <a:solidFill>
                  <a:schemeClr val="tx1"/>
                </a:solidFill>
              </a:rPr>
              <a:t>Resultados</a:t>
            </a:r>
            <a:endParaRPr lang="es-mx" sz="5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DE193EF7-3354-1121-D0E4-A99FD1736B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265" y="1273724"/>
                <a:ext cx="11957323" cy="1202232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700" i="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MX" sz="4000" dirty="0">
                    <a:solidFill>
                      <a:schemeClr val="tx1"/>
                    </a:solidFill>
                    <a:latin typeface="+mn-lt"/>
                  </a:rPr>
                  <a:t>Para una apertura de </a:t>
                </a:r>
                <a14:m>
                  <m:oMath xmlns:m="http://schemas.openxmlformats.org/officeDocument/2006/math">
                    <m:r>
                      <a:rPr lang="es-MX" sz="4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MX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4000" dirty="0">
                    <a:solidFill>
                      <a:schemeClr val="tx1"/>
                    </a:solidFill>
                    <a:latin typeface="+mn-lt"/>
                  </a:rPr>
                  <a:t>  y una propagación de onda de </a:t>
                </a:r>
                <a14:m>
                  <m:oMath xmlns:m="http://schemas.openxmlformats.org/officeDocument/2006/math">
                    <m:r>
                      <a:rPr lang="es-MX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MX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es-MX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s-MX" sz="4000" dirty="0">
                    <a:solidFill>
                      <a:schemeClr val="tx1"/>
                    </a:solidFill>
                    <a:latin typeface="+mn-lt"/>
                  </a:rPr>
                  <a:t> variando la longitud de longitud de onda</a:t>
                </a:r>
              </a:p>
            </p:txBody>
          </p:sp>
        </mc:Choice>
        <mc:Fallback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DE193EF7-3354-1121-D0E4-A99FD173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" y="1273724"/>
                <a:ext cx="11957323" cy="1202232"/>
              </a:xfrm>
              <a:prstGeom prst="rect">
                <a:avLst/>
              </a:prstGeom>
              <a:blipFill>
                <a:blip r:embed="rId2"/>
                <a:stretch>
                  <a:fillRect l="-1836" t="-14213" b="-208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2C5A765-021F-D02C-AFF7-A88471FF23D4}"/>
                  </a:ext>
                </a:extLst>
              </p:cNvPr>
              <p:cNvSpPr txBox="1"/>
              <p:nvPr/>
            </p:nvSpPr>
            <p:spPr>
              <a:xfrm>
                <a:off x="930676" y="2643189"/>
                <a:ext cx="27396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s-MX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2500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3200" dirty="0">
                    <a:solidFill>
                      <a:schemeClr val="tx1"/>
                    </a:solidFill>
                  </a:rPr>
                  <a:t> </a:t>
                </a:r>
                <a:endParaRPr lang="es-MX" sz="32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2C5A765-021F-D02C-AFF7-A88471FF2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76" y="2643189"/>
                <a:ext cx="273962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1C0E4919-BD96-629F-55E4-EB38F2C14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76" y="3395197"/>
            <a:ext cx="3845874" cy="28844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69B215D-BE69-1EB6-3C27-DE60E3FCF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7451" y="3395197"/>
            <a:ext cx="3845874" cy="288440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7B1960E-46E4-A713-20E2-59A684DF8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8426" y="3395197"/>
            <a:ext cx="3845874" cy="28844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9E38586-8062-2398-487C-8419E48C4242}"/>
                  </a:ext>
                </a:extLst>
              </p:cNvPr>
              <p:cNvSpPr txBox="1"/>
              <p:nvPr/>
            </p:nvSpPr>
            <p:spPr>
              <a:xfrm>
                <a:off x="4859536" y="2638644"/>
                <a:ext cx="27396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s-MX" sz="32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3200" i="1">
                        <a:latin typeface="Cambria Math" panose="02040503050406030204" pitchFamily="18" charset="0"/>
                      </a:rPr>
                      <m:t>250 </m:t>
                    </m:r>
                    <m:r>
                      <a:rPr lang="es-MX" sz="3200" i="1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s-MX" sz="3200" dirty="0"/>
                  <a:t> </a:t>
                </a: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9E38586-8062-2398-487C-8419E48C4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536" y="2638644"/>
                <a:ext cx="273962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1F3AF4B-571F-B81D-E9D0-70EC84B0AEBE}"/>
                  </a:ext>
                </a:extLst>
              </p:cNvPr>
              <p:cNvSpPr txBox="1"/>
              <p:nvPr/>
            </p:nvSpPr>
            <p:spPr>
              <a:xfrm>
                <a:off x="9055299" y="2638644"/>
                <a:ext cx="27396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s-MX" sz="32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3200" i="1">
                        <a:latin typeface="Cambria Math" panose="02040503050406030204" pitchFamily="18" charset="0"/>
                      </a:rPr>
                      <m:t>25 </m:t>
                    </m:r>
                    <m:r>
                      <a:rPr lang="es-MX" sz="3200" i="1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s-MX" sz="3200" dirty="0"/>
                  <a:t> </a:t>
                </a: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1F3AF4B-571F-B81D-E9D0-70EC84B0A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299" y="2638644"/>
                <a:ext cx="273962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23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15F0FF-F17A-8038-7104-E1BC34F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8645-DF82-4502-96BD-DF2B17A1B611}" type="datetime1">
              <a:rPr lang="es-ES" smtClean="0"/>
              <a:t>08/04/2024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AABAD7-F669-4EB0-FA6A-CAA347647601}"/>
              </a:ext>
            </a:extLst>
          </p:cNvPr>
          <p:cNvSpPr/>
          <p:nvPr/>
        </p:nvSpPr>
        <p:spPr>
          <a:xfrm>
            <a:off x="0" y="0"/>
            <a:ext cx="12192000" cy="6446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859CC52-37D3-562A-BCFD-388FCC60B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088" y="201620"/>
            <a:ext cx="3845874" cy="28844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91311FF-397C-E4FD-6CA2-6019DA75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3063" y="201620"/>
            <a:ext cx="3845874" cy="288440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670524C-F7E7-A03F-6806-68713166C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4038" y="201620"/>
            <a:ext cx="3845874" cy="288440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E51EFC-5645-9EFB-3B3D-0C72D4D346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10" r="5524"/>
          <a:stretch/>
        </p:blipFill>
        <p:spPr>
          <a:xfrm>
            <a:off x="142086" y="3429000"/>
            <a:ext cx="3845876" cy="25658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8173222-5CD2-A99E-52C8-6C6C047C2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3064" y="3429000"/>
            <a:ext cx="3845874" cy="256023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D7F9157-4C5D-0AFA-F95C-F35F4A908E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4038" y="3429000"/>
            <a:ext cx="3724105" cy="256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8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15F0FF-F17A-8038-7104-E1BC34F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8645-DF82-4502-96BD-DF2B17A1B611}" type="datetime1">
              <a:rPr lang="es-ES" smtClean="0"/>
              <a:t>08/04/2024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AABAD7-F669-4EB0-FA6A-CAA347647601}"/>
              </a:ext>
            </a:extLst>
          </p:cNvPr>
          <p:cNvSpPr/>
          <p:nvPr/>
        </p:nvSpPr>
        <p:spPr>
          <a:xfrm>
            <a:off x="0" y="0"/>
            <a:ext cx="12192000" cy="6446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2C6857-8FB1-9B43-BEB7-87DECBEDB5EB}"/>
              </a:ext>
            </a:extLst>
          </p:cNvPr>
          <p:cNvSpPr txBox="1">
            <a:spLocks/>
          </p:cNvSpPr>
          <p:nvPr/>
        </p:nvSpPr>
        <p:spPr>
          <a:xfrm>
            <a:off x="3915432" y="252512"/>
            <a:ext cx="4627836" cy="93593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>
                <a:solidFill>
                  <a:schemeClr val="tx1"/>
                </a:solidFill>
              </a:rPr>
              <a:t>Resultados</a:t>
            </a:r>
            <a:endParaRPr lang="es-mx" sz="5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DE193EF7-3354-1121-D0E4-A99FD1736B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96483"/>
                <a:ext cx="12070431" cy="1202232"/>
              </a:xfrm>
              <a:prstGeom prst="rect">
                <a:avLst/>
              </a:prstGeom>
            </p:spPr>
            <p:txBody>
              <a:bodyPr rtlCol="0">
                <a:normAutofit fontScale="85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700" i="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MX" sz="4000" dirty="0">
                    <a:solidFill>
                      <a:schemeClr val="tx1"/>
                    </a:solidFill>
                    <a:latin typeface="+mn-lt"/>
                  </a:rPr>
                  <a:t>Para una </a:t>
                </a:r>
                <a:r>
                  <a:rPr lang="es-MX" sz="4000" dirty="0">
                    <a:solidFill>
                      <a:schemeClr val="tx1"/>
                    </a:solidFill>
                  </a:rPr>
                  <a:t>una longitud de onda de </a:t>
                </a:r>
                <a14:m>
                  <m:oMath xmlns:m="http://schemas.openxmlformats.org/officeDocument/2006/math">
                    <m:r>
                      <a:rPr lang="es-MX" sz="4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s-MX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00 </m:t>
                    </m:r>
                    <m:r>
                      <a:rPr lang="es-MX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s-MX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4000" dirty="0">
                    <a:solidFill>
                      <a:schemeClr val="tx1"/>
                    </a:solidFill>
                    <a:latin typeface="+mn-lt"/>
                  </a:rPr>
                  <a:t>y una propagación de onda de </a:t>
                </a:r>
                <a14:m>
                  <m:oMath xmlns:m="http://schemas.openxmlformats.org/officeDocument/2006/math">
                    <m:r>
                      <a:rPr lang="es-MX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MX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es-MX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s-MX" sz="4000" dirty="0">
                    <a:solidFill>
                      <a:schemeClr val="tx1"/>
                    </a:solidFill>
                    <a:latin typeface="+mn-lt"/>
                  </a:rPr>
                  <a:t> variando el ancho de la apertura cuadrada</a:t>
                </a:r>
              </a:p>
            </p:txBody>
          </p:sp>
        </mc:Choice>
        <mc:Fallback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DE193EF7-3354-1121-D0E4-A99FD173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6483"/>
                <a:ext cx="12070431" cy="1202232"/>
              </a:xfrm>
              <a:prstGeom prst="rect">
                <a:avLst/>
              </a:prstGeom>
              <a:blipFill>
                <a:blip r:embed="rId2"/>
                <a:stretch>
                  <a:fillRect l="-51" t="-16244" r="-8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2C5A765-021F-D02C-AFF7-A88471FF23D4}"/>
                  </a:ext>
                </a:extLst>
              </p:cNvPr>
              <p:cNvSpPr txBox="1"/>
              <p:nvPr/>
            </p:nvSpPr>
            <p:spPr>
              <a:xfrm>
                <a:off x="930676" y="2643189"/>
                <a:ext cx="27396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s-MX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3200" dirty="0">
                    <a:solidFill>
                      <a:schemeClr val="tx1"/>
                    </a:solidFill>
                  </a:rPr>
                  <a:t> </a:t>
                </a:r>
                <a:endParaRPr lang="es-MX" sz="32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2C5A765-021F-D02C-AFF7-A88471FF2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76" y="2643189"/>
                <a:ext cx="273962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1C0E4919-BD96-629F-55E4-EB38F2C14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76" y="3395197"/>
            <a:ext cx="3845874" cy="288440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69B215D-BE69-1EB6-3C27-DE60E3FCF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7451" y="3395197"/>
            <a:ext cx="3845874" cy="288440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7B1960E-46E4-A713-20E2-59A684DF8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8426" y="3395197"/>
            <a:ext cx="3845874" cy="28844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9E38586-8062-2398-487C-8419E48C4242}"/>
                  </a:ext>
                </a:extLst>
              </p:cNvPr>
              <p:cNvSpPr txBox="1"/>
              <p:nvPr/>
            </p:nvSpPr>
            <p:spPr>
              <a:xfrm>
                <a:off x="4859536" y="2638644"/>
                <a:ext cx="27396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s-MX" sz="32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MX" sz="3200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s-MX" sz="3200" i="1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s-MX" sz="3200" dirty="0"/>
                  <a:t> </a:t>
                </a: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9E38586-8062-2398-487C-8419E48C4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536" y="2638644"/>
                <a:ext cx="273962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1F3AF4B-571F-B81D-E9D0-70EC84B0AEBE}"/>
                  </a:ext>
                </a:extLst>
              </p:cNvPr>
              <p:cNvSpPr txBox="1"/>
              <p:nvPr/>
            </p:nvSpPr>
            <p:spPr>
              <a:xfrm>
                <a:off x="9055299" y="2638644"/>
                <a:ext cx="27396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s-MX" sz="32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MX" sz="3200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s-MX" sz="3200" i="1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s-MX" sz="3200" dirty="0"/>
                  <a:t> </a:t>
                </a: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1F3AF4B-571F-B81D-E9D0-70EC84B0A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299" y="2638644"/>
                <a:ext cx="273962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50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15F0FF-F17A-8038-7104-E1BC34F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8645-DF82-4502-96BD-DF2B17A1B611}" type="datetime1">
              <a:rPr lang="es-ES" smtClean="0"/>
              <a:t>08/04/2024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AABAD7-F669-4EB0-FA6A-CAA347647601}"/>
              </a:ext>
            </a:extLst>
          </p:cNvPr>
          <p:cNvSpPr/>
          <p:nvPr/>
        </p:nvSpPr>
        <p:spPr>
          <a:xfrm>
            <a:off x="0" y="0"/>
            <a:ext cx="12192000" cy="6446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2C6857-8FB1-9B43-BEB7-87DECBEDB5EB}"/>
              </a:ext>
            </a:extLst>
          </p:cNvPr>
          <p:cNvSpPr txBox="1">
            <a:spLocks/>
          </p:cNvSpPr>
          <p:nvPr/>
        </p:nvSpPr>
        <p:spPr>
          <a:xfrm>
            <a:off x="3915432" y="252512"/>
            <a:ext cx="4627836" cy="93593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>
                <a:solidFill>
                  <a:schemeClr val="tx1"/>
                </a:solidFill>
              </a:rPr>
              <a:t>Conclusión</a:t>
            </a:r>
            <a:endParaRPr lang="es-mx" sz="5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E193EF7-3354-1121-D0E4-A99FD1736BDB}"/>
              </a:ext>
            </a:extLst>
          </p:cNvPr>
          <p:cNvSpPr txBox="1">
            <a:spLocks/>
          </p:cNvSpPr>
          <p:nvPr/>
        </p:nvSpPr>
        <p:spPr>
          <a:xfrm>
            <a:off x="0" y="1440956"/>
            <a:ext cx="12070431" cy="259128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>
                <a:solidFill>
                  <a:schemeClr val="tx1"/>
                </a:solidFill>
                <a:latin typeface="+mn-lt"/>
              </a:rPr>
              <a:t>A medida que el número de Fresnel se hace más pequeño, el patrón de difracción se vuelve mucho más ancho que el tamaño de la apertura y más suave en su estructura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EFD735-DAF5-FC61-1375-DCB4D23DE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5576" y="3293249"/>
            <a:ext cx="3845874" cy="28844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13CE56-075D-54C4-02AF-847FDDD4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551" y="3327529"/>
            <a:ext cx="3845875" cy="288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3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15F0FF-F17A-8038-7104-E1BC34F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8645-DF82-4502-96BD-DF2B17A1B611}" type="datetime1">
              <a:rPr lang="es-ES" smtClean="0"/>
              <a:t>08/04/2024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AABAD7-F669-4EB0-FA6A-CAA347647601}"/>
              </a:ext>
            </a:extLst>
          </p:cNvPr>
          <p:cNvSpPr/>
          <p:nvPr/>
        </p:nvSpPr>
        <p:spPr>
          <a:xfrm>
            <a:off x="0" y="0"/>
            <a:ext cx="12192000" cy="6446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2C6857-8FB1-9B43-BEB7-87DECBEDB5EB}"/>
              </a:ext>
            </a:extLst>
          </p:cNvPr>
          <p:cNvSpPr txBox="1">
            <a:spLocks/>
          </p:cNvSpPr>
          <p:nvPr/>
        </p:nvSpPr>
        <p:spPr>
          <a:xfrm>
            <a:off x="1844402" y="411162"/>
            <a:ext cx="8846095" cy="935932"/>
          </a:xfrm>
          <a:prstGeom prst="rect">
            <a:avLst/>
          </a:prstGeom>
        </p:spPr>
        <p:txBody>
          <a:bodyPr rtlCol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>
                <a:solidFill>
                  <a:schemeClr val="tx1"/>
                </a:solidFill>
              </a:rPr>
              <a:t>En co</a:t>
            </a:r>
            <a:r>
              <a:rPr lang="es-MX" sz="5400" dirty="0">
                <a:solidFill>
                  <a:schemeClr val="tx1"/>
                </a:solidFill>
              </a:rPr>
              <a:t>o</a:t>
            </a:r>
            <a:r>
              <a:rPr lang="es-mx" sz="5400" dirty="0">
                <a:solidFill>
                  <a:schemeClr val="tx1"/>
                </a:solidFill>
              </a:rPr>
              <a:t>rdenadas rectangulares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8EC997-3807-6B91-8DE2-1A55A4023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9" y="1932781"/>
            <a:ext cx="5883791" cy="25812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A312C4B-05DC-B4C9-EF27-B2E509B81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59" y="1782366"/>
            <a:ext cx="5326132" cy="28821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A2A8052-066F-D31E-19AC-A03B190254FD}"/>
                  </a:ext>
                </a:extLst>
              </p:cNvPr>
              <p:cNvSpPr txBox="1"/>
              <p:nvPr/>
            </p:nvSpPr>
            <p:spPr>
              <a:xfrm>
                <a:off x="1298031" y="4679650"/>
                <a:ext cx="224182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s-MX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MX" sz="36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Xi</a:t>
                </a: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A2A8052-066F-D31E-19AC-A03B19025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031" y="4679650"/>
                <a:ext cx="2241823" cy="553998"/>
              </a:xfrm>
              <a:prstGeom prst="rect">
                <a:avLst/>
              </a:prstGeom>
              <a:blipFill>
                <a:blip r:embed="rId4"/>
                <a:stretch>
                  <a:fillRect t="-25275" b="-4835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B5E905A-14BF-20B2-8B05-24072FBADAC5}"/>
                  </a:ext>
                </a:extLst>
              </p:cNvPr>
              <p:cNvSpPr txBox="1"/>
              <p:nvPr/>
            </p:nvSpPr>
            <p:spPr>
              <a:xfrm>
                <a:off x="1298031" y="5399241"/>
                <a:ext cx="124169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s-MX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MX" sz="36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Eta</a:t>
                </a: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B5E905A-14BF-20B2-8B05-24072FBAD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031" y="5399241"/>
                <a:ext cx="1241699" cy="553998"/>
              </a:xfrm>
              <a:prstGeom prst="rect">
                <a:avLst/>
              </a:prstGeom>
              <a:blipFill>
                <a:blip r:embed="rId5"/>
                <a:stretch>
                  <a:fillRect t="-25275" r="-11275" b="-4835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85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15F0FF-F17A-8038-7104-E1BC34F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8645-DF82-4502-96BD-DF2B17A1B611}" type="datetime1">
              <a:rPr lang="es-ES" smtClean="0"/>
              <a:t>08/04/2024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AABAD7-F669-4EB0-FA6A-CAA347647601}"/>
              </a:ext>
            </a:extLst>
          </p:cNvPr>
          <p:cNvSpPr/>
          <p:nvPr/>
        </p:nvSpPr>
        <p:spPr>
          <a:xfrm>
            <a:off x="0" y="0"/>
            <a:ext cx="12192000" cy="6446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2C6857-8FB1-9B43-BEB7-87DECBEDB5EB}"/>
              </a:ext>
            </a:extLst>
          </p:cNvPr>
          <p:cNvSpPr txBox="1">
            <a:spLocks/>
          </p:cNvSpPr>
          <p:nvPr/>
        </p:nvSpPr>
        <p:spPr>
          <a:xfrm>
            <a:off x="1558652" y="205581"/>
            <a:ext cx="9799911" cy="1347094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400" dirty="0">
                <a:solidFill>
                  <a:schemeClr val="tx1"/>
                </a:solidFill>
              </a:rPr>
              <a:t>Primera Integral de difracción</a:t>
            </a:r>
          </a:p>
          <a:p>
            <a:pPr algn="ctr"/>
            <a:r>
              <a:rPr lang="es-MX" sz="5400" dirty="0">
                <a:solidFill>
                  <a:schemeClr val="tx1"/>
                </a:solidFill>
              </a:rPr>
              <a:t>Rayleigh-Sommerfeld</a:t>
            </a:r>
            <a:endParaRPr lang="es-mx" sz="5400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F627760-B311-8A33-CF07-3BA00E78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978" y="1758256"/>
            <a:ext cx="7034213" cy="136456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0F4F7C42-43C7-2D71-D4F8-35C164364849}"/>
              </a:ext>
            </a:extLst>
          </p:cNvPr>
          <p:cNvSpPr/>
          <p:nvPr/>
        </p:nvSpPr>
        <p:spPr>
          <a:xfrm>
            <a:off x="1144849" y="3179222"/>
            <a:ext cx="1943100" cy="8205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DE193EF7-3354-1121-D0E4-A99FD1736B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959" y="1894984"/>
                <a:ext cx="3761061" cy="2048366"/>
              </a:xfrm>
              <a:prstGeom prst="rect">
                <a:avLst/>
              </a:prstGeom>
            </p:spPr>
            <p:txBody>
              <a:bodyPr rtlCol="0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700" i="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MX" sz="3600" dirty="0">
                    <a:solidFill>
                      <a:schemeClr val="tx1"/>
                    </a:solidFill>
                    <a:latin typeface="+mn-lt"/>
                  </a:rPr>
                  <a:t>Principio de Fresnel – Huygens</a:t>
                </a:r>
              </a:p>
              <a:p>
                <a:endParaRPr lang="es-MX" sz="3600" dirty="0">
                  <a:solidFill>
                    <a:schemeClr val="bg1"/>
                  </a:solidFill>
                  <a:latin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MX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s-MX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s-MX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MX" sz="4000" dirty="0">
                  <a:solidFill>
                    <a:schemeClr val="bg1"/>
                  </a:solidFill>
                  <a:latin typeface="+mn-lt"/>
                </a:endParaRPr>
              </a:p>
              <a:p>
                <a:endParaRPr lang="es-mx" sz="4000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DE193EF7-3354-1121-D0E4-A99FD173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59" y="1894984"/>
                <a:ext cx="3761061" cy="2048366"/>
              </a:xfrm>
              <a:prstGeom prst="rect">
                <a:avLst/>
              </a:prstGeom>
              <a:blipFill>
                <a:blip r:embed="rId3"/>
                <a:stretch>
                  <a:fillRect l="-5024" t="-10119" r="-14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>
            <a:extLst>
              <a:ext uri="{FF2B5EF4-FFF2-40B4-BE49-F238E27FC236}">
                <a16:creationId xmlns:a16="http://schemas.microsoft.com/office/drawing/2014/main" id="{397A898A-953A-B14B-686E-BC420B9A6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10" y="4145654"/>
            <a:ext cx="3998828" cy="216386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63A6F63-8993-7140-05C6-6E04C47BC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100" y="4203150"/>
            <a:ext cx="6800652" cy="1347094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9615A505-FD3F-EB9E-DE3A-93A4033B6D9C}"/>
              </a:ext>
            </a:extLst>
          </p:cNvPr>
          <p:cNvSpPr txBox="1">
            <a:spLocks/>
          </p:cNvSpPr>
          <p:nvPr/>
        </p:nvSpPr>
        <p:spPr>
          <a:xfrm>
            <a:off x="5511707" y="5739954"/>
            <a:ext cx="5583424" cy="478878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chemeClr val="tx1"/>
                </a:solidFill>
                <a:latin typeface="+mn-lt"/>
              </a:rPr>
              <a:t>Definición del campo de onda</a:t>
            </a:r>
            <a:endParaRPr lang="es-mx" sz="4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435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15F0FF-F17A-8038-7104-E1BC34F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8645-DF82-4502-96BD-DF2B17A1B611}" type="datetime1">
              <a:rPr lang="es-ES" smtClean="0"/>
              <a:t>08/04/2024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AABAD7-F669-4EB0-FA6A-CAA347647601}"/>
              </a:ext>
            </a:extLst>
          </p:cNvPr>
          <p:cNvSpPr/>
          <p:nvPr/>
        </p:nvSpPr>
        <p:spPr>
          <a:xfrm>
            <a:off x="0" y="0"/>
            <a:ext cx="12192000" cy="6446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2C6857-8FB1-9B43-BEB7-87DECBEDB5EB}"/>
              </a:ext>
            </a:extLst>
          </p:cNvPr>
          <p:cNvSpPr txBox="1">
            <a:spLocks/>
          </p:cNvSpPr>
          <p:nvPr/>
        </p:nvSpPr>
        <p:spPr>
          <a:xfrm>
            <a:off x="1558652" y="205581"/>
            <a:ext cx="9799911" cy="1347094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400" dirty="0">
                <a:solidFill>
                  <a:schemeClr val="tx1"/>
                </a:solidFill>
              </a:rPr>
              <a:t>Primera Integral de difracción</a:t>
            </a:r>
          </a:p>
          <a:p>
            <a:pPr algn="ctr"/>
            <a:r>
              <a:rPr lang="es-MX" sz="5400" dirty="0">
                <a:solidFill>
                  <a:schemeClr val="tx1"/>
                </a:solidFill>
              </a:rPr>
              <a:t>Rayleigh-Sommerfeld</a:t>
            </a:r>
            <a:endParaRPr lang="es-mx" sz="5400" dirty="0">
              <a:solidFill>
                <a:schemeClr val="tx1"/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63A6F63-8993-7140-05C6-6E04C47BC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300" y="2081906"/>
            <a:ext cx="5638325" cy="1116857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9615A505-FD3F-EB9E-DE3A-93A4033B6D9C}"/>
              </a:ext>
            </a:extLst>
          </p:cNvPr>
          <p:cNvSpPr txBox="1">
            <a:spLocks/>
          </p:cNvSpPr>
          <p:nvPr/>
        </p:nvSpPr>
        <p:spPr>
          <a:xfrm>
            <a:off x="468219" y="2266848"/>
            <a:ext cx="3075081" cy="1029966"/>
          </a:xfrm>
          <a:prstGeom prst="rect">
            <a:avLst/>
          </a:prstGeom>
        </p:spPr>
        <p:txBody>
          <a:bodyPr rtlCol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chemeClr val="tx1"/>
                </a:solidFill>
                <a:latin typeface="+mn-lt"/>
              </a:rPr>
              <a:t>Definición del campo de onda</a:t>
            </a:r>
            <a:endParaRPr lang="es-mx" sz="4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98F4160-E262-6CD0-CA5B-BBFBEDC2B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96" y="3819523"/>
            <a:ext cx="1939926" cy="9286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A3A342-4D5C-7A56-4477-F719FFE33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551" y="3727994"/>
            <a:ext cx="7046338" cy="13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1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15F0FF-F17A-8038-7104-E1BC34F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8645-DF82-4502-96BD-DF2B17A1B611}" type="datetime1">
              <a:rPr lang="es-ES" smtClean="0"/>
              <a:t>08/04/2024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AABAD7-F669-4EB0-FA6A-CAA347647601}"/>
              </a:ext>
            </a:extLst>
          </p:cNvPr>
          <p:cNvSpPr/>
          <p:nvPr/>
        </p:nvSpPr>
        <p:spPr>
          <a:xfrm>
            <a:off x="0" y="0"/>
            <a:ext cx="12192000" cy="6446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2C6857-8FB1-9B43-BEB7-87DECBEDB5EB}"/>
              </a:ext>
            </a:extLst>
          </p:cNvPr>
          <p:cNvSpPr txBox="1">
            <a:spLocks/>
          </p:cNvSpPr>
          <p:nvPr/>
        </p:nvSpPr>
        <p:spPr>
          <a:xfrm>
            <a:off x="1806302" y="252512"/>
            <a:ext cx="8846095" cy="93593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>
                <a:solidFill>
                  <a:schemeClr val="tx1"/>
                </a:solidFill>
              </a:rPr>
              <a:t>Aproximación de Fresnel</a:t>
            </a:r>
            <a:endParaRPr lang="es-mx" sz="5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E193EF7-3354-1121-D0E4-A99FD1736BDB}"/>
              </a:ext>
            </a:extLst>
          </p:cNvPr>
          <p:cNvSpPr txBox="1">
            <a:spLocks/>
          </p:cNvSpPr>
          <p:nvPr/>
        </p:nvSpPr>
        <p:spPr>
          <a:xfrm>
            <a:off x="649586" y="3742428"/>
            <a:ext cx="2846661" cy="656332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chemeClr val="tx1"/>
                </a:solidFill>
                <a:latin typeface="+mn-lt"/>
              </a:rPr>
              <a:t>Aproximación</a:t>
            </a:r>
            <a:endParaRPr lang="es-mx" sz="4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1C9564-6490-BE6A-5089-77FB1036C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526" y="1290290"/>
            <a:ext cx="4895647" cy="9359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6D0712E-AB8B-D27F-04F3-E0EC5A12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55" y="2563492"/>
            <a:ext cx="4917418" cy="8161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D8E8A09-7795-2AC6-71F9-D0E30089A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265" y="3662706"/>
            <a:ext cx="3712001" cy="93593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A6393CA-D4C3-306F-57FB-96277676C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917" y="2411018"/>
            <a:ext cx="4661252" cy="107944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803DA69-0F06-7CC6-64AF-0422FB40C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2022" y="4845024"/>
            <a:ext cx="5800786" cy="1428157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563DF4C-E1C2-69CE-11A0-C57AD0041F61}"/>
              </a:ext>
            </a:extLst>
          </p:cNvPr>
          <p:cNvCxnSpPr/>
          <p:nvPr/>
        </p:nvCxnSpPr>
        <p:spPr>
          <a:xfrm flipV="1">
            <a:off x="6479585" y="3774454"/>
            <a:ext cx="728663" cy="7961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DE193EF7-3354-1121-D0E4-A99FD1736BDB}"/>
              </a:ext>
            </a:extLst>
          </p:cNvPr>
          <p:cNvSpPr txBox="1">
            <a:spLocks/>
          </p:cNvSpPr>
          <p:nvPr/>
        </p:nvSpPr>
        <p:spPr>
          <a:xfrm>
            <a:off x="7860817" y="4933656"/>
            <a:ext cx="4243173" cy="1422894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chemeClr val="tx1"/>
                </a:solidFill>
                <a:latin typeface="+mn-lt"/>
              </a:rPr>
              <a:t>¿Debemos de conservar todos los términos de la aproximación?</a:t>
            </a:r>
            <a:endParaRPr lang="es-mx" sz="4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453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15F0FF-F17A-8038-7104-E1BC34F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8645-DF82-4502-96BD-DF2B17A1B611}" type="datetime1">
              <a:rPr lang="es-ES" smtClean="0"/>
              <a:t>08/04/2024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AABAD7-F669-4EB0-FA6A-CAA347647601}"/>
              </a:ext>
            </a:extLst>
          </p:cNvPr>
          <p:cNvSpPr/>
          <p:nvPr/>
        </p:nvSpPr>
        <p:spPr>
          <a:xfrm>
            <a:off x="0" y="0"/>
            <a:ext cx="12192000" cy="6446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2C6857-8FB1-9B43-BEB7-87DECBEDB5EB}"/>
              </a:ext>
            </a:extLst>
          </p:cNvPr>
          <p:cNvSpPr txBox="1">
            <a:spLocks/>
          </p:cNvSpPr>
          <p:nvPr/>
        </p:nvSpPr>
        <p:spPr>
          <a:xfrm>
            <a:off x="1806302" y="252512"/>
            <a:ext cx="8846095" cy="93593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>
                <a:solidFill>
                  <a:schemeClr val="tx1"/>
                </a:solidFill>
              </a:rPr>
              <a:t>Aproximación de Fresnel</a:t>
            </a:r>
            <a:endParaRPr lang="es-mx" sz="5400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1C9564-6490-BE6A-5089-77FB1036C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01" y="1313033"/>
            <a:ext cx="5333944" cy="1019724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563DF4C-E1C2-69CE-11A0-C57AD0041F61}"/>
              </a:ext>
            </a:extLst>
          </p:cNvPr>
          <p:cNvCxnSpPr/>
          <p:nvPr/>
        </p:nvCxnSpPr>
        <p:spPr>
          <a:xfrm flipV="1">
            <a:off x="6479585" y="3774454"/>
            <a:ext cx="728663" cy="7961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8BC719C8-EF15-0B84-FBCB-A8FFA235D2AB}"/>
              </a:ext>
            </a:extLst>
          </p:cNvPr>
          <p:cNvSpPr txBox="1">
            <a:spLocks/>
          </p:cNvSpPr>
          <p:nvPr/>
        </p:nvSpPr>
        <p:spPr>
          <a:xfrm>
            <a:off x="3781526" y="2697882"/>
            <a:ext cx="7169938" cy="142289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>
                <a:solidFill>
                  <a:schemeClr val="tx1"/>
                </a:solidFill>
                <a:latin typeface="+mn-lt"/>
              </a:rPr>
              <a:t>si se eliminan todos los términos excepto z el error es muy pequeño</a:t>
            </a:r>
            <a:endParaRPr lang="es-mx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096DC2A-96E8-31F9-66E2-3F8E25B0349E}"/>
              </a:ext>
            </a:extLst>
          </p:cNvPr>
          <p:cNvSpPr txBox="1">
            <a:spLocks/>
          </p:cNvSpPr>
          <p:nvPr/>
        </p:nvSpPr>
        <p:spPr>
          <a:xfrm>
            <a:off x="264223" y="2697882"/>
            <a:ext cx="3517303" cy="73111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u="sng" dirty="0">
                <a:solidFill>
                  <a:schemeClr val="tx1"/>
                </a:solidFill>
                <a:latin typeface="+mn-lt"/>
              </a:rPr>
              <a:t>Denominador :</a:t>
            </a:r>
            <a:endParaRPr lang="es-mx" sz="4000" b="1" u="sng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4A8BDA6-1D43-8496-4073-EB0F7628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68" y="1220239"/>
            <a:ext cx="4895647" cy="120531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7CF69B14-5602-B5A9-0190-24A0F543B290}"/>
              </a:ext>
            </a:extLst>
          </p:cNvPr>
          <p:cNvSpPr txBox="1">
            <a:spLocks/>
          </p:cNvSpPr>
          <p:nvPr/>
        </p:nvSpPr>
        <p:spPr>
          <a:xfrm>
            <a:off x="264222" y="4205027"/>
            <a:ext cx="3517303" cy="73111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u="sng" dirty="0">
                <a:solidFill>
                  <a:schemeClr val="tx1"/>
                </a:solidFill>
                <a:latin typeface="+mn-lt"/>
              </a:rPr>
              <a:t>Exponencial :</a:t>
            </a:r>
            <a:endParaRPr lang="es-mx" sz="40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12FCA27C-C500-BF71-DD39-1E29162EF31D}"/>
              </a:ext>
            </a:extLst>
          </p:cNvPr>
          <p:cNvSpPr txBox="1">
            <a:spLocks/>
          </p:cNvSpPr>
          <p:nvPr/>
        </p:nvSpPr>
        <p:spPr>
          <a:xfrm>
            <a:off x="3633337" y="4289277"/>
            <a:ext cx="7996687" cy="1792435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>
                <a:solidFill>
                  <a:schemeClr val="tx1"/>
                </a:solidFill>
                <a:latin typeface="+mn-lt"/>
              </a:rPr>
              <a:t>Al multiplicarse por un término tan grande como k, los errores son mucho más críticos para los cambios de fase</a:t>
            </a:r>
          </a:p>
        </p:txBody>
      </p:sp>
    </p:spTree>
    <p:extLst>
      <p:ext uri="{BB962C8B-B14F-4D97-AF65-F5344CB8AC3E}">
        <p14:creationId xmlns:p14="http://schemas.microsoft.com/office/powerpoint/2010/main" val="349603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15F0FF-F17A-8038-7104-E1BC34F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8645-DF82-4502-96BD-DF2B17A1B611}" type="datetime1">
              <a:rPr lang="es-ES" smtClean="0"/>
              <a:t>08/04/2024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AABAD7-F669-4EB0-FA6A-CAA347647601}"/>
              </a:ext>
            </a:extLst>
          </p:cNvPr>
          <p:cNvSpPr/>
          <p:nvPr/>
        </p:nvSpPr>
        <p:spPr>
          <a:xfrm>
            <a:off x="0" y="0"/>
            <a:ext cx="12192000" cy="6446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2C6857-8FB1-9B43-BEB7-87DECBEDB5EB}"/>
              </a:ext>
            </a:extLst>
          </p:cNvPr>
          <p:cNvSpPr txBox="1">
            <a:spLocks/>
          </p:cNvSpPr>
          <p:nvPr/>
        </p:nvSpPr>
        <p:spPr>
          <a:xfrm>
            <a:off x="1806302" y="252512"/>
            <a:ext cx="8846095" cy="93593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>
                <a:solidFill>
                  <a:schemeClr val="tx1"/>
                </a:solidFill>
              </a:rPr>
              <a:t>Aproximación de Fresnel</a:t>
            </a:r>
            <a:endParaRPr lang="es-mx" sz="5400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1C9564-6490-BE6A-5089-77FB1036C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01" y="1313033"/>
            <a:ext cx="5333944" cy="1019724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563DF4C-E1C2-69CE-11A0-C57AD0041F61}"/>
              </a:ext>
            </a:extLst>
          </p:cNvPr>
          <p:cNvCxnSpPr/>
          <p:nvPr/>
        </p:nvCxnSpPr>
        <p:spPr>
          <a:xfrm flipV="1">
            <a:off x="6479585" y="3774454"/>
            <a:ext cx="728663" cy="7961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B4A8BDA6-1D43-8496-4073-EB0F7628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68" y="1220239"/>
            <a:ext cx="4895647" cy="12053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2EA4A2-6BC5-0392-E4E9-44A1817FB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57" y="3507307"/>
            <a:ext cx="10545583" cy="133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6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15F0FF-F17A-8038-7104-E1BC34F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8645-DF82-4502-96BD-DF2B17A1B611}" type="datetime1">
              <a:rPr lang="es-ES" smtClean="0"/>
              <a:t>08/04/2024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AABAD7-F669-4EB0-FA6A-CAA347647601}"/>
              </a:ext>
            </a:extLst>
          </p:cNvPr>
          <p:cNvSpPr/>
          <p:nvPr/>
        </p:nvSpPr>
        <p:spPr>
          <a:xfrm>
            <a:off x="0" y="0"/>
            <a:ext cx="12192000" cy="6446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2C6857-8FB1-9B43-BEB7-87DECBEDB5EB}"/>
              </a:ext>
            </a:extLst>
          </p:cNvPr>
          <p:cNvSpPr txBox="1">
            <a:spLocks/>
          </p:cNvSpPr>
          <p:nvPr/>
        </p:nvSpPr>
        <p:spPr>
          <a:xfrm>
            <a:off x="2458765" y="252512"/>
            <a:ext cx="8846095" cy="93593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>
                <a:solidFill>
                  <a:schemeClr val="tx1"/>
                </a:solidFill>
              </a:rPr>
              <a:t>Apertura cuadrada</a:t>
            </a:r>
            <a:endParaRPr lang="es-mx" sz="5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E193EF7-3354-1121-D0E4-A99FD1736BDB}"/>
              </a:ext>
            </a:extLst>
          </p:cNvPr>
          <p:cNvSpPr txBox="1">
            <a:spLocks/>
          </p:cNvSpPr>
          <p:nvPr/>
        </p:nvSpPr>
        <p:spPr>
          <a:xfrm>
            <a:off x="106747" y="1453652"/>
            <a:ext cx="3844510" cy="411877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chemeClr val="tx1"/>
                </a:solidFill>
                <a:latin typeface="+mn-lt"/>
              </a:rPr>
              <a:t>Para una apertura cuadrada de lado  iluminada por una onda monocromática</a:t>
            </a:r>
          </a:p>
          <a:p>
            <a:r>
              <a:rPr lang="es-MX" sz="4000" dirty="0">
                <a:solidFill>
                  <a:schemeClr val="tx1"/>
                </a:solidFill>
                <a:latin typeface="+mn-lt"/>
              </a:rPr>
              <a:t>Amplitud unitaria</a:t>
            </a:r>
            <a:endParaRPr lang="es-mx" sz="4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11CF089-8319-F060-7254-C1025F4F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128" y="1577975"/>
            <a:ext cx="5229958" cy="13652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1B7A992-33AB-FAE0-CC5D-EF4A6960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257" y="2604541"/>
            <a:ext cx="382340" cy="4524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9E5E6F6-8574-A6D6-D8F4-CC33DBEFF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597" y="3265015"/>
            <a:ext cx="7418637" cy="93593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F826371-6B01-3D0A-24BF-23A3C392E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597" y="4522737"/>
            <a:ext cx="7365304" cy="122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4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15F0FF-F17A-8038-7104-E1BC34F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8645-DF82-4502-96BD-DF2B17A1B611}" type="datetime1">
              <a:rPr lang="es-ES" smtClean="0"/>
              <a:t>08/04/2024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AAABAD7-F669-4EB0-FA6A-CAA347647601}"/>
              </a:ext>
            </a:extLst>
          </p:cNvPr>
          <p:cNvSpPr/>
          <p:nvPr/>
        </p:nvSpPr>
        <p:spPr>
          <a:xfrm>
            <a:off x="0" y="0"/>
            <a:ext cx="12192000" cy="6446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2C6857-8FB1-9B43-BEB7-87DECBEDB5EB}"/>
              </a:ext>
            </a:extLst>
          </p:cNvPr>
          <p:cNvSpPr txBox="1">
            <a:spLocks/>
          </p:cNvSpPr>
          <p:nvPr/>
        </p:nvSpPr>
        <p:spPr>
          <a:xfrm>
            <a:off x="1844402" y="411162"/>
            <a:ext cx="8846095" cy="93593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>
                <a:solidFill>
                  <a:schemeClr val="tx1"/>
                </a:solidFill>
              </a:rPr>
              <a:t>Separación de la integral</a:t>
            </a:r>
            <a:endParaRPr lang="es-mx" sz="5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E193EF7-3354-1121-D0E4-A99FD1736BDB}"/>
              </a:ext>
            </a:extLst>
          </p:cNvPr>
          <p:cNvSpPr txBox="1">
            <a:spLocks/>
          </p:cNvSpPr>
          <p:nvPr/>
        </p:nvSpPr>
        <p:spPr>
          <a:xfrm>
            <a:off x="296514" y="2305234"/>
            <a:ext cx="3707509" cy="411877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chemeClr val="tx1"/>
                </a:solidFill>
                <a:latin typeface="+mn-lt"/>
              </a:rPr>
              <a:t>Como ambas integrales son idénticas solo debemos enfocarnos en una de ellas</a:t>
            </a:r>
            <a:endParaRPr lang="es-mx" sz="4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866F95-43EB-DDA5-F468-D32600491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25" y="2850172"/>
            <a:ext cx="3281363" cy="9599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099241E-A9C8-683C-FA2F-286A108AF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534" y="1393131"/>
            <a:ext cx="6579492" cy="10919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39E58DB-E1B8-04C6-AD85-1D6F2F24A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005" y="4175218"/>
            <a:ext cx="44005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779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75_TF56160789" id="{3299B3D0-4D0E-4961-930C-5C74500371D1}" vid="{570AEFCB-0853-4AA1-A89C-B5ABB6DE3B7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{D3B80587-DD6F-4070-B9D3-7881DF9D6366}tf56160789_win32</Template>
  <TotalTime>394</TotalTime>
  <Words>362</Words>
  <Application>Microsoft Office PowerPoint</Application>
  <PresentationFormat>Panorámica</PresentationFormat>
  <Paragraphs>75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Bookman Old Style</vt:lpstr>
      <vt:lpstr>Calibri</vt:lpstr>
      <vt:lpstr>Cambria Math</vt:lpstr>
      <vt:lpstr>Franklin Gothic Book</vt:lpstr>
      <vt:lpstr>1_RetrospectVTI</vt:lpstr>
      <vt:lpstr>Difracción de Fresnel en una apertura cuadrada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Difracción de Fresnel en una apertura cuadrada</dc:title>
  <dc:creator>Jacobo Chica Quintero</dc:creator>
  <cp:lastModifiedBy>Jacobo Chica Quintero</cp:lastModifiedBy>
  <cp:revision>2</cp:revision>
  <dcterms:created xsi:type="dcterms:W3CDTF">2024-04-08T04:01:25Z</dcterms:created>
  <dcterms:modified xsi:type="dcterms:W3CDTF">2024-04-08T10:36:19Z</dcterms:modified>
</cp:coreProperties>
</file>