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Maven Pro" panose="020B0604020202020204" charset="0"/>
      <p:regular r:id="rId25"/>
      <p:bold r:id="rId26"/>
    </p:embeddedFont>
    <p:embeddedFont>
      <p:font typeface="Nunito" panose="020F0502020204030204" pitchFamily="2" charset="0"/>
      <p:regular r:id="rId27"/>
      <p:bold r:id="rId28"/>
      <p:italic r:id="rId29"/>
      <p:boldItalic r:id="rId30"/>
    </p:embeddedFont>
    <p:embeddedFont>
      <p:font typeface="Nunito Black" pitchFamily="2" charset="0"/>
      <p:bold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353A1-C299-423D-B4D1-A195CF171F83}">
  <a:tblStyle styleId="{4D1353A1-C299-423D-B4D1-A195CF171F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a27046aa81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a27046aa81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07000"/>
              </a:lnSpc>
              <a:spcBef>
                <a:spcPts val="0"/>
              </a:spcBef>
              <a:spcAft>
                <a:spcPts val="0"/>
              </a:spcAft>
              <a:buClr>
                <a:schemeClr val="dk1"/>
              </a:buClr>
              <a:buSzPts val="1100"/>
              <a:buAutoNum type="arabicPeriod"/>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27046aa81_0_1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27046aa81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a27046aa81_0_1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a27046aa81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a27046aa81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a27046aa81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a27046aa81_0_1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a27046aa81_0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a27046aa81_0_1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a27046aa81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a27046aa81_0_1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a27046aa81_0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a27046aa81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a27046aa8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a27046aa81_0_1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a27046aa81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a27046aa81_0_1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a27046aa81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a27046aa81_0_1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a27046aa81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27046aa8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27046aa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a27046aa81_0_1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a27046aa81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a27046aa81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a27046aa81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a27046aa8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a27046aa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a27046aa8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a27046aa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54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a27046aa81_0_1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a27046aa8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27046aa81_0_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a27046aa81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27046aa81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27046aa81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27046aa81_0_1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a27046aa81_0_1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a27046aa81_0_1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a27046aa81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micro-tienda.victoriouspebble-f396dfa4.westus2.azurecontainerapps.io/doc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test-users.victoriouspebble-f396dfa4.westus2.azurecontainerapps.io/docs" TargetMode="External"/><Relationship Id="rId4" Type="http://schemas.openxmlformats.org/officeDocument/2006/relationships/hyperlink" Target="https://micro-inventario.victoriouspebble-f396dfa4.westus2.azurecontainerapps.io/do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219250" y="269275"/>
            <a:ext cx="8520600" cy="105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s-419" sz="4600">
                <a:solidFill>
                  <a:schemeClr val="dk2"/>
                </a:solidFill>
                <a:latin typeface="Nunito"/>
                <a:ea typeface="Nunito"/>
                <a:cs typeface="Nunito"/>
                <a:sym typeface="Nunito"/>
              </a:rPr>
              <a:t>CyberBasket-Fase 3</a:t>
            </a:r>
            <a:endParaRPr sz="4600">
              <a:solidFill>
                <a:schemeClr val="dk2"/>
              </a:solidFill>
              <a:latin typeface="Nunito"/>
              <a:ea typeface="Nunito"/>
              <a:cs typeface="Nunito"/>
              <a:sym typeface="Nunito"/>
            </a:endParaRPr>
          </a:p>
        </p:txBody>
      </p:sp>
      <p:sp>
        <p:nvSpPr>
          <p:cNvPr id="323" name="Google Shape;323;p25"/>
          <p:cNvSpPr txBox="1">
            <a:spLocks noGrp="1"/>
          </p:cNvSpPr>
          <p:nvPr>
            <p:ph type="subTitle" idx="1"/>
          </p:nvPr>
        </p:nvSpPr>
        <p:spPr>
          <a:xfrm>
            <a:off x="311700" y="2646025"/>
            <a:ext cx="8520600" cy="2083800"/>
          </a:xfrm>
          <a:prstGeom prst="rect">
            <a:avLst/>
          </a:prstGeom>
        </p:spPr>
        <p:txBody>
          <a:bodyPr spcFirstLastPara="1" wrap="square" lIns="91425" tIns="91425" rIns="91425" bIns="91425" anchor="t" anchorCtr="0">
            <a:normAutofit lnSpcReduction="20000"/>
          </a:bodyPr>
          <a:lstStyle/>
          <a:p>
            <a:pPr marL="0" lvl="0" indent="0" algn="r" rtl="0">
              <a:spcBef>
                <a:spcPts val="0"/>
              </a:spcBef>
              <a:spcAft>
                <a:spcPts val="0"/>
              </a:spcAft>
              <a:buNone/>
            </a:pPr>
            <a:r>
              <a:rPr lang="es-419" sz="2775">
                <a:solidFill>
                  <a:srgbClr val="000000"/>
                </a:solidFill>
                <a:latin typeface="Nunito Black"/>
                <a:ea typeface="Nunito Black"/>
                <a:cs typeface="Nunito Black"/>
                <a:sym typeface="Nunito Black"/>
              </a:rPr>
              <a:t>Juan Sebastian Henao Parra</a:t>
            </a:r>
            <a:endParaRPr sz="3175">
              <a:solidFill>
                <a:srgbClr val="000000"/>
              </a:solidFill>
              <a:latin typeface="Nunito Black"/>
              <a:ea typeface="Nunito Black"/>
              <a:cs typeface="Nunito Black"/>
              <a:sym typeface="Nunito Black"/>
            </a:endParaRPr>
          </a:p>
          <a:p>
            <a:pPr marL="0" lvl="0" indent="0" algn="r" rtl="0">
              <a:spcBef>
                <a:spcPts val="0"/>
              </a:spcBef>
              <a:spcAft>
                <a:spcPts val="0"/>
              </a:spcAft>
              <a:buNone/>
            </a:pPr>
            <a:r>
              <a:rPr lang="es-419" sz="2775">
                <a:solidFill>
                  <a:srgbClr val="000000"/>
                </a:solidFill>
                <a:latin typeface="Nunito Black"/>
                <a:ea typeface="Nunito Black"/>
                <a:cs typeface="Nunito Black"/>
                <a:sym typeface="Nunito Black"/>
              </a:rPr>
              <a:t>Sebastian Galvez Yepes</a:t>
            </a:r>
            <a:endParaRPr sz="3175">
              <a:solidFill>
                <a:srgbClr val="000000"/>
              </a:solidFill>
              <a:latin typeface="Nunito Black"/>
              <a:ea typeface="Nunito Black"/>
              <a:cs typeface="Nunito Black"/>
              <a:sym typeface="Nunito Black"/>
            </a:endParaRPr>
          </a:p>
          <a:p>
            <a:pPr marL="0" lvl="0" indent="0" algn="r" rtl="0">
              <a:spcBef>
                <a:spcPts val="0"/>
              </a:spcBef>
              <a:spcAft>
                <a:spcPts val="0"/>
              </a:spcAft>
              <a:buNone/>
            </a:pPr>
            <a:r>
              <a:rPr lang="es-419" sz="2775">
                <a:solidFill>
                  <a:srgbClr val="000000"/>
                </a:solidFill>
                <a:latin typeface="Nunito Black"/>
                <a:ea typeface="Nunito Black"/>
                <a:cs typeface="Nunito Black"/>
                <a:sym typeface="Nunito Black"/>
              </a:rPr>
              <a:t>Luis Fernando Gonzalez Zambrano</a:t>
            </a:r>
            <a:endParaRPr sz="3175">
              <a:solidFill>
                <a:srgbClr val="000000"/>
              </a:solidFill>
              <a:latin typeface="Nunito Black"/>
              <a:ea typeface="Nunito Black"/>
              <a:cs typeface="Nunito Black"/>
              <a:sym typeface="Nunito Black"/>
            </a:endParaRPr>
          </a:p>
          <a:p>
            <a:pPr marL="0" lvl="0" indent="0" algn="r" rtl="0">
              <a:spcBef>
                <a:spcPts val="0"/>
              </a:spcBef>
              <a:spcAft>
                <a:spcPts val="0"/>
              </a:spcAft>
              <a:buNone/>
            </a:pPr>
            <a:r>
              <a:rPr lang="es-419" sz="2775">
                <a:solidFill>
                  <a:srgbClr val="000000"/>
                </a:solidFill>
                <a:latin typeface="Nunito Black"/>
                <a:ea typeface="Nunito Black"/>
                <a:cs typeface="Nunito Black"/>
                <a:sym typeface="Nunito Black"/>
              </a:rPr>
              <a:t>Juan Pablo Pulgarin Musicue</a:t>
            </a:r>
            <a:endParaRPr sz="3175">
              <a:solidFill>
                <a:srgbClr val="000000"/>
              </a:solidFill>
              <a:latin typeface="Nunito Black"/>
              <a:ea typeface="Nunito Black"/>
              <a:cs typeface="Nunito Black"/>
              <a:sym typeface="Nunito Black"/>
            </a:endParaRPr>
          </a:p>
          <a:p>
            <a:pPr marL="0" lvl="0" indent="0" algn="r" rtl="0">
              <a:spcBef>
                <a:spcPts val="0"/>
              </a:spcBef>
              <a:spcAft>
                <a:spcPts val="0"/>
              </a:spcAft>
              <a:buNone/>
            </a:pPr>
            <a:r>
              <a:rPr lang="es-419" sz="2775">
                <a:solidFill>
                  <a:srgbClr val="000000"/>
                </a:solidFill>
                <a:latin typeface="Nunito Black"/>
                <a:ea typeface="Nunito Black"/>
                <a:cs typeface="Nunito Black"/>
                <a:sym typeface="Nunito Black"/>
              </a:rPr>
              <a:t>Jhony Alejandro Perez Gomez</a:t>
            </a:r>
            <a:endParaRPr sz="3175">
              <a:solidFill>
                <a:srgbClr val="000000"/>
              </a:solidFill>
              <a:latin typeface="Nunito Black"/>
              <a:ea typeface="Nunito Black"/>
              <a:cs typeface="Nunito Black"/>
              <a:sym typeface="Nunito Black"/>
            </a:endParaRPr>
          </a:p>
          <a:p>
            <a:pPr marL="0" lvl="0" indent="0" algn="l" rtl="0">
              <a:spcBef>
                <a:spcPts val="0"/>
              </a:spcBef>
              <a:spcAft>
                <a:spcPts val="0"/>
              </a:spcAft>
              <a:buNone/>
            </a:pPr>
            <a:endParaRPr>
              <a:latin typeface="Nunito Black"/>
              <a:ea typeface="Nunito Black"/>
              <a:cs typeface="Nunito Black"/>
              <a:sym typeface="Nuni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body" idx="1"/>
          </p:nvPr>
        </p:nvSpPr>
        <p:spPr>
          <a:xfrm>
            <a:off x="1303800" y="820650"/>
            <a:ext cx="7030500" cy="35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500">
                <a:solidFill>
                  <a:schemeClr val="dk1"/>
                </a:solidFill>
                <a:highlight>
                  <a:srgbClr val="FFFFFF"/>
                </a:highlight>
                <a:latin typeface="Roboto"/>
                <a:ea typeface="Roboto"/>
                <a:cs typeface="Roboto"/>
                <a:sym typeface="Roboto"/>
              </a:rPr>
              <a:t>Para el caso de CyberBasket, se utilizó el portal de Azure para crear el grupo de recursos principal. El grupo de recursos es un contenedor que agrupa los recursos de Azure relacionados.</a:t>
            </a:r>
            <a:endParaRPr sz="15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7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pic>
        <p:nvPicPr>
          <p:cNvPr id="374" name="Google Shape;374;p33"/>
          <p:cNvPicPr preferRelativeResize="0"/>
          <p:nvPr/>
        </p:nvPicPr>
        <p:blipFill>
          <a:blip r:embed="rId3">
            <a:alphaModFix/>
          </a:blip>
          <a:stretch>
            <a:fillRect/>
          </a:stretch>
        </p:blipFill>
        <p:spPr>
          <a:xfrm>
            <a:off x="1601313" y="1991075"/>
            <a:ext cx="6435475" cy="279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s-419" sz="2300" b="1">
                <a:latin typeface="Nunito"/>
                <a:ea typeface="Nunito"/>
                <a:cs typeface="Nunito"/>
                <a:sym typeface="Nunito"/>
              </a:rPr>
              <a:t>Principales recursos</a:t>
            </a:r>
            <a:endParaRPr sz="3800" b="1"/>
          </a:p>
        </p:txBody>
      </p:sp>
      <p:sp>
        <p:nvSpPr>
          <p:cNvPr id="380" name="Google Shape;380;p34"/>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Un servidor web: </a:t>
            </a:r>
            <a:r>
              <a:rPr lang="es-419" sz="2000">
                <a:solidFill>
                  <a:schemeClr val="dk1"/>
                </a:solidFill>
                <a:highlight>
                  <a:srgbClr val="FFFFFF"/>
                </a:highlight>
                <a:latin typeface="Roboto"/>
                <a:ea typeface="Roboto"/>
                <a:cs typeface="Roboto"/>
                <a:sym typeface="Roboto"/>
              </a:rPr>
              <a:t>El servidor web proporcionará la infraestructura necesaria para alojar la aplicación web de CyberBasket.</a:t>
            </a:r>
            <a:endParaRPr sz="20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Una base de datos:</a:t>
            </a:r>
            <a:r>
              <a:rPr lang="es-419" sz="2000">
                <a:solidFill>
                  <a:schemeClr val="dk1"/>
                </a:solidFill>
                <a:highlight>
                  <a:srgbClr val="FFFFFF"/>
                </a:highlight>
                <a:latin typeface="Roboto"/>
                <a:ea typeface="Roboto"/>
                <a:cs typeface="Roboto"/>
                <a:sym typeface="Roboto"/>
              </a:rPr>
              <a:t> La base de datos almacenará los datos de la aplicación web, como los productos, los clientes y las transacciones.</a:t>
            </a:r>
            <a:endParaRPr sz="20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Contenedores para los microservicios:</a:t>
            </a:r>
            <a:r>
              <a:rPr lang="es-419" sz="2000">
                <a:solidFill>
                  <a:schemeClr val="dk1"/>
                </a:solidFill>
                <a:highlight>
                  <a:srgbClr val="FFFFFF"/>
                </a:highlight>
                <a:latin typeface="Roboto"/>
                <a:ea typeface="Roboto"/>
                <a:cs typeface="Roboto"/>
                <a:sym typeface="Roboto"/>
              </a:rPr>
              <a:t> Contenedores de Docker el cual cada uno tiene un microservicio</a:t>
            </a:r>
            <a:endParaRPr sz="27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body" idx="1"/>
          </p:nvPr>
        </p:nvSpPr>
        <p:spPr>
          <a:xfrm>
            <a:off x="1291775" y="738450"/>
            <a:ext cx="7030500" cy="350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sz="2000">
                <a:solidFill>
                  <a:schemeClr val="dk1"/>
                </a:solidFill>
                <a:highlight>
                  <a:srgbClr val="FFFFFF"/>
                </a:highlight>
                <a:latin typeface="Roboto"/>
                <a:ea typeface="Roboto"/>
                <a:cs typeface="Roboto"/>
                <a:sym typeface="Roboto"/>
              </a:rPr>
              <a:t>Para la creación de esto, pensamos en los siguientes puntos</a:t>
            </a:r>
            <a:br>
              <a:rPr lang="es-419" sz="2000">
                <a:solidFill>
                  <a:schemeClr val="dk1"/>
                </a:solidFill>
                <a:highlight>
                  <a:srgbClr val="FFFFFF"/>
                </a:highlight>
                <a:latin typeface="Roboto"/>
                <a:ea typeface="Roboto"/>
                <a:cs typeface="Roboto"/>
                <a:sym typeface="Roboto"/>
              </a:rPr>
            </a:br>
            <a:endParaRPr sz="2000">
              <a:solidFill>
                <a:schemeClr val="dk1"/>
              </a:solidFill>
              <a:highlight>
                <a:srgbClr val="FFFFFF"/>
              </a:highlight>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s-419" sz="2000">
                <a:solidFill>
                  <a:schemeClr val="dk1"/>
                </a:solidFill>
                <a:highlight>
                  <a:srgbClr val="FFFFFF"/>
                </a:highlight>
                <a:latin typeface="Roboto"/>
                <a:ea typeface="Roboto"/>
                <a:cs typeface="Roboto"/>
                <a:sym typeface="Roboto"/>
              </a:rPr>
              <a:t>El servidor web debe ser escalable para poder tener nuevas funcionalidades.</a:t>
            </a:r>
            <a:endParaRPr sz="2000">
              <a:solidFill>
                <a:schemeClr val="dk1"/>
              </a:solidFill>
              <a:highlight>
                <a:srgbClr val="FFFFFF"/>
              </a:highlight>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s-419" sz="2000">
                <a:solidFill>
                  <a:schemeClr val="dk1"/>
                </a:solidFill>
                <a:highlight>
                  <a:srgbClr val="FFFFFF"/>
                </a:highlight>
                <a:latin typeface="Roboto"/>
                <a:ea typeface="Roboto"/>
                <a:cs typeface="Roboto"/>
                <a:sym typeface="Roboto"/>
              </a:rPr>
              <a:t>La base de datos debe ser segura para proteger los datos de los clientes.</a:t>
            </a:r>
            <a:endParaRPr sz="2000">
              <a:solidFill>
                <a:schemeClr val="dk1"/>
              </a:solidFill>
              <a:highlight>
                <a:srgbClr val="FFFFFF"/>
              </a:highlight>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s-419" sz="2000">
                <a:solidFill>
                  <a:schemeClr val="dk1"/>
                </a:solidFill>
                <a:highlight>
                  <a:srgbClr val="FFFFFF"/>
                </a:highlight>
                <a:latin typeface="Roboto"/>
                <a:ea typeface="Roboto"/>
                <a:cs typeface="Roboto"/>
                <a:sym typeface="Roboto"/>
              </a:rPr>
              <a:t>Los microservicios deben ser estables y no tener problemas de conexión</a:t>
            </a:r>
            <a:endParaRPr sz="30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txBox="1">
            <a:spLocks noGrp="1"/>
          </p:cNvSpPr>
          <p:nvPr>
            <p:ph type="body" idx="1"/>
          </p:nvPr>
        </p:nvSpPr>
        <p:spPr>
          <a:xfrm>
            <a:off x="1291775" y="820650"/>
            <a:ext cx="7030500" cy="35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2000">
                <a:solidFill>
                  <a:schemeClr val="dk1"/>
                </a:solidFill>
                <a:highlight>
                  <a:srgbClr val="FFFFFF"/>
                </a:highlight>
                <a:latin typeface="Roboto"/>
                <a:ea typeface="Roboto"/>
                <a:cs typeface="Roboto"/>
                <a:sym typeface="Roboto"/>
              </a:rPr>
              <a:t>Para organizar los permisos, el equipo utilizó un sistema de control de acceso basado en roles. Ya que cada uno debía tener acceso total a todos los recursos del contenedor, se asignó el mismo rol a todos los del grupo, durante la creación de algunos recursos existieron errores de permisos y problemas técnicos, las cuales requiriendo la intervención de todo el grupo para ser solucionadas.</a:t>
            </a:r>
            <a:endParaRPr sz="37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7"/>
          <p:cNvPicPr preferRelativeResize="0"/>
          <p:nvPr/>
        </p:nvPicPr>
        <p:blipFill>
          <a:blip r:embed="rId3">
            <a:alphaModFix/>
          </a:blip>
          <a:stretch>
            <a:fillRect/>
          </a:stretch>
        </p:blipFill>
        <p:spPr>
          <a:xfrm>
            <a:off x="269725" y="741248"/>
            <a:ext cx="8604550" cy="38734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8"/>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s-419" sz="2300" b="1">
                <a:latin typeface="Nunito"/>
                <a:ea typeface="Nunito"/>
                <a:cs typeface="Nunito"/>
                <a:sym typeface="Nunito"/>
              </a:rPr>
              <a:t>Base de datos</a:t>
            </a:r>
            <a:endParaRPr sz="3800" b="1"/>
          </a:p>
        </p:txBody>
      </p:sp>
      <p:sp>
        <p:nvSpPr>
          <p:cNvPr id="401" name="Google Shape;401;p38"/>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2000">
                <a:solidFill>
                  <a:schemeClr val="dk1"/>
                </a:solidFill>
                <a:highlight>
                  <a:srgbClr val="FFFFFF"/>
                </a:highlight>
                <a:latin typeface="Roboto"/>
                <a:ea typeface="Roboto"/>
                <a:cs typeface="Roboto"/>
                <a:sym typeface="Roboto"/>
              </a:rPr>
              <a:t>Se revisaron los requisitos para identificar los datos que necesitaba almacenar la base de datos. Estos datos incluían información sobre clientes, productos, ordenes entre otros, a partir de aquí se crearon las tablas, una vez que se identificaron los datos necesarios, se procedió a diseñar la estructura de la base de datos. Esto se hizo utilizando un diagrama de entidad-relación (ERD)</a:t>
            </a:r>
            <a:endParaRPr sz="37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39"/>
          <p:cNvPicPr preferRelativeResize="0"/>
          <p:nvPr/>
        </p:nvPicPr>
        <p:blipFill>
          <a:blip r:embed="rId3">
            <a:alphaModFix/>
          </a:blip>
          <a:stretch>
            <a:fillRect/>
          </a:stretch>
        </p:blipFill>
        <p:spPr>
          <a:xfrm>
            <a:off x="152400" y="152400"/>
            <a:ext cx="8839199" cy="47666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body" idx="1"/>
          </p:nvPr>
        </p:nvSpPr>
        <p:spPr>
          <a:xfrm>
            <a:off x="1339850" y="820650"/>
            <a:ext cx="7030500" cy="3502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419" sz="2100">
                <a:solidFill>
                  <a:schemeClr val="dk1"/>
                </a:solidFill>
                <a:highlight>
                  <a:srgbClr val="FFFFFF"/>
                </a:highlight>
                <a:latin typeface="Roboto"/>
                <a:ea typeface="Roboto"/>
                <a:cs typeface="Roboto"/>
                <a:sym typeface="Roboto"/>
              </a:rPr>
              <a:t>Una vez que se diseñó la estructura de la base de datos, se procedió a implementar por medio de Microsoft SQL server debido a su facil implementacion y corrección facil de errores. Luego de implementarse la base de datos, se realizaron pruebas para garantizar que funcionara correctamente. Las pruebas incluyeron pruebas unitarias, pruebas de integración y pruebas de aceptación por medio de consultas.</a:t>
            </a:r>
            <a:endParaRPr sz="21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Clr>
                <a:srgbClr val="000000"/>
              </a:buClr>
              <a:buSzPts val="1100"/>
              <a:buFont typeface="Arial"/>
              <a:buNone/>
            </a:pPr>
            <a:r>
              <a:rPr lang="es-419" sz="2300" b="1">
                <a:latin typeface="Nunito"/>
                <a:ea typeface="Nunito"/>
                <a:cs typeface="Nunito"/>
                <a:sym typeface="Nunito"/>
              </a:rPr>
              <a:t>Microservicios esenciales para el proyecto</a:t>
            </a:r>
            <a:endParaRPr sz="3800" b="1"/>
          </a:p>
        </p:txBody>
      </p:sp>
      <p:sp>
        <p:nvSpPr>
          <p:cNvPr id="417" name="Google Shape;417;p41"/>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fontScale="85000" lnSpcReduction="20000"/>
          </a:bodyPr>
          <a:lstStyle/>
          <a:p>
            <a:pPr marL="457200" lvl="0" indent="-336550" algn="l" rtl="0">
              <a:spcBef>
                <a:spcPts val="0"/>
              </a:spcBef>
              <a:spcAft>
                <a:spcPts val="0"/>
              </a:spcAft>
              <a:buClr>
                <a:schemeClr val="dk1"/>
              </a:buClr>
              <a:buSzPct val="100000"/>
              <a:buFont typeface="Roboto"/>
              <a:buChar char="-"/>
            </a:pPr>
            <a:r>
              <a:rPr lang="es-419" sz="2000">
                <a:solidFill>
                  <a:schemeClr val="dk1"/>
                </a:solidFill>
                <a:highlight>
                  <a:srgbClr val="FFFFFF"/>
                </a:highlight>
                <a:latin typeface="Roboto"/>
                <a:ea typeface="Roboto"/>
                <a:cs typeface="Roboto"/>
                <a:sym typeface="Roboto"/>
              </a:rPr>
              <a:t>Cada microservicio está en escrito en </a:t>
            </a:r>
            <a:r>
              <a:rPr lang="es-419" sz="2000" b="1">
                <a:solidFill>
                  <a:schemeClr val="dk1"/>
                </a:solidFill>
                <a:highlight>
                  <a:srgbClr val="FFFFFF"/>
                </a:highlight>
                <a:latin typeface="Roboto"/>
                <a:ea typeface="Roboto"/>
                <a:cs typeface="Roboto"/>
                <a:sym typeface="Roboto"/>
              </a:rPr>
              <a:t>FastAPI</a:t>
            </a:r>
            <a:r>
              <a:rPr lang="es-419" sz="2000">
                <a:solidFill>
                  <a:schemeClr val="dk1"/>
                </a:solidFill>
                <a:highlight>
                  <a:srgbClr val="FFFFFF"/>
                </a:highlight>
                <a:latin typeface="Roboto"/>
                <a:ea typeface="Roboto"/>
                <a:cs typeface="Roboto"/>
                <a:sym typeface="Roboto"/>
              </a:rPr>
              <a:t> </a:t>
            </a:r>
            <a:endParaRPr sz="2000">
              <a:solidFill>
                <a:schemeClr val="dk1"/>
              </a:solidFill>
              <a:highlight>
                <a:srgbClr val="FFFFFF"/>
              </a:highlight>
              <a:latin typeface="Roboto"/>
              <a:ea typeface="Roboto"/>
              <a:cs typeface="Roboto"/>
              <a:sym typeface="Roboto"/>
            </a:endParaRPr>
          </a:p>
          <a:p>
            <a:pPr marL="457200" lvl="0" indent="-336550" algn="l" rtl="0">
              <a:spcBef>
                <a:spcPts val="0"/>
              </a:spcBef>
              <a:spcAft>
                <a:spcPts val="0"/>
              </a:spcAft>
              <a:buClr>
                <a:schemeClr val="dk1"/>
              </a:buClr>
              <a:buSzPct val="100000"/>
              <a:buFont typeface="Roboto"/>
              <a:buChar char="-"/>
            </a:pPr>
            <a:r>
              <a:rPr lang="es-419" sz="2000">
                <a:solidFill>
                  <a:schemeClr val="dk1"/>
                </a:solidFill>
                <a:highlight>
                  <a:srgbClr val="FFFFFF"/>
                </a:highlight>
                <a:latin typeface="Roboto"/>
                <a:ea typeface="Roboto"/>
                <a:cs typeface="Roboto"/>
                <a:sym typeface="Roboto"/>
              </a:rPr>
              <a:t>Cada microservicio tiene un Dockerfile y un archivo de configuración de </a:t>
            </a:r>
            <a:r>
              <a:rPr lang="es-419" sz="2000" b="1">
                <a:solidFill>
                  <a:schemeClr val="dk1"/>
                </a:solidFill>
                <a:highlight>
                  <a:srgbClr val="FFFFFF"/>
                </a:highlight>
                <a:latin typeface="Roboto"/>
                <a:ea typeface="Roboto"/>
                <a:cs typeface="Roboto"/>
                <a:sym typeface="Roboto"/>
              </a:rPr>
              <a:t>guvicorn</a:t>
            </a:r>
            <a:r>
              <a:rPr lang="es-419" sz="2000">
                <a:solidFill>
                  <a:schemeClr val="dk1"/>
                </a:solidFill>
                <a:highlight>
                  <a:srgbClr val="FFFFFF"/>
                </a:highlight>
                <a:latin typeface="Roboto"/>
                <a:ea typeface="Roboto"/>
                <a:cs typeface="Roboto"/>
                <a:sym typeface="Roboto"/>
              </a:rPr>
              <a:t> con un puerto expuesto (ejemplo el 3100)</a:t>
            </a:r>
            <a:endParaRPr sz="2000">
              <a:solidFill>
                <a:schemeClr val="dk1"/>
              </a:solidFill>
              <a:highlight>
                <a:srgbClr val="FFFFFF"/>
              </a:highlight>
              <a:latin typeface="Roboto"/>
              <a:ea typeface="Roboto"/>
              <a:cs typeface="Roboto"/>
              <a:sym typeface="Roboto"/>
            </a:endParaRPr>
          </a:p>
          <a:p>
            <a:pPr marL="457200" lvl="0" indent="-336550" algn="l" rtl="0">
              <a:spcBef>
                <a:spcPts val="0"/>
              </a:spcBef>
              <a:spcAft>
                <a:spcPts val="0"/>
              </a:spcAft>
              <a:buClr>
                <a:schemeClr val="dk1"/>
              </a:buClr>
              <a:buSzPct val="100000"/>
              <a:buFont typeface="Roboto"/>
              <a:buChar char="-"/>
            </a:pPr>
            <a:r>
              <a:rPr lang="es-419" sz="2000">
                <a:solidFill>
                  <a:schemeClr val="dk1"/>
                </a:solidFill>
                <a:highlight>
                  <a:srgbClr val="FFFFFF"/>
                </a:highlight>
                <a:latin typeface="Roboto"/>
                <a:ea typeface="Roboto"/>
                <a:cs typeface="Roboto"/>
                <a:sym typeface="Roboto"/>
              </a:rPr>
              <a:t>Para desplegar la imagen a Azure Container Apps se usa el Azure CLI, ejemplo:</a:t>
            </a:r>
            <a:endParaRPr sz="2000">
              <a:solidFill>
                <a:schemeClr val="dk1"/>
              </a:solidFill>
              <a:highlight>
                <a:srgbClr val="FFFFFF"/>
              </a:highlight>
              <a:latin typeface="Roboto"/>
              <a:ea typeface="Roboto"/>
              <a:cs typeface="Roboto"/>
              <a:sym typeface="Roboto"/>
            </a:endParaRPr>
          </a:p>
          <a:p>
            <a:pPr marL="914400" lvl="1" indent="-336550" algn="l" rtl="0">
              <a:spcBef>
                <a:spcPts val="0"/>
              </a:spcBef>
              <a:spcAft>
                <a:spcPts val="0"/>
              </a:spcAft>
              <a:buClr>
                <a:schemeClr val="dk1"/>
              </a:buClr>
              <a:buSzPct val="100000"/>
              <a:buFont typeface="Roboto"/>
              <a:buChar char="-"/>
            </a:pPr>
            <a:r>
              <a:rPr lang="es-419" sz="2000" i="1">
                <a:solidFill>
                  <a:schemeClr val="dk1"/>
                </a:solidFill>
                <a:highlight>
                  <a:srgbClr val="FFFFFF"/>
                </a:highlight>
                <a:latin typeface="Roboto"/>
                <a:ea typeface="Roboto"/>
                <a:cs typeface="Roboto"/>
                <a:sym typeface="Roboto"/>
              </a:rPr>
              <a:t>az containerapp up --n test-users --resource-group CyberBasket-2023-3 --ingress external --target-port 3100 --environment test-users-env --location westus2 --source .</a:t>
            </a:r>
            <a:endParaRPr sz="2000" i="1">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3000">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42"/>
          <p:cNvPicPr preferRelativeResize="0"/>
          <p:nvPr/>
        </p:nvPicPr>
        <p:blipFill>
          <a:blip r:embed="rId3">
            <a:alphaModFix/>
          </a:blip>
          <a:stretch>
            <a:fillRect/>
          </a:stretch>
        </p:blipFill>
        <p:spPr>
          <a:xfrm>
            <a:off x="649738" y="460763"/>
            <a:ext cx="7844525" cy="422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1251525" y="598575"/>
            <a:ext cx="6934200" cy="561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s-419" sz="2500">
                <a:latin typeface="Nunito"/>
                <a:ea typeface="Nunito"/>
                <a:cs typeface="Nunito"/>
                <a:sym typeface="Nunito"/>
              </a:rPr>
              <a:t>Desarrolladores de Coders Titans</a:t>
            </a:r>
            <a:endParaRPr sz="4000"/>
          </a:p>
        </p:txBody>
      </p:sp>
      <p:graphicFrame>
        <p:nvGraphicFramePr>
          <p:cNvPr id="329" name="Google Shape;329;p26"/>
          <p:cNvGraphicFramePr/>
          <p:nvPr/>
        </p:nvGraphicFramePr>
        <p:xfrm>
          <a:off x="952500" y="1619250"/>
          <a:ext cx="4245525" cy="3169770"/>
        </p:xfrm>
        <a:graphic>
          <a:graphicData uri="http://schemas.openxmlformats.org/drawingml/2006/table">
            <a:tbl>
              <a:tblPr>
                <a:noFill/>
                <a:tableStyleId>{4D1353A1-C299-423D-B4D1-A195CF171F83}</a:tableStyleId>
              </a:tblPr>
              <a:tblGrid>
                <a:gridCol w="2110925">
                  <a:extLst>
                    <a:ext uri="{9D8B030D-6E8A-4147-A177-3AD203B41FA5}">
                      <a16:colId xmlns:a16="http://schemas.microsoft.com/office/drawing/2014/main" val="20000"/>
                    </a:ext>
                  </a:extLst>
                </a:gridCol>
                <a:gridCol w="2134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419" sz="1900" b="1"/>
                        <a:t>Nombre</a:t>
                      </a:r>
                      <a:endParaRPr sz="1900" b="1"/>
                    </a:p>
                  </a:txBody>
                  <a:tcPr marL="91425" marR="91425" marT="91425" marB="91425"/>
                </a:tc>
                <a:tc>
                  <a:txBody>
                    <a:bodyPr/>
                    <a:lstStyle/>
                    <a:p>
                      <a:pPr marL="0" lvl="0" indent="0" algn="l" rtl="0">
                        <a:spcBef>
                          <a:spcPts val="0"/>
                        </a:spcBef>
                        <a:spcAft>
                          <a:spcPts val="0"/>
                        </a:spcAft>
                        <a:buNone/>
                      </a:pPr>
                      <a:r>
                        <a:rPr lang="es-419" sz="1900" b="1"/>
                        <a:t>Rol</a:t>
                      </a:r>
                      <a:endParaRPr sz="19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sz="1300"/>
                        <a:t>Juan Sebastian Henao Parra</a:t>
                      </a:r>
                      <a:endParaRPr sz="1700"/>
                    </a:p>
                  </a:txBody>
                  <a:tcPr marL="91425" marR="91425" marT="91425" marB="91425"/>
                </a:tc>
                <a:tc>
                  <a:txBody>
                    <a:bodyPr/>
                    <a:lstStyle/>
                    <a:p>
                      <a:pPr marL="0" lvl="0" indent="0" algn="l" rtl="0">
                        <a:spcBef>
                          <a:spcPts val="0"/>
                        </a:spcBef>
                        <a:spcAft>
                          <a:spcPts val="0"/>
                        </a:spcAft>
                        <a:buNone/>
                      </a:pPr>
                      <a:r>
                        <a:rPr lang="es-419" sz="1300"/>
                        <a:t>Planeación</a:t>
                      </a:r>
                      <a:endParaRPr sz="17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sz="1300"/>
                        <a:t>Sebastian Galvez Yepes</a:t>
                      </a:r>
                      <a:endParaRPr sz="1700"/>
                    </a:p>
                  </a:txBody>
                  <a:tcPr marL="91425" marR="91425" marT="91425" marB="91425"/>
                </a:tc>
                <a:tc>
                  <a:txBody>
                    <a:bodyPr/>
                    <a:lstStyle/>
                    <a:p>
                      <a:pPr marL="0" lvl="0" indent="0" algn="l" rtl="0">
                        <a:spcBef>
                          <a:spcPts val="0"/>
                        </a:spcBef>
                        <a:spcAft>
                          <a:spcPts val="0"/>
                        </a:spcAft>
                        <a:buNone/>
                      </a:pPr>
                      <a:r>
                        <a:rPr lang="es-419" sz="1300"/>
                        <a:t>Calidad</a:t>
                      </a:r>
                      <a:endParaRPr sz="17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sz="1300"/>
                        <a:t>Luis Fernando Gonzalez Zambrano</a:t>
                      </a:r>
                      <a:endParaRPr sz="1700"/>
                    </a:p>
                  </a:txBody>
                  <a:tcPr marL="91425" marR="91425" marT="91425" marB="91425"/>
                </a:tc>
                <a:tc>
                  <a:txBody>
                    <a:bodyPr/>
                    <a:lstStyle/>
                    <a:p>
                      <a:pPr marL="0" lvl="0" indent="0" algn="l" rtl="0">
                        <a:spcBef>
                          <a:spcPts val="0"/>
                        </a:spcBef>
                        <a:spcAft>
                          <a:spcPts val="0"/>
                        </a:spcAft>
                        <a:buNone/>
                      </a:pPr>
                      <a:r>
                        <a:rPr lang="es-419" sz="1300"/>
                        <a:t>Desarrollo</a:t>
                      </a:r>
                      <a:endParaRPr sz="17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sz="1300"/>
                        <a:t>Juan Pablo Pulgarin Musicue</a:t>
                      </a:r>
                      <a:endParaRPr sz="1700"/>
                    </a:p>
                  </a:txBody>
                  <a:tcPr marL="91425" marR="91425" marT="91425" marB="91425"/>
                </a:tc>
                <a:tc>
                  <a:txBody>
                    <a:bodyPr/>
                    <a:lstStyle/>
                    <a:p>
                      <a:pPr marL="0" lvl="0" indent="0" algn="l" rtl="0">
                        <a:spcBef>
                          <a:spcPts val="0"/>
                        </a:spcBef>
                        <a:spcAft>
                          <a:spcPts val="0"/>
                        </a:spcAft>
                        <a:buNone/>
                      </a:pPr>
                      <a:r>
                        <a:rPr lang="es-419" sz="1300"/>
                        <a:t>Líder</a:t>
                      </a:r>
                      <a:endParaRPr sz="17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sz="1300"/>
                        <a:t>Jhony Alejandro Perez Gomez</a:t>
                      </a:r>
                      <a:endParaRPr sz="1700"/>
                    </a:p>
                  </a:txBody>
                  <a:tcPr marL="91425" marR="91425" marT="91425" marB="91425"/>
                </a:tc>
                <a:tc>
                  <a:txBody>
                    <a:bodyPr/>
                    <a:lstStyle/>
                    <a:p>
                      <a:pPr marL="0" lvl="0" indent="0" algn="l" rtl="0">
                        <a:spcBef>
                          <a:spcPts val="0"/>
                        </a:spcBef>
                        <a:spcAft>
                          <a:spcPts val="0"/>
                        </a:spcAft>
                        <a:buNone/>
                      </a:pPr>
                      <a:r>
                        <a:rPr lang="es-419" sz="1300"/>
                        <a:t>Soporte</a:t>
                      </a:r>
                      <a:endParaRPr sz="1700"/>
                    </a:p>
                  </a:txBody>
                  <a:tcPr marL="91425" marR="91425" marT="91425" marB="91425"/>
                </a:tc>
                <a:extLst>
                  <a:ext uri="{0D108BD9-81ED-4DB2-BD59-A6C34878D82A}">
                    <a16:rowId xmlns:a16="http://schemas.microsoft.com/office/drawing/2014/main" val="10005"/>
                  </a:ext>
                </a:extLst>
              </a:tr>
            </a:tbl>
          </a:graphicData>
        </a:graphic>
      </p:graphicFrame>
      <p:pic>
        <p:nvPicPr>
          <p:cNvPr id="330" name="Google Shape;330;p26"/>
          <p:cNvPicPr preferRelativeResize="0"/>
          <p:nvPr/>
        </p:nvPicPr>
        <p:blipFill>
          <a:blip r:embed="rId3">
            <a:alphaModFix/>
          </a:blip>
          <a:stretch>
            <a:fillRect/>
          </a:stretch>
        </p:blipFill>
        <p:spPr>
          <a:xfrm>
            <a:off x="5585650" y="1619252"/>
            <a:ext cx="3169700" cy="316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7" name="Google Shape;427;p43"/>
          <p:cNvPicPr preferRelativeResize="0"/>
          <p:nvPr/>
        </p:nvPicPr>
        <p:blipFill>
          <a:blip r:embed="rId3">
            <a:alphaModFix/>
          </a:blip>
          <a:stretch>
            <a:fillRect/>
          </a:stretch>
        </p:blipFill>
        <p:spPr>
          <a:xfrm>
            <a:off x="152400" y="585025"/>
            <a:ext cx="8839203" cy="42277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4"/>
          <p:cNvSpPr txBox="1">
            <a:spLocks noGrp="1"/>
          </p:cNvSpPr>
          <p:nvPr>
            <p:ph type="body" idx="1"/>
          </p:nvPr>
        </p:nvSpPr>
        <p:spPr>
          <a:xfrm>
            <a:off x="1339850" y="474050"/>
            <a:ext cx="7030500" cy="40926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419" sz="1600">
                <a:solidFill>
                  <a:schemeClr val="dk1"/>
                </a:solidFill>
                <a:highlight>
                  <a:srgbClr val="FFFFFF"/>
                </a:highlight>
                <a:latin typeface="Roboto"/>
                <a:ea typeface="Roboto"/>
                <a:cs typeface="Roboto"/>
                <a:sym typeface="Roboto"/>
              </a:rPr>
              <a:t>Esto genera links los cuales seran consultados a futuro por el Backend,</a:t>
            </a:r>
            <a:r>
              <a:rPr lang="es-419" sz="1600">
                <a:solidFill>
                  <a:srgbClr val="FF0000"/>
                </a:solidFill>
                <a:highlight>
                  <a:srgbClr val="FFFFFF"/>
                </a:highlight>
                <a:latin typeface="Roboto"/>
                <a:ea typeface="Roboto"/>
                <a:cs typeface="Roboto"/>
                <a:sym typeface="Roboto"/>
              </a:rPr>
              <a:t> </a:t>
            </a:r>
            <a:r>
              <a:rPr lang="es-419" sz="1600">
                <a:solidFill>
                  <a:schemeClr val="dk1"/>
                </a:solidFill>
                <a:highlight>
                  <a:srgbClr val="FFFFFF"/>
                </a:highlight>
                <a:latin typeface="Roboto"/>
                <a:ea typeface="Roboto"/>
                <a:cs typeface="Roboto"/>
                <a:sym typeface="Roboto"/>
              </a:rPr>
              <a:t>cada microservicio creo un container app con el dockerfile y se subio usando el azure CLI, el despliegue se hace manual por ahora para hacer prueba, a futuro se implementara el github functions.</a:t>
            </a: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r>
              <a:rPr lang="es-419" sz="1600" u="sng">
                <a:solidFill>
                  <a:schemeClr val="hlink"/>
                </a:solidFill>
                <a:highlight>
                  <a:srgbClr val="FFFFFF"/>
                </a:highlight>
                <a:latin typeface="Roboto"/>
                <a:ea typeface="Roboto"/>
                <a:cs typeface="Roboto"/>
                <a:sym typeface="Roboto"/>
                <a:hlinkClick r:id="rId3"/>
              </a:rPr>
              <a:t>https://micro-tienda.victoriouspebble-f396dfa4.westus2.azurecontainerapps.io</a:t>
            </a: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r>
              <a:rPr lang="es-419" sz="1600" u="sng">
                <a:solidFill>
                  <a:schemeClr val="hlink"/>
                </a:solidFill>
                <a:highlight>
                  <a:srgbClr val="FFFFFF"/>
                </a:highlight>
                <a:latin typeface="Roboto"/>
                <a:ea typeface="Roboto"/>
                <a:cs typeface="Roboto"/>
                <a:sym typeface="Roboto"/>
                <a:hlinkClick r:id="rId4"/>
              </a:rPr>
              <a:t>https://micro-inventario.victoriouspebble-f396dfa4.westus2.azurecontainerapps.io</a:t>
            </a: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endParaRPr sz="1600">
              <a:solidFill>
                <a:schemeClr val="dk1"/>
              </a:solidFill>
              <a:highlight>
                <a:srgbClr val="FFFFFF"/>
              </a:highlight>
              <a:latin typeface="Roboto"/>
              <a:ea typeface="Roboto"/>
              <a:cs typeface="Roboto"/>
              <a:sym typeface="Roboto"/>
            </a:endParaRPr>
          </a:p>
          <a:p>
            <a:pPr marL="0" lvl="0" indent="0" algn="l" rtl="0">
              <a:lnSpc>
                <a:spcPct val="105000"/>
              </a:lnSpc>
              <a:spcBef>
                <a:spcPts val="0"/>
              </a:spcBef>
              <a:spcAft>
                <a:spcPts val="0"/>
              </a:spcAft>
              <a:buNone/>
            </a:pPr>
            <a:r>
              <a:rPr lang="es-419" sz="1600" u="sng">
                <a:solidFill>
                  <a:schemeClr val="hlink"/>
                </a:solidFill>
                <a:highlight>
                  <a:srgbClr val="FFFFFF"/>
                </a:highlight>
                <a:latin typeface="Roboto"/>
                <a:ea typeface="Roboto"/>
                <a:cs typeface="Roboto"/>
                <a:sym typeface="Roboto"/>
                <a:hlinkClick r:id="rId5"/>
              </a:rPr>
              <a:t>https://test-users.victoriouspebble-f396dfa4.westus2.azurecontainerapps.i</a:t>
            </a:r>
            <a:r>
              <a:rPr lang="es-419" sz="1600" u="sng">
                <a:solidFill>
                  <a:schemeClr val="hlink"/>
                </a:solidFill>
                <a:highlight>
                  <a:srgbClr val="FFFFFF"/>
                </a:highlight>
                <a:latin typeface="Roboto"/>
                <a:ea typeface="Roboto"/>
                <a:cs typeface="Roboto"/>
                <a:sym typeface="Roboto"/>
                <a:hlinkClick r:id="rId5"/>
              </a:rPr>
              <a:t>o/docs</a:t>
            </a:r>
            <a:endParaRPr sz="1600">
              <a:solidFill>
                <a:srgbClr val="FF0000"/>
              </a:solidFill>
              <a:highlight>
                <a:srgbClr val="FFFFFF"/>
              </a:highlight>
              <a:latin typeface="Roboto"/>
              <a:ea typeface="Roboto"/>
              <a:cs typeface="Roboto"/>
              <a:sym typeface="Roboto"/>
            </a:endParaRPr>
          </a:p>
          <a:p>
            <a:pPr marL="0" lvl="0" indent="0" algn="l" rtl="0">
              <a:lnSpc>
                <a:spcPct val="105000"/>
              </a:lnSpc>
              <a:spcBef>
                <a:spcPts val="0"/>
              </a:spcBef>
              <a:spcAft>
                <a:spcPts val="1200"/>
              </a:spcAft>
              <a:buNone/>
            </a:pPr>
            <a:endParaRPr>
              <a:solidFill>
                <a:srgbClr val="FF0000"/>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s-419" sz="2500" b="1" dirty="0">
                <a:latin typeface="Nunito"/>
                <a:ea typeface="Nunito"/>
                <a:cs typeface="Nunito"/>
                <a:sym typeface="Nunito"/>
              </a:rPr>
              <a:t>Repositorio</a:t>
            </a:r>
            <a:endParaRPr sz="4000" b="1" dirty="0"/>
          </a:p>
        </p:txBody>
      </p:sp>
      <p:sp>
        <p:nvSpPr>
          <p:cNvPr id="336" name="Google Shape;336;p27"/>
          <p:cNvSpPr txBox="1">
            <a:spLocks noGrp="1"/>
          </p:cNvSpPr>
          <p:nvPr>
            <p:ph type="body" idx="1"/>
          </p:nvPr>
        </p:nvSpPr>
        <p:spPr>
          <a:xfrm>
            <a:off x="1303800" y="1351325"/>
            <a:ext cx="7030500" cy="3180300"/>
          </a:xfrm>
          <a:prstGeom prst="rect">
            <a:avLst/>
          </a:prstGeom>
        </p:spPr>
        <p:txBody>
          <a:bodyPr spcFirstLastPara="1" wrap="square" lIns="91425" tIns="91425" rIns="91425" bIns="91425" anchor="t" anchorCtr="0">
            <a:normAutofit/>
          </a:bodyPr>
          <a:lstStyle/>
          <a:p>
            <a:pPr marL="0" lvl="0" indent="0" algn="just" rtl="0">
              <a:lnSpc>
                <a:spcPct val="107000"/>
              </a:lnSpc>
              <a:spcBef>
                <a:spcPts val="0"/>
              </a:spcBef>
              <a:spcAft>
                <a:spcPts val="0"/>
              </a:spcAft>
              <a:buNone/>
            </a:pPr>
            <a:r>
              <a:rPr lang="es-419" sz="2300" dirty="0">
                <a:solidFill>
                  <a:srgbClr val="000000"/>
                </a:solidFill>
              </a:rPr>
              <a:t>https://github.com/JuanIIDX/CyberBasket</a:t>
            </a:r>
            <a:endParaRPr dirty="0">
              <a:solidFill>
                <a:srgbClr val="FF0000"/>
              </a:solidFill>
              <a:highlight>
                <a:schemeClr val="lt1"/>
              </a:highlight>
            </a:endParaRPr>
          </a:p>
        </p:txBody>
      </p:sp>
      <p:pic>
        <p:nvPicPr>
          <p:cNvPr id="3" name="Imagen 2">
            <a:extLst>
              <a:ext uri="{FF2B5EF4-FFF2-40B4-BE49-F238E27FC236}">
                <a16:creationId xmlns:a16="http://schemas.microsoft.com/office/drawing/2014/main" id="{AC0E21AE-F515-727C-D5C6-DA994531347C}"/>
              </a:ext>
            </a:extLst>
          </p:cNvPr>
          <p:cNvPicPr>
            <a:picLocks noChangeAspect="1"/>
          </p:cNvPicPr>
          <p:nvPr/>
        </p:nvPicPr>
        <p:blipFill>
          <a:blip r:embed="rId3"/>
          <a:stretch>
            <a:fillRect/>
          </a:stretch>
        </p:blipFill>
        <p:spPr>
          <a:xfrm>
            <a:off x="1901536" y="1962573"/>
            <a:ext cx="5340927" cy="28433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s-419" sz="2500" b="1">
                <a:latin typeface="Nunito"/>
                <a:ea typeface="Nunito"/>
                <a:cs typeface="Nunito"/>
                <a:sym typeface="Nunito"/>
              </a:rPr>
              <a:t>En la anterior fase</a:t>
            </a:r>
            <a:endParaRPr sz="4000" b="1"/>
          </a:p>
        </p:txBody>
      </p:sp>
      <p:sp>
        <p:nvSpPr>
          <p:cNvPr id="336" name="Google Shape;336;p27"/>
          <p:cNvSpPr txBox="1">
            <a:spLocks noGrp="1"/>
          </p:cNvSpPr>
          <p:nvPr>
            <p:ph type="body" idx="1"/>
          </p:nvPr>
        </p:nvSpPr>
        <p:spPr>
          <a:xfrm>
            <a:off x="1303800" y="1351325"/>
            <a:ext cx="7030500" cy="3180300"/>
          </a:xfrm>
          <a:prstGeom prst="rect">
            <a:avLst/>
          </a:prstGeom>
        </p:spPr>
        <p:txBody>
          <a:bodyPr spcFirstLastPara="1" wrap="square" lIns="91425" tIns="91425" rIns="91425" bIns="91425" anchor="t" anchorCtr="0">
            <a:normAutofit/>
          </a:bodyPr>
          <a:lstStyle/>
          <a:p>
            <a:pPr marL="0" lvl="0" indent="0" algn="just" rtl="0">
              <a:lnSpc>
                <a:spcPct val="107000"/>
              </a:lnSpc>
              <a:spcBef>
                <a:spcPts val="0"/>
              </a:spcBef>
              <a:spcAft>
                <a:spcPts val="0"/>
              </a:spcAft>
              <a:buNone/>
            </a:pPr>
            <a:r>
              <a:rPr lang="es-419" sz="2300">
                <a:solidFill>
                  <a:srgbClr val="000000"/>
                </a:solidFill>
              </a:rPr>
              <a:t>Propusimos casos de uso para el proyecto, las tecnologías a usas y mockups de cómo sería el diseño de la página como tal. Luego de organizar los requerimientos y el feedback, organizamos para la tercera fase lo que sería el despliegue en Azure</a:t>
            </a:r>
            <a:endParaRPr sz="2500">
              <a:solidFill>
                <a:srgbClr val="FF0000"/>
              </a:solidFill>
              <a:highlight>
                <a:schemeClr val="lt1"/>
              </a:highlight>
            </a:endParaRPr>
          </a:p>
          <a:p>
            <a:pPr marL="0" lvl="0" indent="0" algn="l" rtl="0">
              <a:spcBef>
                <a:spcPts val="1200"/>
              </a:spcBef>
              <a:spcAft>
                <a:spcPts val="1200"/>
              </a:spcAft>
              <a:buNone/>
            </a:pPr>
            <a:endParaRPr>
              <a:solidFill>
                <a:srgbClr val="FF0000"/>
              </a:solidFill>
              <a:highlight>
                <a:schemeClr val="lt1"/>
              </a:highlight>
            </a:endParaRPr>
          </a:p>
        </p:txBody>
      </p:sp>
    </p:spTree>
    <p:extLst>
      <p:ext uri="{BB962C8B-B14F-4D97-AF65-F5344CB8AC3E}">
        <p14:creationId xmlns:p14="http://schemas.microsoft.com/office/powerpoint/2010/main" val="30825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8"/>
          <p:cNvPicPr preferRelativeResize="0"/>
          <p:nvPr/>
        </p:nvPicPr>
        <p:blipFill>
          <a:blip r:embed="rId3">
            <a:alphaModFix/>
          </a:blip>
          <a:stretch>
            <a:fillRect/>
          </a:stretch>
        </p:blipFill>
        <p:spPr>
          <a:xfrm>
            <a:off x="5108125" y="987050"/>
            <a:ext cx="3371850" cy="3657600"/>
          </a:xfrm>
          <a:prstGeom prst="rect">
            <a:avLst/>
          </a:prstGeom>
          <a:noFill/>
          <a:ln>
            <a:noFill/>
          </a:ln>
        </p:spPr>
      </p:pic>
      <p:sp>
        <p:nvSpPr>
          <p:cNvPr id="342" name="Google Shape;342;p28"/>
          <p:cNvSpPr txBox="1"/>
          <p:nvPr/>
        </p:nvSpPr>
        <p:spPr>
          <a:xfrm>
            <a:off x="5108125" y="181550"/>
            <a:ext cx="3307200" cy="7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solidFill>
                  <a:schemeClr val="dk2"/>
                </a:solidFill>
              </a:rPr>
              <a:t>Ejemplo en microservicio users</a:t>
            </a:r>
            <a:endParaRPr sz="1800">
              <a:solidFill>
                <a:schemeClr val="dk2"/>
              </a:solidFill>
            </a:endParaRPr>
          </a:p>
        </p:txBody>
      </p:sp>
      <p:pic>
        <p:nvPicPr>
          <p:cNvPr id="343" name="Google Shape;343;p28"/>
          <p:cNvPicPr preferRelativeResize="0"/>
          <p:nvPr/>
        </p:nvPicPr>
        <p:blipFill>
          <a:blip r:embed="rId4">
            <a:alphaModFix/>
          </a:blip>
          <a:stretch>
            <a:fillRect/>
          </a:stretch>
        </p:blipFill>
        <p:spPr>
          <a:xfrm>
            <a:off x="277600" y="1396625"/>
            <a:ext cx="4105275" cy="2838450"/>
          </a:xfrm>
          <a:prstGeom prst="rect">
            <a:avLst/>
          </a:prstGeom>
          <a:noFill/>
          <a:ln>
            <a:noFill/>
          </a:ln>
        </p:spPr>
      </p:pic>
      <p:sp>
        <p:nvSpPr>
          <p:cNvPr id="344" name="Google Shape;344;p28"/>
          <p:cNvSpPr txBox="1"/>
          <p:nvPr/>
        </p:nvSpPr>
        <p:spPr>
          <a:xfrm>
            <a:off x="325675" y="313075"/>
            <a:ext cx="3307200" cy="7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a:solidFill>
                  <a:schemeClr val="dk2"/>
                </a:solidFill>
              </a:rPr>
              <a:t>Estructura de cada microservicio</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body" idx="1"/>
          </p:nvPr>
        </p:nvSpPr>
        <p:spPr>
          <a:xfrm>
            <a:off x="1303800" y="438000"/>
            <a:ext cx="7030500" cy="1308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419" sz="1500">
                <a:solidFill>
                  <a:schemeClr val="dk1"/>
                </a:solidFill>
                <a:highlight>
                  <a:srgbClr val="FFFFFF"/>
                </a:highlight>
                <a:latin typeface="Roboto"/>
                <a:ea typeface="Roboto"/>
                <a:cs typeface="Roboto"/>
                <a:sym typeface="Roboto"/>
              </a:rPr>
              <a:t>Para la plataforma de comercio electrónico CyberBasket se ha planteado la arquitectura de microservicios para proporcionar una mayor escalabilidad, flexibilidad y facilidad de mantenimiento. Los microservicios son aplicaciones independientes que se comunican entre sí a través de API.</a:t>
            </a:r>
            <a:endParaRPr sz="1500">
              <a:solidFill>
                <a:schemeClr val="dk1"/>
              </a:solidFill>
              <a:highlight>
                <a:srgbClr val="FFFFFF"/>
              </a:highlight>
              <a:latin typeface="Roboto"/>
              <a:ea typeface="Roboto"/>
              <a:cs typeface="Roboto"/>
              <a:sym typeface="Roboto"/>
            </a:endParaRPr>
          </a:p>
          <a:p>
            <a:pPr marL="0" lvl="0" indent="0" algn="l" rtl="0">
              <a:spcBef>
                <a:spcPts val="0"/>
              </a:spcBef>
              <a:spcAft>
                <a:spcPts val="1200"/>
              </a:spcAft>
              <a:buNone/>
            </a:pPr>
            <a:endParaRPr>
              <a:solidFill>
                <a:srgbClr val="FF0000"/>
              </a:solidFill>
              <a:highlight>
                <a:schemeClr val="lt1"/>
              </a:highlight>
            </a:endParaRPr>
          </a:p>
        </p:txBody>
      </p:sp>
      <p:pic>
        <p:nvPicPr>
          <p:cNvPr id="350" name="Google Shape;350;p29"/>
          <p:cNvPicPr preferRelativeResize="0"/>
          <p:nvPr/>
        </p:nvPicPr>
        <p:blipFill>
          <a:blip r:embed="rId3">
            <a:alphaModFix/>
          </a:blip>
          <a:stretch>
            <a:fillRect/>
          </a:stretch>
        </p:blipFill>
        <p:spPr>
          <a:xfrm>
            <a:off x="1832125" y="1746600"/>
            <a:ext cx="5327051" cy="331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0"/>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Clr>
                <a:srgbClr val="000000"/>
              </a:buClr>
              <a:buSzPts val="1100"/>
              <a:buFont typeface="Arial"/>
              <a:buNone/>
            </a:pPr>
            <a:r>
              <a:rPr lang="es-419" sz="2300" b="1">
                <a:latin typeface="Nunito"/>
                <a:ea typeface="Nunito"/>
                <a:cs typeface="Nunito"/>
                <a:sym typeface="Nunito"/>
              </a:rPr>
              <a:t>Arquitectura de microservicios</a:t>
            </a:r>
            <a:endParaRPr sz="3800" b="1"/>
          </a:p>
        </p:txBody>
      </p:sp>
      <p:sp>
        <p:nvSpPr>
          <p:cNvPr id="356" name="Google Shape;356;p30"/>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Frontend:</a:t>
            </a:r>
            <a:r>
              <a:rPr lang="es-419" sz="2000">
                <a:solidFill>
                  <a:schemeClr val="dk1"/>
                </a:solidFill>
                <a:highlight>
                  <a:srgbClr val="FFFFFF"/>
                </a:highlight>
                <a:latin typeface="Roboto"/>
                <a:ea typeface="Roboto"/>
                <a:cs typeface="Roboto"/>
                <a:sym typeface="Roboto"/>
              </a:rPr>
              <a:t> El frontend es la parte de la aplicación que interactúa con los usuarios. Está implementado en Angular y se ejecuta mediante Angular Web Services.</a:t>
            </a:r>
            <a:endParaRPr sz="20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Backend:</a:t>
            </a:r>
            <a:r>
              <a:rPr lang="es-419" sz="2000">
                <a:solidFill>
                  <a:schemeClr val="dk1"/>
                </a:solidFill>
                <a:highlight>
                  <a:srgbClr val="FFFFFF"/>
                </a:highlight>
                <a:latin typeface="Roboto"/>
                <a:ea typeface="Roboto"/>
                <a:cs typeface="Roboto"/>
                <a:sym typeface="Roboto"/>
              </a:rPr>
              <a:t> El backend es la parte de la aplicación que realiza el procesamiento de datos. Está implementado en FastAPI y se ejecuta en Azure SQL Database.</a:t>
            </a:r>
            <a:endParaRPr sz="20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2000" b="1">
                <a:solidFill>
                  <a:schemeClr val="dk1"/>
                </a:solidFill>
                <a:highlight>
                  <a:srgbClr val="FFFFFF"/>
                </a:highlight>
                <a:latin typeface="Roboto"/>
                <a:ea typeface="Roboto"/>
                <a:cs typeface="Roboto"/>
                <a:sym typeface="Roboto"/>
              </a:rPr>
              <a:t>Base de datos:</a:t>
            </a:r>
            <a:r>
              <a:rPr lang="es-419" sz="2000">
                <a:solidFill>
                  <a:schemeClr val="dk1"/>
                </a:solidFill>
                <a:highlight>
                  <a:srgbClr val="FFFFFF"/>
                </a:highlight>
                <a:latin typeface="Roboto"/>
                <a:ea typeface="Roboto"/>
                <a:cs typeface="Roboto"/>
                <a:sym typeface="Roboto"/>
              </a:rPr>
              <a:t> La base de datos almacena los datos de la aplicación, se utiliza Azure SQL Database.</a:t>
            </a:r>
            <a:endParaRPr sz="2300">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s-419" sz="2300" b="1">
                <a:latin typeface="Nunito"/>
                <a:ea typeface="Nunito"/>
                <a:cs typeface="Nunito"/>
                <a:sym typeface="Nunito"/>
              </a:rPr>
              <a:t>Razones para escoger Microservicios</a:t>
            </a:r>
            <a:endParaRPr sz="3800" b="1"/>
          </a:p>
        </p:txBody>
      </p:sp>
      <p:sp>
        <p:nvSpPr>
          <p:cNvPr id="362" name="Google Shape;362;p31"/>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b="1">
                <a:solidFill>
                  <a:schemeClr val="dk1"/>
                </a:solidFill>
                <a:highlight>
                  <a:srgbClr val="FFFFFF"/>
                </a:highlight>
                <a:latin typeface="Roboto"/>
                <a:ea typeface="Roboto"/>
                <a:cs typeface="Roboto"/>
                <a:sym typeface="Roboto"/>
              </a:rPr>
              <a:t>Escalabilidad: </a:t>
            </a:r>
            <a:r>
              <a:rPr lang="es-419">
                <a:solidFill>
                  <a:schemeClr val="dk1"/>
                </a:solidFill>
                <a:highlight>
                  <a:srgbClr val="FFFFFF"/>
                </a:highlight>
                <a:latin typeface="Roboto"/>
                <a:ea typeface="Roboto"/>
                <a:cs typeface="Roboto"/>
                <a:sym typeface="Roboto"/>
              </a:rPr>
              <a:t>Los microservicios se pueden escalar de forma independiente, lo que permite a la plataforma adaptarse a las necesidades cambiantes del negocio.</a:t>
            </a:r>
            <a:endParaRPr>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b="1">
                <a:solidFill>
                  <a:schemeClr val="dk1"/>
                </a:solidFill>
                <a:highlight>
                  <a:srgbClr val="FFFFFF"/>
                </a:highlight>
                <a:latin typeface="Roboto"/>
                <a:ea typeface="Roboto"/>
                <a:cs typeface="Roboto"/>
                <a:sym typeface="Roboto"/>
              </a:rPr>
              <a:t>Flexibilidad:</a:t>
            </a:r>
            <a:r>
              <a:rPr lang="es-419">
                <a:solidFill>
                  <a:schemeClr val="dk1"/>
                </a:solidFill>
                <a:highlight>
                  <a:srgbClr val="FFFFFF"/>
                </a:highlight>
                <a:latin typeface="Roboto"/>
                <a:ea typeface="Roboto"/>
                <a:cs typeface="Roboto"/>
                <a:sym typeface="Roboto"/>
              </a:rPr>
              <a:t> Los microservicios se pueden desarrollar y desplegar de forma independiente, lo que facilita la adición de nuevas funcionalidades y la corrección de errores.</a:t>
            </a:r>
            <a:endParaRPr>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b="1">
                <a:solidFill>
                  <a:schemeClr val="dk1"/>
                </a:solidFill>
                <a:highlight>
                  <a:srgbClr val="FFFFFF"/>
                </a:highlight>
                <a:latin typeface="Roboto"/>
                <a:ea typeface="Roboto"/>
                <a:cs typeface="Roboto"/>
                <a:sym typeface="Roboto"/>
              </a:rPr>
              <a:t>Facilidad de mantenimiento:</a:t>
            </a:r>
            <a:r>
              <a:rPr lang="es-419">
                <a:solidFill>
                  <a:schemeClr val="dk1"/>
                </a:solidFill>
                <a:highlight>
                  <a:srgbClr val="FFFFFF"/>
                </a:highlight>
                <a:latin typeface="Roboto"/>
                <a:ea typeface="Roboto"/>
                <a:cs typeface="Roboto"/>
                <a:sym typeface="Roboto"/>
              </a:rPr>
              <a:t> Los microservicios son más fáciles de mantener que las aplicaciones monolíticas, ya que cada microservicio es responsable de una sola funcionalidad.</a:t>
            </a:r>
            <a:endParaRPr sz="28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1303800" y="598575"/>
            <a:ext cx="7030500" cy="561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s-419" sz="2300" b="1">
                <a:latin typeface="Nunito"/>
                <a:ea typeface="Nunito"/>
                <a:cs typeface="Nunito"/>
                <a:sym typeface="Nunito"/>
              </a:rPr>
              <a:t>Microservicios</a:t>
            </a:r>
            <a:endParaRPr sz="3800" b="1"/>
          </a:p>
        </p:txBody>
      </p:sp>
      <p:sp>
        <p:nvSpPr>
          <p:cNvPr id="368" name="Google Shape;368;p32"/>
          <p:cNvSpPr txBox="1">
            <a:spLocks noGrp="1"/>
          </p:cNvSpPr>
          <p:nvPr>
            <p:ph type="body" idx="1"/>
          </p:nvPr>
        </p:nvSpPr>
        <p:spPr>
          <a:xfrm>
            <a:off x="1303800" y="1351325"/>
            <a:ext cx="7030500" cy="3502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419" sz="1700" b="1">
                <a:solidFill>
                  <a:schemeClr val="dk1"/>
                </a:solidFill>
                <a:highlight>
                  <a:srgbClr val="FFFFFF"/>
                </a:highlight>
                <a:latin typeface="Roboto"/>
                <a:ea typeface="Roboto"/>
                <a:cs typeface="Roboto"/>
                <a:sym typeface="Roboto"/>
              </a:rPr>
              <a:t>Inventario:</a:t>
            </a:r>
            <a:r>
              <a:rPr lang="es-419" sz="1700">
                <a:solidFill>
                  <a:schemeClr val="dk1"/>
                </a:solidFill>
                <a:highlight>
                  <a:srgbClr val="FFFFFF"/>
                </a:highlight>
                <a:latin typeface="Roboto"/>
                <a:ea typeface="Roboto"/>
                <a:cs typeface="Roboto"/>
                <a:sym typeface="Roboto"/>
              </a:rPr>
              <a:t> Este microservicio se encarga de gestionar los productos de la pagina, su busqueda e información.</a:t>
            </a:r>
            <a:endParaRPr sz="17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1700" b="1">
                <a:solidFill>
                  <a:schemeClr val="dk1"/>
                </a:solidFill>
                <a:highlight>
                  <a:srgbClr val="FFFFFF"/>
                </a:highlight>
                <a:latin typeface="Roboto"/>
                <a:ea typeface="Roboto"/>
                <a:cs typeface="Roboto"/>
                <a:sym typeface="Roboto"/>
              </a:rPr>
              <a:t>Tienda: </a:t>
            </a:r>
            <a:r>
              <a:rPr lang="es-419" sz="1700">
                <a:solidFill>
                  <a:schemeClr val="dk1"/>
                </a:solidFill>
                <a:highlight>
                  <a:srgbClr val="FFFFFF"/>
                </a:highlight>
                <a:latin typeface="Roboto"/>
                <a:ea typeface="Roboto"/>
                <a:cs typeface="Roboto"/>
                <a:sym typeface="Roboto"/>
              </a:rPr>
              <a:t>Este microservicio se encarga de las tareas de la tienda, muestra informacion y estadisticas.</a:t>
            </a:r>
            <a:endParaRPr sz="1700" b="1">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1700" b="1">
                <a:solidFill>
                  <a:schemeClr val="dk1"/>
                </a:solidFill>
                <a:highlight>
                  <a:srgbClr val="FFFFFF"/>
                </a:highlight>
                <a:latin typeface="Roboto"/>
                <a:ea typeface="Roboto"/>
                <a:cs typeface="Roboto"/>
                <a:sym typeface="Roboto"/>
              </a:rPr>
              <a:t>Procesamiento de pagos:</a:t>
            </a:r>
            <a:r>
              <a:rPr lang="es-419" sz="1700">
                <a:solidFill>
                  <a:schemeClr val="dk1"/>
                </a:solidFill>
                <a:highlight>
                  <a:srgbClr val="FFFFFF"/>
                </a:highlight>
                <a:latin typeface="Roboto"/>
                <a:ea typeface="Roboto"/>
                <a:cs typeface="Roboto"/>
                <a:sym typeface="Roboto"/>
              </a:rPr>
              <a:t> Este microservicio se encarga de procesar los pagos realizados por los clientes.</a:t>
            </a:r>
            <a:endParaRPr sz="17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1700" b="1">
                <a:solidFill>
                  <a:schemeClr val="dk1"/>
                </a:solidFill>
                <a:highlight>
                  <a:srgbClr val="FFFFFF"/>
                </a:highlight>
                <a:latin typeface="Roboto"/>
                <a:ea typeface="Roboto"/>
                <a:cs typeface="Roboto"/>
                <a:sym typeface="Roboto"/>
              </a:rPr>
              <a:t>Ordenes: </a:t>
            </a:r>
            <a:r>
              <a:rPr lang="es-419" sz="1700">
                <a:solidFill>
                  <a:schemeClr val="dk1"/>
                </a:solidFill>
                <a:highlight>
                  <a:srgbClr val="FFFFFF"/>
                </a:highlight>
                <a:latin typeface="Roboto"/>
                <a:ea typeface="Roboto"/>
                <a:cs typeface="Roboto"/>
                <a:sym typeface="Roboto"/>
              </a:rPr>
              <a:t>Este microservicio se encarga del procesamiento de informacion de las ordenes</a:t>
            </a:r>
            <a:endParaRPr sz="17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s-419" sz="1700" b="1">
                <a:solidFill>
                  <a:schemeClr val="dk1"/>
                </a:solidFill>
                <a:highlight>
                  <a:srgbClr val="FFFFFF"/>
                </a:highlight>
                <a:latin typeface="Roboto"/>
                <a:ea typeface="Roboto"/>
                <a:cs typeface="Roboto"/>
                <a:sym typeface="Roboto"/>
              </a:rPr>
              <a:t>Usuario: </a:t>
            </a:r>
            <a:r>
              <a:rPr lang="es-419" sz="1700">
                <a:solidFill>
                  <a:schemeClr val="dk1"/>
                </a:solidFill>
                <a:highlight>
                  <a:srgbClr val="FFFFFF"/>
                </a:highlight>
                <a:latin typeface="Roboto"/>
                <a:ea typeface="Roboto"/>
                <a:cs typeface="Roboto"/>
                <a:sym typeface="Roboto"/>
              </a:rPr>
              <a:t>Este microservicio se encarga del ingreso de los usuarios, devuelve un token.</a:t>
            </a:r>
            <a:endParaRPr sz="2500" b="1">
              <a:solidFill>
                <a:schemeClr val="dk1"/>
              </a:solidFill>
              <a:highlight>
                <a:srgbClr val="FFFFFF"/>
              </a:highlight>
              <a:latin typeface="Roboto"/>
              <a:ea typeface="Roboto"/>
              <a:cs typeface="Roboto"/>
              <a:sym typeface="Roboto"/>
            </a:endParaRPr>
          </a:p>
          <a:p>
            <a:pPr marL="457200" lvl="0" indent="0" algn="just" rtl="0">
              <a:lnSpc>
                <a:spcPct val="107000"/>
              </a:lnSpc>
              <a:spcBef>
                <a:spcPts val="0"/>
              </a:spcBef>
              <a:spcAft>
                <a:spcPts val="0"/>
              </a:spcAft>
              <a:buNone/>
            </a:pPr>
            <a:endParaRPr sz="1884">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FF0000"/>
              </a:solidFill>
              <a:highlight>
                <a:schemeClr val="lt1"/>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Presentación en pantalla (16:9)</PresentationFormat>
  <Paragraphs>67</Paragraphs>
  <Slides>21</Slides>
  <Notes>21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21</vt:i4>
      </vt:variant>
    </vt:vector>
  </HeadingPairs>
  <TitlesOfParts>
    <vt:vector size="28" baseType="lpstr">
      <vt:lpstr>Nunito</vt:lpstr>
      <vt:lpstr>Nunito Black</vt:lpstr>
      <vt:lpstr>Roboto</vt:lpstr>
      <vt:lpstr>Maven Pro</vt:lpstr>
      <vt:lpstr>Arial</vt:lpstr>
      <vt:lpstr>Simple Light</vt:lpstr>
      <vt:lpstr>Momentum</vt:lpstr>
      <vt:lpstr>CyberBasket-Fase 3</vt:lpstr>
      <vt:lpstr>Desarrolladores de Coders Titans</vt:lpstr>
      <vt:lpstr>Repositorio</vt:lpstr>
      <vt:lpstr>En la anterior fase</vt:lpstr>
      <vt:lpstr>Presentación de PowerPoint</vt:lpstr>
      <vt:lpstr>Presentación de PowerPoint</vt:lpstr>
      <vt:lpstr>Arquitectura de microservicios</vt:lpstr>
      <vt:lpstr>Razones para escoger Microservicios</vt:lpstr>
      <vt:lpstr>Microservicios</vt:lpstr>
      <vt:lpstr>Presentación de PowerPoint</vt:lpstr>
      <vt:lpstr>Principales recursos</vt:lpstr>
      <vt:lpstr>Presentación de PowerPoint</vt:lpstr>
      <vt:lpstr>Presentación de PowerPoint</vt:lpstr>
      <vt:lpstr>Presentación de PowerPoint</vt:lpstr>
      <vt:lpstr>Base de datos</vt:lpstr>
      <vt:lpstr>Presentación de PowerPoint</vt:lpstr>
      <vt:lpstr>Presentación de PowerPoint</vt:lpstr>
      <vt:lpstr>Microservicios esenciales para el proyecto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CyberBasket-Fase 3</dc:title>
  <cp:lastModifiedBy>Juan</cp:lastModifiedBy>
  <cp:revision>1</cp:revision>
  <dcterms:modified xsi:type="dcterms:W3CDTF">2023-12-06T23:19:36Z</dcterms:modified>
</cp:coreProperties>
</file>