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Nunito Black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D3A8D9-B770-4424-B2DD-7F41113B933E}">
  <a:tblStyle styleId="{B3D3A8D9-B770-4424-B2DD-7F41113B93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2A9B034-B979-4A3E-BB45-40218D5D146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italic.fntdata"/><Relationship Id="rId10" Type="http://schemas.openxmlformats.org/officeDocument/2006/relationships/slide" Target="slides/slide4.xml"/><Relationship Id="rId32" Type="http://schemas.openxmlformats.org/officeDocument/2006/relationships/font" Target="fonts/Nunito-bold.fntdata"/><Relationship Id="rId13" Type="http://schemas.openxmlformats.org/officeDocument/2006/relationships/slide" Target="slides/slide7.xml"/><Relationship Id="rId35" Type="http://schemas.openxmlformats.org/officeDocument/2006/relationships/font" Target="fonts/MavenPro-regular.fntdata"/><Relationship Id="rId12" Type="http://schemas.openxmlformats.org/officeDocument/2006/relationships/slide" Target="slides/slide6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9.xml"/><Relationship Id="rId37" Type="http://schemas.openxmlformats.org/officeDocument/2006/relationships/font" Target="fonts/NunitoBlack-bold.fntdata"/><Relationship Id="rId14" Type="http://schemas.openxmlformats.org/officeDocument/2006/relationships/slide" Target="slides/slide8.xml"/><Relationship Id="rId36" Type="http://schemas.openxmlformats.org/officeDocument/2006/relationships/font" Target="fonts/MavenPr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NunitoBlack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a2bbfaa73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a2bbfaa73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a2bbfaa73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ea2bbfaa73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a35516e2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ea35516e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ea2bbfaa73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ea2bbfaa73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ea2bbfaa73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ea2bbfaa73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a2bbfaa73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ea2bbfaa73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ea3cce125e_1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ea3cce125e_1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ea2bbfaa73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ea2bbfaa73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ea3cce125e_1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ea3cce125e_1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ea2bbfaa73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ea2bbfaa73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a2bbfaa7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a2bbfaa7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ea3cce125e_1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ea3cce125e_1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ea2bbfaa73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ea2bbfaa73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ea3cce125e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ea3cce125e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ea3cce125e_1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ea3cce125e_1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eb3d63ee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eb3d63ee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a2bbfaa73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ea2bbfaa73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a3cce125e_9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a3cce125e_9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a2bbfaa73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ea2bbfaa73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a2bbfaa73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ea2bbfaa73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ea3cce125e_9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ea3cce125e_9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ea2bbfaa73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ea2bbfaa73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ea2bbfaa73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ea2bbfaa73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19250" y="269275"/>
            <a:ext cx="8520600" cy="10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4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CyberBasket-Fase 1</a:t>
            </a:r>
            <a:endParaRPr sz="4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2646025"/>
            <a:ext cx="8520600" cy="20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75">
                <a:solidFill>
                  <a:srgbClr val="000000"/>
                </a:solidFill>
                <a:latin typeface="Nunito Black"/>
                <a:ea typeface="Nunito Black"/>
                <a:cs typeface="Nunito Black"/>
                <a:sym typeface="Nunito Black"/>
              </a:rPr>
              <a:t>Juan Sebastian Henao Parra</a:t>
            </a:r>
            <a:endParaRPr sz="3175">
              <a:solidFill>
                <a:srgbClr val="000000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75">
                <a:solidFill>
                  <a:srgbClr val="000000"/>
                </a:solidFill>
                <a:latin typeface="Nunito Black"/>
                <a:ea typeface="Nunito Black"/>
                <a:cs typeface="Nunito Black"/>
                <a:sym typeface="Nunito Black"/>
              </a:rPr>
              <a:t>Sebastian Galvez Yepes</a:t>
            </a:r>
            <a:endParaRPr sz="3175">
              <a:solidFill>
                <a:srgbClr val="000000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75">
                <a:solidFill>
                  <a:srgbClr val="000000"/>
                </a:solidFill>
                <a:latin typeface="Nunito Black"/>
                <a:ea typeface="Nunito Black"/>
                <a:cs typeface="Nunito Black"/>
                <a:sym typeface="Nunito Black"/>
              </a:rPr>
              <a:t>Luis Fernando Gonzalez Zambrano</a:t>
            </a:r>
            <a:endParaRPr sz="3175">
              <a:solidFill>
                <a:srgbClr val="000000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75">
                <a:solidFill>
                  <a:srgbClr val="000000"/>
                </a:solidFill>
                <a:latin typeface="Nunito Black"/>
                <a:ea typeface="Nunito Black"/>
                <a:cs typeface="Nunito Black"/>
                <a:sym typeface="Nunito Black"/>
              </a:rPr>
              <a:t>Juan Pablo Pulgarin Musicue</a:t>
            </a:r>
            <a:endParaRPr sz="3175">
              <a:solidFill>
                <a:srgbClr val="000000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75">
                <a:solidFill>
                  <a:srgbClr val="000000"/>
                </a:solidFill>
                <a:latin typeface="Nunito Black"/>
                <a:ea typeface="Nunito Black"/>
                <a:cs typeface="Nunito Black"/>
                <a:sym typeface="Nunito Black"/>
              </a:rPr>
              <a:t>Jhony Alejandro Perez Gomez</a:t>
            </a:r>
            <a:endParaRPr sz="3175">
              <a:solidFill>
                <a:srgbClr val="000000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>
                <a:latin typeface="Nunito"/>
                <a:ea typeface="Nunito"/>
                <a:cs typeface="Nunito"/>
                <a:sym typeface="Nunito"/>
              </a:rPr>
              <a:t>Historias de usuario</a:t>
            </a:r>
            <a:endParaRPr sz="3800"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351325"/>
            <a:ext cx="7030500" cy="3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12358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</a:t>
            </a:r>
            <a:r>
              <a:rPr b="1"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usuario</a:t>
            </a:r>
            <a:r>
              <a:rPr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quiero registrarme de forma rápida y segura a la página</a:t>
            </a:r>
            <a:endParaRPr sz="18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358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</a:t>
            </a:r>
            <a:r>
              <a:rPr b="1"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usuario</a:t>
            </a:r>
            <a:r>
              <a:rPr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quiero poder filtrar los productos por categoría para encontrar más fácilmente los artículos que me interesan</a:t>
            </a:r>
            <a:endParaRPr sz="18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358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</a:t>
            </a:r>
            <a:r>
              <a:rPr b="1"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administrador de la plataforma</a:t>
            </a:r>
            <a:r>
              <a:rPr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quiero poder gestionar usuarios y permisos para garantizar un funcionamiento seguro y eficiente.</a:t>
            </a:r>
            <a:endParaRPr sz="18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358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</a:t>
            </a:r>
            <a:r>
              <a:rPr b="1"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usuario</a:t>
            </a:r>
            <a:r>
              <a:rPr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la plataforma, quiero tener la capacidad de realizar reseñas de los productos que compre.</a:t>
            </a:r>
            <a:endParaRPr sz="18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358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</a:t>
            </a:r>
            <a:r>
              <a:rPr b="1"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usuario</a:t>
            </a:r>
            <a:r>
              <a:rPr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quiero poder realizar todo el proceso de pago de un carrito de compras con PSE o mi tarjeta de crédito</a:t>
            </a:r>
            <a:endParaRPr sz="18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358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</a:t>
            </a:r>
            <a:r>
              <a:rPr b="1"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administrador de tienda</a:t>
            </a:r>
            <a:r>
              <a:rPr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quiero manipular mi inventario de productos (añadir, modificar, eliminar)</a:t>
            </a:r>
            <a:endParaRPr sz="18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358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</a:t>
            </a:r>
            <a:r>
              <a:rPr b="1"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administrador de tienda</a:t>
            </a:r>
            <a:r>
              <a:rPr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quiero poder ver todos los artículos que fueron pedidos y no han sido enviados</a:t>
            </a:r>
            <a:endParaRPr sz="18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358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</a:t>
            </a:r>
            <a:r>
              <a:rPr b="1"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administrador de tienda</a:t>
            </a:r>
            <a:r>
              <a:rPr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quiero poder observar gráficas con el stock de mis productos</a:t>
            </a:r>
            <a:endParaRPr sz="18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358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</a:t>
            </a:r>
            <a:r>
              <a:rPr b="1"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administrador de tienda</a:t>
            </a:r>
            <a:r>
              <a:rPr lang="es" sz="18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quiero poder responder a las preguntas en tiempo real de mis usuarios</a:t>
            </a:r>
            <a:endParaRPr sz="18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s" sz="2300">
                <a:latin typeface="Nunito"/>
                <a:ea typeface="Nunito"/>
                <a:cs typeface="Nunito"/>
                <a:sym typeface="Nunito"/>
              </a:rPr>
              <a:t>Requerimientos Funcionales</a:t>
            </a:r>
            <a:endParaRPr sz="2300"/>
          </a:p>
        </p:txBody>
      </p:sp>
      <p:graphicFrame>
        <p:nvGraphicFramePr>
          <p:cNvPr id="344" name="Google Shape;344;p23"/>
          <p:cNvGraphicFramePr/>
          <p:nvPr/>
        </p:nvGraphicFramePr>
        <p:xfrm>
          <a:off x="952500" y="12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{B3D3A8D9-B770-4424-B2DD-7F41113B933E}</a:tableStyleId>
              </a:tblPr>
              <a:tblGrid>
                <a:gridCol w="1117975"/>
                <a:gridCol w="4372425"/>
                <a:gridCol w="1748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Id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Descripción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Tipo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CF10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100"/>
                        <a:t>La plataforma debe permitir a los usuarios registrarse según su rol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100"/>
                        <a:t>RF01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CF11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100"/>
                        <a:t>La plataforma debe permitir a los usuarios filtrar los productos por categoría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RF02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CF12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100"/>
                        <a:t>La plataforma debe permitir a los administradores gestionar usuarios y permisos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RF03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CF13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100"/>
                        <a:t>La plataforma debe permitir a los usuarios realizar reseñas de los productos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RF03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CF14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100"/>
                        <a:t>La plataforma debe permitir a los usuarios realizar pagos con PSE o tarjeta de crédito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RF04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s" sz="2300">
                <a:latin typeface="Nunito"/>
                <a:ea typeface="Nunito"/>
                <a:cs typeface="Nunito"/>
                <a:sym typeface="Nunito"/>
              </a:rPr>
              <a:t>Requerimientos Funcionales</a:t>
            </a:r>
            <a:endParaRPr sz="2300"/>
          </a:p>
        </p:txBody>
      </p:sp>
      <p:graphicFrame>
        <p:nvGraphicFramePr>
          <p:cNvPr id="350" name="Google Shape;350;p24"/>
          <p:cNvGraphicFramePr/>
          <p:nvPr/>
        </p:nvGraphicFramePr>
        <p:xfrm>
          <a:off x="952500" y="12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{B3D3A8D9-B770-4424-B2DD-7F41113B933E}</a:tableStyleId>
              </a:tblPr>
              <a:tblGrid>
                <a:gridCol w="1117975"/>
                <a:gridCol w="4372425"/>
                <a:gridCol w="1748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Id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Descripción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Tipo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CF10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000"/>
                        <a:t>El vendedor puede gestionar las </a:t>
                      </a:r>
                      <a:r>
                        <a:rPr lang="es" sz="1000"/>
                        <a:t>órdenes</a:t>
                      </a:r>
                      <a:r>
                        <a:rPr lang="es" sz="1000"/>
                        <a:t> que le lleguen por parte de los compradores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100"/>
                        <a:t>RF01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CF11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000"/>
                        <a:t>El comprador puede seleccionar uno o varios productos y agregarlos al carrito de compras para posterior realizar la compra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RF02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CF12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000"/>
                        <a:t>El vendedor va a poder gestionar productos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RF03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CF13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000"/>
                        <a:t>La plataforma puede permitir visualizar las publicaciones de los vendedores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RF03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CF14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000"/>
                        <a:t>La plataforma debe permitir al vendedor de la tienda visualizar la lista de sus compradores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RF04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598575"/>
            <a:ext cx="7030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s" sz="2300">
                <a:latin typeface="Nunito"/>
                <a:ea typeface="Nunito"/>
                <a:cs typeface="Nunito"/>
                <a:sym typeface="Nunito"/>
              </a:rPr>
              <a:t>Requerimientos No funcionales</a:t>
            </a:r>
            <a:endParaRPr sz="2300"/>
          </a:p>
        </p:txBody>
      </p:sp>
      <p:graphicFrame>
        <p:nvGraphicFramePr>
          <p:cNvPr id="356" name="Google Shape;356;p25"/>
          <p:cNvGraphicFramePr/>
          <p:nvPr/>
        </p:nvGraphicFramePr>
        <p:xfrm>
          <a:off x="952500" y="12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{B3D3A8D9-B770-4424-B2DD-7F41113B933E}</a:tableStyleId>
              </a:tblPr>
              <a:tblGrid>
                <a:gridCol w="1117975"/>
                <a:gridCol w="4372425"/>
                <a:gridCol w="1748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Id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Descripción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Tipo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CNF10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La plataforma permite un acceso rápido y seguro, protegiendo los datos del usuario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RF01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CNF11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La plataforma debe ser escalable para soportar un aumento de tráfico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RF02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CNF12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La plataforma debe ser usable para proporcionar una experiencia de usuario fluida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RF03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CNF13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La plataforma debe ser adaptable para permitir su uso en diferentes dispositivos y plataformas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RF04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CNF14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La plataforma debe ser compatible con los principales navegadores web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RF05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CNF15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200"/>
                        <a:t>La plataforma debe ser estéticamente agradable y atractiva</a:t>
                      </a:r>
                      <a:endParaRPr sz="12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RF06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1303800" y="598575"/>
            <a:ext cx="70305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>
                <a:latin typeface="Nunito"/>
                <a:ea typeface="Nunito"/>
                <a:cs typeface="Nunito"/>
                <a:sym typeface="Nunito"/>
              </a:rPr>
              <a:t>Casos de uso</a:t>
            </a:r>
            <a:endParaRPr sz="3800"/>
          </a:p>
        </p:txBody>
      </p:sp>
      <p:sp>
        <p:nvSpPr>
          <p:cNvPr id="362" name="Google Shape;362;p26"/>
          <p:cNvSpPr txBox="1"/>
          <p:nvPr>
            <p:ph idx="1" type="body"/>
          </p:nvPr>
        </p:nvSpPr>
        <p:spPr>
          <a:xfrm>
            <a:off x="1303800" y="1351325"/>
            <a:ext cx="7030500" cy="3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0885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6"/>
              <a:buFont typeface="Arial"/>
              <a:buChar char="●"/>
            </a:pPr>
            <a:r>
              <a:rPr lang="es" sz="19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Proceso de pago de carrito de compras</a:t>
            </a:r>
            <a:endParaRPr sz="19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885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6"/>
              <a:buFont typeface="Arial"/>
              <a:buChar char="●"/>
            </a:pPr>
            <a:r>
              <a:rPr lang="es" sz="19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Registrar usuario</a:t>
            </a:r>
            <a:endParaRPr sz="19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885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6"/>
              <a:buFont typeface="Arial"/>
              <a:buChar char="●"/>
            </a:pPr>
            <a:r>
              <a:rPr lang="es" sz="19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</a:t>
            </a:r>
            <a:r>
              <a:rPr lang="es" sz="19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usuarios</a:t>
            </a:r>
            <a:endParaRPr sz="19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885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6"/>
              <a:buFont typeface="Arial"/>
              <a:buChar char="●"/>
            </a:pPr>
            <a:r>
              <a:rPr lang="es" sz="19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s" sz="19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datos</a:t>
            </a:r>
            <a:endParaRPr sz="19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885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6"/>
              <a:buFont typeface="Arial"/>
              <a:buChar char="●"/>
            </a:pPr>
            <a:r>
              <a:rPr lang="es" sz="19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Búsqueda</a:t>
            </a:r>
            <a:r>
              <a:rPr lang="es" sz="19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datos</a:t>
            </a:r>
            <a:endParaRPr sz="19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1056763" y="325225"/>
            <a:ext cx="7030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>
                <a:latin typeface="Nunito"/>
                <a:ea typeface="Nunito"/>
                <a:cs typeface="Nunito"/>
                <a:sym typeface="Nunito"/>
              </a:rPr>
              <a:t>Especificación de caso de uso (CU-CBK-01)</a:t>
            </a:r>
            <a:endParaRPr/>
          </a:p>
        </p:txBody>
      </p:sp>
      <p:graphicFrame>
        <p:nvGraphicFramePr>
          <p:cNvPr id="368" name="Google Shape;368;p27"/>
          <p:cNvGraphicFramePr/>
          <p:nvPr/>
        </p:nvGraphicFramePr>
        <p:xfrm>
          <a:off x="634388" y="101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{B3D3A8D9-B770-4424-B2DD-7F41113B933E}</a:tableStyleId>
              </a:tblPr>
              <a:tblGrid>
                <a:gridCol w="1028825"/>
                <a:gridCol w="6846400"/>
              </a:tblGrid>
              <a:tr h="35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Nombre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Registrar usuario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3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Descripción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100"/>
                        <a:t>Este caso de uso describe el proceso de registro para los usuarios que desean registrarse en la plataforma, asegurando un acceso rápido y seguro a la página web según su rol.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Actores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100"/>
                        <a:t>Cliente, vendedor y administrador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3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Precondiciones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100"/>
                        <a:t>El usuario debe tener acceso a la página de registro y debe proporcionar la información requerida según su rol.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Postcondiciones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100"/>
                        <a:t>El usuario tiene una cuenta registrada en la plataforma con los permisos y roles asignados correspondientes a su elección durante el registro.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07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Flujo Normal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s" sz="1000"/>
                        <a:t>El usuario accede a la página de registro, el sistema presenta las opciones de registro según los roles disponibles (cliente, vendedor, administrador).</a:t>
                      </a:r>
                      <a:endParaRPr sz="1000"/>
                    </a:p>
                    <a:p>
                      <a:pPr indent="-292100" lvl="0" marL="45720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s" sz="1000"/>
                        <a:t>El usuario selecciona el rol apropiado para su registro.</a:t>
                      </a:r>
                      <a:endParaRPr sz="1000"/>
                    </a:p>
                    <a:p>
                      <a:pPr indent="-292100" lvl="0" marL="45720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s" sz="1000"/>
                        <a:t>El sistema solicita la información necesaria según el rol seleccionado (como nombre de usuario, dirección de correo electrónico y contraseña).</a:t>
                      </a:r>
                      <a:endParaRPr sz="1000"/>
                    </a:p>
                    <a:p>
                      <a:pPr indent="-292100" lvl="0" marL="45720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s" sz="1000"/>
                        <a:t>El usuario completa los campos requeridos y confirma los detalles de registro.</a:t>
                      </a:r>
                      <a:endParaRPr sz="1000"/>
                    </a:p>
                    <a:p>
                      <a:pPr indent="-292100" lvl="0" marL="45720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s" sz="1000"/>
                        <a:t>El sistema valida la información ingresada y crea una cuenta para el usuario con el rol correspondiente.</a:t>
                      </a:r>
                      <a:endParaRPr sz="1000"/>
                    </a:p>
                    <a:p>
                      <a:pPr indent="-292100" lvl="0" marL="45720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s" sz="1000"/>
                        <a:t>El sistema muestra un mensaje de confirmación de registro exitoso y redirige al usuario a la página principal o a una página de confirmación, según sea necesario.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1056763" y="325225"/>
            <a:ext cx="7030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>
                <a:latin typeface="Nunito"/>
                <a:ea typeface="Nunito"/>
                <a:cs typeface="Nunito"/>
                <a:sym typeface="Nunito"/>
              </a:rPr>
              <a:t>Especificación de caso de uso (CU-CBK-01)</a:t>
            </a:r>
            <a:endParaRPr/>
          </a:p>
        </p:txBody>
      </p:sp>
      <p:pic>
        <p:nvPicPr>
          <p:cNvPr id="374" name="Google Shape;3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100" y="774025"/>
            <a:ext cx="3748915" cy="406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Google Shape;379;p29"/>
          <p:cNvGraphicFramePr/>
          <p:nvPr/>
        </p:nvGraphicFramePr>
        <p:xfrm>
          <a:off x="634388" y="106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{B3D3A8D9-B770-4424-B2DD-7F41113B933E}</a:tableStyleId>
              </a:tblPr>
              <a:tblGrid>
                <a:gridCol w="1028825"/>
                <a:gridCol w="6846400"/>
              </a:tblGrid>
              <a:tr h="35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Nombre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Gestionar de usuarios y Permisos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Descripción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El administrador de la plataforma gestiona los usuarios y permisos para garantizar el funcionamiento seguro y eficiente.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Actores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Administrador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Precondiciones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" sz="1200"/>
                        <a:t>El administrador inicia sesión con sus credenciales válidas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" sz="1200"/>
                        <a:t>Existe al menos un usuario registrado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Postcondiciones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Todas las acciones realizadas en el sistema, como la creación de nuevos usuarios, la desactivación de cuentas, la eliminación de usuarios y las modificaciones de permisos, han quedado registradas en el sistema para fines de auditoría.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7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Flujo Normal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s" sz="1200"/>
                        <a:t>El administrador inicia sesión con sus credenciales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s" sz="1200"/>
                        <a:t>El administrador accede a la sección de usuarios y permisos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s" sz="1200"/>
                        <a:t>El administrador visualiza la lista de usuarios existente con sus permisos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s" sz="1200"/>
                        <a:t>El administrador procede a crear , eliminar, actualizar, desactivar y asignar y modificar permisos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0" name="Google Shape;380;p29"/>
          <p:cNvSpPr txBox="1"/>
          <p:nvPr>
            <p:ph type="title"/>
          </p:nvPr>
        </p:nvSpPr>
        <p:spPr>
          <a:xfrm>
            <a:off x="1056763" y="325225"/>
            <a:ext cx="7030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>
                <a:latin typeface="Nunito"/>
                <a:ea typeface="Nunito"/>
                <a:cs typeface="Nunito"/>
                <a:sym typeface="Nunito"/>
              </a:rPr>
              <a:t>Especificación de caso de uso (CU-CBK-02)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/>
          <p:nvPr>
            <p:ph type="title"/>
          </p:nvPr>
        </p:nvSpPr>
        <p:spPr>
          <a:xfrm>
            <a:off x="1056763" y="325225"/>
            <a:ext cx="7030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>
                <a:latin typeface="Nunito"/>
                <a:ea typeface="Nunito"/>
                <a:cs typeface="Nunito"/>
                <a:sym typeface="Nunito"/>
              </a:rPr>
              <a:t>Especificación de caso de uso (CU-CBK-02)</a:t>
            </a:r>
            <a:endParaRPr/>
          </a:p>
        </p:txBody>
      </p:sp>
      <p:pic>
        <p:nvPicPr>
          <p:cNvPr id="386" name="Google Shape;3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813" y="1078825"/>
            <a:ext cx="4986381" cy="406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31"/>
          <p:cNvGraphicFramePr/>
          <p:nvPr/>
        </p:nvGraphicFramePr>
        <p:xfrm>
          <a:off x="58652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{B3D3A8D9-B770-4424-B2DD-7F41113B933E}</a:tableStyleId>
              </a:tblPr>
              <a:tblGrid>
                <a:gridCol w="1028825"/>
                <a:gridCol w="6846400"/>
              </a:tblGrid>
              <a:tr h="35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Nombre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Búsqueda de productos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Descripción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Los usuarios pueden buscar productos en la plataforma CyberBasket.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Actores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Cliente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Precondiciones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usuario debe iniciar sesión o crear una cuenta.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Postcondiciones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usuario puede ver una lista de productos que coinciden con su consulta.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7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Flujo Normal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s" sz="1300"/>
                        <a:t>El usuario ingresa una consulta de búsqueda en el campo de búsqueda.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s" sz="1300"/>
                        <a:t>El sistema muestra una lista de productos que coinciden con la consulta. 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s" sz="1300"/>
                        <a:t>El usuario puede filtrar los resultados de la búsqueda por categoría, precio, marca, etc. 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s" sz="1300"/>
                        <a:t>El usuario puede ver información detallada sobre un producto, como descripción, imágenes, precio y disponibilidad.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2" name="Google Shape;392;p31"/>
          <p:cNvSpPr txBox="1"/>
          <p:nvPr>
            <p:ph type="title"/>
          </p:nvPr>
        </p:nvSpPr>
        <p:spPr>
          <a:xfrm>
            <a:off x="1056763" y="325225"/>
            <a:ext cx="7030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>
                <a:latin typeface="Nunito"/>
                <a:ea typeface="Nunito"/>
                <a:cs typeface="Nunito"/>
                <a:sym typeface="Nunito"/>
              </a:rPr>
              <a:t>Especificación de caso de uso (CU-CBK-08)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251525" y="598575"/>
            <a:ext cx="69342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500">
                <a:latin typeface="Nunito"/>
                <a:ea typeface="Nunito"/>
                <a:cs typeface="Nunito"/>
                <a:sym typeface="Nunito"/>
              </a:rPr>
              <a:t>Desarrolladores de Coders Titans</a:t>
            </a:r>
            <a:endParaRPr sz="4000"/>
          </a:p>
        </p:txBody>
      </p:sp>
      <p:graphicFrame>
        <p:nvGraphicFramePr>
          <p:cNvPr id="284" name="Google Shape;284;p1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{B3D3A8D9-B770-4424-B2DD-7F41113B933E}</a:tableStyleId>
              </a:tblPr>
              <a:tblGrid>
                <a:gridCol w="2110925"/>
                <a:gridCol w="2134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900"/>
                        <a:t>Nombre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900"/>
                        <a:t>Rol</a:t>
                      </a:r>
                      <a:endParaRPr b="1"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Juan Sebastian Henao Parra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Planeación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Sebastian Galvez Yepes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Calidad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Luis Fernando Gonzalez Zambrano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Desarrollo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Juan Pablo Pulgarin Musicue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Líder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Jhony Alejandro Perez Gomez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Soporte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650" y="1619252"/>
            <a:ext cx="3169700" cy="31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/>
          <p:nvPr>
            <p:ph type="title"/>
          </p:nvPr>
        </p:nvSpPr>
        <p:spPr>
          <a:xfrm>
            <a:off x="1056763" y="325225"/>
            <a:ext cx="7030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>
                <a:latin typeface="Nunito"/>
                <a:ea typeface="Nunito"/>
                <a:cs typeface="Nunito"/>
                <a:sym typeface="Nunito"/>
              </a:rPr>
              <a:t>Especificación de caso de uso (CU-CBK-08)</a:t>
            </a:r>
            <a:endParaRPr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588" y="1078825"/>
            <a:ext cx="4492835" cy="406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Google Shape;403;p33"/>
          <p:cNvGraphicFramePr/>
          <p:nvPr/>
        </p:nvGraphicFramePr>
        <p:xfrm>
          <a:off x="58652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{B3D3A8D9-B770-4424-B2DD-7F41113B933E}</a:tableStyleId>
              </a:tblPr>
              <a:tblGrid>
                <a:gridCol w="1028825"/>
                <a:gridCol w="6846400"/>
              </a:tblGrid>
              <a:tr h="35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Nombre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Proceso de Pago de Carrito de Compras a través de PSE o Tarjeta de Crédito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Descripción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Este caso de uso describe el proceso de pago que un usuario (comprador) sigue al realizar una compra en la plataforma CyberBasket utilizando PSE o una tarjeta de crédito como métodos de pago. El sistema de pago es el encargado de facilitar y procesar la transacción.</a:t>
                      </a:r>
                      <a:endParaRPr/>
                    </a:p>
                  </a:txBody>
                  <a:tcPr marT="91425" marB="91425" marR="91425" marL="914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Actores</a:t>
                      </a:r>
                      <a:endParaRPr/>
                    </a:p>
                  </a:txBody>
                  <a:tcPr marT="91425" marB="91425" marR="91425" marL="914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Cliente</a:t>
                      </a:r>
                      <a:endParaRPr sz="12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Precondiciones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 El usuario ha iniciado sesión en su cuenta.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 El usuario ha agregado al menos un producto al carrito de compras y tiene un carrito activo.</a:t>
                      </a:r>
                      <a:endParaRPr/>
                    </a:p>
                  </a:txBody>
                  <a:tcPr marT="91425" marB="91425" marR="91425" marL="9142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0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Postcondiciones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 El usuario ha completado el pago de su carrito de compras.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 Los productos comprados se retiran del inventario.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 Se genera un registro de la transacción de compra en el historial del usuario.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- Se envía un correo electrónico de confirmación al usuario con los detalles de la compra.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4" name="Google Shape;404;p33"/>
          <p:cNvSpPr txBox="1"/>
          <p:nvPr>
            <p:ph type="title"/>
          </p:nvPr>
        </p:nvSpPr>
        <p:spPr>
          <a:xfrm>
            <a:off x="1056763" y="325225"/>
            <a:ext cx="7030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>
                <a:latin typeface="Nunito"/>
                <a:ea typeface="Nunito"/>
                <a:cs typeface="Nunito"/>
                <a:sym typeface="Nunito"/>
              </a:rPr>
              <a:t>Especificación de caso de uso (CU-CBK-04)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475" y="1199775"/>
            <a:ext cx="7414825" cy="37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4"/>
          <p:cNvSpPr txBox="1"/>
          <p:nvPr>
            <p:ph type="title"/>
          </p:nvPr>
        </p:nvSpPr>
        <p:spPr>
          <a:xfrm>
            <a:off x="1056763" y="325225"/>
            <a:ext cx="7030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>
                <a:latin typeface="Nunito"/>
                <a:ea typeface="Nunito"/>
                <a:cs typeface="Nunito"/>
                <a:sym typeface="Nunito"/>
              </a:rPr>
              <a:t>Especificación de caso de uso (CU-CBK-04)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 txBox="1"/>
          <p:nvPr>
            <p:ph type="title"/>
          </p:nvPr>
        </p:nvSpPr>
        <p:spPr>
          <a:xfrm>
            <a:off x="347725" y="1371600"/>
            <a:ext cx="2148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casos de uso</a:t>
            </a:r>
            <a:endParaRPr/>
          </a:p>
        </p:txBody>
      </p:sp>
      <p:pic>
        <p:nvPicPr>
          <p:cNvPr id="416" name="Google Shape;4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101" y="0"/>
            <a:ext cx="4994900" cy="510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/>
          <p:nvPr>
            <p:ph type="title"/>
          </p:nvPr>
        </p:nvSpPr>
        <p:spPr>
          <a:xfrm>
            <a:off x="2925500" y="4241375"/>
            <a:ext cx="70305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>
                <a:latin typeface="Nunito"/>
                <a:ea typeface="Nunito"/>
                <a:cs typeface="Nunito"/>
                <a:sym typeface="Nunito"/>
              </a:rPr>
              <a:t>Muchas Gracias</a:t>
            </a: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500">
                <a:latin typeface="Nunito"/>
                <a:ea typeface="Nunito"/>
                <a:cs typeface="Nunito"/>
                <a:sym typeface="Nunito"/>
              </a:rPr>
              <a:t>Presentación</a:t>
            </a:r>
            <a:r>
              <a:rPr lang="es" sz="2500">
                <a:latin typeface="Nunito"/>
                <a:ea typeface="Nunito"/>
                <a:cs typeface="Nunito"/>
                <a:sym typeface="Nunito"/>
              </a:rPr>
              <a:t> de software CyberBasket</a:t>
            </a:r>
            <a:endParaRPr sz="4000"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351325"/>
            <a:ext cx="7030500" cy="31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 proyecto consiste en crear una plataforma de comercio electrónico llamada CyberBasket, la cual permitirá a las pequeñas y medianas empresas (PYMEs) establecer y operar fácilmente sus propias tiendas en línea.</a:t>
            </a:r>
            <a:endParaRPr sz="25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107750"/>
            <a:ext cx="70305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500">
                <a:latin typeface="Nunito"/>
                <a:ea typeface="Nunito"/>
                <a:cs typeface="Nunito"/>
                <a:sym typeface="Nunito"/>
              </a:rPr>
              <a:t>Planeación </a:t>
            </a:r>
            <a:endParaRPr sz="400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00" y="789675"/>
            <a:ext cx="3868751" cy="250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400" y="584575"/>
            <a:ext cx="3868751" cy="262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9846" y="3213475"/>
            <a:ext cx="3286549" cy="19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>
                <a:latin typeface="Nunito"/>
                <a:ea typeface="Nunito"/>
                <a:cs typeface="Nunito"/>
                <a:sym typeface="Nunito"/>
              </a:rPr>
              <a:t>Identificación</a:t>
            </a:r>
            <a:r>
              <a:rPr lang="es" sz="2300">
                <a:latin typeface="Nunito"/>
                <a:ea typeface="Nunito"/>
                <a:cs typeface="Nunito"/>
                <a:sym typeface="Nunito"/>
              </a:rPr>
              <a:t> del problema</a:t>
            </a:r>
            <a:endParaRPr sz="3800"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351325"/>
            <a:ext cx="2892000" cy="31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7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comercio electrónico ha crecido de forma exponencial en los últimos años, convirtiéndose en una alternativa viable para las PYMEs que buscan llegar a nuevos clientes y aumentar sus ventas. Sin embargo, el desarrollo de una tienda en línea puede ser una tarea compleja y costosa, especialmente para las PYMEs con recursos limitados.</a:t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200" y="1312275"/>
            <a:ext cx="4150950" cy="31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500">
                <a:latin typeface="Nunito"/>
                <a:ea typeface="Nunito"/>
                <a:cs typeface="Nunito"/>
                <a:sym typeface="Nunito"/>
              </a:rPr>
              <a:t>Objetivos principales de la </a:t>
            </a:r>
            <a:r>
              <a:rPr lang="es" sz="2500">
                <a:latin typeface="Nunito"/>
                <a:ea typeface="Nunito"/>
                <a:cs typeface="Nunito"/>
                <a:sym typeface="Nunito"/>
              </a:rPr>
              <a:t>aplicación</a:t>
            </a:r>
            <a:endParaRPr sz="4000"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351325"/>
            <a:ext cx="7030500" cy="31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una plataforma de comercio electrónico que sea asequible, fácil de usar y personalizable para satisfacer las necesidades de las PYMEs.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Ayudar a las PYMEs a aumentar sus ventas y llegar a nuevos clientes.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Contribuir al desarrollo del comercio electrónico en Colombia.</a:t>
            </a:r>
            <a:endParaRPr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500">
                <a:latin typeface="Nunito"/>
                <a:ea typeface="Nunito"/>
                <a:cs typeface="Nunito"/>
                <a:sym typeface="Nunito"/>
              </a:rPr>
              <a:t>Objetivos de negocio</a:t>
            </a:r>
            <a:endParaRPr sz="4000"/>
          </a:p>
        </p:txBody>
      </p:sp>
      <p:graphicFrame>
        <p:nvGraphicFramePr>
          <p:cNvPr id="318" name="Google Shape;318;p19"/>
          <p:cNvGraphicFramePr/>
          <p:nvPr/>
        </p:nvGraphicFramePr>
        <p:xfrm>
          <a:off x="608100" y="151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{C2A9B034-B979-4A3E-BB45-40218D5D1465}</a:tableStyleId>
              </a:tblPr>
              <a:tblGrid>
                <a:gridCol w="1060950"/>
                <a:gridCol w="7156050"/>
              </a:tblGrid>
              <a:tr h="84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Código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Descripción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ON001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Aumentar el número de PYMEs que utilizan CyberBasket para establecer y operar sus propias tiendas en línea.</a:t>
                      </a:r>
                      <a:endParaRPr sz="1500"/>
                    </a:p>
                  </a:txBody>
                  <a:tcPr marT="19050" marB="19050" marR="91425" marL="9142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ON002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Mejorar la experiencia de usuario de CyberBasket para que sea más intuitiva y atractiva.</a:t>
                      </a:r>
                      <a:endParaRPr sz="1500"/>
                    </a:p>
                  </a:txBody>
                  <a:tcPr marT="19050" marB="19050" marR="91425" marL="9142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ON003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Integrar funcionalidades avanzadas de gestión de inventario y procesamiento de pagos en CyberBasket.</a:t>
                      </a:r>
                      <a:endParaRPr sz="1500"/>
                    </a:p>
                  </a:txBody>
                  <a:tcPr marT="19050" marB="19050" marR="91425" marL="9142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ON004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Ofrecer una plataforma de soporte integral para los usuarios de CyberBasket.</a:t>
                      </a:r>
                      <a:endParaRPr sz="1500"/>
                    </a:p>
                  </a:txBody>
                  <a:tcPr marT="19050" marB="19050" marR="91425" marL="9142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ON005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Proporcionar a los usuarios de CyberBasket una vista con reporte de datos y métricas para que puedan monitorear el rendimiento de sus tiendas en línea.</a:t>
                      </a:r>
                      <a:endParaRPr sz="1500"/>
                    </a:p>
                  </a:txBody>
                  <a:tcPr marT="19050" marB="19050" marR="91425" marL="9142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287825"/>
            <a:ext cx="70305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700">
                <a:latin typeface="Nunito"/>
                <a:ea typeface="Nunito"/>
                <a:cs typeface="Nunito"/>
                <a:sym typeface="Nunito"/>
              </a:rPr>
              <a:t>Stakeholders</a:t>
            </a:r>
            <a:endParaRPr sz="2700"/>
          </a:p>
        </p:txBody>
      </p:sp>
      <p:graphicFrame>
        <p:nvGraphicFramePr>
          <p:cNvPr id="324" name="Google Shape;324;p20"/>
          <p:cNvGraphicFramePr/>
          <p:nvPr/>
        </p:nvGraphicFramePr>
        <p:xfrm>
          <a:off x="617100" y="98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{B3D3A8D9-B770-4424-B2DD-7F41113B933E}</a:tableStyleId>
              </a:tblPr>
              <a:tblGrid>
                <a:gridCol w="2128525"/>
                <a:gridCol w="2072700"/>
                <a:gridCol w="3373175"/>
              </a:tblGrid>
              <a:tr h="48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Rol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Responsabilidades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74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Propietarios/Inversionistas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100"/>
                        <a:t>Dueños e Inversionista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100"/>
                        <a:t>Proporcionar financiamiento y recursos. - Tomar decisiones estratégicas. - Garantizar la rentabilidad.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4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PYMES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100"/>
                        <a:t>Clientes que utilizan CyberBasket para sus tiendas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100"/>
                        <a:t>Configurar y gestionar tiendas en línea. - Cargar productos, administrar inventarios y Proporcionar retroalimentación.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4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Usuarios finales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100"/>
                        <a:t>Personas que compran productos de las tiendas en CyberBasket.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100"/>
                        <a:t>Explorar y realizar compras. - Proporcionar retroalimentación sobre la experiencia de compra.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4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Desarrolladores y Personal Técnico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100"/>
                        <a:t>Equipo técnico que desarrolla y mantiene la plataforma.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100"/>
                        <a:t>Diseñar, desarrollar, mantener y actualizar la plataforma y brindar atención al cliente y soporte técnico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052250" y="169950"/>
            <a:ext cx="75336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>
                <a:latin typeface="Nunito"/>
                <a:ea typeface="Nunito"/>
                <a:cs typeface="Nunito"/>
                <a:sym typeface="Nunito"/>
              </a:rPr>
              <a:t>Stakeholders y estrategias para extraer </a:t>
            </a:r>
            <a:r>
              <a:rPr lang="es" sz="2300">
                <a:latin typeface="Nunito"/>
                <a:ea typeface="Nunito"/>
                <a:cs typeface="Nunito"/>
                <a:sym typeface="Nunito"/>
              </a:rPr>
              <a:t>información</a:t>
            </a:r>
            <a:endParaRPr sz="2300"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351325"/>
            <a:ext cx="7030500" cy="3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50" y="1351325"/>
            <a:ext cx="4095500" cy="35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300" y="984650"/>
            <a:ext cx="4437700" cy="38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