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
      <p:font typeface="Nunito Black"/>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37908C-2628-4BC9-AC3D-1D61E576B234}">
  <a:tblStyle styleId="{3D37908C-2628-4BC9-AC3D-1D61E576B2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7FF6E8-3D6E-42CC-8E61-74618C2DD49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6.xml"/><Relationship Id="rId44" Type="http://schemas.openxmlformats.org/officeDocument/2006/relationships/font" Target="fonts/NunitoBlack-bold.fntdata"/><Relationship Id="rId21" Type="http://schemas.openxmlformats.org/officeDocument/2006/relationships/slide" Target="slides/slide15.xml"/><Relationship Id="rId43" Type="http://schemas.openxmlformats.org/officeDocument/2006/relationships/font" Target="fonts/MavenPr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Nunito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b2ab668e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b2ab668e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07000"/>
              </a:lnSpc>
              <a:spcBef>
                <a:spcPts val="0"/>
              </a:spcBef>
              <a:spcAft>
                <a:spcPts val="0"/>
              </a:spcAft>
              <a:buClr>
                <a:schemeClr val="dk1"/>
              </a:buClr>
              <a:buSzPts val="1100"/>
              <a:buAutoNum type="arabicPeriod"/>
            </a:pPr>
            <a:r>
              <a:rPr lang="es" sz="1884">
                <a:solidFill>
                  <a:schemeClr val="dk1"/>
                </a:solidFill>
              </a:rPr>
              <a:t>Para la segunda fase se entregarán los mockups y el diagrama de base de datos, el diseño de la arquitectura. Además, se debe tener una base de datos populada y desplegada en un servicio en nube.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b2ac7095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b2ac7095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b2e0f46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eb2e0f46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b2ac7095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b2ac7095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b2e0f46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eb2e0f46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b2ac7095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b2ac7095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eb2e0f467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eb2e0f46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eb2e0f46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eb2e0f46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b2ac7095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b2ac7095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9c8071f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99c8071f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9c8071f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99c8071f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b2ab668e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b2ab668e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9c8071f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9c8071f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9c8071f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99c8071f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b2ab668e5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b2ab668e5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9c8071fc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9c8071fc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b2ac709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b2ac709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b2e0f46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b2e0f46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eb2ac709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eb2ac709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9c8071fc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99c8071fc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eb2e0f467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eb2e0f46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eb2e0f467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eb2e0f467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9c8071f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9c8071f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eb2ac709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eb2ac709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eb2ab668e5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eb2ab668e5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9c8071fc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9c8071fc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b2ab668e5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b2ab668e5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b2ab668e5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b2ab668e5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b2ac7095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b2ac7095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b2ac7095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b2ac7095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b2e0f46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b2e0f46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19250" y="269275"/>
            <a:ext cx="8520600" cy="105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s" sz="4600">
                <a:solidFill>
                  <a:schemeClr val="dk2"/>
                </a:solidFill>
                <a:latin typeface="Nunito"/>
                <a:ea typeface="Nunito"/>
                <a:cs typeface="Nunito"/>
                <a:sym typeface="Nunito"/>
              </a:rPr>
              <a:t>CyberBasket-Fase 2</a:t>
            </a:r>
            <a:endParaRPr sz="4600">
              <a:solidFill>
                <a:schemeClr val="dk2"/>
              </a:solidFill>
              <a:latin typeface="Nunito"/>
              <a:ea typeface="Nunito"/>
              <a:cs typeface="Nunito"/>
              <a:sym typeface="Nunito"/>
            </a:endParaRPr>
          </a:p>
        </p:txBody>
      </p:sp>
      <p:sp>
        <p:nvSpPr>
          <p:cNvPr id="278" name="Google Shape;278;p13"/>
          <p:cNvSpPr txBox="1"/>
          <p:nvPr>
            <p:ph idx="1" type="subTitle"/>
          </p:nvPr>
        </p:nvSpPr>
        <p:spPr>
          <a:xfrm>
            <a:off x="311700" y="2646025"/>
            <a:ext cx="8520600" cy="20838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s" sz="2775">
                <a:solidFill>
                  <a:srgbClr val="000000"/>
                </a:solidFill>
                <a:latin typeface="Nunito Black"/>
                <a:ea typeface="Nunito Black"/>
                <a:cs typeface="Nunito Black"/>
                <a:sym typeface="Nunito Black"/>
              </a:rPr>
              <a:t>Juan Sebastian Henao Parra</a:t>
            </a:r>
            <a:endParaRPr sz="3175">
              <a:solidFill>
                <a:srgbClr val="000000"/>
              </a:solidFill>
              <a:latin typeface="Nunito Black"/>
              <a:ea typeface="Nunito Black"/>
              <a:cs typeface="Nunito Black"/>
              <a:sym typeface="Nunito Black"/>
            </a:endParaRPr>
          </a:p>
          <a:p>
            <a:pPr indent="0" lvl="0" marL="0" rtl="0" algn="r">
              <a:spcBef>
                <a:spcPts val="0"/>
              </a:spcBef>
              <a:spcAft>
                <a:spcPts val="0"/>
              </a:spcAft>
              <a:buNone/>
            </a:pPr>
            <a:r>
              <a:rPr lang="es" sz="2775">
                <a:solidFill>
                  <a:srgbClr val="000000"/>
                </a:solidFill>
                <a:latin typeface="Nunito Black"/>
                <a:ea typeface="Nunito Black"/>
                <a:cs typeface="Nunito Black"/>
                <a:sym typeface="Nunito Black"/>
              </a:rPr>
              <a:t>Sebastian Galvez Yepes</a:t>
            </a:r>
            <a:endParaRPr sz="3175">
              <a:solidFill>
                <a:srgbClr val="000000"/>
              </a:solidFill>
              <a:latin typeface="Nunito Black"/>
              <a:ea typeface="Nunito Black"/>
              <a:cs typeface="Nunito Black"/>
              <a:sym typeface="Nunito Black"/>
            </a:endParaRPr>
          </a:p>
          <a:p>
            <a:pPr indent="0" lvl="0" marL="0" rtl="0" algn="r">
              <a:spcBef>
                <a:spcPts val="0"/>
              </a:spcBef>
              <a:spcAft>
                <a:spcPts val="0"/>
              </a:spcAft>
              <a:buNone/>
            </a:pPr>
            <a:r>
              <a:rPr lang="es" sz="2775">
                <a:solidFill>
                  <a:srgbClr val="000000"/>
                </a:solidFill>
                <a:latin typeface="Nunito Black"/>
                <a:ea typeface="Nunito Black"/>
                <a:cs typeface="Nunito Black"/>
                <a:sym typeface="Nunito Black"/>
              </a:rPr>
              <a:t>Luis Fernando Gonzalez Zambrano</a:t>
            </a:r>
            <a:endParaRPr sz="3175">
              <a:solidFill>
                <a:srgbClr val="000000"/>
              </a:solidFill>
              <a:latin typeface="Nunito Black"/>
              <a:ea typeface="Nunito Black"/>
              <a:cs typeface="Nunito Black"/>
              <a:sym typeface="Nunito Black"/>
            </a:endParaRPr>
          </a:p>
          <a:p>
            <a:pPr indent="0" lvl="0" marL="0" rtl="0" algn="r">
              <a:spcBef>
                <a:spcPts val="0"/>
              </a:spcBef>
              <a:spcAft>
                <a:spcPts val="0"/>
              </a:spcAft>
              <a:buNone/>
            </a:pPr>
            <a:r>
              <a:rPr lang="es" sz="2775">
                <a:solidFill>
                  <a:srgbClr val="000000"/>
                </a:solidFill>
                <a:latin typeface="Nunito Black"/>
                <a:ea typeface="Nunito Black"/>
                <a:cs typeface="Nunito Black"/>
                <a:sym typeface="Nunito Black"/>
              </a:rPr>
              <a:t>Juan Pablo Pulgarin Musicue</a:t>
            </a:r>
            <a:endParaRPr sz="3175">
              <a:solidFill>
                <a:srgbClr val="000000"/>
              </a:solidFill>
              <a:latin typeface="Nunito Black"/>
              <a:ea typeface="Nunito Black"/>
              <a:cs typeface="Nunito Black"/>
              <a:sym typeface="Nunito Black"/>
            </a:endParaRPr>
          </a:p>
          <a:p>
            <a:pPr indent="0" lvl="0" marL="0" rtl="0" algn="r">
              <a:spcBef>
                <a:spcPts val="0"/>
              </a:spcBef>
              <a:spcAft>
                <a:spcPts val="0"/>
              </a:spcAft>
              <a:buNone/>
            </a:pPr>
            <a:r>
              <a:rPr lang="es" sz="2775">
                <a:solidFill>
                  <a:srgbClr val="000000"/>
                </a:solidFill>
                <a:latin typeface="Nunito Black"/>
                <a:ea typeface="Nunito Black"/>
                <a:cs typeface="Nunito Black"/>
                <a:sym typeface="Nunito Black"/>
              </a:rPr>
              <a:t>Jhony Alejandro Perez Gomez</a:t>
            </a:r>
            <a:endParaRPr sz="3175">
              <a:solidFill>
                <a:srgbClr val="000000"/>
              </a:solidFill>
              <a:latin typeface="Nunito Black"/>
              <a:ea typeface="Nunito Black"/>
              <a:cs typeface="Nunito Black"/>
              <a:sym typeface="Nunito Black"/>
            </a:endParaRPr>
          </a:p>
          <a:p>
            <a:pPr indent="0" lvl="0" marL="0" rtl="0" algn="l">
              <a:spcBef>
                <a:spcPts val="0"/>
              </a:spcBef>
              <a:spcAft>
                <a:spcPts val="0"/>
              </a:spcAft>
              <a:buNone/>
            </a:pPr>
            <a:r>
              <a:t/>
            </a:r>
            <a:endParaRPr>
              <a:latin typeface="Nunito Black"/>
              <a:ea typeface="Nunito Black"/>
              <a:cs typeface="Nunito Black"/>
              <a:sym typeface="Nuni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2"/>
          <p:cNvPicPr preferRelativeResize="0"/>
          <p:nvPr/>
        </p:nvPicPr>
        <p:blipFill>
          <a:blip r:embed="rId3">
            <a:alphaModFix/>
          </a:blip>
          <a:stretch>
            <a:fillRect/>
          </a:stretch>
        </p:blipFill>
        <p:spPr>
          <a:xfrm>
            <a:off x="1163113" y="433700"/>
            <a:ext cx="6817775" cy="459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561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2300">
                <a:latin typeface="Nunito"/>
                <a:ea typeface="Nunito"/>
                <a:cs typeface="Nunito"/>
                <a:sym typeface="Nunito"/>
              </a:rPr>
              <a:t>Login</a:t>
            </a:r>
            <a:endParaRPr sz="2300">
              <a:latin typeface="Nunito"/>
              <a:ea typeface="Nunito"/>
              <a:cs typeface="Nunito"/>
              <a:sym typeface="Nunito"/>
            </a:endParaRPr>
          </a:p>
          <a:p>
            <a:pPr indent="0" lvl="0" marL="0" rtl="0" algn="ctr">
              <a:lnSpc>
                <a:spcPct val="115000"/>
              </a:lnSpc>
              <a:spcBef>
                <a:spcPts val="1200"/>
              </a:spcBef>
              <a:spcAft>
                <a:spcPts val="1200"/>
              </a:spcAft>
              <a:buNone/>
            </a:pPr>
            <a:r>
              <a:t/>
            </a:r>
            <a:endParaRPr sz="2300">
              <a:latin typeface="Nunito"/>
              <a:ea typeface="Nunito"/>
              <a:cs typeface="Nunito"/>
              <a:sym typeface="Nunito"/>
            </a:endParaRPr>
          </a:p>
        </p:txBody>
      </p:sp>
      <p:graphicFrame>
        <p:nvGraphicFramePr>
          <p:cNvPr id="340" name="Google Shape;340;p23"/>
          <p:cNvGraphicFramePr/>
          <p:nvPr/>
        </p:nvGraphicFramePr>
        <p:xfrm>
          <a:off x="676213" y="1202475"/>
          <a:ext cx="3000000" cy="3000000"/>
        </p:xfrm>
        <a:graphic>
          <a:graphicData uri="http://schemas.openxmlformats.org/drawingml/2006/table">
            <a:tbl>
              <a:tblPr>
                <a:noFill/>
                <a:tableStyleId>{3D37908C-2628-4BC9-AC3D-1D61E576B234}</a:tableStyleId>
              </a:tblPr>
              <a:tblGrid>
                <a:gridCol w="986850"/>
                <a:gridCol w="6567000"/>
              </a:tblGrid>
              <a:tr h="304750">
                <a:tc>
                  <a:txBody>
                    <a:bodyPr/>
                    <a:lstStyle/>
                    <a:p>
                      <a:pPr indent="0" lvl="0" marL="0" rtl="0" algn="l">
                        <a:spcBef>
                          <a:spcPts val="0"/>
                        </a:spcBef>
                        <a:spcAft>
                          <a:spcPts val="0"/>
                        </a:spcAft>
                        <a:buNone/>
                      </a:pPr>
                      <a:r>
                        <a:rPr lang="es" sz="1100"/>
                        <a:t>Nombre</a:t>
                      </a:r>
                      <a:endParaRPr sz="1100"/>
                    </a:p>
                  </a:txBody>
                  <a:tcPr marT="91425" marB="91425" marR="91425" marL="91425"/>
                </a:tc>
                <a:tc>
                  <a:txBody>
                    <a:bodyPr/>
                    <a:lstStyle/>
                    <a:p>
                      <a:pPr indent="0" lvl="0" marL="0" rtl="0" algn="l">
                        <a:spcBef>
                          <a:spcPts val="0"/>
                        </a:spcBef>
                        <a:spcAft>
                          <a:spcPts val="0"/>
                        </a:spcAft>
                        <a:buNone/>
                      </a:pPr>
                      <a:r>
                        <a:rPr lang="es" sz="1100"/>
                        <a:t>Inicio Sesion</a:t>
                      </a:r>
                      <a:endParaRPr sz="1100"/>
                    </a:p>
                  </a:txBody>
                  <a:tcPr marT="91425" marB="91425" marR="91425" marL="91425"/>
                </a:tc>
              </a:tr>
              <a:tr h="460700">
                <a:tc>
                  <a:txBody>
                    <a:bodyPr/>
                    <a:lstStyle/>
                    <a:p>
                      <a:pPr indent="0" lvl="0" marL="0" rtl="0" algn="l">
                        <a:spcBef>
                          <a:spcPts val="0"/>
                        </a:spcBef>
                        <a:spcAft>
                          <a:spcPts val="0"/>
                        </a:spcAft>
                        <a:buNone/>
                      </a:pPr>
                      <a:r>
                        <a:rPr lang="es" sz="1100"/>
                        <a:t>Descripción</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Este caso de uso describe el proceso de inicio de sesión para los usuarios que ya se han registrado en la plataforma, asegurando un acceso rápido y seguro a la página web.</a:t>
                      </a:r>
                      <a:endParaRPr sz="1100"/>
                    </a:p>
                  </a:txBody>
                  <a:tcPr marT="91425" marB="91425" marR="91425" marL="91425"/>
                </a:tc>
              </a:tr>
              <a:tr h="304750">
                <a:tc>
                  <a:txBody>
                    <a:bodyPr/>
                    <a:lstStyle/>
                    <a:p>
                      <a:pPr indent="0" lvl="0" marL="0" rtl="0" algn="l">
                        <a:spcBef>
                          <a:spcPts val="0"/>
                        </a:spcBef>
                        <a:spcAft>
                          <a:spcPts val="0"/>
                        </a:spcAft>
                        <a:buNone/>
                      </a:pPr>
                      <a:r>
                        <a:rPr lang="es" sz="1100"/>
                        <a:t>Actores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Usuario</a:t>
                      </a:r>
                      <a:endParaRPr sz="1100"/>
                    </a:p>
                  </a:txBody>
                  <a:tcPr marT="91425" marB="91425" marR="91425" marL="91425"/>
                </a:tc>
              </a:tr>
              <a:tr h="460700">
                <a:tc>
                  <a:txBody>
                    <a:bodyPr/>
                    <a:lstStyle/>
                    <a:p>
                      <a:pPr indent="0" lvl="0" marL="0" rtl="0" algn="l">
                        <a:spcBef>
                          <a:spcPts val="0"/>
                        </a:spcBef>
                        <a:spcAft>
                          <a:spcPts val="0"/>
                        </a:spcAft>
                        <a:buNone/>
                      </a:pPr>
                      <a:r>
                        <a:rPr lang="es" sz="1100"/>
                        <a:t>Precondiciones</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El usuario debe estar conectado a la plataforma.</a:t>
                      </a:r>
                      <a:endParaRPr sz="1100"/>
                    </a:p>
                  </a:txBody>
                  <a:tcPr marT="91425" marB="91425" marR="91425" marL="91425"/>
                </a:tc>
              </a:tr>
              <a:tr h="460700">
                <a:tc>
                  <a:txBody>
                    <a:bodyPr/>
                    <a:lstStyle/>
                    <a:p>
                      <a:pPr indent="0" lvl="0" marL="0" rtl="0" algn="l">
                        <a:spcBef>
                          <a:spcPts val="0"/>
                        </a:spcBef>
                        <a:spcAft>
                          <a:spcPts val="0"/>
                        </a:spcAft>
                        <a:buNone/>
                      </a:pPr>
                      <a:r>
                        <a:rPr lang="es" sz="1100"/>
                        <a:t>Postcondiciones</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El usuario está conectado a la plataforma.</a:t>
                      </a:r>
                      <a:endParaRPr sz="1100"/>
                    </a:p>
                  </a:txBody>
                  <a:tcPr marT="91425" marB="91425" marR="91425" marL="91425"/>
                </a:tc>
              </a:tr>
              <a:tr h="1834875">
                <a:tc>
                  <a:txBody>
                    <a:bodyPr/>
                    <a:lstStyle/>
                    <a:p>
                      <a:pPr indent="0" lvl="0" marL="0" rtl="0" algn="l">
                        <a:spcBef>
                          <a:spcPts val="0"/>
                        </a:spcBef>
                        <a:spcAft>
                          <a:spcPts val="0"/>
                        </a:spcAft>
                        <a:buNone/>
                      </a:pPr>
                      <a:r>
                        <a:rPr lang="es" sz="1100"/>
                        <a:t>Flujo Normal</a:t>
                      </a:r>
                      <a:endParaRPr sz="1100"/>
                    </a:p>
                  </a:txBody>
                  <a:tcPr marT="91425" marB="91425" marR="91425" marL="91425"/>
                </a:tc>
                <a:tc>
                  <a:txBody>
                    <a:bodyPr/>
                    <a:lstStyle/>
                    <a:p>
                      <a:pPr indent="-298450" lvl="0" marL="457200" rtl="0" algn="l">
                        <a:lnSpc>
                          <a:spcPct val="115000"/>
                        </a:lnSpc>
                        <a:spcBef>
                          <a:spcPts val="1200"/>
                        </a:spcBef>
                        <a:spcAft>
                          <a:spcPts val="0"/>
                        </a:spcAft>
                        <a:buSzPts val="1100"/>
                        <a:buAutoNum type="arabicPeriod"/>
                      </a:pPr>
                      <a:r>
                        <a:rPr lang="es" sz="1000"/>
                        <a:t>El usuario accede a la página de inicio de sesión.</a:t>
                      </a:r>
                      <a:endParaRPr sz="1000"/>
                    </a:p>
                    <a:p>
                      <a:pPr indent="-298450" lvl="0" marL="457200" rtl="0" algn="l">
                        <a:lnSpc>
                          <a:spcPct val="115000"/>
                        </a:lnSpc>
                        <a:spcBef>
                          <a:spcPts val="0"/>
                        </a:spcBef>
                        <a:spcAft>
                          <a:spcPts val="0"/>
                        </a:spcAft>
                        <a:buSzPts val="1100"/>
                        <a:buAutoNum type="arabicPeriod"/>
                      </a:pPr>
                      <a:r>
                        <a:rPr lang="es" sz="1000"/>
                        <a:t>El sistema solicita al usuario su nombre de usuario y contraseña.</a:t>
                      </a:r>
                      <a:endParaRPr sz="1000"/>
                    </a:p>
                    <a:p>
                      <a:pPr indent="-298450" lvl="0" marL="457200" rtl="0" algn="l">
                        <a:lnSpc>
                          <a:spcPct val="115000"/>
                        </a:lnSpc>
                        <a:spcBef>
                          <a:spcPts val="0"/>
                        </a:spcBef>
                        <a:spcAft>
                          <a:spcPts val="0"/>
                        </a:spcAft>
                        <a:buSzPts val="1100"/>
                        <a:buAutoNum type="arabicPeriod"/>
                      </a:pPr>
                      <a:r>
                        <a:rPr lang="es" sz="1000"/>
                        <a:t>El usuario ingresa su nombre de usuario y contraseña.</a:t>
                      </a:r>
                      <a:endParaRPr sz="1000"/>
                    </a:p>
                    <a:p>
                      <a:pPr indent="-298450" lvl="0" marL="457200" rtl="0" algn="l">
                        <a:lnSpc>
                          <a:spcPct val="115000"/>
                        </a:lnSpc>
                        <a:spcBef>
                          <a:spcPts val="0"/>
                        </a:spcBef>
                        <a:spcAft>
                          <a:spcPts val="0"/>
                        </a:spcAft>
                        <a:buSzPts val="1100"/>
                        <a:buAutoNum type="arabicPeriod"/>
                      </a:pPr>
                      <a:r>
                        <a:rPr lang="es" sz="1000"/>
                        <a:t>El sistema valida la información ingresada.</a:t>
                      </a:r>
                      <a:endParaRPr sz="1000"/>
                    </a:p>
                    <a:p>
                      <a:pPr indent="-298450" lvl="0" marL="457200" rtl="0" algn="l">
                        <a:lnSpc>
                          <a:spcPct val="115000"/>
                        </a:lnSpc>
                        <a:spcBef>
                          <a:spcPts val="0"/>
                        </a:spcBef>
                        <a:spcAft>
                          <a:spcPts val="0"/>
                        </a:spcAft>
                        <a:buSzPts val="1100"/>
                        <a:buAutoNum type="arabicPeriod"/>
                      </a:pPr>
                      <a:r>
                        <a:rPr lang="es" sz="1000"/>
                        <a:t>Si la información es correcta, el sistema inicia sesión al usuario y lo redirige a la página principal.</a:t>
                      </a:r>
                      <a:endParaRPr sz="1000"/>
                    </a:p>
                    <a:p>
                      <a:pPr indent="-298450" lvl="0" marL="457200" rtl="0" algn="l">
                        <a:lnSpc>
                          <a:spcPct val="115000"/>
                        </a:lnSpc>
                        <a:spcBef>
                          <a:spcPts val="0"/>
                        </a:spcBef>
                        <a:spcAft>
                          <a:spcPts val="0"/>
                        </a:spcAft>
                        <a:buSzPts val="1100"/>
                        <a:buAutoNum type="arabicPeriod"/>
                      </a:pPr>
                      <a:r>
                        <a:rPr lang="es" sz="1000"/>
                        <a:t>Si la información es incorrecta, el sistema muestra un mensaje de error y solicita al usuario que vuelva a intentarlo.</a:t>
                      </a:r>
                      <a:endParaRPr sz="1000"/>
                    </a:p>
                    <a:p>
                      <a:pPr indent="0" lvl="0" marL="0" rtl="0" algn="l">
                        <a:lnSpc>
                          <a:spcPct val="115000"/>
                        </a:lnSpc>
                        <a:spcBef>
                          <a:spcPts val="1200"/>
                        </a:spcBef>
                        <a:spcAft>
                          <a:spcPts val="0"/>
                        </a:spcAft>
                        <a:buNone/>
                      </a:pPr>
                      <a:r>
                        <a:t/>
                      </a:r>
                      <a:endParaRPr sz="1000"/>
                    </a:p>
                    <a:p>
                      <a:pPr indent="0" lvl="0" marL="457200" rtl="0" algn="just">
                        <a:lnSpc>
                          <a:spcPct val="107000"/>
                        </a:lnSpc>
                        <a:spcBef>
                          <a:spcPts val="1200"/>
                        </a:spcBef>
                        <a:spcAft>
                          <a:spcPts val="1200"/>
                        </a:spcAft>
                        <a:buNone/>
                      </a:pPr>
                      <a:r>
                        <a:t/>
                      </a:r>
                      <a:endParaRPr sz="10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4"/>
          <p:cNvPicPr preferRelativeResize="0"/>
          <p:nvPr/>
        </p:nvPicPr>
        <p:blipFill>
          <a:blip r:embed="rId3">
            <a:alphaModFix/>
          </a:blip>
          <a:stretch>
            <a:fillRect/>
          </a:stretch>
        </p:blipFill>
        <p:spPr>
          <a:xfrm>
            <a:off x="1228700" y="96538"/>
            <a:ext cx="7089651" cy="495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561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2300">
                <a:latin typeface="Nunito"/>
                <a:ea typeface="Nunito"/>
                <a:cs typeface="Nunito"/>
                <a:sym typeface="Nunito"/>
              </a:rPr>
              <a:t>Registro</a:t>
            </a:r>
            <a:endParaRPr sz="2300">
              <a:latin typeface="Nunito"/>
              <a:ea typeface="Nunito"/>
              <a:cs typeface="Nunito"/>
              <a:sym typeface="Nunito"/>
            </a:endParaRPr>
          </a:p>
          <a:p>
            <a:pPr indent="0" lvl="0" marL="0" rtl="0" algn="ctr">
              <a:lnSpc>
                <a:spcPct val="115000"/>
              </a:lnSpc>
              <a:spcBef>
                <a:spcPts val="1200"/>
              </a:spcBef>
              <a:spcAft>
                <a:spcPts val="1200"/>
              </a:spcAft>
              <a:buNone/>
            </a:pPr>
            <a:r>
              <a:t/>
            </a:r>
            <a:endParaRPr sz="2300">
              <a:latin typeface="Nunito"/>
              <a:ea typeface="Nunito"/>
              <a:cs typeface="Nunito"/>
              <a:sym typeface="Nunito"/>
            </a:endParaRPr>
          </a:p>
        </p:txBody>
      </p:sp>
      <p:graphicFrame>
        <p:nvGraphicFramePr>
          <p:cNvPr id="351" name="Google Shape;351;p25"/>
          <p:cNvGraphicFramePr/>
          <p:nvPr/>
        </p:nvGraphicFramePr>
        <p:xfrm>
          <a:off x="304788" y="1159875"/>
          <a:ext cx="3000000" cy="3000000"/>
        </p:xfrm>
        <a:graphic>
          <a:graphicData uri="http://schemas.openxmlformats.org/drawingml/2006/table">
            <a:tbl>
              <a:tblPr>
                <a:noFill/>
                <a:tableStyleId>{0D7FF6E8-3D6E-42CC-8E61-74618C2DD49D}</a:tableStyleId>
              </a:tblPr>
              <a:tblGrid>
                <a:gridCol w="2526325"/>
                <a:gridCol w="6084375"/>
              </a:tblGrid>
              <a:tr h="12700">
                <a:tc>
                  <a:txBody>
                    <a:bodyPr/>
                    <a:lstStyle/>
                    <a:p>
                      <a:pPr indent="0" lvl="0" marL="0" rtl="0" algn="l">
                        <a:spcBef>
                          <a:spcPts val="0"/>
                        </a:spcBef>
                        <a:spcAft>
                          <a:spcPts val="0"/>
                        </a:spcAft>
                        <a:buNone/>
                      </a:pPr>
                      <a:r>
                        <a:rPr lang="es" sz="1200"/>
                        <a:t>Identificador</a:t>
                      </a:r>
                      <a:endParaRPr sz="1200"/>
                    </a:p>
                  </a:txBody>
                  <a:tcPr marT="63500" marB="63500" marR="63500" marL="63500"/>
                </a:tc>
                <a:tc>
                  <a:txBody>
                    <a:bodyPr/>
                    <a:lstStyle/>
                    <a:p>
                      <a:pPr indent="0" lvl="0" marL="0" rtl="0" algn="l">
                        <a:spcBef>
                          <a:spcPts val="0"/>
                        </a:spcBef>
                        <a:spcAft>
                          <a:spcPts val="0"/>
                        </a:spcAft>
                        <a:buNone/>
                      </a:pPr>
                      <a:r>
                        <a:rPr lang="es" sz="1200"/>
                        <a:t>CU-CBK-09</a:t>
                      </a:r>
                      <a:endParaRPr sz="1200"/>
                    </a:p>
                  </a:txBody>
                  <a:tcPr marT="63500" marB="63500" marR="63500" marL="63500"/>
                </a:tc>
              </a:tr>
              <a:tr h="12700">
                <a:tc>
                  <a:txBody>
                    <a:bodyPr/>
                    <a:lstStyle/>
                    <a:p>
                      <a:pPr indent="0" lvl="0" marL="0" rtl="0" algn="l">
                        <a:spcBef>
                          <a:spcPts val="0"/>
                        </a:spcBef>
                        <a:spcAft>
                          <a:spcPts val="0"/>
                        </a:spcAft>
                        <a:buNone/>
                      </a:pPr>
                      <a:r>
                        <a:rPr lang="es" sz="1200"/>
                        <a:t>Nombre</a:t>
                      </a:r>
                      <a:endParaRPr sz="1200"/>
                    </a:p>
                  </a:txBody>
                  <a:tcPr marT="63500" marB="63500" marR="63500" marL="63500"/>
                </a:tc>
                <a:tc>
                  <a:txBody>
                    <a:bodyPr/>
                    <a:lstStyle/>
                    <a:p>
                      <a:pPr indent="0" lvl="0" marL="0" rtl="0" algn="l">
                        <a:spcBef>
                          <a:spcPts val="0"/>
                        </a:spcBef>
                        <a:spcAft>
                          <a:spcPts val="0"/>
                        </a:spcAft>
                        <a:buNone/>
                      </a:pPr>
                      <a:r>
                        <a:rPr lang="es" sz="1200"/>
                        <a:t>Registro de usuario</a:t>
                      </a:r>
                      <a:endParaRPr sz="1200"/>
                    </a:p>
                  </a:txBody>
                  <a:tcPr marT="63500" marB="63500" marR="63500" marL="63500"/>
                </a:tc>
              </a:tr>
              <a:tr h="12700">
                <a:tc>
                  <a:txBody>
                    <a:bodyPr/>
                    <a:lstStyle/>
                    <a:p>
                      <a:pPr indent="0" lvl="0" marL="0" rtl="0" algn="l">
                        <a:spcBef>
                          <a:spcPts val="0"/>
                        </a:spcBef>
                        <a:spcAft>
                          <a:spcPts val="0"/>
                        </a:spcAft>
                        <a:buNone/>
                      </a:pPr>
                      <a:r>
                        <a:rPr lang="es" sz="1200"/>
                        <a:t>Descripción</a:t>
                      </a:r>
                      <a:endParaRPr sz="1200"/>
                    </a:p>
                  </a:txBody>
                  <a:tcPr marT="63500" marB="63500" marR="63500" marL="63500"/>
                </a:tc>
                <a:tc>
                  <a:txBody>
                    <a:bodyPr/>
                    <a:lstStyle/>
                    <a:p>
                      <a:pPr indent="0" lvl="0" marL="0" rtl="0" algn="l">
                        <a:spcBef>
                          <a:spcPts val="0"/>
                        </a:spcBef>
                        <a:spcAft>
                          <a:spcPts val="0"/>
                        </a:spcAft>
                        <a:buNone/>
                      </a:pPr>
                      <a:r>
                        <a:rPr lang="es" sz="1200"/>
                        <a:t> Los usuarios pueden registrarse en la plataforma CyberBasket para crear una cuenta.</a:t>
                      </a:r>
                      <a:endParaRPr sz="1200"/>
                    </a:p>
                  </a:txBody>
                  <a:tcPr marT="63500" marB="63500" marR="63500" marL="63500"/>
                </a:tc>
              </a:tr>
              <a:tr h="12700">
                <a:tc>
                  <a:txBody>
                    <a:bodyPr/>
                    <a:lstStyle/>
                    <a:p>
                      <a:pPr indent="0" lvl="0" marL="0" rtl="0" algn="l">
                        <a:spcBef>
                          <a:spcPts val="0"/>
                        </a:spcBef>
                        <a:spcAft>
                          <a:spcPts val="0"/>
                        </a:spcAft>
                        <a:buNone/>
                      </a:pPr>
                      <a:r>
                        <a:rPr lang="es" sz="1200"/>
                        <a:t>Actores</a:t>
                      </a:r>
                      <a:endParaRPr sz="1200"/>
                    </a:p>
                  </a:txBody>
                  <a:tcPr marT="63500" marB="63500" marR="63500" marL="63500"/>
                </a:tc>
                <a:tc>
                  <a:txBody>
                    <a:bodyPr/>
                    <a:lstStyle/>
                    <a:p>
                      <a:pPr indent="0" lvl="0" marL="0" rtl="0" algn="l">
                        <a:spcBef>
                          <a:spcPts val="0"/>
                        </a:spcBef>
                        <a:spcAft>
                          <a:spcPts val="0"/>
                        </a:spcAft>
                        <a:buNone/>
                      </a:pPr>
                      <a:r>
                        <a:rPr lang="es" sz="1200"/>
                        <a:t>Usuario</a:t>
                      </a:r>
                      <a:endParaRPr sz="1200"/>
                    </a:p>
                  </a:txBody>
                  <a:tcPr marT="63500" marB="63500" marR="63500" marL="63500"/>
                </a:tc>
              </a:tr>
              <a:tr h="12700">
                <a:tc>
                  <a:txBody>
                    <a:bodyPr/>
                    <a:lstStyle/>
                    <a:p>
                      <a:pPr indent="0" lvl="0" marL="0" rtl="0" algn="l">
                        <a:spcBef>
                          <a:spcPts val="0"/>
                        </a:spcBef>
                        <a:spcAft>
                          <a:spcPts val="0"/>
                        </a:spcAft>
                        <a:buNone/>
                      </a:pPr>
                      <a:r>
                        <a:rPr lang="es" sz="1200"/>
                        <a:t>Precondiciones</a:t>
                      </a:r>
                      <a:endParaRPr sz="1200"/>
                    </a:p>
                  </a:txBody>
                  <a:tcPr marT="63500" marB="63500" marR="63500" marL="63500"/>
                </a:tc>
                <a:tc>
                  <a:txBody>
                    <a:bodyPr/>
                    <a:lstStyle/>
                    <a:p>
                      <a:pPr indent="0" lvl="0" marL="0" rtl="0" algn="l">
                        <a:spcBef>
                          <a:spcPts val="0"/>
                        </a:spcBef>
                        <a:spcAft>
                          <a:spcPts val="0"/>
                        </a:spcAft>
                        <a:buNone/>
                      </a:pPr>
                      <a:r>
                        <a:rPr lang="es" sz="1200"/>
                        <a:t>Ninguna</a:t>
                      </a:r>
                      <a:endParaRPr sz="1200"/>
                    </a:p>
                  </a:txBody>
                  <a:tcPr marT="63500" marB="63500" marR="63500" marL="63500"/>
                </a:tc>
              </a:tr>
              <a:tr h="12700">
                <a:tc>
                  <a:txBody>
                    <a:bodyPr/>
                    <a:lstStyle/>
                    <a:p>
                      <a:pPr indent="0" lvl="0" marL="0" rtl="0" algn="l">
                        <a:spcBef>
                          <a:spcPts val="0"/>
                        </a:spcBef>
                        <a:spcAft>
                          <a:spcPts val="0"/>
                        </a:spcAft>
                        <a:buNone/>
                      </a:pPr>
                      <a:r>
                        <a:rPr lang="es" sz="1200"/>
                        <a:t>Postcondiciones</a:t>
                      </a:r>
                      <a:endParaRPr sz="1200"/>
                    </a:p>
                  </a:txBody>
                  <a:tcPr marT="63500" marB="63500" marR="63500" marL="63500"/>
                </a:tc>
                <a:tc>
                  <a:txBody>
                    <a:bodyPr/>
                    <a:lstStyle/>
                    <a:p>
                      <a:pPr indent="0" lvl="0" marL="0" rtl="0" algn="l">
                        <a:spcBef>
                          <a:spcPts val="0"/>
                        </a:spcBef>
                        <a:spcAft>
                          <a:spcPts val="0"/>
                        </a:spcAft>
                        <a:buNone/>
                      </a:pPr>
                      <a:r>
                        <a:rPr lang="es" sz="1200"/>
                        <a:t>El usuario tiene una cuenta registrada en la plataforma CyberBasket.</a:t>
                      </a:r>
                      <a:endParaRPr sz="1200"/>
                    </a:p>
                  </a:txBody>
                  <a:tcPr marT="63500" marB="63500" marR="63500" marL="63500"/>
                </a:tc>
              </a:tr>
              <a:tr h="12700">
                <a:tc>
                  <a:txBody>
                    <a:bodyPr/>
                    <a:lstStyle/>
                    <a:p>
                      <a:pPr indent="0" lvl="0" marL="0" rtl="0" algn="l">
                        <a:spcBef>
                          <a:spcPts val="0"/>
                        </a:spcBef>
                        <a:spcAft>
                          <a:spcPts val="0"/>
                        </a:spcAft>
                        <a:buNone/>
                      </a:pPr>
                      <a:r>
                        <a:rPr lang="es" sz="1200"/>
                        <a:t>Flujo Normal</a:t>
                      </a:r>
                      <a:endParaRPr sz="1200"/>
                    </a:p>
                  </a:txBody>
                  <a:tcPr marT="63500" marB="63500" marR="63500" marL="63500"/>
                </a:tc>
                <a:tc>
                  <a:txBody>
                    <a:bodyPr/>
                    <a:lstStyle/>
                    <a:p>
                      <a:pPr indent="0" lvl="0" marL="0" rtl="0" algn="l">
                        <a:spcBef>
                          <a:spcPts val="1200"/>
                        </a:spcBef>
                        <a:spcAft>
                          <a:spcPts val="0"/>
                        </a:spcAft>
                        <a:buNone/>
                      </a:pPr>
                      <a:r>
                        <a:rPr lang="es" sz="1200"/>
                        <a:t>El usuario visita la página de registro. El usuario ingresa la siguiente información:</a:t>
                      </a:r>
                      <a:endParaRPr sz="1200"/>
                    </a:p>
                    <a:p>
                      <a:pPr indent="-304800" lvl="0" marL="457200" rtl="0" algn="l">
                        <a:spcBef>
                          <a:spcPts val="1200"/>
                        </a:spcBef>
                        <a:spcAft>
                          <a:spcPts val="0"/>
                        </a:spcAft>
                        <a:buSzPts val="1200"/>
                        <a:buChar char="●"/>
                      </a:pPr>
                      <a:r>
                        <a:rPr lang="es" sz="1200"/>
                        <a:t>Nombre</a:t>
                      </a:r>
                      <a:endParaRPr sz="1200"/>
                    </a:p>
                    <a:p>
                      <a:pPr indent="-304800" lvl="0" marL="457200" rtl="0" algn="l">
                        <a:spcBef>
                          <a:spcPts val="0"/>
                        </a:spcBef>
                        <a:spcAft>
                          <a:spcPts val="0"/>
                        </a:spcAft>
                        <a:buSzPts val="1200"/>
                        <a:buChar char="●"/>
                      </a:pPr>
                      <a:r>
                        <a:rPr lang="es" sz="1200"/>
                        <a:t>Apellidos</a:t>
                      </a:r>
                      <a:endParaRPr sz="1200"/>
                    </a:p>
                    <a:p>
                      <a:pPr indent="-304800" lvl="0" marL="457200" rtl="0" algn="l">
                        <a:spcBef>
                          <a:spcPts val="0"/>
                        </a:spcBef>
                        <a:spcAft>
                          <a:spcPts val="0"/>
                        </a:spcAft>
                        <a:buSzPts val="1200"/>
                        <a:buChar char="●"/>
                      </a:pPr>
                      <a:r>
                        <a:rPr lang="es" sz="1200"/>
                        <a:t>Correo electrónico</a:t>
                      </a:r>
                      <a:endParaRPr sz="1200"/>
                    </a:p>
                    <a:p>
                      <a:pPr indent="-304800" lvl="0" marL="457200" rtl="0" algn="l">
                        <a:spcBef>
                          <a:spcPts val="0"/>
                        </a:spcBef>
                        <a:spcAft>
                          <a:spcPts val="0"/>
                        </a:spcAft>
                        <a:buSzPts val="1200"/>
                        <a:buChar char="●"/>
                      </a:pPr>
                      <a:r>
                        <a:rPr lang="es" sz="1200"/>
                        <a:t>Contraseña</a:t>
                      </a:r>
                      <a:endParaRPr sz="1200"/>
                    </a:p>
                    <a:p>
                      <a:pPr indent="-304800" lvl="0" marL="457200" rtl="0" algn="l">
                        <a:spcBef>
                          <a:spcPts val="0"/>
                        </a:spcBef>
                        <a:spcAft>
                          <a:spcPts val="0"/>
                        </a:spcAft>
                        <a:buSzPts val="1200"/>
                        <a:buChar char="●"/>
                      </a:pPr>
                      <a:r>
                        <a:rPr lang="es" sz="1200"/>
                        <a:t>Confirmación de contraseña</a:t>
                      </a:r>
                      <a:endParaRPr sz="1200"/>
                    </a:p>
                    <a:p>
                      <a:pPr indent="0" lvl="0" marL="0" rtl="0" algn="l">
                        <a:spcBef>
                          <a:spcPts val="1200"/>
                        </a:spcBef>
                        <a:spcAft>
                          <a:spcPts val="0"/>
                        </a:spcAft>
                        <a:buNone/>
                      </a:pPr>
                      <a:r>
                        <a:t/>
                      </a:r>
                      <a:endParaRPr sz="1200"/>
                    </a:p>
                  </a:txBody>
                  <a:tcPr marT="63500" marB="63500" marR="63500" marL="63500"/>
                </a:tc>
              </a:tr>
            </a:tbl>
          </a:graphicData>
        </a:graphic>
      </p:graphicFrame>
      <p:sp>
        <p:nvSpPr>
          <p:cNvPr id="352" name="Google Shape;352;p2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07000"/>
              </a:lnSpc>
              <a:spcBef>
                <a:spcPts val="2000"/>
              </a:spcBef>
              <a:spcAft>
                <a:spcPts val="1200"/>
              </a:spcAft>
              <a:buNone/>
            </a:pPr>
            <a:br>
              <a:rPr lang="es" sz="2000"/>
            </a:b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6"/>
          <p:cNvPicPr preferRelativeResize="0"/>
          <p:nvPr/>
        </p:nvPicPr>
        <p:blipFill>
          <a:blip r:embed="rId3">
            <a:alphaModFix/>
          </a:blip>
          <a:stretch>
            <a:fillRect/>
          </a:stretch>
        </p:blipFill>
        <p:spPr>
          <a:xfrm>
            <a:off x="1342254" y="198275"/>
            <a:ext cx="6685650" cy="474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7"/>
          <p:cNvPicPr preferRelativeResize="0"/>
          <p:nvPr/>
        </p:nvPicPr>
        <p:blipFill>
          <a:blip r:embed="rId3">
            <a:alphaModFix/>
          </a:blip>
          <a:stretch>
            <a:fillRect/>
          </a:stretch>
        </p:blipFill>
        <p:spPr>
          <a:xfrm>
            <a:off x="1459566" y="305700"/>
            <a:ext cx="6563775" cy="465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561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2300">
                <a:latin typeface="Nunito"/>
                <a:ea typeface="Nunito"/>
                <a:cs typeface="Nunito"/>
                <a:sym typeface="Nunito"/>
              </a:rPr>
              <a:t>Dashboard</a:t>
            </a:r>
            <a:endParaRPr sz="2300">
              <a:latin typeface="Nunito"/>
              <a:ea typeface="Nunito"/>
              <a:cs typeface="Nunito"/>
              <a:sym typeface="Nunito"/>
            </a:endParaRPr>
          </a:p>
          <a:p>
            <a:pPr indent="0" lvl="0" marL="0" rtl="0" algn="ctr">
              <a:lnSpc>
                <a:spcPct val="115000"/>
              </a:lnSpc>
              <a:spcBef>
                <a:spcPts val="1200"/>
              </a:spcBef>
              <a:spcAft>
                <a:spcPts val="0"/>
              </a:spcAft>
              <a:buNone/>
            </a:pPr>
            <a:r>
              <a:t/>
            </a:r>
            <a:endParaRPr sz="2300">
              <a:latin typeface="Nunito"/>
              <a:ea typeface="Nunito"/>
              <a:cs typeface="Nunito"/>
              <a:sym typeface="Nunito"/>
            </a:endParaRPr>
          </a:p>
          <a:p>
            <a:pPr indent="0" lvl="0" marL="0" rtl="0" algn="ctr">
              <a:lnSpc>
                <a:spcPct val="115000"/>
              </a:lnSpc>
              <a:spcBef>
                <a:spcPts val="1200"/>
              </a:spcBef>
              <a:spcAft>
                <a:spcPts val="1200"/>
              </a:spcAft>
              <a:buNone/>
            </a:pPr>
            <a:r>
              <a:t/>
            </a:r>
            <a:endParaRPr sz="2300">
              <a:latin typeface="Nunito"/>
              <a:ea typeface="Nunito"/>
              <a:cs typeface="Nunito"/>
              <a:sym typeface="Nunito"/>
            </a:endParaRPr>
          </a:p>
        </p:txBody>
      </p:sp>
      <p:graphicFrame>
        <p:nvGraphicFramePr>
          <p:cNvPr id="368" name="Google Shape;368;p28"/>
          <p:cNvGraphicFramePr/>
          <p:nvPr/>
        </p:nvGraphicFramePr>
        <p:xfrm>
          <a:off x="674188" y="1202475"/>
          <a:ext cx="3000000" cy="3000000"/>
        </p:xfrm>
        <a:graphic>
          <a:graphicData uri="http://schemas.openxmlformats.org/drawingml/2006/table">
            <a:tbl>
              <a:tblPr>
                <a:noFill/>
                <a:tableStyleId>{3D37908C-2628-4BC9-AC3D-1D61E576B234}</a:tableStyleId>
              </a:tblPr>
              <a:tblGrid>
                <a:gridCol w="987125"/>
                <a:gridCol w="6568750"/>
              </a:tblGrid>
              <a:tr h="302550">
                <a:tc>
                  <a:txBody>
                    <a:bodyPr/>
                    <a:lstStyle/>
                    <a:p>
                      <a:pPr indent="0" lvl="0" marL="0" rtl="0" algn="l">
                        <a:spcBef>
                          <a:spcPts val="0"/>
                        </a:spcBef>
                        <a:spcAft>
                          <a:spcPts val="0"/>
                        </a:spcAft>
                        <a:buNone/>
                      </a:pPr>
                      <a:r>
                        <a:rPr lang="es" sz="1100"/>
                        <a:t>Nombre</a:t>
                      </a:r>
                      <a:endParaRPr sz="1100"/>
                    </a:p>
                  </a:txBody>
                  <a:tcPr marT="91425" marB="91425" marR="91425" marL="91425"/>
                </a:tc>
                <a:tc>
                  <a:txBody>
                    <a:bodyPr/>
                    <a:lstStyle/>
                    <a:p>
                      <a:pPr indent="0" lvl="0" marL="0" rtl="0" algn="l">
                        <a:spcBef>
                          <a:spcPts val="0"/>
                        </a:spcBef>
                        <a:spcAft>
                          <a:spcPts val="0"/>
                        </a:spcAft>
                        <a:buNone/>
                      </a:pPr>
                      <a:r>
                        <a:rPr lang="es" sz="1100"/>
                        <a:t>Busqueda</a:t>
                      </a:r>
                      <a:endParaRPr sz="1100"/>
                    </a:p>
                  </a:txBody>
                  <a:tcPr marT="91425" marB="91425" marR="91425" marL="91425"/>
                </a:tc>
              </a:tr>
              <a:tr h="457400">
                <a:tc>
                  <a:txBody>
                    <a:bodyPr/>
                    <a:lstStyle/>
                    <a:p>
                      <a:pPr indent="0" lvl="0" marL="0" rtl="0" algn="l">
                        <a:spcBef>
                          <a:spcPts val="0"/>
                        </a:spcBef>
                        <a:spcAft>
                          <a:spcPts val="0"/>
                        </a:spcAft>
                        <a:buNone/>
                      </a:pPr>
                      <a:r>
                        <a:rPr lang="es" sz="1100"/>
                        <a:t>Descripción</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Este caso de uso describe el proceso de visualización de datos en una pantalla de dashboard, proporcionando información relevante para los usuarios según su rol, por ahora se muestra el de Vend</a:t>
                      </a:r>
                      <a:endParaRPr sz="1100"/>
                    </a:p>
                  </a:txBody>
                  <a:tcPr marT="91425" marB="91425" marR="91425" marL="91425"/>
                </a:tc>
              </a:tr>
              <a:tr h="302550">
                <a:tc>
                  <a:txBody>
                    <a:bodyPr/>
                    <a:lstStyle/>
                    <a:p>
                      <a:pPr indent="0" lvl="0" marL="0" rtl="0" algn="l">
                        <a:spcBef>
                          <a:spcPts val="0"/>
                        </a:spcBef>
                        <a:spcAft>
                          <a:spcPts val="0"/>
                        </a:spcAft>
                        <a:buNone/>
                      </a:pPr>
                      <a:r>
                        <a:rPr lang="es" sz="1100"/>
                        <a:t>Actores</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Usuario</a:t>
                      </a:r>
                      <a:endParaRPr sz="1100"/>
                    </a:p>
                  </a:txBody>
                  <a:tcPr marT="91425" marB="91425" marR="91425" marL="91425"/>
                </a:tc>
              </a:tr>
              <a:tr h="460900">
                <a:tc>
                  <a:txBody>
                    <a:bodyPr/>
                    <a:lstStyle/>
                    <a:p>
                      <a:pPr indent="0" lvl="0" marL="0" rtl="0" algn="l">
                        <a:spcBef>
                          <a:spcPts val="0"/>
                        </a:spcBef>
                        <a:spcAft>
                          <a:spcPts val="0"/>
                        </a:spcAft>
                        <a:buNone/>
                      </a:pPr>
                      <a:r>
                        <a:rPr lang="es" sz="1100"/>
                        <a:t>Precondiciones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El usuario debe estar autenticado en la plataforma.</a:t>
                      </a:r>
                      <a:endParaRPr sz="1100"/>
                    </a:p>
                    <a:p>
                      <a:pPr indent="-298450" lvl="0" marL="457200" rtl="0" algn="l">
                        <a:lnSpc>
                          <a:spcPct val="115000"/>
                        </a:lnSpc>
                        <a:spcBef>
                          <a:spcPts val="0"/>
                        </a:spcBef>
                        <a:spcAft>
                          <a:spcPts val="0"/>
                        </a:spcAft>
                        <a:buSzPts val="1100"/>
                        <a:buChar char="●"/>
                      </a:pPr>
                      <a:r>
                        <a:rPr lang="es" sz="1100"/>
                        <a:t>El usuario debe tener acceso a la pantalla de dashboard.</a:t>
                      </a:r>
                      <a:endParaRPr sz="1100"/>
                    </a:p>
                  </a:txBody>
                  <a:tcPr marT="91425" marB="91425" marR="91425" marL="91425"/>
                </a:tc>
              </a:tr>
              <a:tr h="457400">
                <a:tc>
                  <a:txBody>
                    <a:bodyPr/>
                    <a:lstStyle/>
                    <a:p>
                      <a:pPr indent="0" lvl="0" marL="0" rtl="0" algn="l">
                        <a:spcBef>
                          <a:spcPts val="0"/>
                        </a:spcBef>
                        <a:spcAft>
                          <a:spcPts val="0"/>
                        </a:spcAft>
                        <a:buNone/>
                      </a:pPr>
                      <a:r>
                        <a:rPr lang="es" sz="1100"/>
                        <a:t>Postcondiciones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El usuario tiene acceso a la información relevante para su rol.</a:t>
                      </a:r>
                      <a:endParaRPr sz="1100"/>
                    </a:p>
                  </a:txBody>
                  <a:tcPr marT="91425" marB="91425" marR="91425" marL="91425"/>
                </a:tc>
              </a:tr>
              <a:tr h="1122375">
                <a:tc>
                  <a:txBody>
                    <a:bodyPr/>
                    <a:lstStyle/>
                    <a:p>
                      <a:pPr indent="0" lvl="0" marL="0" rtl="0" algn="l">
                        <a:spcBef>
                          <a:spcPts val="0"/>
                        </a:spcBef>
                        <a:spcAft>
                          <a:spcPts val="0"/>
                        </a:spcAft>
                        <a:buNone/>
                      </a:pPr>
                      <a:r>
                        <a:rPr lang="es" sz="1100"/>
                        <a:t>Flujo Normal</a:t>
                      </a:r>
                      <a:endParaRPr sz="1100"/>
                    </a:p>
                  </a:txBody>
                  <a:tcPr marT="91425" marB="91425" marR="91425" marL="91425"/>
                </a:tc>
                <a:tc>
                  <a:txBody>
                    <a:bodyPr/>
                    <a:lstStyle/>
                    <a:p>
                      <a:pPr indent="-298450" lvl="0" marL="457200" rtl="0" algn="l">
                        <a:lnSpc>
                          <a:spcPct val="115000"/>
                        </a:lnSpc>
                        <a:spcBef>
                          <a:spcPts val="1200"/>
                        </a:spcBef>
                        <a:spcAft>
                          <a:spcPts val="0"/>
                        </a:spcAft>
                        <a:buSzPts val="1100"/>
                        <a:buAutoNum type="arabicPeriod"/>
                      </a:pPr>
                      <a:r>
                        <a:rPr lang="es" sz="1100"/>
                        <a:t>El usuario accede a la pantalla de dashboard.</a:t>
                      </a:r>
                      <a:endParaRPr sz="1100"/>
                    </a:p>
                    <a:p>
                      <a:pPr indent="-298450" lvl="0" marL="457200" rtl="0" algn="l">
                        <a:lnSpc>
                          <a:spcPct val="115000"/>
                        </a:lnSpc>
                        <a:spcBef>
                          <a:spcPts val="0"/>
                        </a:spcBef>
                        <a:spcAft>
                          <a:spcPts val="0"/>
                        </a:spcAft>
                        <a:buSzPts val="1100"/>
                        <a:buAutoNum type="arabicPeriod"/>
                      </a:pPr>
                      <a:r>
                        <a:rPr lang="es" sz="1100"/>
                        <a:t>El sistema presenta la información relevante para el usuario según su rol.</a:t>
                      </a:r>
                      <a:endParaRPr sz="1100"/>
                    </a:p>
                    <a:p>
                      <a:pPr indent="-298450" lvl="0" marL="457200" rtl="0" algn="l">
                        <a:lnSpc>
                          <a:spcPct val="115000"/>
                        </a:lnSpc>
                        <a:spcBef>
                          <a:spcPts val="0"/>
                        </a:spcBef>
                        <a:spcAft>
                          <a:spcPts val="0"/>
                        </a:spcAft>
                        <a:buSzPts val="1100"/>
                        <a:buAutoNum type="arabicPeriod"/>
                      </a:pPr>
                      <a:r>
                        <a:rPr lang="es" sz="1100"/>
                        <a:t>El usuario puede interactuar con la información para obtener más detalles.</a:t>
                      </a:r>
                      <a:endParaRPr sz="1000"/>
                    </a:p>
                    <a:p>
                      <a:pPr indent="0" lvl="0" marL="457200" rtl="0" algn="just">
                        <a:lnSpc>
                          <a:spcPct val="107000"/>
                        </a:lnSpc>
                        <a:spcBef>
                          <a:spcPts val="1200"/>
                        </a:spcBef>
                        <a:spcAft>
                          <a:spcPts val="1200"/>
                        </a:spcAft>
                        <a:buNone/>
                      </a:pPr>
                      <a:r>
                        <a:t/>
                      </a:r>
                      <a:endParaRPr sz="10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9"/>
          <p:cNvPicPr preferRelativeResize="0"/>
          <p:nvPr/>
        </p:nvPicPr>
        <p:blipFill>
          <a:blip r:embed="rId3">
            <a:alphaModFix/>
          </a:blip>
          <a:stretch>
            <a:fillRect/>
          </a:stretch>
        </p:blipFill>
        <p:spPr>
          <a:xfrm>
            <a:off x="1143600" y="453250"/>
            <a:ext cx="7177525" cy="431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1303800" y="598575"/>
            <a:ext cx="7030500" cy="561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2300">
                <a:latin typeface="Nunito"/>
                <a:ea typeface="Nunito"/>
                <a:cs typeface="Nunito"/>
                <a:sym typeface="Nunito"/>
              </a:rPr>
              <a:t>Carrito de compras y venta</a:t>
            </a:r>
            <a:endParaRPr sz="2300">
              <a:latin typeface="Nunito"/>
              <a:ea typeface="Nunito"/>
              <a:cs typeface="Nunito"/>
              <a:sym typeface="Nunito"/>
            </a:endParaRPr>
          </a:p>
          <a:p>
            <a:pPr indent="0" lvl="0" marL="0" rtl="0" algn="ctr">
              <a:lnSpc>
                <a:spcPct val="115000"/>
              </a:lnSpc>
              <a:spcBef>
                <a:spcPts val="1200"/>
              </a:spcBef>
              <a:spcAft>
                <a:spcPts val="0"/>
              </a:spcAft>
              <a:buNone/>
            </a:pPr>
            <a:r>
              <a:t/>
            </a:r>
            <a:endParaRPr sz="2300">
              <a:latin typeface="Nunito"/>
              <a:ea typeface="Nunito"/>
              <a:cs typeface="Nunito"/>
              <a:sym typeface="Nunito"/>
            </a:endParaRPr>
          </a:p>
          <a:p>
            <a:pPr indent="0" lvl="0" marL="0" rtl="0" algn="ctr">
              <a:lnSpc>
                <a:spcPct val="115000"/>
              </a:lnSpc>
              <a:spcBef>
                <a:spcPts val="1200"/>
              </a:spcBef>
              <a:spcAft>
                <a:spcPts val="1200"/>
              </a:spcAft>
              <a:buNone/>
            </a:pPr>
            <a:r>
              <a:t/>
            </a:r>
            <a:endParaRPr sz="2300">
              <a:latin typeface="Nunito"/>
              <a:ea typeface="Nunito"/>
              <a:cs typeface="Nunito"/>
              <a:sym typeface="Nunito"/>
            </a:endParaRPr>
          </a:p>
        </p:txBody>
      </p:sp>
      <p:graphicFrame>
        <p:nvGraphicFramePr>
          <p:cNvPr id="379" name="Google Shape;379;p30"/>
          <p:cNvGraphicFramePr/>
          <p:nvPr/>
        </p:nvGraphicFramePr>
        <p:xfrm>
          <a:off x="674188" y="1202475"/>
          <a:ext cx="3000000" cy="3000000"/>
        </p:xfrm>
        <a:graphic>
          <a:graphicData uri="http://schemas.openxmlformats.org/drawingml/2006/table">
            <a:tbl>
              <a:tblPr>
                <a:noFill/>
                <a:tableStyleId>{3D37908C-2628-4BC9-AC3D-1D61E576B234}</a:tableStyleId>
              </a:tblPr>
              <a:tblGrid>
                <a:gridCol w="964725"/>
                <a:gridCol w="6419675"/>
              </a:tblGrid>
              <a:tr h="303250">
                <a:tc>
                  <a:txBody>
                    <a:bodyPr/>
                    <a:lstStyle/>
                    <a:p>
                      <a:pPr indent="0" lvl="0" marL="0" rtl="0" algn="l">
                        <a:spcBef>
                          <a:spcPts val="0"/>
                        </a:spcBef>
                        <a:spcAft>
                          <a:spcPts val="0"/>
                        </a:spcAft>
                        <a:buNone/>
                      </a:pPr>
                      <a:r>
                        <a:rPr lang="es" sz="1100"/>
                        <a:t>Nombre</a:t>
                      </a:r>
                      <a:endParaRPr sz="1100"/>
                    </a:p>
                  </a:txBody>
                  <a:tcPr marT="91425" marB="91425" marR="91425" marL="91425"/>
                </a:tc>
                <a:tc>
                  <a:txBody>
                    <a:bodyPr/>
                    <a:lstStyle/>
                    <a:p>
                      <a:pPr indent="0" lvl="0" marL="0" rtl="0" algn="l">
                        <a:spcBef>
                          <a:spcPts val="0"/>
                        </a:spcBef>
                        <a:spcAft>
                          <a:spcPts val="0"/>
                        </a:spcAft>
                        <a:buNone/>
                      </a:pPr>
                      <a:r>
                        <a:rPr lang="es" sz="1100"/>
                        <a:t>Realiza una compra</a:t>
                      </a:r>
                      <a:endParaRPr sz="1100"/>
                    </a:p>
                  </a:txBody>
                  <a:tcPr marT="91425" marB="91425" marR="91425" marL="91425"/>
                </a:tc>
              </a:tr>
              <a:tr h="458475">
                <a:tc>
                  <a:txBody>
                    <a:bodyPr/>
                    <a:lstStyle/>
                    <a:p>
                      <a:pPr indent="0" lvl="0" marL="0" rtl="0" algn="l">
                        <a:spcBef>
                          <a:spcPts val="0"/>
                        </a:spcBef>
                        <a:spcAft>
                          <a:spcPts val="0"/>
                        </a:spcAft>
                        <a:buNone/>
                      </a:pPr>
                      <a:r>
                        <a:rPr lang="es" sz="1100"/>
                        <a:t>Descripción</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Este caso de uso describe el proceso de realizar una compra en la plataforma CyberBasket, desde la selección de productos hasta el pago y confirmación de la compra.</a:t>
                      </a:r>
                      <a:endParaRPr sz="1100"/>
                    </a:p>
                  </a:txBody>
                  <a:tcPr marT="91425" marB="91425" marR="91425" marL="91425"/>
                </a:tc>
              </a:tr>
              <a:tr h="303250">
                <a:tc>
                  <a:txBody>
                    <a:bodyPr/>
                    <a:lstStyle/>
                    <a:p>
                      <a:pPr indent="0" lvl="0" marL="0" rtl="0" algn="l">
                        <a:spcBef>
                          <a:spcPts val="0"/>
                        </a:spcBef>
                        <a:spcAft>
                          <a:spcPts val="0"/>
                        </a:spcAft>
                        <a:buNone/>
                      </a:pPr>
                      <a:r>
                        <a:rPr lang="es" sz="1100"/>
                        <a:t>Actores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Cliente</a:t>
                      </a:r>
                      <a:endParaRPr sz="1100"/>
                    </a:p>
                  </a:txBody>
                  <a:tcPr marT="91425" marB="91425" marR="91425" marL="91425"/>
                </a:tc>
              </a:tr>
              <a:tr h="470100">
                <a:tc>
                  <a:txBody>
                    <a:bodyPr/>
                    <a:lstStyle/>
                    <a:p>
                      <a:pPr indent="0" lvl="0" marL="0" rtl="0" algn="l">
                        <a:spcBef>
                          <a:spcPts val="0"/>
                        </a:spcBef>
                        <a:spcAft>
                          <a:spcPts val="0"/>
                        </a:spcAft>
                        <a:buNone/>
                      </a:pPr>
                      <a:r>
                        <a:rPr lang="es" sz="1100"/>
                        <a:t>Precondiciones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El cliente debe estar registrado en la plataforma.</a:t>
                      </a:r>
                      <a:endParaRPr sz="1100"/>
                    </a:p>
                    <a:p>
                      <a:pPr indent="-298450" lvl="0" marL="457200" rtl="0" algn="l">
                        <a:lnSpc>
                          <a:spcPct val="115000"/>
                        </a:lnSpc>
                        <a:spcBef>
                          <a:spcPts val="0"/>
                        </a:spcBef>
                        <a:spcAft>
                          <a:spcPts val="0"/>
                        </a:spcAft>
                        <a:buSzPts val="1100"/>
                        <a:buChar char="●"/>
                      </a:pPr>
                      <a:r>
                        <a:rPr lang="es" sz="1100"/>
                        <a:t>El cliente debe tener una lista de productos seleccionados en su carrito de compra.</a:t>
                      </a:r>
                      <a:endParaRPr sz="1100"/>
                    </a:p>
                  </a:txBody>
                  <a:tcPr marT="91425" marB="91425" marR="91425" marL="91425"/>
                </a:tc>
              </a:tr>
              <a:tr h="448325">
                <a:tc>
                  <a:txBody>
                    <a:bodyPr/>
                    <a:lstStyle/>
                    <a:p>
                      <a:pPr indent="0" lvl="0" marL="0" rtl="0" algn="l">
                        <a:spcBef>
                          <a:spcPts val="0"/>
                        </a:spcBef>
                        <a:spcAft>
                          <a:spcPts val="0"/>
                        </a:spcAft>
                        <a:buNone/>
                      </a:pPr>
                      <a:r>
                        <a:rPr lang="es" sz="1100"/>
                        <a:t>Postcondiciones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El usuario tiene acceso a la información relevante para su rol.</a:t>
                      </a:r>
                      <a:endParaRPr sz="1100"/>
                    </a:p>
                  </a:txBody>
                  <a:tcPr marT="91425" marB="91425" marR="91425" marL="91425"/>
                </a:tc>
              </a:tr>
              <a:tr h="1812525">
                <a:tc>
                  <a:txBody>
                    <a:bodyPr/>
                    <a:lstStyle/>
                    <a:p>
                      <a:pPr indent="0" lvl="0" marL="0" rtl="0" algn="l">
                        <a:spcBef>
                          <a:spcPts val="0"/>
                        </a:spcBef>
                        <a:spcAft>
                          <a:spcPts val="0"/>
                        </a:spcAft>
                        <a:buNone/>
                      </a:pPr>
                      <a:r>
                        <a:rPr lang="es" sz="1100"/>
                        <a:t>Flujo Normal</a:t>
                      </a:r>
                      <a:endParaRPr sz="1100"/>
                    </a:p>
                  </a:txBody>
                  <a:tcPr marT="91425" marB="91425" marR="91425" marL="91425"/>
                </a:tc>
                <a:tc>
                  <a:txBody>
                    <a:bodyPr/>
                    <a:lstStyle/>
                    <a:p>
                      <a:pPr indent="-279400" lvl="0" marL="457200" rtl="0" algn="l">
                        <a:lnSpc>
                          <a:spcPct val="115000"/>
                        </a:lnSpc>
                        <a:spcBef>
                          <a:spcPts val="1200"/>
                        </a:spcBef>
                        <a:spcAft>
                          <a:spcPts val="0"/>
                        </a:spcAft>
                        <a:buSzPts val="800"/>
                        <a:buAutoNum type="arabicPeriod"/>
                      </a:pPr>
                      <a:r>
                        <a:rPr lang="es" sz="800"/>
                        <a:t>El cliente accede a la pantalla de compra.</a:t>
                      </a:r>
                      <a:endParaRPr sz="800"/>
                    </a:p>
                    <a:p>
                      <a:pPr indent="-279400" lvl="0" marL="457200" rtl="0" algn="l">
                        <a:lnSpc>
                          <a:spcPct val="115000"/>
                        </a:lnSpc>
                        <a:spcBef>
                          <a:spcPts val="0"/>
                        </a:spcBef>
                        <a:spcAft>
                          <a:spcPts val="0"/>
                        </a:spcAft>
                        <a:buSzPts val="800"/>
                        <a:buAutoNum type="arabicPeriod"/>
                      </a:pPr>
                      <a:r>
                        <a:rPr lang="es" sz="800"/>
                        <a:t>El sistema muestra una lista de productos en el carrito de compra.</a:t>
                      </a:r>
                      <a:endParaRPr sz="800"/>
                    </a:p>
                    <a:p>
                      <a:pPr indent="-279400" lvl="0" marL="457200" rtl="0" algn="l">
                        <a:lnSpc>
                          <a:spcPct val="115000"/>
                        </a:lnSpc>
                        <a:spcBef>
                          <a:spcPts val="0"/>
                        </a:spcBef>
                        <a:spcAft>
                          <a:spcPts val="0"/>
                        </a:spcAft>
                        <a:buSzPts val="800"/>
                        <a:buAutoNum type="arabicPeriod"/>
                      </a:pPr>
                      <a:r>
                        <a:rPr lang="es" sz="800"/>
                        <a:t>El cliente revisa la lista de productos y confirma los detalles de la compra.</a:t>
                      </a:r>
                      <a:endParaRPr sz="800"/>
                    </a:p>
                    <a:p>
                      <a:pPr indent="-279400" lvl="0" marL="457200" rtl="0" algn="l">
                        <a:lnSpc>
                          <a:spcPct val="115000"/>
                        </a:lnSpc>
                        <a:spcBef>
                          <a:spcPts val="0"/>
                        </a:spcBef>
                        <a:spcAft>
                          <a:spcPts val="0"/>
                        </a:spcAft>
                        <a:buSzPts val="800"/>
                        <a:buAutoNum type="arabicPeriod"/>
                      </a:pPr>
                      <a:r>
                        <a:rPr lang="es" sz="800"/>
                        <a:t>El sistema calcula el total de la compra.</a:t>
                      </a:r>
                      <a:endParaRPr sz="800"/>
                    </a:p>
                    <a:p>
                      <a:pPr indent="-279400" lvl="0" marL="457200" rtl="0" algn="l">
                        <a:lnSpc>
                          <a:spcPct val="115000"/>
                        </a:lnSpc>
                        <a:spcBef>
                          <a:spcPts val="0"/>
                        </a:spcBef>
                        <a:spcAft>
                          <a:spcPts val="0"/>
                        </a:spcAft>
                        <a:buSzPts val="800"/>
                        <a:buAutoNum type="arabicPeriod"/>
                      </a:pPr>
                      <a:r>
                        <a:rPr lang="es" sz="800"/>
                        <a:t>El cliente proporciona la información de pago.</a:t>
                      </a:r>
                      <a:endParaRPr sz="800"/>
                    </a:p>
                    <a:p>
                      <a:pPr indent="-279400" lvl="0" marL="457200" rtl="0" algn="l">
                        <a:lnSpc>
                          <a:spcPct val="115000"/>
                        </a:lnSpc>
                        <a:spcBef>
                          <a:spcPts val="0"/>
                        </a:spcBef>
                        <a:spcAft>
                          <a:spcPts val="0"/>
                        </a:spcAft>
                        <a:buSzPts val="800"/>
                        <a:buAutoNum type="arabicPeriod"/>
                      </a:pPr>
                      <a:r>
                        <a:rPr lang="es" sz="800"/>
                        <a:t>El sistema valida la información de pago.</a:t>
                      </a:r>
                      <a:endParaRPr sz="800"/>
                    </a:p>
                    <a:p>
                      <a:pPr indent="-279400" lvl="0" marL="457200" rtl="0" algn="l">
                        <a:lnSpc>
                          <a:spcPct val="115000"/>
                        </a:lnSpc>
                        <a:spcBef>
                          <a:spcPts val="0"/>
                        </a:spcBef>
                        <a:spcAft>
                          <a:spcPts val="0"/>
                        </a:spcAft>
                        <a:buSzPts val="800"/>
                        <a:buAutoNum type="arabicPeriod"/>
                      </a:pPr>
                      <a:r>
                        <a:rPr lang="es" sz="800"/>
                        <a:t>El sistema procesa el pago.</a:t>
                      </a:r>
                      <a:endParaRPr sz="800"/>
                    </a:p>
                    <a:p>
                      <a:pPr indent="-279400" lvl="0" marL="457200" rtl="0" algn="l">
                        <a:lnSpc>
                          <a:spcPct val="115000"/>
                        </a:lnSpc>
                        <a:spcBef>
                          <a:spcPts val="0"/>
                        </a:spcBef>
                        <a:spcAft>
                          <a:spcPts val="0"/>
                        </a:spcAft>
                        <a:buSzPts val="800"/>
                        <a:buAutoNum type="arabicPeriod"/>
                      </a:pPr>
                      <a:r>
                        <a:rPr lang="es" sz="800"/>
                        <a:t>El sistema confirma la compra exitosa.</a:t>
                      </a:r>
                      <a:endParaRPr sz="800"/>
                    </a:p>
                    <a:p>
                      <a:pPr indent="-279400" lvl="0" marL="457200" rtl="0" algn="l">
                        <a:lnSpc>
                          <a:spcPct val="115000"/>
                        </a:lnSpc>
                        <a:spcBef>
                          <a:spcPts val="0"/>
                        </a:spcBef>
                        <a:spcAft>
                          <a:spcPts val="0"/>
                        </a:spcAft>
                        <a:buSzPts val="800"/>
                        <a:buAutoNum type="arabicPeriod"/>
                      </a:pPr>
                      <a:r>
                        <a:rPr lang="es" sz="800"/>
                        <a:t>El sistema redirige al cliente a la página de confirmación de compra.</a:t>
                      </a:r>
                      <a:endParaRPr sz="800"/>
                    </a:p>
                    <a:p>
                      <a:pPr indent="0" lvl="0" marL="0" rtl="0" algn="l">
                        <a:lnSpc>
                          <a:spcPct val="115000"/>
                        </a:lnSpc>
                        <a:spcBef>
                          <a:spcPts val="1200"/>
                        </a:spcBef>
                        <a:spcAft>
                          <a:spcPts val="0"/>
                        </a:spcAft>
                        <a:buNone/>
                      </a:pPr>
                      <a:r>
                        <a:t/>
                      </a:r>
                      <a:endParaRPr sz="1100"/>
                    </a:p>
                    <a:p>
                      <a:pPr indent="0" lvl="0" marL="457200" rtl="0" algn="just">
                        <a:lnSpc>
                          <a:spcPct val="107000"/>
                        </a:lnSpc>
                        <a:spcBef>
                          <a:spcPts val="1200"/>
                        </a:spcBef>
                        <a:spcAft>
                          <a:spcPts val="1200"/>
                        </a:spcAft>
                        <a:buNone/>
                      </a:pPr>
                      <a:r>
                        <a:t/>
                      </a:r>
                      <a:endParaRPr sz="10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1"/>
          <p:cNvPicPr preferRelativeResize="0"/>
          <p:nvPr/>
        </p:nvPicPr>
        <p:blipFill rotWithShape="1">
          <a:blip r:embed="rId3">
            <a:alphaModFix/>
          </a:blip>
          <a:srcRect b="0" l="0" r="0" t="-5285"/>
          <a:stretch/>
        </p:blipFill>
        <p:spPr>
          <a:xfrm>
            <a:off x="1417788" y="1"/>
            <a:ext cx="6308425" cy="4997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51525" y="598575"/>
            <a:ext cx="6934200" cy="56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s" sz="2500">
                <a:latin typeface="Nunito"/>
                <a:ea typeface="Nunito"/>
                <a:cs typeface="Nunito"/>
                <a:sym typeface="Nunito"/>
              </a:rPr>
              <a:t>Desarrolladores de Coders Titans</a:t>
            </a:r>
            <a:endParaRPr sz="4000"/>
          </a:p>
        </p:txBody>
      </p:sp>
      <p:graphicFrame>
        <p:nvGraphicFramePr>
          <p:cNvPr id="284" name="Google Shape;284;p14"/>
          <p:cNvGraphicFramePr/>
          <p:nvPr/>
        </p:nvGraphicFramePr>
        <p:xfrm>
          <a:off x="952500" y="1619250"/>
          <a:ext cx="3000000" cy="3000000"/>
        </p:xfrm>
        <a:graphic>
          <a:graphicData uri="http://schemas.openxmlformats.org/drawingml/2006/table">
            <a:tbl>
              <a:tblPr>
                <a:noFill/>
                <a:tableStyleId>{3D37908C-2628-4BC9-AC3D-1D61E576B234}</a:tableStyleId>
              </a:tblPr>
              <a:tblGrid>
                <a:gridCol w="2110925"/>
                <a:gridCol w="2134600"/>
              </a:tblGrid>
              <a:tr h="381000">
                <a:tc>
                  <a:txBody>
                    <a:bodyPr/>
                    <a:lstStyle/>
                    <a:p>
                      <a:pPr indent="0" lvl="0" marL="0" rtl="0" algn="l">
                        <a:spcBef>
                          <a:spcPts val="0"/>
                        </a:spcBef>
                        <a:spcAft>
                          <a:spcPts val="0"/>
                        </a:spcAft>
                        <a:buNone/>
                      </a:pPr>
                      <a:r>
                        <a:rPr b="1" lang="es" sz="1900"/>
                        <a:t>Nombre</a:t>
                      </a:r>
                      <a:endParaRPr b="1" sz="1900"/>
                    </a:p>
                  </a:txBody>
                  <a:tcPr marT="91425" marB="91425" marR="91425" marL="91425"/>
                </a:tc>
                <a:tc>
                  <a:txBody>
                    <a:bodyPr/>
                    <a:lstStyle/>
                    <a:p>
                      <a:pPr indent="0" lvl="0" marL="0" rtl="0" algn="l">
                        <a:spcBef>
                          <a:spcPts val="0"/>
                        </a:spcBef>
                        <a:spcAft>
                          <a:spcPts val="0"/>
                        </a:spcAft>
                        <a:buNone/>
                      </a:pPr>
                      <a:r>
                        <a:rPr b="1" lang="es" sz="1900"/>
                        <a:t>Rol</a:t>
                      </a:r>
                      <a:endParaRPr b="1" sz="1900"/>
                    </a:p>
                  </a:txBody>
                  <a:tcPr marT="91425" marB="91425" marR="91425" marL="91425"/>
                </a:tc>
              </a:tr>
              <a:tr h="381000">
                <a:tc>
                  <a:txBody>
                    <a:bodyPr/>
                    <a:lstStyle/>
                    <a:p>
                      <a:pPr indent="0" lvl="0" marL="0" rtl="0" algn="l">
                        <a:spcBef>
                          <a:spcPts val="0"/>
                        </a:spcBef>
                        <a:spcAft>
                          <a:spcPts val="0"/>
                        </a:spcAft>
                        <a:buNone/>
                      </a:pPr>
                      <a:r>
                        <a:rPr lang="es" sz="1300"/>
                        <a:t>Juan Sebastian Henao Parra</a:t>
                      </a:r>
                      <a:endParaRPr sz="1700"/>
                    </a:p>
                  </a:txBody>
                  <a:tcPr marT="91425" marB="91425" marR="91425" marL="91425"/>
                </a:tc>
                <a:tc>
                  <a:txBody>
                    <a:bodyPr/>
                    <a:lstStyle/>
                    <a:p>
                      <a:pPr indent="0" lvl="0" marL="0" rtl="0" algn="l">
                        <a:spcBef>
                          <a:spcPts val="0"/>
                        </a:spcBef>
                        <a:spcAft>
                          <a:spcPts val="0"/>
                        </a:spcAft>
                        <a:buNone/>
                      </a:pPr>
                      <a:r>
                        <a:rPr lang="es" sz="1300"/>
                        <a:t>Planeación</a:t>
                      </a:r>
                      <a:endParaRPr sz="1700"/>
                    </a:p>
                  </a:txBody>
                  <a:tcPr marT="91425" marB="91425" marR="91425" marL="91425"/>
                </a:tc>
              </a:tr>
              <a:tr h="381000">
                <a:tc>
                  <a:txBody>
                    <a:bodyPr/>
                    <a:lstStyle/>
                    <a:p>
                      <a:pPr indent="0" lvl="0" marL="0" rtl="0" algn="l">
                        <a:spcBef>
                          <a:spcPts val="0"/>
                        </a:spcBef>
                        <a:spcAft>
                          <a:spcPts val="0"/>
                        </a:spcAft>
                        <a:buNone/>
                      </a:pPr>
                      <a:r>
                        <a:rPr lang="es" sz="1300"/>
                        <a:t>Sebastian Galvez Yepes</a:t>
                      </a:r>
                      <a:endParaRPr sz="1700"/>
                    </a:p>
                  </a:txBody>
                  <a:tcPr marT="91425" marB="91425" marR="91425" marL="91425"/>
                </a:tc>
                <a:tc>
                  <a:txBody>
                    <a:bodyPr/>
                    <a:lstStyle/>
                    <a:p>
                      <a:pPr indent="0" lvl="0" marL="0" rtl="0" algn="l">
                        <a:spcBef>
                          <a:spcPts val="0"/>
                        </a:spcBef>
                        <a:spcAft>
                          <a:spcPts val="0"/>
                        </a:spcAft>
                        <a:buNone/>
                      </a:pPr>
                      <a:r>
                        <a:rPr lang="es" sz="1300"/>
                        <a:t>Calidad</a:t>
                      </a:r>
                      <a:endParaRPr sz="1700"/>
                    </a:p>
                  </a:txBody>
                  <a:tcPr marT="91425" marB="91425" marR="91425" marL="91425"/>
                </a:tc>
              </a:tr>
              <a:tr h="381000">
                <a:tc>
                  <a:txBody>
                    <a:bodyPr/>
                    <a:lstStyle/>
                    <a:p>
                      <a:pPr indent="0" lvl="0" marL="0" rtl="0" algn="l">
                        <a:spcBef>
                          <a:spcPts val="0"/>
                        </a:spcBef>
                        <a:spcAft>
                          <a:spcPts val="0"/>
                        </a:spcAft>
                        <a:buNone/>
                      </a:pPr>
                      <a:r>
                        <a:rPr lang="es" sz="1300"/>
                        <a:t>Luis Fernando Gonzalez Zambrano</a:t>
                      </a:r>
                      <a:endParaRPr sz="1700"/>
                    </a:p>
                  </a:txBody>
                  <a:tcPr marT="91425" marB="91425" marR="91425" marL="91425"/>
                </a:tc>
                <a:tc>
                  <a:txBody>
                    <a:bodyPr/>
                    <a:lstStyle/>
                    <a:p>
                      <a:pPr indent="0" lvl="0" marL="0" rtl="0" algn="l">
                        <a:spcBef>
                          <a:spcPts val="0"/>
                        </a:spcBef>
                        <a:spcAft>
                          <a:spcPts val="0"/>
                        </a:spcAft>
                        <a:buNone/>
                      </a:pPr>
                      <a:r>
                        <a:rPr lang="es" sz="1300"/>
                        <a:t>Desarrollo</a:t>
                      </a:r>
                      <a:endParaRPr sz="1700"/>
                    </a:p>
                  </a:txBody>
                  <a:tcPr marT="91425" marB="91425" marR="91425" marL="91425"/>
                </a:tc>
              </a:tr>
              <a:tr h="381000">
                <a:tc>
                  <a:txBody>
                    <a:bodyPr/>
                    <a:lstStyle/>
                    <a:p>
                      <a:pPr indent="0" lvl="0" marL="0" rtl="0" algn="l">
                        <a:spcBef>
                          <a:spcPts val="0"/>
                        </a:spcBef>
                        <a:spcAft>
                          <a:spcPts val="0"/>
                        </a:spcAft>
                        <a:buNone/>
                      </a:pPr>
                      <a:r>
                        <a:rPr lang="es" sz="1300"/>
                        <a:t>Juan Pablo Pulgarin Musicue</a:t>
                      </a:r>
                      <a:endParaRPr sz="1700"/>
                    </a:p>
                  </a:txBody>
                  <a:tcPr marT="91425" marB="91425" marR="91425" marL="91425"/>
                </a:tc>
                <a:tc>
                  <a:txBody>
                    <a:bodyPr/>
                    <a:lstStyle/>
                    <a:p>
                      <a:pPr indent="0" lvl="0" marL="0" rtl="0" algn="l">
                        <a:spcBef>
                          <a:spcPts val="0"/>
                        </a:spcBef>
                        <a:spcAft>
                          <a:spcPts val="0"/>
                        </a:spcAft>
                        <a:buNone/>
                      </a:pPr>
                      <a:r>
                        <a:rPr lang="es" sz="1300"/>
                        <a:t>Líder</a:t>
                      </a:r>
                      <a:endParaRPr sz="1700"/>
                    </a:p>
                  </a:txBody>
                  <a:tcPr marT="91425" marB="91425" marR="91425" marL="91425"/>
                </a:tc>
              </a:tr>
              <a:tr h="381000">
                <a:tc>
                  <a:txBody>
                    <a:bodyPr/>
                    <a:lstStyle/>
                    <a:p>
                      <a:pPr indent="0" lvl="0" marL="0" rtl="0" algn="l">
                        <a:spcBef>
                          <a:spcPts val="0"/>
                        </a:spcBef>
                        <a:spcAft>
                          <a:spcPts val="0"/>
                        </a:spcAft>
                        <a:buNone/>
                      </a:pPr>
                      <a:r>
                        <a:rPr lang="es" sz="1300"/>
                        <a:t>Jhony Alejandro Perez Gomez</a:t>
                      </a:r>
                      <a:endParaRPr sz="1700"/>
                    </a:p>
                  </a:txBody>
                  <a:tcPr marT="91425" marB="91425" marR="91425" marL="91425"/>
                </a:tc>
                <a:tc>
                  <a:txBody>
                    <a:bodyPr/>
                    <a:lstStyle/>
                    <a:p>
                      <a:pPr indent="0" lvl="0" marL="0" rtl="0" algn="l">
                        <a:spcBef>
                          <a:spcPts val="0"/>
                        </a:spcBef>
                        <a:spcAft>
                          <a:spcPts val="0"/>
                        </a:spcAft>
                        <a:buNone/>
                      </a:pPr>
                      <a:r>
                        <a:rPr lang="es" sz="1300"/>
                        <a:t>Soporte</a:t>
                      </a:r>
                      <a:endParaRPr sz="1700"/>
                    </a:p>
                  </a:txBody>
                  <a:tcPr marT="91425" marB="91425" marR="91425" marL="91425"/>
                </a:tc>
              </a:tr>
            </a:tbl>
          </a:graphicData>
        </a:graphic>
      </p:graphicFrame>
      <p:pic>
        <p:nvPicPr>
          <p:cNvPr id="285" name="Google Shape;285;p14"/>
          <p:cNvPicPr preferRelativeResize="0"/>
          <p:nvPr/>
        </p:nvPicPr>
        <p:blipFill>
          <a:blip r:embed="rId3">
            <a:alphaModFix/>
          </a:blip>
          <a:stretch>
            <a:fillRect/>
          </a:stretch>
        </p:blipFill>
        <p:spPr>
          <a:xfrm>
            <a:off x="5585650" y="1619252"/>
            <a:ext cx="3169700" cy="3169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2"/>
          <p:cNvPicPr preferRelativeResize="0"/>
          <p:nvPr/>
        </p:nvPicPr>
        <p:blipFill>
          <a:blip r:embed="rId3">
            <a:alphaModFix/>
          </a:blip>
          <a:stretch>
            <a:fillRect/>
          </a:stretch>
        </p:blipFill>
        <p:spPr>
          <a:xfrm>
            <a:off x="1342238" y="284750"/>
            <a:ext cx="6459526" cy="4574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1063350" y="2133475"/>
            <a:ext cx="7017300" cy="97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600"/>
              <a:t>Diagrama de Arquitectura (v0)</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849625" y="233425"/>
            <a:ext cx="2345100" cy="561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lang="es" sz="2300">
                <a:latin typeface="Nunito"/>
                <a:ea typeface="Nunito"/>
                <a:cs typeface="Nunito"/>
                <a:sym typeface="Nunito"/>
              </a:rPr>
              <a:t>Arquitectura del sistema</a:t>
            </a:r>
            <a:endParaRPr sz="3800"/>
          </a:p>
        </p:txBody>
      </p:sp>
      <p:sp>
        <p:nvSpPr>
          <p:cNvPr id="400" name="Google Shape;400;p34"/>
          <p:cNvSpPr txBox="1"/>
          <p:nvPr>
            <p:ph idx="1" type="body"/>
          </p:nvPr>
        </p:nvSpPr>
        <p:spPr>
          <a:xfrm>
            <a:off x="270175" y="1395150"/>
            <a:ext cx="3153900" cy="3502200"/>
          </a:xfrm>
          <a:prstGeom prst="rect">
            <a:avLst/>
          </a:prstGeom>
        </p:spPr>
        <p:txBody>
          <a:bodyPr anchorCtr="0" anchor="t" bIns="91425" lIns="91425" spcFirstLastPara="1" rIns="91425" wrap="square" tIns="91425">
            <a:normAutofit/>
          </a:bodyPr>
          <a:lstStyle/>
          <a:p>
            <a:pPr indent="0" lvl="0" marL="457200" rtl="0" algn="just">
              <a:lnSpc>
                <a:spcPct val="107000"/>
              </a:lnSpc>
              <a:spcBef>
                <a:spcPts val="0"/>
              </a:spcBef>
              <a:spcAft>
                <a:spcPts val="0"/>
              </a:spcAft>
              <a:buNone/>
            </a:pPr>
            <a:r>
              <a:rPr lang="es" sz="2084">
                <a:solidFill>
                  <a:srgbClr val="000000"/>
                </a:solidFill>
                <a:latin typeface="Arial"/>
                <a:ea typeface="Arial"/>
                <a:cs typeface="Arial"/>
                <a:sym typeface="Arial"/>
              </a:rPr>
              <a:t>Una arquitectura MVC para tener una </a:t>
            </a:r>
            <a:r>
              <a:rPr lang="es" sz="2084">
                <a:solidFill>
                  <a:srgbClr val="000000"/>
                </a:solidFill>
                <a:latin typeface="Arial"/>
                <a:ea typeface="Arial"/>
                <a:cs typeface="Arial"/>
                <a:sym typeface="Arial"/>
              </a:rPr>
              <a:t>página</a:t>
            </a:r>
            <a:r>
              <a:rPr lang="es" sz="2084">
                <a:solidFill>
                  <a:srgbClr val="000000"/>
                </a:solidFill>
                <a:latin typeface="Arial"/>
                <a:ea typeface="Arial"/>
                <a:cs typeface="Arial"/>
                <a:sym typeface="Arial"/>
              </a:rPr>
              <a:t> web, y</a:t>
            </a:r>
            <a:r>
              <a:rPr lang="es" sz="2084">
                <a:solidFill>
                  <a:srgbClr val="000000"/>
                </a:solidFill>
                <a:latin typeface="Arial"/>
                <a:ea typeface="Arial"/>
                <a:cs typeface="Arial"/>
                <a:sym typeface="Arial"/>
              </a:rPr>
              <a:t> por medio de microservicios que están desplegados en Azure.</a:t>
            </a:r>
            <a:endParaRPr sz="2084">
              <a:solidFill>
                <a:srgbClr val="000000"/>
              </a:solidFill>
              <a:latin typeface="Arial"/>
              <a:ea typeface="Arial"/>
              <a:cs typeface="Arial"/>
              <a:sym typeface="Arial"/>
            </a:endParaRPr>
          </a:p>
          <a:p>
            <a:pPr indent="0" lvl="0" marL="457200" rtl="0" algn="just">
              <a:lnSpc>
                <a:spcPct val="107000"/>
              </a:lnSpc>
              <a:spcBef>
                <a:spcPts val="1200"/>
              </a:spcBef>
              <a:spcAft>
                <a:spcPts val="0"/>
              </a:spcAft>
              <a:buNone/>
            </a:pPr>
            <a:r>
              <a:t/>
            </a:r>
            <a:endParaRPr sz="2084">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FF0000"/>
              </a:solidFill>
              <a:highlight>
                <a:schemeClr val="lt1"/>
              </a:highlight>
            </a:endParaRPr>
          </a:p>
        </p:txBody>
      </p:sp>
      <p:pic>
        <p:nvPicPr>
          <p:cNvPr id="401" name="Google Shape;401;p34"/>
          <p:cNvPicPr preferRelativeResize="0"/>
          <p:nvPr/>
        </p:nvPicPr>
        <p:blipFill>
          <a:blip r:embed="rId3">
            <a:alphaModFix/>
          </a:blip>
          <a:stretch>
            <a:fillRect/>
          </a:stretch>
        </p:blipFill>
        <p:spPr>
          <a:xfrm>
            <a:off x="3657894" y="0"/>
            <a:ext cx="5438061"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1063350" y="2133475"/>
            <a:ext cx="7017300" cy="9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600"/>
              <a:t>Diseño de base de datos</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6"/>
          <p:cNvSpPr txBox="1"/>
          <p:nvPr>
            <p:ph type="title"/>
          </p:nvPr>
        </p:nvSpPr>
        <p:spPr>
          <a:xfrm>
            <a:off x="1224425"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Base de datos</a:t>
            </a:r>
            <a:endParaRPr sz="3800"/>
          </a:p>
        </p:txBody>
      </p:sp>
      <p:pic>
        <p:nvPicPr>
          <p:cNvPr id="412" name="Google Shape;412;p36"/>
          <p:cNvPicPr preferRelativeResize="0"/>
          <p:nvPr/>
        </p:nvPicPr>
        <p:blipFill>
          <a:blip r:embed="rId3">
            <a:alphaModFix/>
          </a:blip>
          <a:stretch>
            <a:fillRect/>
          </a:stretch>
        </p:blipFill>
        <p:spPr>
          <a:xfrm>
            <a:off x="1704038" y="1341150"/>
            <a:ext cx="6071273" cy="3678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37"/>
          <p:cNvPicPr preferRelativeResize="0"/>
          <p:nvPr/>
        </p:nvPicPr>
        <p:blipFill>
          <a:blip r:embed="rId3">
            <a:alphaModFix/>
          </a:blip>
          <a:stretch>
            <a:fillRect/>
          </a:stretch>
        </p:blipFill>
        <p:spPr>
          <a:xfrm>
            <a:off x="327763" y="0"/>
            <a:ext cx="8488472"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Base de datos</a:t>
            </a:r>
            <a:endParaRPr sz="3800"/>
          </a:p>
        </p:txBody>
      </p:sp>
      <p:sp>
        <p:nvSpPr>
          <p:cNvPr id="423" name="Google Shape;423;p38"/>
          <p:cNvSpPr txBox="1"/>
          <p:nvPr>
            <p:ph idx="1" type="body"/>
          </p:nvPr>
        </p:nvSpPr>
        <p:spPr>
          <a:xfrm>
            <a:off x="1303800" y="1351325"/>
            <a:ext cx="7030500" cy="35022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s" sz="2084">
                <a:solidFill>
                  <a:srgbClr val="000000"/>
                </a:solidFill>
                <a:latin typeface="Arial"/>
                <a:ea typeface="Arial"/>
                <a:cs typeface="Arial"/>
                <a:sym typeface="Arial"/>
              </a:rPr>
              <a:t>En la base de datos se puede visualizar las conexiones entre los componentes para poder tener una estructura en la </a:t>
            </a:r>
            <a:r>
              <a:rPr lang="es" sz="2084">
                <a:solidFill>
                  <a:srgbClr val="000000"/>
                </a:solidFill>
                <a:latin typeface="Arial"/>
                <a:ea typeface="Arial"/>
                <a:cs typeface="Arial"/>
                <a:sym typeface="Arial"/>
              </a:rPr>
              <a:t>página</a:t>
            </a:r>
            <a:r>
              <a:rPr lang="es" sz="2084">
                <a:solidFill>
                  <a:srgbClr val="000000"/>
                </a:solidFill>
                <a:latin typeface="Arial"/>
                <a:ea typeface="Arial"/>
                <a:cs typeface="Arial"/>
                <a:sym typeface="Arial"/>
              </a:rPr>
              <a:t>, la idea </a:t>
            </a:r>
            <a:r>
              <a:rPr lang="es" sz="2084">
                <a:solidFill>
                  <a:srgbClr val="000000"/>
                </a:solidFill>
                <a:latin typeface="Arial"/>
                <a:ea typeface="Arial"/>
                <a:cs typeface="Arial"/>
                <a:sym typeface="Arial"/>
              </a:rPr>
              <a:t>general</a:t>
            </a:r>
            <a:r>
              <a:rPr lang="es" sz="2084">
                <a:solidFill>
                  <a:srgbClr val="000000"/>
                </a:solidFill>
                <a:latin typeface="Arial"/>
                <a:ea typeface="Arial"/>
                <a:cs typeface="Arial"/>
                <a:sym typeface="Arial"/>
              </a:rPr>
              <a:t> es usar FastApi como framework del backend para las conexiones y comunicación con la base de datos</a:t>
            </a:r>
            <a:endParaRPr sz="2084">
              <a:solidFill>
                <a:srgbClr val="000000"/>
              </a:solidFill>
              <a:latin typeface="Arial"/>
              <a:ea typeface="Arial"/>
              <a:cs typeface="Arial"/>
              <a:sym typeface="Arial"/>
            </a:endParaRPr>
          </a:p>
          <a:p>
            <a:pPr indent="0" lvl="0" marL="457200" rtl="0" algn="just">
              <a:lnSpc>
                <a:spcPct val="107000"/>
              </a:lnSpc>
              <a:spcBef>
                <a:spcPts val="1200"/>
              </a:spcBef>
              <a:spcAft>
                <a:spcPts val="0"/>
              </a:spcAft>
              <a:buNone/>
            </a:pPr>
            <a:r>
              <a:t/>
            </a:r>
            <a:endParaRPr sz="1884">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FF0000"/>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type="title"/>
          </p:nvPr>
        </p:nvSpPr>
        <p:spPr>
          <a:xfrm>
            <a:off x="1063350" y="2133475"/>
            <a:ext cx="7017300" cy="109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600"/>
              <a:t>Demo: Despliegue en Azure de microservicio</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Despliegue de la b</a:t>
            </a:r>
            <a:r>
              <a:rPr lang="es" sz="2300">
                <a:latin typeface="Nunito"/>
                <a:ea typeface="Nunito"/>
                <a:cs typeface="Nunito"/>
                <a:sym typeface="Nunito"/>
              </a:rPr>
              <a:t>ase de datos</a:t>
            </a:r>
            <a:endParaRPr sz="3800"/>
          </a:p>
        </p:txBody>
      </p:sp>
      <p:sp>
        <p:nvSpPr>
          <p:cNvPr id="434" name="Google Shape;434;p40"/>
          <p:cNvSpPr txBox="1"/>
          <p:nvPr>
            <p:ph idx="1" type="body"/>
          </p:nvPr>
        </p:nvSpPr>
        <p:spPr>
          <a:xfrm>
            <a:off x="1303800" y="1351325"/>
            <a:ext cx="7030500" cy="30615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s" sz="1584">
                <a:solidFill>
                  <a:srgbClr val="000000"/>
                </a:solidFill>
                <a:latin typeface="Arial"/>
                <a:ea typeface="Arial"/>
                <a:cs typeface="Arial"/>
                <a:sym typeface="Arial"/>
              </a:rPr>
              <a:t>Para probar la funcionalidad de la base de datos se uso un prototipo de backend, con dos tablas populadas subidas a un Docker en Azure</a:t>
            </a:r>
            <a:endParaRPr sz="1584">
              <a:solidFill>
                <a:srgbClr val="000000"/>
              </a:solidFill>
              <a:latin typeface="Arial"/>
              <a:ea typeface="Arial"/>
              <a:cs typeface="Arial"/>
              <a:sym typeface="Arial"/>
            </a:endParaRPr>
          </a:p>
          <a:p>
            <a:pPr indent="0" lvl="0" marL="457200" rtl="0" algn="just">
              <a:lnSpc>
                <a:spcPct val="107000"/>
              </a:lnSpc>
              <a:spcBef>
                <a:spcPts val="1200"/>
              </a:spcBef>
              <a:spcAft>
                <a:spcPts val="0"/>
              </a:spcAft>
              <a:buNone/>
            </a:pPr>
            <a:r>
              <a:t/>
            </a:r>
            <a:endParaRPr sz="1884">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FF0000"/>
              </a:solidFill>
              <a:highlight>
                <a:schemeClr val="lt1"/>
              </a:highlight>
            </a:endParaRPr>
          </a:p>
        </p:txBody>
      </p:sp>
      <p:pic>
        <p:nvPicPr>
          <p:cNvPr id="435" name="Google Shape;435;p40"/>
          <p:cNvPicPr preferRelativeResize="0"/>
          <p:nvPr/>
        </p:nvPicPr>
        <p:blipFill>
          <a:blip r:embed="rId3">
            <a:alphaModFix/>
          </a:blip>
          <a:stretch>
            <a:fillRect/>
          </a:stretch>
        </p:blipFill>
        <p:spPr>
          <a:xfrm>
            <a:off x="2127937" y="2134877"/>
            <a:ext cx="5382226" cy="2822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Despliegue de la base de datos</a:t>
            </a:r>
            <a:endParaRPr sz="3800"/>
          </a:p>
        </p:txBody>
      </p:sp>
      <p:pic>
        <p:nvPicPr>
          <p:cNvPr id="441" name="Google Shape;441;p41"/>
          <p:cNvPicPr preferRelativeResize="0"/>
          <p:nvPr/>
        </p:nvPicPr>
        <p:blipFill>
          <a:blip r:embed="rId3">
            <a:alphaModFix/>
          </a:blip>
          <a:stretch>
            <a:fillRect/>
          </a:stretch>
        </p:blipFill>
        <p:spPr>
          <a:xfrm>
            <a:off x="1150188" y="1159875"/>
            <a:ext cx="6843624" cy="3678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56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s" sz="2500">
                <a:latin typeface="Nunito"/>
                <a:ea typeface="Nunito"/>
                <a:cs typeface="Nunito"/>
                <a:sym typeface="Nunito"/>
              </a:rPr>
              <a:t>En la anterior fase</a:t>
            </a:r>
            <a:endParaRPr sz="4000"/>
          </a:p>
        </p:txBody>
      </p:sp>
      <p:sp>
        <p:nvSpPr>
          <p:cNvPr id="291" name="Google Shape;291;p15"/>
          <p:cNvSpPr txBox="1"/>
          <p:nvPr>
            <p:ph idx="1" type="body"/>
          </p:nvPr>
        </p:nvSpPr>
        <p:spPr>
          <a:xfrm>
            <a:off x="1303800" y="1351325"/>
            <a:ext cx="7030500" cy="31803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s" sz="2300">
                <a:solidFill>
                  <a:srgbClr val="000000"/>
                </a:solidFill>
                <a:latin typeface="Arial"/>
                <a:ea typeface="Arial"/>
                <a:cs typeface="Arial"/>
                <a:sym typeface="Arial"/>
              </a:rPr>
              <a:t>Nuestro proyecto consiste en crear una plataforma de comercio electrónico llamada CyberBasket, la cual permitirá a las pequeñas y medianas empresas (PYMEs) establecer y operar fácilmente sus propias tiendas en línea.</a:t>
            </a:r>
            <a:endParaRPr sz="2500">
              <a:solidFill>
                <a:srgbClr val="FF0000"/>
              </a:solidFill>
              <a:highlight>
                <a:schemeClr val="lt1"/>
              </a:highlight>
            </a:endParaRPr>
          </a:p>
          <a:p>
            <a:pPr indent="0" lvl="0" marL="0" rtl="0" algn="l">
              <a:spcBef>
                <a:spcPts val="1200"/>
              </a:spcBef>
              <a:spcAft>
                <a:spcPts val="1200"/>
              </a:spcAft>
              <a:buNone/>
            </a:pPr>
            <a:r>
              <a:t/>
            </a:r>
            <a:endParaRPr>
              <a:solidFill>
                <a:srgbClr val="FF0000"/>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Conclusión</a:t>
            </a:r>
            <a:endParaRPr sz="3800"/>
          </a:p>
        </p:txBody>
      </p:sp>
      <p:sp>
        <p:nvSpPr>
          <p:cNvPr id="447" name="Google Shape;447;p42"/>
          <p:cNvSpPr txBox="1"/>
          <p:nvPr>
            <p:ph idx="1" type="body"/>
          </p:nvPr>
        </p:nvSpPr>
        <p:spPr>
          <a:xfrm>
            <a:off x="1303800" y="1351325"/>
            <a:ext cx="7030500" cy="35022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s" sz="2084">
                <a:solidFill>
                  <a:srgbClr val="000000"/>
                </a:solidFill>
                <a:latin typeface="Arial"/>
                <a:ea typeface="Arial"/>
                <a:cs typeface="Arial"/>
                <a:sym typeface="Arial"/>
              </a:rPr>
              <a:t>Luego de analizar los conceptos, se concluyó que por la estructura y la base de datos, las plataformas que se usarán serán Angular(Para el desarrollo del front) y se </a:t>
            </a:r>
            <a:r>
              <a:rPr lang="es" sz="2084">
                <a:solidFill>
                  <a:srgbClr val="000000"/>
                </a:solidFill>
                <a:latin typeface="Arial"/>
                <a:ea typeface="Arial"/>
                <a:cs typeface="Arial"/>
                <a:sym typeface="Arial"/>
              </a:rPr>
              <a:t>usarán</a:t>
            </a:r>
            <a:r>
              <a:rPr lang="es" sz="2084">
                <a:solidFill>
                  <a:srgbClr val="000000"/>
                </a:solidFill>
                <a:latin typeface="Arial"/>
                <a:ea typeface="Arial"/>
                <a:cs typeface="Arial"/>
                <a:sym typeface="Arial"/>
              </a:rPr>
              <a:t> microservicios que se subirán a la plataforma de Azure, y comparten la misma base de datos</a:t>
            </a:r>
            <a:endParaRPr sz="2084">
              <a:solidFill>
                <a:srgbClr val="000000"/>
              </a:solidFill>
              <a:latin typeface="Arial"/>
              <a:ea typeface="Arial"/>
              <a:cs typeface="Arial"/>
              <a:sym typeface="Arial"/>
            </a:endParaRPr>
          </a:p>
          <a:p>
            <a:pPr indent="0" lvl="0" marL="457200" rtl="0" algn="just">
              <a:lnSpc>
                <a:spcPct val="107000"/>
              </a:lnSpc>
              <a:spcBef>
                <a:spcPts val="1200"/>
              </a:spcBef>
              <a:spcAft>
                <a:spcPts val="0"/>
              </a:spcAft>
              <a:buNone/>
            </a:pPr>
            <a:r>
              <a:t/>
            </a:r>
            <a:endParaRPr sz="1884">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FF0000"/>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2925500" y="42413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Muchas Gracias</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063350" y="2133475"/>
            <a:ext cx="7017300" cy="97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600"/>
              <a:t>Mockups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Mockups</a:t>
            </a:r>
            <a:endParaRPr sz="3800"/>
          </a:p>
        </p:txBody>
      </p:sp>
      <p:sp>
        <p:nvSpPr>
          <p:cNvPr id="302" name="Google Shape;302;p17"/>
          <p:cNvSpPr txBox="1"/>
          <p:nvPr>
            <p:ph idx="1" type="body"/>
          </p:nvPr>
        </p:nvSpPr>
        <p:spPr>
          <a:xfrm>
            <a:off x="1303800" y="1351325"/>
            <a:ext cx="7030500" cy="35022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s" sz="1584">
                <a:solidFill>
                  <a:srgbClr val="000000"/>
                </a:solidFill>
                <a:latin typeface="Arial"/>
                <a:ea typeface="Arial"/>
                <a:cs typeface="Arial"/>
                <a:sym typeface="Arial"/>
              </a:rPr>
              <a:t>Para la segunda fase se plantean mockups de </a:t>
            </a:r>
            <a:r>
              <a:rPr lang="es" sz="1584">
                <a:solidFill>
                  <a:srgbClr val="000000"/>
                </a:solidFill>
                <a:latin typeface="Arial"/>
                <a:ea typeface="Arial"/>
                <a:cs typeface="Arial"/>
                <a:sym typeface="Arial"/>
              </a:rPr>
              <a:t>diseño</a:t>
            </a:r>
            <a:r>
              <a:rPr lang="es" sz="1584">
                <a:solidFill>
                  <a:srgbClr val="000000"/>
                </a:solidFill>
                <a:latin typeface="Arial"/>
                <a:ea typeface="Arial"/>
                <a:cs typeface="Arial"/>
                <a:sym typeface="Arial"/>
              </a:rPr>
              <a:t> para dar una idea general de como va a ser la aplicacion, y recibir </a:t>
            </a:r>
            <a:r>
              <a:rPr lang="es" sz="1584">
                <a:solidFill>
                  <a:srgbClr val="000000"/>
                </a:solidFill>
                <a:latin typeface="Arial"/>
                <a:ea typeface="Arial"/>
                <a:cs typeface="Arial"/>
                <a:sym typeface="Arial"/>
              </a:rPr>
              <a:t>retroalimentación</a:t>
            </a:r>
            <a:r>
              <a:rPr lang="es" sz="1584">
                <a:solidFill>
                  <a:srgbClr val="000000"/>
                </a:solidFill>
                <a:latin typeface="Arial"/>
                <a:ea typeface="Arial"/>
                <a:cs typeface="Arial"/>
                <a:sym typeface="Arial"/>
              </a:rPr>
              <a:t> sobre el </a:t>
            </a:r>
            <a:r>
              <a:rPr lang="es" sz="1584">
                <a:solidFill>
                  <a:srgbClr val="000000"/>
                </a:solidFill>
                <a:latin typeface="Arial"/>
                <a:ea typeface="Arial"/>
                <a:cs typeface="Arial"/>
                <a:sym typeface="Arial"/>
              </a:rPr>
              <a:t>diseño</a:t>
            </a:r>
            <a:r>
              <a:rPr lang="es" sz="1584">
                <a:solidFill>
                  <a:srgbClr val="000000"/>
                </a:solidFill>
                <a:latin typeface="Arial"/>
                <a:ea typeface="Arial"/>
                <a:cs typeface="Arial"/>
                <a:sym typeface="Arial"/>
              </a:rPr>
              <a:t> de la pagina, antes de la </a:t>
            </a:r>
            <a:r>
              <a:rPr lang="es" sz="1584">
                <a:solidFill>
                  <a:srgbClr val="000000"/>
                </a:solidFill>
                <a:latin typeface="Arial"/>
                <a:ea typeface="Arial"/>
                <a:cs typeface="Arial"/>
                <a:sym typeface="Arial"/>
              </a:rPr>
              <a:t>programación</a:t>
            </a:r>
            <a:endParaRPr sz="1584">
              <a:solidFill>
                <a:srgbClr val="000000"/>
              </a:solidFill>
              <a:latin typeface="Arial"/>
              <a:ea typeface="Arial"/>
              <a:cs typeface="Arial"/>
              <a:sym typeface="Arial"/>
            </a:endParaRPr>
          </a:p>
          <a:p>
            <a:pPr indent="0" lvl="0" marL="457200" rtl="0" algn="just">
              <a:lnSpc>
                <a:spcPct val="107000"/>
              </a:lnSpc>
              <a:spcBef>
                <a:spcPts val="1200"/>
              </a:spcBef>
              <a:spcAft>
                <a:spcPts val="0"/>
              </a:spcAft>
              <a:buNone/>
            </a:pPr>
            <a:r>
              <a:t/>
            </a:r>
            <a:endParaRPr sz="1884">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FF0000"/>
              </a:solidFill>
              <a:highlight>
                <a:schemeClr val="lt1"/>
              </a:highlight>
            </a:endParaRPr>
          </a:p>
        </p:txBody>
      </p:sp>
      <p:pic>
        <p:nvPicPr>
          <p:cNvPr id="303" name="Google Shape;303;p17"/>
          <p:cNvPicPr preferRelativeResize="0"/>
          <p:nvPr/>
        </p:nvPicPr>
        <p:blipFill>
          <a:blip r:embed="rId3">
            <a:alphaModFix/>
          </a:blip>
          <a:stretch>
            <a:fillRect/>
          </a:stretch>
        </p:blipFill>
        <p:spPr>
          <a:xfrm>
            <a:off x="2750199" y="2430525"/>
            <a:ext cx="3643600" cy="242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Paleta de colores</a:t>
            </a:r>
            <a:endParaRPr sz="3800"/>
          </a:p>
        </p:txBody>
      </p:sp>
      <p:sp>
        <p:nvSpPr>
          <p:cNvPr id="309" name="Google Shape;309;p18"/>
          <p:cNvSpPr txBox="1"/>
          <p:nvPr>
            <p:ph idx="1" type="body"/>
          </p:nvPr>
        </p:nvSpPr>
        <p:spPr>
          <a:xfrm>
            <a:off x="1303800" y="1351325"/>
            <a:ext cx="7030500" cy="35022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s" sz="1784">
                <a:solidFill>
                  <a:srgbClr val="000000"/>
                </a:solidFill>
                <a:latin typeface="Arial"/>
                <a:ea typeface="Arial"/>
                <a:cs typeface="Arial"/>
                <a:sym typeface="Arial"/>
              </a:rPr>
              <a:t>Para el desarrollo de la pagina, se escogio esta paleta de colores</a:t>
            </a:r>
            <a:endParaRPr sz="1784">
              <a:solidFill>
                <a:srgbClr val="000000"/>
              </a:solidFill>
              <a:latin typeface="Arial"/>
              <a:ea typeface="Arial"/>
              <a:cs typeface="Arial"/>
              <a:sym typeface="Arial"/>
            </a:endParaRPr>
          </a:p>
          <a:p>
            <a:pPr indent="0" lvl="0" marL="457200" rtl="0" algn="just">
              <a:lnSpc>
                <a:spcPct val="107000"/>
              </a:lnSpc>
              <a:spcBef>
                <a:spcPts val="1200"/>
              </a:spcBef>
              <a:spcAft>
                <a:spcPts val="0"/>
              </a:spcAft>
              <a:buNone/>
            </a:pPr>
            <a:r>
              <a:t/>
            </a:r>
            <a:endParaRPr sz="1884">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FF0000"/>
              </a:solidFill>
              <a:highlight>
                <a:schemeClr val="lt1"/>
              </a:highlight>
            </a:endParaRPr>
          </a:p>
        </p:txBody>
      </p:sp>
      <p:pic>
        <p:nvPicPr>
          <p:cNvPr id="310" name="Google Shape;310;p18"/>
          <p:cNvPicPr preferRelativeResize="0"/>
          <p:nvPr/>
        </p:nvPicPr>
        <p:blipFill rotWithShape="1">
          <a:blip r:embed="rId3">
            <a:alphaModFix/>
          </a:blip>
          <a:srcRect b="0" l="0" r="0" t="81883"/>
          <a:stretch/>
        </p:blipFill>
        <p:spPr>
          <a:xfrm>
            <a:off x="1069650" y="3810000"/>
            <a:ext cx="7264650" cy="931826"/>
          </a:xfrm>
          <a:prstGeom prst="rect">
            <a:avLst/>
          </a:prstGeom>
          <a:noFill/>
          <a:ln>
            <a:noFill/>
          </a:ln>
        </p:spPr>
      </p:pic>
      <p:pic>
        <p:nvPicPr>
          <p:cNvPr id="311" name="Google Shape;311;p18"/>
          <p:cNvPicPr preferRelativeResize="0"/>
          <p:nvPr/>
        </p:nvPicPr>
        <p:blipFill rotWithShape="1">
          <a:blip r:embed="rId4">
            <a:alphaModFix/>
          </a:blip>
          <a:srcRect b="13723" l="11633" r="15564" t="14277"/>
          <a:stretch/>
        </p:blipFill>
        <p:spPr>
          <a:xfrm>
            <a:off x="3673750" y="2033250"/>
            <a:ext cx="1796500" cy="177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561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300">
                <a:latin typeface="Nunito"/>
                <a:ea typeface="Nunito"/>
                <a:cs typeface="Nunito"/>
                <a:sym typeface="Nunito"/>
              </a:rPr>
              <a:t>Home</a:t>
            </a:r>
            <a:endParaRPr sz="3800"/>
          </a:p>
        </p:txBody>
      </p:sp>
      <p:graphicFrame>
        <p:nvGraphicFramePr>
          <p:cNvPr id="317" name="Google Shape;317;p19"/>
          <p:cNvGraphicFramePr/>
          <p:nvPr/>
        </p:nvGraphicFramePr>
        <p:xfrm>
          <a:off x="676213" y="1202475"/>
          <a:ext cx="3000000" cy="3000000"/>
        </p:xfrm>
        <a:graphic>
          <a:graphicData uri="http://schemas.openxmlformats.org/drawingml/2006/table">
            <a:tbl>
              <a:tblPr>
                <a:noFill/>
                <a:tableStyleId>{3D37908C-2628-4BC9-AC3D-1D61E576B234}</a:tableStyleId>
              </a:tblPr>
              <a:tblGrid>
                <a:gridCol w="986850"/>
                <a:gridCol w="6567000"/>
              </a:tblGrid>
              <a:tr h="356625">
                <a:tc>
                  <a:txBody>
                    <a:bodyPr/>
                    <a:lstStyle/>
                    <a:p>
                      <a:pPr indent="0" lvl="0" marL="0" rtl="0" algn="l">
                        <a:spcBef>
                          <a:spcPts val="0"/>
                        </a:spcBef>
                        <a:spcAft>
                          <a:spcPts val="0"/>
                        </a:spcAft>
                        <a:buNone/>
                      </a:pPr>
                      <a:r>
                        <a:rPr lang="es" sz="1100"/>
                        <a:t>Nombre</a:t>
                      </a:r>
                      <a:endParaRPr sz="1100"/>
                    </a:p>
                  </a:txBody>
                  <a:tcPr marT="91425" marB="91425" marR="91425" marL="91425"/>
                </a:tc>
                <a:tc>
                  <a:txBody>
                    <a:bodyPr/>
                    <a:lstStyle/>
                    <a:p>
                      <a:pPr indent="0" lvl="0" marL="0" rtl="0" algn="l">
                        <a:spcBef>
                          <a:spcPts val="0"/>
                        </a:spcBef>
                        <a:spcAft>
                          <a:spcPts val="0"/>
                        </a:spcAft>
                        <a:buNone/>
                      </a:pPr>
                      <a:r>
                        <a:rPr lang="es" sz="1100"/>
                        <a:t>Pantalla de inicio</a:t>
                      </a:r>
                      <a:endParaRPr sz="1100"/>
                    </a:p>
                  </a:txBody>
                  <a:tcPr marT="91425" marB="91425" marR="91425" marL="91425"/>
                </a:tc>
              </a:tr>
              <a:tr h="539150">
                <a:tc>
                  <a:txBody>
                    <a:bodyPr/>
                    <a:lstStyle/>
                    <a:p>
                      <a:pPr indent="0" lvl="0" marL="0" rtl="0" algn="l">
                        <a:spcBef>
                          <a:spcPts val="0"/>
                        </a:spcBef>
                        <a:spcAft>
                          <a:spcPts val="0"/>
                        </a:spcAft>
                        <a:buNone/>
                      </a:pPr>
                      <a:r>
                        <a:rPr lang="es" sz="1100"/>
                        <a:t>Descripción</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Este caso de uso describe el comportamiento de la pantalla de inicio de la plataforma, que muestra a los usuarios una vista general de la página web y les permite acceder a sus funciones principales.</a:t>
                      </a:r>
                      <a:endParaRPr sz="1100"/>
                    </a:p>
                  </a:txBody>
                  <a:tcPr marT="91425" marB="91425" marR="91425" marL="91425"/>
                </a:tc>
              </a:tr>
              <a:tr h="356625">
                <a:tc>
                  <a:txBody>
                    <a:bodyPr/>
                    <a:lstStyle/>
                    <a:p>
                      <a:pPr indent="0" lvl="0" marL="0" rtl="0" algn="l">
                        <a:spcBef>
                          <a:spcPts val="0"/>
                        </a:spcBef>
                        <a:spcAft>
                          <a:spcPts val="0"/>
                        </a:spcAft>
                        <a:buNone/>
                      </a:pPr>
                      <a:r>
                        <a:rPr lang="es" sz="1100"/>
                        <a:t>Actores</a:t>
                      </a:r>
                      <a:endParaRPr sz="1100"/>
                    </a:p>
                  </a:txBody>
                  <a:tcPr marT="91425" marB="91425" marR="91425" marL="91425"/>
                </a:tc>
                <a:tc>
                  <a:txBody>
                    <a:bodyPr/>
                    <a:lstStyle/>
                    <a:p>
                      <a:pPr indent="0" lvl="0" marL="0" rtl="0" algn="just">
                        <a:lnSpc>
                          <a:spcPct val="107000"/>
                        </a:lnSpc>
                        <a:spcBef>
                          <a:spcPts val="0"/>
                        </a:spcBef>
                        <a:spcAft>
                          <a:spcPts val="1200"/>
                        </a:spcAft>
                        <a:buNone/>
                      </a:pPr>
                      <a:r>
                        <a:rPr lang="es" sz="1100"/>
                        <a:t>Usuario</a:t>
                      </a:r>
                      <a:endParaRPr sz="1100"/>
                    </a:p>
                  </a:txBody>
                  <a:tcPr marT="91425" marB="91425" marR="91425" marL="91425"/>
                </a:tc>
              </a:tr>
              <a:tr h="539150">
                <a:tc>
                  <a:txBody>
                    <a:bodyPr/>
                    <a:lstStyle/>
                    <a:p>
                      <a:pPr indent="0" lvl="0" marL="0" rtl="0" algn="l">
                        <a:spcBef>
                          <a:spcPts val="0"/>
                        </a:spcBef>
                        <a:spcAft>
                          <a:spcPts val="0"/>
                        </a:spcAft>
                        <a:buNone/>
                      </a:pPr>
                      <a:r>
                        <a:rPr lang="es" sz="1100"/>
                        <a:t>Precondiciones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El usuario debe estar conectado a la plataforma.</a:t>
                      </a:r>
                      <a:endParaRPr sz="1100"/>
                    </a:p>
                  </a:txBody>
                  <a:tcPr marT="91425" marB="91425" marR="91425" marL="91425"/>
                </a:tc>
              </a:tr>
              <a:tr h="539150">
                <a:tc>
                  <a:txBody>
                    <a:bodyPr/>
                    <a:lstStyle/>
                    <a:p>
                      <a:pPr indent="0" lvl="0" marL="0" rtl="0" algn="l">
                        <a:spcBef>
                          <a:spcPts val="0"/>
                        </a:spcBef>
                        <a:spcAft>
                          <a:spcPts val="0"/>
                        </a:spcAft>
                        <a:buNone/>
                      </a:pPr>
                      <a:r>
                        <a:rPr lang="es" sz="1100"/>
                        <a:t>Postcondiciones</a:t>
                      </a:r>
                      <a:endParaRPr sz="1100"/>
                    </a:p>
                  </a:txBody>
                  <a:tcPr marT="91425" marB="91425" marR="91425" marL="91425"/>
                </a:tc>
                <a:tc>
                  <a:txBody>
                    <a:bodyPr/>
                    <a:lstStyle/>
                    <a:p>
                      <a:pPr indent="-298450" lvl="0" marL="457200" rtl="0" algn="l">
                        <a:lnSpc>
                          <a:spcPct val="115000"/>
                        </a:lnSpc>
                        <a:spcBef>
                          <a:spcPts val="1200"/>
                        </a:spcBef>
                        <a:spcAft>
                          <a:spcPts val="0"/>
                        </a:spcAft>
                        <a:buSzPts val="1100"/>
                        <a:buChar char="●"/>
                      </a:pPr>
                      <a:r>
                        <a:rPr lang="es" sz="1100"/>
                        <a:t>El usuario puede acceder a las funciones principales de la plataforma.</a:t>
                      </a:r>
                      <a:endParaRPr sz="1100"/>
                    </a:p>
                  </a:txBody>
                  <a:tcPr marT="91425" marB="91425" marR="91425" marL="91425"/>
                </a:tc>
              </a:tr>
              <a:tr h="1323000">
                <a:tc>
                  <a:txBody>
                    <a:bodyPr/>
                    <a:lstStyle/>
                    <a:p>
                      <a:pPr indent="0" lvl="0" marL="0" rtl="0" algn="l">
                        <a:spcBef>
                          <a:spcPts val="0"/>
                        </a:spcBef>
                        <a:spcAft>
                          <a:spcPts val="0"/>
                        </a:spcAft>
                        <a:buNone/>
                      </a:pPr>
                      <a:r>
                        <a:rPr lang="es" sz="1100"/>
                        <a:t>Flujo Normal</a:t>
                      </a:r>
                      <a:endParaRPr sz="1100"/>
                    </a:p>
                  </a:txBody>
                  <a:tcPr marT="91425" marB="91425" marR="91425" marL="91425"/>
                </a:tc>
                <a:tc>
                  <a:txBody>
                    <a:bodyPr/>
                    <a:lstStyle/>
                    <a:p>
                      <a:pPr indent="-285750" lvl="0" marL="457200" rtl="0" algn="l">
                        <a:lnSpc>
                          <a:spcPct val="115000"/>
                        </a:lnSpc>
                        <a:spcBef>
                          <a:spcPts val="1200"/>
                        </a:spcBef>
                        <a:spcAft>
                          <a:spcPts val="0"/>
                        </a:spcAft>
                        <a:buSzPts val="900"/>
                        <a:buAutoNum type="arabicPeriod"/>
                      </a:pPr>
                      <a:r>
                        <a:rPr lang="es" sz="800"/>
                        <a:t>El usuario accede a la página de inicio.</a:t>
                      </a:r>
                      <a:endParaRPr sz="800"/>
                    </a:p>
                    <a:p>
                      <a:pPr indent="-285750" lvl="0" marL="457200" rtl="0" algn="l">
                        <a:lnSpc>
                          <a:spcPct val="115000"/>
                        </a:lnSpc>
                        <a:spcBef>
                          <a:spcPts val="0"/>
                        </a:spcBef>
                        <a:spcAft>
                          <a:spcPts val="0"/>
                        </a:spcAft>
                        <a:buSzPts val="900"/>
                        <a:buAutoNum type="arabicPeriod"/>
                      </a:pPr>
                      <a:r>
                        <a:rPr lang="es" sz="800"/>
                        <a:t>El sistema muestra una vista general de la página web, que incluye:</a:t>
                      </a:r>
                      <a:endParaRPr sz="800"/>
                    </a:p>
                    <a:p>
                      <a:pPr indent="-285750" lvl="1" marL="914400" rtl="0" algn="l">
                        <a:lnSpc>
                          <a:spcPct val="115000"/>
                        </a:lnSpc>
                        <a:spcBef>
                          <a:spcPts val="0"/>
                        </a:spcBef>
                        <a:spcAft>
                          <a:spcPts val="0"/>
                        </a:spcAft>
                        <a:buSzPts val="900"/>
                        <a:buChar char="○"/>
                      </a:pPr>
                      <a:r>
                        <a:rPr lang="es" sz="800"/>
                        <a:t>Un menú de navegación que permite a los usuarios acceder a las funciones principales de la plataforma.</a:t>
                      </a:r>
                      <a:endParaRPr sz="800"/>
                    </a:p>
                    <a:p>
                      <a:pPr indent="-285750" lvl="1" marL="914400" rtl="0" algn="l">
                        <a:lnSpc>
                          <a:spcPct val="115000"/>
                        </a:lnSpc>
                        <a:spcBef>
                          <a:spcPts val="0"/>
                        </a:spcBef>
                        <a:spcAft>
                          <a:spcPts val="0"/>
                        </a:spcAft>
                        <a:buSzPts val="900"/>
                        <a:buChar char="○"/>
                      </a:pPr>
                      <a:r>
                        <a:rPr lang="es" sz="800"/>
                        <a:t>Una sección de productos que muestra los productos más vendidos.</a:t>
                      </a:r>
                      <a:endParaRPr sz="800"/>
                    </a:p>
                    <a:p>
                      <a:pPr indent="-285750" lvl="1" marL="914400" rtl="0" algn="l">
                        <a:lnSpc>
                          <a:spcPct val="115000"/>
                        </a:lnSpc>
                        <a:spcBef>
                          <a:spcPts val="0"/>
                        </a:spcBef>
                        <a:spcAft>
                          <a:spcPts val="0"/>
                        </a:spcAft>
                        <a:buSzPts val="900"/>
                        <a:buChar char="○"/>
                      </a:pPr>
                      <a:r>
                        <a:rPr lang="es" sz="800"/>
                        <a:t>Una sección de noticias que muestra las últimas noticias sobre la plataforma.</a:t>
                      </a:r>
                      <a:endParaRPr sz="800"/>
                    </a:p>
                    <a:p>
                      <a:pPr indent="-285750" lvl="0" marL="457200" rtl="0" algn="l">
                        <a:lnSpc>
                          <a:spcPct val="115000"/>
                        </a:lnSpc>
                        <a:spcBef>
                          <a:spcPts val="0"/>
                        </a:spcBef>
                        <a:spcAft>
                          <a:spcPts val="0"/>
                        </a:spcAft>
                        <a:buSzPts val="900"/>
                        <a:buAutoNum type="arabicPeriod"/>
                      </a:pPr>
                      <a:r>
                        <a:rPr lang="es" sz="800"/>
                        <a:t>El usuario puede interactuar con los elementos de la pantalla de inicio para acceder a las funciones de la plataforma.</a:t>
                      </a:r>
                      <a:endParaRPr sz="800"/>
                    </a:p>
                    <a:p>
                      <a:pPr indent="0" lvl="0" marL="0" rtl="0" algn="just">
                        <a:lnSpc>
                          <a:spcPct val="107000"/>
                        </a:lnSpc>
                        <a:spcBef>
                          <a:spcPts val="1200"/>
                        </a:spcBef>
                        <a:spcAft>
                          <a:spcPts val="1200"/>
                        </a:spcAft>
                        <a:buNone/>
                      </a:pPr>
                      <a:r>
                        <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1081850" y="240100"/>
            <a:ext cx="7151775" cy="474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561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2300">
                <a:latin typeface="Nunito"/>
                <a:ea typeface="Nunito"/>
                <a:cs typeface="Nunito"/>
                <a:sym typeface="Nunito"/>
              </a:rPr>
              <a:t>Búsqueda</a:t>
            </a:r>
            <a:endParaRPr sz="2300">
              <a:latin typeface="Nunito"/>
              <a:ea typeface="Nunito"/>
              <a:cs typeface="Nunito"/>
              <a:sym typeface="Nunito"/>
            </a:endParaRPr>
          </a:p>
          <a:p>
            <a:pPr indent="0" lvl="0" marL="0" rtl="0" algn="ctr">
              <a:lnSpc>
                <a:spcPct val="115000"/>
              </a:lnSpc>
              <a:spcBef>
                <a:spcPts val="1200"/>
              </a:spcBef>
              <a:spcAft>
                <a:spcPts val="1200"/>
              </a:spcAft>
              <a:buNone/>
            </a:pPr>
            <a:r>
              <a:t/>
            </a:r>
            <a:endParaRPr sz="2300">
              <a:latin typeface="Nunito"/>
              <a:ea typeface="Nunito"/>
              <a:cs typeface="Nunito"/>
              <a:sym typeface="Nunito"/>
            </a:endParaRPr>
          </a:p>
        </p:txBody>
      </p:sp>
      <p:graphicFrame>
        <p:nvGraphicFramePr>
          <p:cNvPr id="328" name="Google Shape;328;p21"/>
          <p:cNvGraphicFramePr/>
          <p:nvPr/>
        </p:nvGraphicFramePr>
        <p:xfrm>
          <a:off x="1714500" y="1356950"/>
          <a:ext cx="3000000" cy="3000000"/>
        </p:xfrm>
        <a:graphic>
          <a:graphicData uri="http://schemas.openxmlformats.org/drawingml/2006/table">
            <a:tbl>
              <a:tblPr>
                <a:noFill/>
                <a:tableStyleId>{0D7FF6E8-3D6E-42CC-8E61-74618C2DD49D}</a:tableStyleId>
              </a:tblPr>
              <a:tblGrid>
                <a:gridCol w="1524000"/>
                <a:gridCol w="4191000"/>
              </a:tblGrid>
              <a:tr h="12700">
                <a:tc>
                  <a:txBody>
                    <a:bodyPr/>
                    <a:lstStyle/>
                    <a:p>
                      <a:pPr indent="0" lvl="0" marL="0" rtl="0" algn="l">
                        <a:spcBef>
                          <a:spcPts val="0"/>
                        </a:spcBef>
                        <a:spcAft>
                          <a:spcPts val="0"/>
                        </a:spcAft>
                        <a:buNone/>
                      </a:pPr>
                      <a:r>
                        <a:rPr lang="es" sz="1200"/>
                        <a:t>Identificador</a:t>
                      </a:r>
                      <a:endParaRPr sz="1200"/>
                    </a:p>
                  </a:txBody>
                  <a:tcPr marT="63500" marB="63500" marR="63500" marL="63500"/>
                </a:tc>
                <a:tc>
                  <a:txBody>
                    <a:bodyPr/>
                    <a:lstStyle/>
                    <a:p>
                      <a:pPr indent="0" lvl="0" marL="0" rtl="0" algn="l">
                        <a:spcBef>
                          <a:spcPts val="0"/>
                        </a:spcBef>
                        <a:spcAft>
                          <a:spcPts val="0"/>
                        </a:spcAft>
                        <a:buNone/>
                      </a:pPr>
                      <a:r>
                        <a:rPr lang="es" sz="1200"/>
                        <a:t>CU-CBK-08</a:t>
                      </a:r>
                      <a:endParaRPr sz="1200"/>
                    </a:p>
                  </a:txBody>
                  <a:tcPr marT="63500" marB="63500" marR="63500" marL="63500"/>
                </a:tc>
              </a:tr>
              <a:tr h="12700">
                <a:tc>
                  <a:txBody>
                    <a:bodyPr/>
                    <a:lstStyle/>
                    <a:p>
                      <a:pPr indent="0" lvl="0" marL="0" rtl="0" algn="l">
                        <a:spcBef>
                          <a:spcPts val="0"/>
                        </a:spcBef>
                        <a:spcAft>
                          <a:spcPts val="0"/>
                        </a:spcAft>
                        <a:buNone/>
                      </a:pPr>
                      <a:r>
                        <a:rPr lang="es" sz="1200"/>
                        <a:t>Nombre</a:t>
                      </a:r>
                      <a:endParaRPr sz="1200"/>
                    </a:p>
                  </a:txBody>
                  <a:tcPr marT="63500" marB="63500" marR="63500" marL="63500"/>
                </a:tc>
                <a:tc>
                  <a:txBody>
                    <a:bodyPr/>
                    <a:lstStyle/>
                    <a:p>
                      <a:pPr indent="0" lvl="0" marL="0" rtl="0" algn="l">
                        <a:spcBef>
                          <a:spcPts val="0"/>
                        </a:spcBef>
                        <a:spcAft>
                          <a:spcPts val="0"/>
                        </a:spcAft>
                        <a:buNone/>
                      </a:pPr>
                      <a:r>
                        <a:rPr lang="es" sz="1200"/>
                        <a:t>Búsqueda de productos</a:t>
                      </a:r>
                      <a:endParaRPr sz="1200"/>
                    </a:p>
                  </a:txBody>
                  <a:tcPr marT="63500" marB="63500" marR="63500" marL="63500"/>
                </a:tc>
              </a:tr>
              <a:tr h="12700">
                <a:tc>
                  <a:txBody>
                    <a:bodyPr/>
                    <a:lstStyle/>
                    <a:p>
                      <a:pPr indent="0" lvl="0" marL="0" rtl="0" algn="l">
                        <a:spcBef>
                          <a:spcPts val="0"/>
                        </a:spcBef>
                        <a:spcAft>
                          <a:spcPts val="0"/>
                        </a:spcAft>
                        <a:buNone/>
                      </a:pPr>
                      <a:r>
                        <a:rPr lang="es" sz="1200"/>
                        <a:t>Descripción</a:t>
                      </a:r>
                      <a:endParaRPr sz="1200"/>
                    </a:p>
                  </a:txBody>
                  <a:tcPr marT="63500" marB="63500" marR="63500" marL="63500"/>
                </a:tc>
                <a:tc>
                  <a:txBody>
                    <a:bodyPr/>
                    <a:lstStyle/>
                    <a:p>
                      <a:pPr indent="0" lvl="0" marL="0" rtl="0" algn="l">
                        <a:spcBef>
                          <a:spcPts val="0"/>
                        </a:spcBef>
                        <a:spcAft>
                          <a:spcPts val="0"/>
                        </a:spcAft>
                        <a:buNone/>
                      </a:pPr>
                      <a:r>
                        <a:rPr lang="es" sz="1200"/>
                        <a:t>Los usuarios pueden buscar productos en la plataforma CyberBasket.</a:t>
                      </a:r>
                      <a:endParaRPr sz="1200"/>
                    </a:p>
                  </a:txBody>
                  <a:tcPr marT="63500" marB="63500" marR="63500" marL="63500"/>
                </a:tc>
              </a:tr>
              <a:tr h="12700">
                <a:tc>
                  <a:txBody>
                    <a:bodyPr/>
                    <a:lstStyle/>
                    <a:p>
                      <a:pPr indent="0" lvl="0" marL="0" rtl="0" algn="l">
                        <a:spcBef>
                          <a:spcPts val="0"/>
                        </a:spcBef>
                        <a:spcAft>
                          <a:spcPts val="0"/>
                        </a:spcAft>
                        <a:buNone/>
                      </a:pPr>
                      <a:r>
                        <a:rPr lang="es" sz="1200"/>
                        <a:t>Actores</a:t>
                      </a:r>
                      <a:endParaRPr sz="1200"/>
                    </a:p>
                  </a:txBody>
                  <a:tcPr marT="63500" marB="63500" marR="63500" marL="63500"/>
                </a:tc>
                <a:tc>
                  <a:txBody>
                    <a:bodyPr/>
                    <a:lstStyle/>
                    <a:p>
                      <a:pPr indent="0" lvl="0" marL="0" rtl="0" algn="l">
                        <a:spcBef>
                          <a:spcPts val="0"/>
                        </a:spcBef>
                        <a:spcAft>
                          <a:spcPts val="0"/>
                        </a:spcAft>
                        <a:buNone/>
                      </a:pPr>
                      <a:r>
                        <a:rPr lang="es" sz="1200"/>
                        <a:t>Usuario</a:t>
                      </a:r>
                      <a:endParaRPr sz="1200"/>
                    </a:p>
                  </a:txBody>
                  <a:tcPr marT="63500" marB="63500" marR="63500" marL="63500"/>
                </a:tc>
              </a:tr>
              <a:tr h="12700">
                <a:tc>
                  <a:txBody>
                    <a:bodyPr/>
                    <a:lstStyle/>
                    <a:p>
                      <a:pPr indent="0" lvl="0" marL="0" rtl="0" algn="l">
                        <a:spcBef>
                          <a:spcPts val="0"/>
                        </a:spcBef>
                        <a:spcAft>
                          <a:spcPts val="0"/>
                        </a:spcAft>
                        <a:buNone/>
                      </a:pPr>
                      <a:r>
                        <a:rPr lang="es" sz="1200"/>
                        <a:t>Precondiciones</a:t>
                      </a:r>
                      <a:endParaRPr sz="1200"/>
                    </a:p>
                  </a:txBody>
                  <a:tcPr marT="63500" marB="63500" marR="63500" marL="63500"/>
                </a:tc>
                <a:tc>
                  <a:txBody>
                    <a:bodyPr/>
                    <a:lstStyle/>
                    <a:p>
                      <a:pPr indent="0" lvl="0" marL="0" rtl="0" algn="l">
                        <a:spcBef>
                          <a:spcPts val="0"/>
                        </a:spcBef>
                        <a:spcAft>
                          <a:spcPts val="0"/>
                        </a:spcAft>
                        <a:buNone/>
                      </a:pPr>
                      <a:r>
                        <a:rPr lang="es" sz="1200"/>
                        <a:t>El usuario debe iniciar sesión o crear una cuenta.</a:t>
                      </a:r>
                      <a:endParaRPr sz="1200"/>
                    </a:p>
                  </a:txBody>
                  <a:tcPr marT="63500" marB="63500" marR="63500" marL="63500"/>
                </a:tc>
              </a:tr>
              <a:tr h="12700">
                <a:tc>
                  <a:txBody>
                    <a:bodyPr/>
                    <a:lstStyle/>
                    <a:p>
                      <a:pPr indent="0" lvl="0" marL="0" rtl="0" algn="l">
                        <a:spcBef>
                          <a:spcPts val="0"/>
                        </a:spcBef>
                        <a:spcAft>
                          <a:spcPts val="0"/>
                        </a:spcAft>
                        <a:buNone/>
                      </a:pPr>
                      <a:r>
                        <a:rPr lang="es" sz="1200"/>
                        <a:t>Postcondiciones</a:t>
                      </a:r>
                      <a:endParaRPr sz="1200"/>
                    </a:p>
                  </a:txBody>
                  <a:tcPr marT="63500" marB="63500" marR="63500" marL="63500"/>
                </a:tc>
                <a:tc>
                  <a:txBody>
                    <a:bodyPr/>
                    <a:lstStyle/>
                    <a:p>
                      <a:pPr indent="0" lvl="0" marL="0" rtl="0" algn="l">
                        <a:spcBef>
                          <a:spcPts val="0"/>
                        </a:spcBef>
                        <a:spcAft>
                          <a:spcPts val="0"/>
                        </a:spcAft>
                        <a:buNone/>
                      </a:pPr>
                      <a:r>
                        <a:rPr lang="es" sz="1200"/>
                        <a:t>El usuario puede ver una lista de productos que coinciden con su consulta.</a:t>
                      </a:r>
                      <a:endParaRPr sz="1200"/>
                    </a:p>
                  </a:txBody>
                  <a:tcPr marT="63500" marB="63500" marR="63500" marL="63500"/>
                </a:tc>
              </a:tr>
              <a:tr h="12700">
                <a:tc>
                  <a:txBody>
                    <a:bodyPr/>
                    <a:lstStyle/>
                    <a:p>
                      <a:pPr indent="0" lvl="0" marL="0" rtl="0" algn="l">
                        <a:spcBef>
                          <a:spcPts val="0"/>
                        </a:spcBef>
                        <a:spcAft>
                          <a:spcPts val="0"/>
                        </a:spcAft>
                        <a:buNone/>
                      </a:pPr>
                      <a:r>
                        <a:rPr lang="es" sz="1200"/>
                        <a:t>Flujo Normal</a:t>
                      </a:r>
                      <a:endParaRPr sz="1200"/>
                    </a:p>
                  </a:txBody>
                  <a:tcPr marT="63500" marB="63500" marR="63500" marL="63500"/>
                </a:tc>
                <a:tc>
                  <a:txBody>
                    <a:bodyPr/>
                    <a:lstStyle/>
                    <a:p>
                      <a:pPr indent="0" lvl="0" marL="0" rtl="0" algn="l">
                        <a:spcBef>
                          <a:spcPts val="0"/>
                        </a:spcBef>
                        <a:spcAft>
                          <a:spcPts val="0"/>
                        </a:spcAft>
                        <a:buNone/>
                      </a:pPr>
                      <a:r>
                        <a:rPr lang="es" sz="1200"/>
                        <a:t>El usuario ingresa una consulta de búsqueda en el campo de búsqueda. El sistema muestra una lista de productos que coinciden con la consulta. El usuario puede filtrar los resultados de la búsqueda por categoría, precio, marca, etc. El usuario puede ver información detallada sobre un producto, como descripción, imágenes, precio y disponibilidad.</a:t>
                      </a:r>
                      <a:endParaRPr sz="1200"/>
                    </a:p>
                  </a:txBody>
                  <a:tcPr marT="63500" marB="63500" marR="63500" marL="63500"/>
                </a:tc>
              </a:tr>
            </a:tbl>
          </a:graphicData>
        </a:graphic>
      </p:graphicFrame>
      <p:sp>
        <p:nvSpPr>
          <p:cNvPr id="329" name="Google Shape;329;p2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 sz="2000"/>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