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33" r:id="rId2"/>
    <p:sldId id="315" r:id="rId3"/>
    <p:sldId id="308" r:id="rId4"/>
    <p:sldId id="354" r:id="rId5"/>
    <p:sldId id="335" r:id="rId6"/>
    <p:sldId id="350" r:id="rId7"/>
    <p:sldId id="345" r:id="rId8"/>
    <p:sldId id="337" r:id="rId9"/>
    <p:sldId id="346" r:id="rId10"/>
    <p:sldId id="339" r:id="rId11"/>
    <p:sldId id="356" r:id="rId12"/>
    <p:sldId id="357" r:id="rId13"/>
    <p:sldId id="358" r:id="rId14"/>
    <p:sldId id="359" r:id="rId15"/>
    <p:sldId id="274" r:id="rId16"/>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C3"/>
    <a:srgbClr val="0F9FFA"/>
    <a:srgbClr val="B8B8B8"/>
    <a:srgbClr val="1199DD"/>
    <a:srgbClr val="F1592D"/>
    <a:srgbClr val="0F9FC3"/>
    <a:srgbClr val="000000"/>
    <a:srgbClr val="E95D44"/>
    <a:srgbClr val="0F96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4343" autoAdjust="0"/>
  </p:normalViewPr>
  <p:slideViewPr>
    <p:cSldViewPr snapToGrid="0" snapToObjects="1">
      <p:cViewPr varScale="1">
        <p:scale>
          <a:sx n="86" d="100"/>
          <a:sy n="86" d="100"/>
        </p:scale>
        <p:origin x="1134" y="84"/>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7/31/2018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358964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238901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5322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8920" y="2154156"/>
            <a:ext cx="9161828" cy="865432"/>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sp>
        <p:nvSpPr>
          <p:cNvPr id="22" name="Title 21"/>
          <p:cNvSpPr>
            <a:spLocks noGrp="1"/>
          </p:cNvSpPr>
          <p:nvPr>
            <p:ph type="title" hasCustomPrompt="1"/>
          </p:nvPr>
        </p:nvSpPr>
        <p:spPr>
          <a:xfrm>
            <a:off x="381954" y="3259117"/>
            <a:ext cx="3717773" cy="1172206"/>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8034834" y="4511610"/>
            <a:ext cx="909665" cy="465265"/>
          </a:xfrm>
          <a:prstGeom prst="rect">
            <a:avLst/>
          </a:prstGeom>
        </p:spPr>
      </p:pic>
      <p:grpSp>
        <p:nvGrpSpPr>
          <p:cNvPr id="27" name="Group 26"/>
          <p:cNvGrpSpPr/>
          <p:nvPr userDrawn="1"/>
        </p:nvGrpSpPr>
        <p:grpSpPr>
          <a:xfrm>
            <a:off x="3253738" y="292419"/>
            <a:ext cx="2629356" cy="4024160"/>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332492081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smtClean="0"/>
              <a:t>TITLE TEXT</a:t>
            </a:r>
            <a:endParaRPr lang="en-US" dirty="0"/>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 id="2147483681" r:id="rId2"/>
    <p:sldLayoutId id="2147483691" r:id="rId3"/>
    <p:sldLayoutId id="2147483684" r:id="rId4"/>
    <p:sldLayoutId id="2147483682" r:id="rId5"/>
    <p:sldLayoutId id="2147483699" r:id="rId6"/>
    <p:sldLayoutId id="2147483700" r:id="rId7"/>
    <p:sldLayoutId id="2147483701" r:id="rId8"/>
    <p:sldLayoutId id="2147483702" r:id="rId9"/>
    <p:sldLayoutId id="2147483680" r:id="rId10"/>
    <p:sldLayoutId id="2147483696" r:id="rId11"/>
    <p:sldLayoutId id="2147483685" r:id="rId12"/>
    <p:sldLayoutId id="2147483704" r:id="rId13"/>
    <p:sldLayoutId id="2147483686" r:id="rId14"/>
    <p:sldLayoutId id="2147483698" r:id="rId15"/>
    <p:sldLayoutId id="2147483695" r:id="rId16"/>
    <p:sldLayoutId id="2147483697" r:id="rId17"/>
    <p:sldLayoutId id="2147483694" r:id="rId18"/>
    <p:sldLayoutId id="2147483676" r:id="rId19"/>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98344" y="4513808"/>
            <a:ext cx="893959" cy="459720"/>
          </a:xfrm>
          <a:prstGeom prst="rect">
            <a:avLst/>
          </a:prstGeom>
        </p:spPr>
      </p:pic>
      <p:sp>
        <p:nvSpPr>
          <p:cNvPr id="5" name="Title 4"/>
          <p:cNvSpPr>
            <a:spLocks noGrp="1"/>
          </p:cNvSpPr>
          <p:nvPr>
            <p:ph type="title"/>
          </p:nvPr>
        </p:nvSpPr>
        <p:spPr/>
        <p:txBody>
          <a:bodyPr/>
          <a:lstStyle/>
          <a:p>
            <a:r>
              <a:rPr lang="en-US" dirty="0" smtClean="0"/>
              <a:t>DevOps</a:t>
            </a:r>
            <a:endParaRPr lang="en-US" dirty="0"/>
          </a:p>
        </p:txBody>
      </p:sp>
    </p:spTree>
    <p:extLst>
      <p:ext uri="{BB962C8B-B14F-4D97-AF65-F5344CB8AC3E}">
        <p14:creationId xmlns:p14="http://schemas.microsoft.com/office/powerpoint/2010/main" val="366653319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roadmap by Infosys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312665" y="740230"/>
            <a:ext cx="8272274" cy="3722913"/>
          </a:xfrm>
          <a:prstGeom prst="rect">
            <a:avLst/>
          </a:prstGeom>
        </p:spPr>
      </p:pic>
    </p:spTree>
    <p:extLst>
      <p:ext uri="{BB962C8B-B14F-4D97-AF65-F5344CB8AC3E}">
        <p14:creationId xmlns:p14="http://schemas.microsoft.com/office/powerpoint/2010/main" val="14695994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399393" y="594543"/>
            <a:ext cx="8387255" cy="3877459"/>
          </a:xfrm>
          <a:prstGeom prst="rect">
            <a:avLst/>
          </a:prstGeom>
          <a:solidFill>
            <a:schemeClr val="accent5">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sp>
        <p:nvSpPr>
          <p:cNvPr id="5" name="Title 1"/>
          <p:cNvSpPr>
            <a:spLocks noGrp="1"/>
          </p:cNvSpPr>
          <p:nvPr>
            <p:ph type="title"/>
          </p:nvPr>
        </p:nvSpPr>
        <p:spPr>
          <a:xfrm>
            <a:off x="204734" y="125613"/>
            <a:ext cx="8863065" cy="473275"/>
          </a:xfrm>
        </p:spPr>
        <p:txBody>
          <a:bodyPr/>
          <a:lstStyle/>
          <a:p>
            <a:r>
              <a:rPr lang="en-IN" dirty="0" smtClean="0">
                <a:solidFill>
                  <a:srgbClr val="0070C0"/>
                </a:solidFill>
              </a:rPr>
              <a:t>…through </a:t>
            </a:r>
            <a:r>
              <a:rPr lang="en-IN" dirty="0">
                <a:solidFill>
                  <a:srgbClr val="0070C0"/>
                </a:solidFill>
              </a:rPr>
              <a:t>Infosys DevOps services and capabilities</a:t>
            </a:r>
            <a:endParaRPr lang="en-US" dirty="0">
              <a:solidFill>
                <a:srgbClr val="0070C0"/>
              </a:solidFill>
            </a:endParaRPr>
          </a:p>
        </p:txBody>
      </p:sp>
      <p:sp>
        <p:nvSpPr>
          <p:cNvPr id="6" name="Rectangle 5"/>
          <p:cNvSpPr/>
          <p:nvPr/>
        </p:nvSpPr>
        <p:spPr>
          <a:xfrm>
            <a:off x="632549" y="791643"/>
            <a:ext cx="2679700" cy="34782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88429" y="1090698"/>
            <a:ext cx="2567940" cy="31106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1240224" y="874416"/>
            <a:ext cx="1464350" cy="166199"/>
          </a:xfrm>
          <a:prstGeom prst="rect">
            <a:avLst/>
          </a:prstGeom>
        </p:spPr>
        <p:txBody>
          <a:bodyPr wrap="square" lIns="0" tIns="0" rIns="0" bIns="0" anchor="ctr">
            <a:spAutoFit/>
          </a:bodyPr>
          <a:lstStyle/>
          <a:p>
            <a:pPr marL="0" lvl="1" algn="ctr" defTabSz="300038" fontAlgn="base">
              <a:lnSpc>
                <a:spcPct val="90000"/>
              </a:lnSpc>
              <a:spcBef>
                <a:spcPct val="0"/>
              </a:spcBef>
              <a:spcAft>
                <a:spcPct val="35000"/>
              </a:spcAft>
            </a:pPr>
            <a:r>
              <a:rPr lang="en-US" sz="1200" b="1" kern="0" dirty="0">
                <a:solidFill>
                  <a:schemeClr val="bg1"/>
                </a:solidFill>
                <a:latin typeface="Arial" panose="020B0604020202020204" pitchFamily="34" charset="0"/>
                <a:cs typeface="Arial" panose="020B0604020202020204" pitchFamily="34" charset="0"/>
              </a:rPr>
              <a:t>Infosys </a:t>
            </a:r>
            <a:r>
              <a:rPr lang="en-US" sz="1200" b="1" kern="0" dirty="0" smtClean="0">
                <a:solidFill>
                  <a:schemeClr val="bg1"/>
                </a:solidFill>
                <a:latin typeface="Arial" panose="020B0604020202020204" pitchFamily="34" charset="0"/>
                <a:cs typeface="Arial" panose="020B0604020202020204" pitchFamily="34" charset="0"/>
              </a:rPr>
              <a:t>Services</a:t>
            </a:r>
            <a:endParaRPr lang="en-US" sz="1200" b="1" kern="0" dirty="0">
              <a:solidFill>
                <a:schemeClr val="bg1"/>
              </a:solidFill>
              <a:latin typeface="Arial" panose="020B0604020202020204" pitchFamily="34" charset="0"/>
              <a:cs typeface="Arial" panose="020B0604020202020204" pitchFamily="34" charset="0"/>
            </a:endParaRPr>
          </a:p>
        </p:txBody>
      </p:sp>
      <p:cxnSp>
        <p:nvCxnSpPr>
          <p:cNvPr id="9" name="Straight Connector 8"/>
          <p:cNvCxnSpPr/>
          <p:nvPr/>
        </p:nvCxnSpPr>
        <p:spPr>
          <a:xfrm>
            <a:off x="681127" y="2646011"/>
            <a:ext cx="258254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43024" y="1339067"/>
            <a:ext cx="2179764" cy="1256754"/>
          </a:xfrm>
          <a:prstGeom prst="rect">
            <a:avLst/>
          </a:prstGeom>
          <a:noFill/>
        </p:spPr>
        <p:txBody>
          <a:bodyPr wrap="square" lIns="0" tIns="0" rIns="0" bIns="0" rtlCol="0">
            <a:spAutoFit/>
          </a:bodyPr>
          <a:lstStyle/>
          <a:p>
            <a:pPr>
              <a:spcAft>
                <a:spcPts val="100"/>
              </a:spcAft>
            </a:pPr>
            <a:r>
              <a:rPr lang="en-US" sz="1200" b="1" dirty="0" smtClean="0">
                <a:solidFill>
                  <a:srgbClr val="000000"/>
                </a:solidFill>
                <a:latin typeface="Arial" panose="020B0604020202020204" pitchFamily="34" charset="0"/>
                <a:cs typeface="Arial" panose="020B0604020202020204" pitchFamily="34" charset="0"/>
              </a:rPr>
              <a:t>Consulting</a:t>
            </a:r>
            <a:endParaRPr lang="en-US" sz="1100" b="1" dirty="0" smtClean="0">
              <a:solidFill>
                <a:srgbClr val="000000"/>
              </a:solidFill>
              <a:latin typeface="Arial" panose="020B0604020202020204" pitchFamily="34" charset="0"/>
              <a:cs typeface="Arial" panose="020B0604020202020204" pitchFamily="34" charset="0"/>
            </a:endParaRPr>
          </a:p>
          <a:p>
            <a:pPr marL="171450" indent="-171450">
              <a:spcBef>
                <a:spcPts val="300"/>
              </a:spcBef>
              <a:spcAft>
                <a:spcPts val="100"/>
              </a:spcAft>
              <a:buFont typeface="Arial" panose="020B0604020202020204" pitchFamily="34" charset="0"/>
              <a:buChar char="•"/>
            </a:pPr>
            <a:r>
              <a:rPr lang="en-US" sz="1050" dirty="0">
                <a:solidFill>
                  <a:srgbClr val="000000"/>
                </a:solidFill>
                <a:latin typeface="Arial" panose="020B0604020202020204" pitchFamily="34" charset="0"/>
                <a:cs typeface="Arial" panose="020B0604020202020204" pitchFamily="34" charset="0"/>
              </a:rPr>
              <a:t>Readiness Assessment</a:t>
            </a:r>
          </a:p>
          <a:p>
            <a:pPr marL="171450" indent="-171450">
              <a:spcAft>
                <a:spcPts val="100"/>
              </a:spcAft>
              <a:buFont typeface="Arial" panose="020B0604020202020204" pitchFamily="34" charset="0"/>
              <a:buChar char="•"/>
            </a:pPr>
            <a:r>
              <a:rPr lang="en-US" sz="1050" dirty="0">
                <a:solidFill>
                  <a:srgbClr val="000000"/>
                </a:solidFill>
                <a:latin typeface="Arial" panose="020B0604020202020204" pitchFamily="34" charset="0"/>
                <a:cs typeface="Arial" panose="020B0604020202020204" pitchFamily="34" charset="0"/>
              </a:rPr>
              <a:t>Roadmap definition &amp; transformation</a:t>
            </a:r>
          </a:p>
          <a:p>
            <a:pPr marL="171450" indent="-171450">
              <a:spcAft>
                <a:spcPts val="100"/>
              </a:spcAft>
              <a:buFont typeface="Arial" panose="020B0604020202020204" pitchFamily="34" charset="0"/>
              <a:buChar char="•"/>
            </a:pPr>
            <a:r>
              <a:rPr lang="en-US" sz="1050" dirty="0">
                <a:solidFill>
                  <a:srgbClr val="000000"/>
                </a:solidFill>
                <a:latin typeface="Arial" panose="020B0604020202020204" pitchFamily="34" charset="0"/>
                <a:cs typeface="Arial" panose="020B0604020202020204" pitchFamily="34" charset="0"/>
              </a:rPr>
              <a:t>Scalable DevOps</a:t>
            </a:r>
          </a:p>
          <a:p>
            <a:pPr marL="171450" indent="-171450">
              <a:spcAft>
                <a:spcPts val="100"/>
              </a:spcAft>
              <a:buFont typeface="Arial" panose="020B0604020202020204" pitchFamily="34" charset="0"/>
              <a:buChar char="•"/>
            </a:pPr>
            <a:r>
              <a:rPr lang="en-US" sz="1050" dirty="0">
                <a:solidFill>
                  <a:srgbClr val="000000"/>
                </a:solidFill>
                <a:latin typeface="Arial" panose="020B0604020202020204" pitchFamily="34" charset="0"/>
                <a:cs typeface="Arial" panose="020B0604020202020204" pitchFamily="34" charset="0"/>
              </a:rPr>
              <a:t>DevOps process consulting</a:t>
            </a:r>
          </a:p>
          <a:p>
            <a:pPr>
              <a:spcAft>
                <a:spcPts val="100"/>
              </a:spcAft>
            </a:pPr>
            <a:endParaRPr lang="en-US" sz="1050" dirty="0">
              <a:solidFill>
                <a:srgbClr val="000000"/>
              </a:solidFill>
              <a:latin typeface="Arial" panose="020B0604020202020204" pitchFamily="34" charset="0"/>
              <a:cs typeface="Arial" panose="020B0604020202020204" pitchFamily="34" charset="0"/>
            </a:endParaRPr>
          </a:p>
        </p:txBody>
      </p:sp>
      <p:sp>
        <p:nvSpPr>
          <p:cNvPr id="11" name="Freeform 10"/>
          <p:cNvSpPr>
            <a:spLocks/>
          </p:cNvSpPr>
          <p:nvPr/>
        </p:nvSpPr>
        <p:spPr bwMode="auto">
          <a:xfrm>
            <a:off x="2666979" y="1216052"/>
            <a:ext cx="473711" cy="340175"/>
          </a:xfrm>
          <a:custGeom>
            <a:avLst/>
            <a:gdLst>
              <a:gd name="connsiteX0" fmla="*/ 4071608 w 7693025"/>
              <a:gd name="connsiteY0" fmla="*/ 478372 h 5524403"/>
              <a:gd name="connsiteX1" fmla="*/ 4552844 w 7693025"/>
              <a:gd name="connsiteY1" fmla="*/ 548662 h 5524403"/>
              <a:gd name="connsiteX2" fmla="*/ 5319159 w 7693025"/>
              <a:gd name="connsiteY2" fmla="*/ 725298 h 5524403"/>
              <a:gd name="connsiteX3" fmla="*/ 5499468 w 7693025"/>
              <a:gd name="connsiteY3" fmla="*/ 736572 h 5524403"/>
              <a:gd name="connsiteX4" fmla="*/ 5619674 w 7693025"/>
              <a:gd name="connsiteY4" fmla="*/ 811737 h 5524403"/>
              <a:gd name="connsiteX5" fmla="*/ 6352181 w 7693025"/>
              <a:gd name="connsiteY5" fmla="*/ 2348845 h 5524403"/>
              <a:gd name="connsiteX6" fmla="*/ 6581324 w 7693025"/>
              <a:gd name="connsiteY6" fmla="*/ 2829896 h 5524403"/>
              <a:gd name="connsiteX7" fmla="*/ 6581324 w 7693025"/>
              <a:gd name="connsiteY7" fmla="*/ 2935126 h 5524403"/>
              <a:gd name="connsiteX8" fmla="*/ 6468631 w 7693025"/>
              <a:gd name="connsiteY8" fmla="*/ 3179409 h 5524403"/>
              <a:gd name="connsiteX9" fmla="*/ 6479900 w 7693025"/>
              <a:gd name="connsiteY9" fmla="*/ 3299672 h 5524403"/>
              <a:gd name="connsiteX10" fmla="*/ 6198167 w 7693025"/>
              <a:gd name="connsiteY10" fmla="*/ 4164061 h 5524403"/>
              <a:gd name="connsiteX11" fmla="*/ 6051665 w 7693025"/>
              <a:gd name="connsiteY11" fmla="*/ 4190368 h 5524403"/>
              <a:gd name="connsiteX12" fmla="*/ 5446878 w 7693025"/>
              <a:gd name="connsiteY12" fmla="*/ 4720276 h 5524403"/>
              <a:gd name="connsiteX13" fmla="*/ 4597922 w 7693025"/>
              <a:gd name="connsiteY13" fmla="*/ 5047240 h 5524403"/>
              <a:gd name="connsiteX14" fmla="*/ 4274867 w 7693025"/>
              <a:gd name="connsiteY14" fmla="*/ 5325348 h 5524403"/>
              <a:gd name="connsiteX15" fmla="*/ 3842876 w 7693025"/>
              <a:gd name="connsiteY15" fmla="*/ 5253942 h 5524403"/>
              <a:gd name="connsiteX16" fmla="*/ 3756478 w 7693025"/>
              <a:gd name="connsiteY16" fmla="*/ 5366688 h 5524403"/>
              <a:gd name="connsiteX17" fmla="*/ 3343269 w 7693025"/>
              <a:gd name="connsiteY17" fmla="*/ 5494467 h 5524403"/>
              <a:gd name="connsiteX18" fmla="*/ 3159204 w 7693025"/>
              <a:gd name="connsiteY18" fmla="*/ 5103614 h 5524403"/>
              <a:gd name="connsiteX19" fmla="*/ 3159204 w 7693025"/>
              <a:gd name="connsiteY19" fmla="*/ 5096097 h 5524403"/>
              <a:gd name="connsiteX20" fmla="*/ 2922548 w 7693025"/>
              <a:gd name="connsiteY20" fmla="*/ 5242667 h 5524403"/>
              <a:gd name="connsiteX21" fmla="*/ 2637058 w 7693025"/>
              <a:gd name="connsiteY21" fmla="*/ 5201327 h 5524403"/>
              <a:gd name="connsiteX22" fmla="*/ 2509339 w 7693025"/>
              <a:gd name="connsiteY22" fmla="*/ 4727792 h 5524403"/>
              <a:gd name="connsiteX23" fmla="*/ 2013488 w 7693025"/>
              <a:gd name="connsiteY23" fmla="*/ 4757858 h 5524403"/>
              <a:gd name="connsiteX24" fmla="*/ 1878256 w 7693025"/>
              <a:gd name="connsiteY24" fmla="*/ 4295598 h 5524403"/>
              <a:gd name="connsiteX25" fmla="*/ 1630331 w 7693025"/>
              <a:gd name="connsiteY25" fmla="*/ 4370762 h 5524403"/>
              <a:gd name="connsiteX26" fmla="*/ 1273469 w 7693025"/>
              <a:gd name="connsiteY26" fmla="*/ 4186610 h 5524403"/>
              <a:gd name="connsiteX27" fmla="*/ 1292251 w 7693025"/>
              <a:gd name="connsiteY27" fmla="*/ 3776965 h 5524403"/>
              <a:gd name="connsiteX28" fmla="*/ 1532664 w 7693025"/>
              <a:gd name="connsiteY28" fmla="*/ 3442484 h 5524403"/>
              <a:gd name="connsiteX29" fmla="*/ 1532664 w 7693025"/>
              <a:gd name="connsiteY29" fmla="*/ 3344771 h 5524403"/>
              <a:gd name="connsiteX30" fmla="*/ 1172045 w 7693025"/>
              <a:gd name="connsiteY30" fmla="*/ 2901302 h 5524403"/>
              <a:gd name="connsiteX31" fmla="*/ 1160776 w 7693025"/>
              <a:gd name="connsiteY31" fmla="*/ 2799830 h 5524403"/>
              <a:gd name="connsiteX32" fmla="*/ 1280982 w 7693025"/>
              <a:gd name="connsiteY32" fmla="*/ 2551788 h 5524403"/>
              <a:gd name="connsiteX33" fmla="*/ 1649113 w 7693025"/>
              <a:gd name="connsiteY33" fmla="*/ 3006532 h 5524403"/>
              <a:gd name="connsiteX34" fmla="*/ 1675408 w 7693025"/>
              <a:gd name="connsiteY34" fmla="*/ 3040356 h 5524403"/>
              <a:gd name="connsiteX35" fmla="*/ 1934603 w 7693025"/>
              <a:gd name="connsiteY35" fmla="*/ 3175651 h 5524403"/>
              <a:gd name="connsiteX36" fmla="*/ 2306491 w 7693025"/>
              <a:gd name="connsiteY36" fmla="*/ 3622878 h 5524403"/>
              <a:gd name="connsiteX37" fmla="*/ 2422941 w 7693025"/>
              <a:gd name="connsiteY37" fmla="*/ 3754416 h 5524403"/>
              <a:gd name="connsiteX38" fmla="*/ 2851175 w 7693025"/>
              <a:gd name="connsiteY38" fmla="*/ 4126479 h 5524403"/>
              <a:gd name="connsiteX39" fmla="*/ 3001433 w 7693025"/>
              <a:gd name="connsiteY39" fmla="*/ 4242983 h 5524403"/>
              <a:gd name="connsiteX40" fmla="*/ 3410885 w 7693025"/>
              <a:gd name="connsiteY40" fmla="*/ 4551156 h 5524403"/>
              <a:gd name="connsiteX41" fmla="*/ 3433424 w 7693025"/>
              <a:gd name="connsiteY41" fmla="*/ 4600013 h 5524403"/>
              <a:gd name="connsiteX42" fmla="*/ 3685106 w 7693025"/>
              <a:gd name="connsiteY42" fmla="*/ 4761616 h 5524403"/>
              <a:gd name="connsiteX43" fmla="*/ 3846633 w 7693025"/>
              <a:gd name="connsiteY43" fmla="*/ 4893154 h 5524403"/>
              <a:gd name="connsiteX44" fmla="*/ 4090802 w 7693025"/>
              <a:gd name="connsiteY44" fmla="*/ 5069790 h 5524403"/>
              <a:gd name="connsiteX45" fmla="*/ 4342483 w 7693025"/>
              <a:gd name="connsiteY45" fmla="*/ 4945769 h 5524403"/>
              <a:gd name="connsiteX46" fmla="*/ 4312432 w 7693025"/>
              <a:gd name="connsiteY46" fmla="*/ 4836781 h 5524403"/>
              <a:gd name="connsiteX47" fmla="*/ 3730183 w 7693025"/>
              <a:gd name="connsiteY47" fmla="*/ 4423377 h 5524403"/>
              <a:gd name="connsiteX48" fmla="*/ 3658811 w 7693025"/>
              <a:gd name="connsiteY48" fmla="*/ 4201643 h 5524403"/>
              <a:gd name="connsiteX49" fmla="*/ 3887954 w 7693025"/>
              <a:gd name="connsiteY49" fmla="*/ 4205401 h 5524403"/>
              <a:gd name="connsiteX50" fmla="*/ 4781987 w 7693025"/>
              <a:gd name="connsiteY50" fmla="*/ 4844297 h 5524403"/>
              <a:gd name="connsiteX51" fmla="*/ 4973566 w 7693025"/>
              <a:gd name="connsiteY51" fmla="*/ 4904428 h 5524403"/>
              <a:gd name="connsiteX52" fmla="*/ 5165145 w 7693025"/>
              <a:gd name="connsiteY52" fmla="*/ 4739067 h 5524403"/>
              <a:gd name="connsiteX53" fmla="*/ 5074990 w 7693025"/>
              <a:gd name="connsiteY53" fmla="*/ 4502300 h 5524403"/>
              <a:gd name="connsiteX54" fmla="*/ 4496498 w 7693025"/>
              <a:gd name="connsiteY54" fmla="*/ 4085138 h 5524403"/>
              <a:gd name="connsiteX55" fmla="*/ 4064507 w 7693025"/>
              <a:gd name="connsiteY55" fmla="*/ 3773207 h 5524403"/>
              <a:gd name="connsiteX56" fmla="*/ 3996891 w 7693025"/>
              <a:gd name="connsiteY56" fmla="*/ 3713075 h 5524403"/>
              <a:gd name="connsiteX57" fmla="*/ 3989378 w 7693025"/>
              <a:gd name="connsiteY57" fmla="*/ 3558989 h 5524403"/>
              <a:gd name="connsiteX58" fmla="*/ 4139636 w 7693025"/>
              <a:gd name="connsiteY58" fmla="*/ 3513890 h 5524403"/>
              <a:gd name="connsiteX59" fmla="*/ 4316188 w 7693025"/>
              <a:gd name="connsiteY59" fmla="*/ 3626637 h 5524403"/>
              <a:gd name="connsiteX60" fmla="*/ 5398044 w 7693025"/>
              <a:gd name="connsiteY60" fmla="*/ 4400828 h 5524403"/>
              <a:gd name="connsiteX61" fmla="*/ 5732368 w 7693025"/>
              <a:gd name="connsiteY61" fmla="*/ 4367004 h 5524403"/>
              <a:gd name="connsiteX62" fmla="*/ 5664752 w 7693025"/>
              <a:gd name="connsiteY62" fmla="*/ 4040040 h 5524403"/>
              <a:gd name="connsiteX63" fmla="*/ 4365022 w 7693025"/>
              <a:gd name="connsiteY63" fmla="*/ 3104245 h 5524403"/>
              <a:gd name="connsiteX64" fmla="*/ 4278624 w 7693025"/>
              <a:gd name="connsiteY64" fmla="*/ 3017806 h 5524403"/>
              <a:gd name="connsiteX65" fmla="*/ 4282380 w 7693025"/>
              <a:gd name="connsiteY65" fmla="*/ 2878753 h 5524403"/>
              <a:gd name="connsiteX66" fmla="*/ 4417612 w 7693025"/>
              <a:gd name="connsiteY66" fmla="*/ 2833654 h 5524403"/>
              <a:gd name="connsiteX67" fmla="*/ 4511523 w 7693025"/>
              <a:gd name="connsiteY67" fmla="*/ 2882511 h 5524403"/>
              <a:gd name="connsiteX68" fmla="*/ 5878869 w 7693025"/>
              <a:gd name="connsiteY68" fmla="*/ 3859646 h 5524403"/>
              <a:gd name="connsiteX69" fmla="*/ 6104256 w 7693025"/>
              <a:gd name="connsiteY69" fmla="*/ 3912261 h 5524403"/>
              <a:gd name="connsiteX70" fmla="*/ 6322129 w 7693025"/>
              <a:gd name="connsiteY70" fmla="*/ 3709317 h 5524403"/>
              <a:gd name="connsiteX71" fmla="*/ 6231975 w 7693025"/>
              <a:gd name="connsiteY71" fmla="*/ 3423693 h 5524403"/>
              <a:gd name="connsiteX72" fmla="*/ 5905164 w 7693025"/>
              <a:gd name="connsiteY72" fmla="*/ 3138069 h 5524403"/>
              <a:gd name="connsiteX73" fmla="*/ 4365022 w 7693025"/>
              <a:gd name="connsiteY73" fmla="*/ 1796388 h 5524403"/>
              <a:gd name="connsiteX74" fmla="*/ 4207252 w 7693025"/>
              <a:gd name="connsiteY74" fmla="*/ 1642301 h 5524403"/>
              <a:gd name="connsiteX75" fmla="*/ 3756478 w 7693025"/>
              <a:gd name="connsiteY75" fmla="*/ 1548346 h 5524403"/>
              <a:gd name="connsiteX76" fmla="*/ 3474745 w 7693025"/>
              <a:gd name="connsiteY76" fmla="*/ 1849003 h 5524403"/>
              <a:gd name="connsiteX77" fmla="*/ 2839906 w 7693025"/>
              <a:gd name="connsiteY77" fmla="*/ 2525481 h 5524403"/>
              <a:gd name="connsiteX78" fmla="*/ 2475531 w 7693025"/>
              <a:gd name="connsiteY78" fmla="*/ 2476624 h 5524403"/>
              <a:gd name="connsiteX79" fmla="*/ 2377863 w 7693025"/>
              <a:gd name="connsiteY79" fmla="*/ 2187242 h 5524403"/>
              <a:gd name="connsiteX80" fmla="*/ 2505583 w 7693025"/>
              <a:gd name="connsiteY80" fmla="*/ 1582170 h 5524403"/>
              <a:gd name="connsiteX81" fmla="*/ 2678379 w 7693025"/>
              <a:gd name="connsiteY81" fmla="*/ 1116152 h 5524403"/>
              <a:gd name="connsiteX82" fmla="*/ 2704674 w 7693025"/>
              <a:gd name="connsiteY82" fmla="*/ 1074811 h 5524403"/>
              <a:gd name="connsiteX83" fmla="*/ 1949629 w 7693025"/>
              <a:gd name="connsiteY83" fmla="*/ 1074811 h 5524403"/>
              <a:gd name="connsiteX84" fmla="*/ 2114912 w 7693025"/>
              <a:gd name="connsiteY84" fmla="*/ 736572 h 5524403"/>
              <a:gd name="connsiteX85" fmla="*/ 2182528 w 7693025"/>
              <a:gd name="connsiteY85" fmla="*/ 721540 h 5524403"/>
              <a:gd name="connsiteX86" fmla="*/ 3189255 w 7693025"/>
              <a:gd name="connsiteY86" fmla="*/ 721540 h 5524403"/>
              <a:gd name="connsiteX87" fmla="*/ 3320731 w 7693025"/>
              <a:gd name="connsiteY87" fmla="*/ 691474 h 5524403"/>
              <a:gd name="connsiteX88" fmla="*/ 3910492 w 7693025"/>
              <a:gd name="connsiteY88" fmla="*/ 499805 h 5524403"/>
              <a:gd name="connsiteX89" fmla="*/ 4071608 w 7693025"/>
              <a:gd name="connsiteY89" fmla="*/ 478372 h 5524403"/>
              <a:gd name="connsiteX90" fmla="*/ 6430016 w 7693025"/>
              <a:gd name="connsiteY90" fmla="*/ 1718 h 5524403"/>
              <a:gd name="connsiteX91" fmla="*/ 6592796 w 7693025"/>
              <a:gd name="connsiteY91" fmla="*/ 139053 h 5524403"/>
              <a:gd name="connsiteX92" fmla="*/ 7659230 w 7693025"/>
              <a:gd name="connsiteY92" fmla="*/ 2356369 h 5524403"/>
              <a:gd name="connsiteX93" fmla="*/ 7693025 w 7693025"/>
              <a:gd name="connsiteY93" fmla="*/ 2431532 h 5524403"/>
              <a:gd name="connsiteX94" fmla="*/ 7693025 w 7693025"/>
              <a:gd name="connsiteY94" fmla="*/ 2506695 h 5524403"/>
              <a:gd name="connsiteX95" fmla="*/ 7512783 w 7693025"/>
              <a:gd name="connsiteY95" fmla="*/ 2672055 h 5524403"/>
              <a:gd name="connsiteX96" fmla="*/ 7171074 w 7693025"/>
              <a:gd name="connsiteY96" fmla="*/ 2844930 h 5524403"/>
              <a:gd name="connsiteX97" fmla="*/ 6874425 w 7693025"/>
              <a:gd name="connsiteY97" fmla="*/ 2743460 h 5524403"/>
              <a:gd name="connsiteX98" fmla="*/ 5811746 w 7693025"/>
              <a:gd name="connsiteY98" fmla="*/ 526143 h 5524403"/>
              <a:gd name="connsiteX99" fmla="*/ 5909377 w 7693025"/>
              <a:gd name="connsiteY99" fmla="*/ 225490 h 5524403"/>
              <a:gd name="connsiteX100" fmla="*/ 6292392 w 7693025"/>
              <a:gd name="connsiteY100" fmla="*/ 33824 h 5524403"/>
              <a:gd name="connsiteX101" fmla="*/ 6430016 w 7693025"/>
              <a:gd name="connsiteY101" fmla="*/ 1718 h 5524403"/>
              <a:gd name="connsiteX102" fmla="*/ 1264375 w 7693025"/>
              <a:gd name="connsiteY102" fmla="*/ 529 h 5524403"/>
              <a:gd name="connsiteX103" fmla="*/ 1401050 w 7693025"/>
              <a:gd name="connsiteY103" fmla="*/ 33824 h 5524403"/>
              <a:gd name="connsiteX104" fmla="*/ 1787935 w 7693025"/>
              <a:gd name="connsiteY104" fmla="*/ 229249 h 5524403"/>
              <a:gd name="connsiteX105" fmla="*/ 1885595 w 7693025"/>
              <a:gd name="connsiteY105" fmla="*/ 522385 h 5524403"/>
              <a:gd name="connsiteX106" fmla="*/ 818844 w 7693025"/>
              <a:gd name="connsiteY106" fmla="*/ 2743460 h 5524403"/>
              <a:gd name="connsiteX107" fmla="*/ 522107 w 7693025"/>
              <a:gd name="connsiteY107" fmla="*/ 2844930 h 5524403"/>
              <a:gd name="connsiteX108" fmla="*/ 187808 w 7693025"/>
              <a:gd name="connsiteY108" fmla="*/ 2675813 h 5524403"/>
              <a:gd name="connsiteX109" fmla="*/ 0 w 7693025"/>
              <a:gd name="connsiteY109" fmla="*/ 2506695 h 5524403"/>
              <a:gd name="connsiteX110" fmla="*/ 0 w 7693025"/>
              <a:gd name="connsiteY110" fmla="*/ 2431532 h 5524403"/>
              <a:gd name="connsiteX111" fmla="*/ 706159 w 7693025"/>
              <a:gd name="connsiteY111" fmla="*/ 958332 h 5524403"/>
              <a:gd name="connsiteX112" fmla="*/ 1100557 w 7693025"/>
              <a:gd name="connsiteY112" fmla="*/ 135294 h 5524403"/>
              <a:gd name="connsiteX113" fmla="*/ 1264375 w 7693025"/>
              <a:gd name="connsiteY113" fmla="*/ 529 h 5524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693025" h="5524403">
                <a:moveTo>
                  <a:pt x="4071608" y="478372"/>
                </a:moveTo>
                <a:cubicBezTo>
                  <a:pt x="4233077" y="473263"/>
                  <a:pt x="4395073" y="512019"/>
                  <a:pt x="4552844" y="548662"/>
                </a:cubicBezTo>
                <a:cubicBezTo>
                  <a:pt x="4812039" y="605035"/>
                  <a:pt x="5063721" y="668925"/>
                  <a:pt x="5319159" y="725298"/>
                </a:cubicBezTo>
                <a:cubicBezTo>
                  <a:pt x="5379262" y="736572"/>
                  <a:pt x="5439365" y="740331"/>
                  <a:pt x="5499468" y="736572"/>
                </a:cubicBezTo>
                <a:cubicBezTo>
                  <a:pt x="5563328" y="729056"/>
                  <a:pt x="5593379" y="755363"/>
                  <a:pt x="5619674" y="811737"/>
                </a:cubicBezTo>
                <a:cubicBezTo>
                  <a:pt x="5860087" y="1322853"/>
                  <a:pt x="6108012" y="1833970"/>
                  <a:pt x="6352181" y="2348845"/>
                </a:cubicBezTo>
                <a:cubicBezTo>
                  <a:pt x="6431066" y="2506690"/>
                  <a:pt x="6509952" y="2664535"/>
                  <a:pt x="6581324" y="2829896"/>
                </a:cubicBezTo>
                <a:cubicBezTo>
                  <a:pt x="6596350" y="2859962"/>
                  <a:pt x="6596350" y="2905060"/>
                  <a:pt x="6581324" y="2935126"/>
                </a:cubicBezTo>
                <a:cubicBezTo>
                  <a:pt x="6551272" y="3021565"/>
                  <a:pt x="6509952" y="3100487"/>
                  <a:pt x="6468631" y="3179409"/>
                </a:cubicBezTo>
                <a:cubicBezTo>
                  <a:pt x="6442336" y="3228266"/>
                  <a:pt x="6449848" y="3258332"/>
                  <a:pt x="6479900" y="3299672"/>
                </a:cubicBezTo>
                <a:cubicBezTo>
                  <a:pt x="6727825" y="3615362"/>
                  <a:pt x="6581324" y="4055073"/>
                  <a:pt x="6198167" y="4164061"/>
                </a:cubicBezTo>
                <a:cubicBezTo>
                  <a:pt x="6149333" y="4179094"/>
                  <a:pt x="6100499" y="4182852"/>
                  <a:pt x="6051665" y="4190368"/>
                </a:cubicBezTo>
                <a:cubicBezTo>
                  <a:pt x="5969024" y="4615046"/>
                  <a:pt x="5833792" y="4731551"/>
                  <a:pt x="5446878" y="4720276"/>
                </a:cubicBezTo>
                <a:cubicBezTo>
                  <a:pt x="5383018" y="5148712"/>
                  <a:pt x="4932245" y="5314073"/>
                  <a:pt x="4597922" y="5047240"/>
                </a:cubicBezTo>
                <a:cubicBezTo>
                  <a:pt x="4526549" y="5182536"/>
                  <a:pt x="4425125" y="5284008"/>
                  <a:pt x="4274867" y="5325348"/>
                </a:cubicBezTo>
                <a:cubicBezTo>
                  <a:pt x="4120853" y="5370446"/>
                  <a:pt x="3981865" y="5340381"/>
                  <a:pt x="3842876" y="5253942"/>
                </a:cubicBezTo>
                <a:cubicBezTo>
                  <a:pt x="3812825" y="5295282"/>
                  <a:pt x="3786530" y="5329106"/>
                  <a:pt x="3756478" y="5366688"/>
                </a:cubicBezTo>
                <a:cubicBezTo>
                  <a:pt x="3651298" y="5513259"/>
                  <a:pt x="3493527" y="5562115"/>
                  <a:pt x="3343269" y="5494467"/>
                </a:cubicBezTo>
                <a:cubicBezTo>
                  <a:pt x="3193012" y="5430578"/>
                  <a:pt x="3125396" y="5287766"/>
                  <a:pt x="3159204" y="5103614"/>
                </a:cubicBezTo>
                <a:lnTo>
                  <a:pt x="3159204" y="5096097"/>
                </a:lnTo>
                <a:cubicBezTo>
                  <a:pt x="3087831" y="5141196"/>
                  <a:pt x="3012702" y="5205085"/>
                  <a:pt x="2922548" y="5242667"/>
                </a:cubicBezTo>
                <a:cubicBezTo>
                  <a:pt x="2828637" y="5280249"/>
                  <a:pt x="2727213" y="5261458"/>
                  <a:pt x="2637058" y="5201327"/>
                </a:cubicBezTo>
                <a:cubicBezTo>
                  <a:pt x="2486800" y="5107372"/>
                  <a:pt x="2445479" y="4957043"/>
                  <a:pt x="2509339" y="4727792"/>
                </a:cubicBezTo>
                <a:cubicBezTo>
                  <a:pt x="2344055" y="4844297"/>
                  <a:pt x="2178772" y="4870604"/>
                  <a:pt x="2013488" y="4757858"/>
                </a:cubicBezTo>
                <a:cubicBezTo>
                  <a:pt x="1848205" y="4637595"/>
                  <a:pt x="1818153" y="4472234"/>
                  <a:pt x="1878256" y="4295598"/>
                </a:cubicBezTo>
                <a:cubicBezTo>
                  <a:pt x="1795615" y="4321906"/>
                  <a:pt x="1716729" y="4359488"/>
                  <a:pt x="1630331" y="4370762"/>
                </a:cubicBezTo>
                <a:cubicBezTo>
                  <a:pt x="1476317" y="4389553"/>
                  <a:pt x="1352354" y="4321906"/>
                  <a:pt x="1273469" y="4186610"/>
                </a:cubicBezTo>
                <a:cubicBezTo>
                  <a:pt x="1194584" y="4047556"/>
                  <a:pt x="1202097" y="3908502"/>
                  <a:pt x="1292251" y="3776965"/>
                </a:cubicBezTo>
                <a:cubicBezTo>
                  <a:pt x="1371137" y="3660460"/>
                  <a:pt x="1450022" y="3551472"/>
                  <a:pt x="1532664" y="3442484"/>
                </a:cubicBezTo>
                <a:cubicBezTo>
                  <a:pt x="1562715" y="3404902"/>
                  <a:pt x="1558959" y="3378595"/>
                  <a:pt x="1532664" y="3344771"/>
                </a:cubicBezTo>
                <a:cubicBezTo>
                  <a:pt x="1412457" y="3198200"/>
                  <a:pt x="1292251" y="3047872"/>
                  <a:pt x="1172045" y="2901302"/>
                </a:cubicBezTo>
                <a:cubicBezTo>
                  <a:pt x="1145750" y="2867478"/>
                  <a:pt x="1138237" y="2841170"/>
                  <a:pt x="1160776" y="2799830"/>
                </a:cubicBezTo>
                <a:cubicBezTo>
                  <a:pt x="1202097" y="2720908"/>
                  <a:pt x="1239661" y="2638227"/>
                  <a:pt x="1280982" y="2551788"/>
                </a:cubicBezTo>
                <a:cubicBezTo>
                  <a:pt x="1408701" y="2705875"/>
                  <a:pt x="1528907" y="2856203"/>
                  <a:pt x="1649113" y="3006532"/>
                </a:cubicBezTo>
                <a:cubicBezTo>
                  <a:pt x="1656626" y="3017806"/>
                  <a:pt x="1667896" y="3029081"/>
                  <a:pt x="1675408" y="3040356"/>
                </a:cubicBezTo>
                <a:cubicBezTo>
                  <a:pt x="1739268" y="3130553"/>
                  <a:pt x="1795615" y="3190684"/>
                  <a:pt x="1934603" y="3175651"/>
                </a:cubicBezTo>
                <a:cubicBezTo>
                  <a:pt x="2175015" y="3149344"/>
                  <a:pt x="2351568" y="3378595"/>
                  <a:pt x="2306491" y="3622878"/>
                </a:cubicBezTo>
                <a:cubicBezTo>
                  <a:pt x="2295222" y="3694284"/>
                  <a:pt x="2347812" y="3765690"/>
                  <a:pt x="2422941" y="3754416"/>
                </a:cubicBezTo>
                <a:cubicBezTo>
                  <a:pt x="2633301" y="3728108"/>
                  <a:pt x="2843662" y="3889711"/>
                  <a:pt x="2851175" y="4126479"/>
                </a:cubicBezTo>
                <a:cubicBezTo>
                  <a:pt x="2854932" y="4182852"/>
                  <a:pt x="2945086" y="4246741"/>
                  <a:pt x="3001433" y="4242983"/>
                </a:cubicBezTo>
                <a:cubicBezTo>
                  <a:pt x="3219307" y="4220434"/>
                  <a:pt x="3377077" y="4340697"/>
                  <a:pt x="3410885" y="4551156"/>
                </a:cubicBezTo>
                <a:cubicBezTo>
                  <a:pt x="3414642" y="4566189"/>
                  <a:pt x="3418398" y="4592497"/>
                  <a:pt x="3433424" y="4600013"/>
                </a:cubicBezTo>
                <a:cubicBezTo>
                  <a:pt x="3516066" y="4656386"/>
                  <a:pt x="3602464" y="4705243"/>
                  <a:pt x="3685106" y="4761616"/>
                </a:cubicBezTo>
                <a:cubicBezTo>
                  <a:pt x="3741453" y="4799198"/>
                  <a:pt x="3794043" y="4851813"/>
                  <a:pt x="3846633" y="4893154"/>
                </a:cubicBezTo>
                <a:cubicBezTo>
                  <a:pt x="3929275" y="4953285"/>
                  <a:pt x="4004404" y="5028449"/>
                  <a:pt x="4090802" y="5069790"/>
                </a:cubicBezTo>
                <a:cubicBezTo>
                  <a:pt x="4184713" y="5111130"/>
                  <a:pt x="4304919" y="5039724"/>
                  <a:pt x="4342483" y="4945769"/>
                </a:cubicBezTo>
                <a:cubicBezTo>
                  <a:pt x="4361266" y="4900670"/>
                  <a:pt x="4357509" y="4870604"/>
                  <a:pt x="4312432" y="4836781"/>
                </a:cubicBezTo>
                <a:cubicBezTo>
                  <a:pt x="4117097" y="4701485"/>
                  <a:pt x="3925518" y="4562431"/>
                  <a:pt x="3730183" y="4423377"/>
                </a:cubicBezTo>
                <a:cubicBezTo>
                  <a:pt x="3632516" y="4351971"/>
                  <a:pt x="3606221" y="4273049"/>
                  <a:pt x="3658811" y="4201643"/>
                </a:cubicBezTo>
                <a:cubicBezTo>
                  <a:pt x="3707645" y="4133995"/>
                  <a:pt x="3786530" y="4133995"/>
                  <a:pt x="3887954" y="4205401"/>
                </a:cubicBezTo>
                <a:cubicBezTo>
                  <a:pt x="4188469" y="4419619"/>
                  <a:pt x="4481472" y="4633837"/>
                  <a:pt x="4781987" y="4844297"/>
                </a:cubicBezTo>
                <a:cubicBezTo>
                  <a:pt x="4834578" y="4878121"/>
                  <a:pt x="4909706" y="4904428"/>
                  <a:pt x="4973566" y="4904428"/>
                </a:cubicBezTo>
                <a:cubicBezTo>
                  <a:pt x="5071234" y="4900670"/>
                  <a:pt x="5138850" y="4836781"/>
                  <a:pt x="5165145" y="4739067"/>
                </a:cubicBezTo>
                <a:cubicBezTo>
                  <a:pt x="5187683" y="4641353"/>
                  <a:pt x="5153875" y="4558673"/>
                  <a:pt x="5074990" y="4502300"/>
                </a:cubicBezTo>
                <a:cubicBezTo>
                  <a:pt x="4883411" y="4359488"/>
                  <a:pt x="4688076" y="4224192"/>
                  <a:pt x="4496498" y="4085138"/>
                </a:cubicBezTo>
                <a:cubicBezTo>
                  <a:pt x="4349996" y="3979908"/>
                  <a:pt x="4207252" y="3878437"/>
                  <a:pt x="4064507" y="3773207"/>
                </a:cubicBezTo>
                <a:cubicBezTo>
                  <a:pt x="4038212" y="3758174"/>
                  <a:pt x="4015673" y="3735625"/>
                  <a:pt x="3996891" y="3713075"/>
                </a:cubicBezTo>
                <a:cubicBezTo>
                  <a:pt x="3955570" y="3664219"/>
                  <a:pt x="3955570" y="3611604"/>
                  <a:pt x="3989378" y="3558989"/>
                </a:cubicBezTo>
                <a:cubicBezTo>
                  <a:pt x="4026942" y="3510132"/>
                  <a:pt x="4083289" y="3487583"/>
                  <a:pt x="4139636" y="3513890"/>
                </a:cubicBezTo>
                <a:cubicBezTo>
                  <a:pt x="4203495" y="3547714"/>
                  <a:pt x="4259842" y="3585296"/>
                  <a:pt x="4316188" y="3626637"/>
                </a:cubicBezTo>
                <a:cubicBezTo>
                  <a:pt x="4676807" y="3885953"/>
                  <a:pt x="5037426" y="4141511"/>
                  <a:pt x="5398044" y="4400828"/>
                </a:cubicBezTo>
                <a:cubicBezTo>
                  <a:pt x="5514494" y="4483509"/>
                  <a:pt x="5657239" y="4468476"/>
                  <a:pt x="5732368" y="4367004"/>
                </a:cubicBezTo>
                <a:cubicBezTo>
                  <a:pt x="5811253" y="4261774"/>
                  <a:pt x="5784958" y="4122720"/>
                  <a:pt x="5664752" y="4040040"/>
                </a:cubicBezTo>
                <a:cubicBezTo>
                  <a:pt x="5232761" y="3728108"/>
                  <a:pt x="4800770" y="3416177"/>
                  <a:pt x="4365022" y="3104245"/>
                </a:cubicBezTo>
                <a:cubicBezTo>
                  <a:pt x="4331214" y="3081696"/>
                  <a:pt x="4289893" y="3055388"/>
                  <a:pt x="4278624" y="3017806"/>
                </a:cubicBezTo>
                <a:cubicBezTo>
                  <a:pt x="4263598" y="2976466"/>
                  <a:pt x="4263598" y="2920093"/>
                  <a:pt x="4282380" y="2878753"/>
                </a:cubicBezTo>
                <a:cubicBezTo>
                  <a:pt x="4304919" y="2829896"/>
                  <a:pt x="4361266" y="2814863"/>
                  <a:pt x="4417612" y="2833654"/>
                </a:cubicBezTo>
                <a:cubicBezTo>
                  <a:pt x="4451420" y="2844929"/>
                  <a:pt x="4481472" y="2859962"/>
                  <a:pt x="4511523" y="2882511"/>
                </a:cubicBezTo>
                <a:cubicBezTo>
                  <a:pt x="4966053" y="3205717"/>
                  <a:pt x="5424339" y="3532681"/>
                  <a:pt x="5878869" y="3859646"/>
                </a:cubicBezTo>
                <a:cubicBezTo>
                  <a:pt x="5946485" y="3908502"/>
                  <a:pt x="6021614" y="3931052"/>
                  <a:pt x="6104256" y="3912261"/>
                </a:cubicBezTo>
                <a:cubicBezTo>
                  <a:pt x="6220705" y="3885953"/>
                  <a:pt x="6295834" y="3818305"/>
                  <a:pt x="6322129" y="3709317"/>
                </a:cubicBezTo>
                <a:cubicBezTo>
                  <a:pt x="6352181" y="3596571"/>
                  <a:pt x="6318373" y="3498857"/>
                  <a:pt x="6231975" y="3423693"/>
                </a:cubicBezTo>
                <a:cubicBezTo>
                  <a:pt x="6123038" y="3329738"/>
                  <a:pt x="6014101" y="3232024"/>
                  <a:pt x="5905164" y="3138069"/>
                </a:cubicBezTo>
                <a:cubicBezTo>
                  <a:pt x="5390531" y="2690842"/>
                  <a:pt x="4875898" y="2243615"/>
                  <a:pt x="4365022" y="1796388"/>
                </a:cubicBezTo>
                <a:cubicBezTo>
                  <a:pt x="4308675" y="1747531"/>
                  <a:pt x="4256085" y="1698674"/>
                  <a:pt x="4207252" y="1642301"/>
                </a:cubicBezTo>
                <a:cubicBezTo>
                  <a:pt x="4079532" y="1507006"/>
                  <a:pt x="3914249" y="1510764"/>
                  <a:pt x="3756478" y="1548346"/>
                </a:cubicBezTo>
                <a:cubicBezTo>
                  <a:pt x="3609977" y="1582170"/>
                  <a:pt x="3508553" y="1687400"/>
                  <a:pt x="3474745" y="1849003"/>
                </a:cubicBezTo>
                <a:cubicBezTo>
                  <a:pt x="3403373" y="2206033"/>
                  <a:pt x="3181742" y="2427767"/>
                  <a:pt x="2839906" y="2525481"/>
                </a:cubicBezTo>
                <a:cubicBezTo>
                  <a:pt x="2715943" y="2559305"/>
                  <a:pt x="2588224" y="2536756"/>
                  <a:pt x="2475531" y="2476624"/>
                </a:cubicBezTo>
                <a:cubicBezTo>
                  <a:pt x="2355325" y="2408976"/>
                  <a:pt x="2317760" y="2311263"/>
                  <a:pt x="2377863" y="2187242"/>
                </a:cubicBezTo>
                <a:cubicBezTo>
                  <a:pt x="2468018" y="1995573"/>
                  <a:pt x="2490557" y="1788871"/>
                  <a:pt x="2505583" y="1582170"/>
                </a:cubicBezTo>
                <a:cubicBezTo>
                  <a:pt x="2520608" y="1409292"/>
                  <a:pt x="2580711" y="1255205"/>
                  <a:pt x="2678379" y="1116152"/>
                </a:cubicBezTo>
                <a:cubicBezTo>
                  <a:pt x="2685892" y="1104877"/>
                  <a:pt x="2693405" y="1097361"/>
                  <a:pt x="2704674" y="1074811"/>
                </a:cubicBezTo>
                <a:cubicBezTo>
                  <a:pt x="2452992" y="1074811"/>
                  <a:pt x="2208823" y="1074811"/>
                  <a:pt x="1949629" y="1074811"/>
                </a:cubicBezTo>
                <a:cubicBezTo>
                  <a:pt x="2009732" y="954549"/>
                  <a:pt x="2058566" y="845560"/>
                  <a:pt x="2114912" y="736572"/>
                </a:cubicBezTo>
                <a:cubicBezTo>
                  <a:pt x="2122425" y="725298"/>
                  <a:pt x="2159990" y="721540"/>
                  <a:pt x="2182528" y="721540"/>
                </a:cubicBezTo>
                <a:cubicBezTo>
                  <a:pt x="2520608" y="721540"/>
                  <a:pt x="2854932" y="721540"/>
                  <a:pt x="3189255" y="721540"/>
                </a:cubicBezTo>
                <a:cubicBezTo>
                  <a:pt x="3234333" y="717781"/>
                  <a:pt x="3279410" y="706507"/>
                  <a:pt x="3320731" y="691474"/>
                </a:cubicBezTo>
                <a:cubicBezTo>
                  <a:pt x="3516066" y="627584"/>
                  <a:pt x="3707645" y="548662"/>
                  <a:pt x="3910492" y="499805"/>
                </a:cubicBezTo>
                <a:cubicBezTo>
                  <a:pt x="3964022" y="486651"/>
                  <a:pt x="4017786" y="480075"/>
                  <a:pt x="4071608" y="478372"/>
                </a:cubicBezTo>
                <a:close/>
                <a:moveTo>
                  <a:pt x="6430016" y="1718"/>
                </a:moveTo>
                <a:cubicBezTo>
                  <a:pt x="6498333" y="8104"/>
                  <a:pt x="6552899" y="54494"/>
                  <a:pt x="6592796" y="139053"/>
                </a:cubicBezTo>
                <a:cubicBezTo>
                  <a:pt x="6949526" y="879411"/>
                  <a:pt x="7302500" y="1619769"/>
                  <a:pt x="7659230" y="2356369"/>
                </a:cubicBezTo>
                <a:cubicBezTo>
                  <a:pt x="7670495" y="2382676"/>
                  <a:pt x="7681760" y="2405225"/>
                  <a:pt x="7693025" y="2431532"/>
                </a:cubicBezTo>
                <a:cubicBezTo>
                  <a:pt x="7693025" y="2457840"/>
                  <a:pt x="7693025" y="2480388"/>
                  <a:pt x="7693025" y="2506695"/>
                </a:cubicBezTo>
                <a:cubicBezTo>
                  <a:pt x="7655475" y="2589375"/>
                  <a:pt x="7591639" y="2638231"/>
                  <a:pt x="7512783" y="2672055"/>
                </a:cubicBezTo>
                <a:cubicBezTo>
                  <a:pt x="7396376" y="2724669"/>
                  <a:pt x="7283725" y="2788558"/>
                  <a:pt x="7171074" y="2844930"/>
                </a:cubicBezTo>
                <a:cubicBezTo>
                  <a:pt x="7039647" y="2912577"/>
                  <a:pt x="6934505" y="2874995"/>
                  <a:pt x="6874425" y="2743460"/>
                </a:cubicBezTo>
                <a:cubicBezTo>
                  <a:pt x="6517695" y="2006860"/>
                  <a:pt x="6164721" y="1266502"/>
                  <a:pt x="5811746" y="526143"/>
                </a:cubicBezTo>
                <a:cubicBezTo>
                  <a:pt x="5740400" y="383333"/>
                  <a:pt x="5770441" y="296896"/>
                  <a:pt x="5909377" y="225490"/>
                </a:cubicBezTo>
                <a:cubicBezTo>
                  <a:pt x="6037049" y="157843"/>
                  <a:pt x="6164721" y="93955"/>
                  <a:pt x="6292392" y="33824"/>
                </a:cubicBezTo>
                <a:cubicBezTo>
                  <a:pt x="6343085" y="8457"/>
                  <a:pt x="6389026" y="-2113"/>
                  <a:pt x="6430016" y="1718"/>
                </a:cubicBezTo>
                <a:close/>
                <a:moveTo>
                  <a:pt x="1264375" y="529"/>
                </a:moveTo>
                <a:cubicBezTo>
                  <a:pt x="1304916" y="-2642"/>
                  <a:pt x="1350342" y="8457"/>
                  <a:pt x="1401050" y="33824"/>
                </a:cubicBezTo>
                <a:cubicBezTo>
                  <a:pt x="1528759" y="97713"/>
                  <a:pt x="1660225" y="161602"/>
                  <a:pt x="1787935" y="229249"/>
                </a:cubicBezTo>
                <a:cubicBezTo>
                  <a:pt x="1919401" y="296896"/>
                  <a:pt x="1949450" y="387091"/>
                  <a:pt x="1885595" y="522385"/>
                </a:cubicBezTo>
                <a:cubicBezTo>
                  <a:pt x="1532516" y="1262744"/>
                  <a:pt x="1175680" y="2003102"/>
                  <a:pt x="818844" y="2743460"/>
                </a:cubicBezTo>
                <a:cubicBezTo>
                  <a:pt x="754989" y="2874995"/>
                  <a:pt x="653573" y="2912577"/>
                  <a:pt x="522107" y="2844930"/>
                </a:cubicBezTo>
                <a:cubicBezTo>
                  <a:pt x="409422" y="2788558"/>
                  <a:pt x="300493" y="2728427"/>
                  <a:pt x="187808" y="2675813"/>
                </a:cubicBezTo>
                <a:cubicBezTo>
                  <a:pt x="105173" y="2638231"/>
                  <a:pt x="37562" y="2593133"/>
                  <a:pt x="0" y="2506695"/>
                </a:cubicBezTo>
                <a:cubicBezTo>
                  <a:pt x="0" y="2480388"/>
                  <a:pt x="0" y="2457840"/>
                  <a:pt x="0" y="2431532"/>
                </a:cubicBezTo>
                <a:cubicBezTo>
                  <a:pt x="236638" y="1939213"/>
                  <a:pt x="469521" y="1450652"/>
                  <a:pt x="706159" y="958332"/>
                </a:cubicBezTo>
                <a:cubicBezTo>
                  <a:pt x="837625" y="683986"/>
                  <a:pt x="969091" y="409640"/>
                  <a:pt x="1100557" y="135294"/>
                </a:cubicBezTo>
                <a:cubicBezTo>
                  <a:pt x="1142813" y="50736"/>
                  <a:pt x="1196808" y="5814"/>
                  <a:pt x="1264375" y="529"/>
                </a:cubicBez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IN"/>
          </a:p>
        </p:txBody>
      </p:sp>
      <p:sp>
        <p:nvSpPr>
          <p:cNvPr id="12" name="TextBox 11"/>
          <p:cNvSpPr txBox="1"/>
          <p:nvPr/>
        </p:nvSpPr>
        <p:spPr>
          <a:xfrm>
            <a:off x="843024" y="2765947"/>
            <a:ext cx="2307506" cy="1256754"/>
          </a:xfrm>
          <a:prstGeom prst="rect">
            <a:avLst/>
          </a:prstGeom>
          <a:noFill/>
        </p:spPr>
        <p:txBody>
          <a:bodyPr wrap="square" lIns="0" tIns="0" rIns="0" bIns="0" rtlCol="0">
            <a:spAutoFit/>
          </a:bodyPr>
          <a:lstStyle/>
          <a:p>
            <a:pPr>
              <a:spcAft>
                <a:spcPts val="100"/>
              </a:spcAft>
            </a:pPr>
            <a:r>
              <a:rPr lang="en-US" sz="1200" b="1" dirty="0">
                <a:solidFill>
                  <a:srgbClr val="000000"/>
                </a:solidFill>
                <a:latin typeface="Arial" panose="020B0604020202020204" pitchFamily="34" charset="0"/>
                <a:cs typeface="Arial" panose="020B0604020202020204" pitchFamily="34" charset="0"/>
              </a:rPr>
              <a:t>Project</a:t>
            </a:r>
            <a:r>
              <a:rPr lang="en-US" sz="1100" b="1" dirty="0">
                <a:solidFill>
                  <a:srgbClr val="000000"/>
                </a:solidFill>
                <a:latin typeface="Arial" panose="020B0604020202020204" pitchFamily="34" charset="0"/>
                <a:cs typeface="Arial" panose="020B0604020202020204" pitchFamily="34" charset="0"/>
              </a:rPr>
              <a:t> </a:t>
            </a:r>
            <a:r>
              <a:rPr lang="en-US" sz="1200" b="1" dirty="0" smtClean="0">
                <a:solidFill>
                  <a:srgbClr val="000000"/>
                </a:solidFill>
                <a:latin typeface="Arial" panose="020B0604020202020204" pitchFamily="34" charset="0"/>
                <a:cs typeface="Arial" panose="020B0604020202020204" pitchFamily="34" charset="0"/>
              </a:rPr>
              <a:t>Execution</a:t>
            </a:r>
            <a:endParaRPr lang="en-US" sz="1100" b="1" dirty="0" smtClean="0">
              <a:solidFill>
                <a:srgbClr val="000000"/>
              </a:solidFill>
              <a:latin typeface="Arial" panose="020B0604020202020204" pitchFamily="34" charset="0"/>
              <a:cs typeface="Arial" panose="020B0604020202020204" pitchFamily="34" charset="0"/>
            </a:endParaRPr>
          </a:p>
          <a:p>
            <a:pPr marL="171450" indent="-171450">
              <a:spcBef>
                <a:spcPts val="300"/>
              </a:spcBef>
              <a:spcAft>
                <a:spcPts val="100"/>
              </a:spcAft>
              <a:buFont typeface="Arial" panose="020B0604020202020204" pitchFamily="34" charset="0"/>
              <a:buChar char="•"/>
            </a:pPr>
            <a:r>
              <a:rPr lang="en-IN" sz="1050" dirty="0" err="1">
                <a:solidFill>
                  <a:srgbClr val="000000"/>
                </a:solidFill>
                <a:latin typeface="Arial" panose="020B0604020202020204" pitchFamily="34" charset="0"/>
                <a:cs typeface="Arial" panose="020B0604020202020204" pitchFamily="34" charset="0"/>
              </a:rPr>
              <a:t>DevOps</a:t>
            </a:r>
            <a:r>
              <a:rPr lang="en-IN" sz="1050" dirty="0">
                <a:solidFill>
                  <a:srgbClr val="000000"/>
                </a:solidFill>
                <a:latin typeface="Arial" panose="020B0604020202020204" pitchFamily="34" charset="0"/>
                <a:cs typeface="Arial" panose="020B0604020202020204" pitchFamily="34" charset="0"/>
              </a:rPr>
              <a:t> project </a:t>
            </a:r>
            <a:r>
              <a:rPr lang="en-IN" sz="1050" dirty="0" smtClean="0">
                <a:solidFill>
                  <a:srgbClr val="000000"/>
                </a:solidFill>
                <a:latin typeface="Arial" panose="020B0604020202020204" pitchFamily="34" charset="0"/>
                <a:cs typeface="Arial" panose="020B0604020202020204" pitchFamily="34" charset="0"/>
              </a:rPr>
              <a:t>execution</a:t>
            </a:r>
            <a:endParaRPr lang="en-IN" sz="1050" dirty="0">
              <a:solidFill>
                <a:srgbClr val="000000"/>
              </a:solidFill>
              <a:latin typeface="Arial" panose="020B0604020202020204" pitchFamily="34" charset="0"/>
              <a:cs typeface="Arial" panose="020B0604020202020204" pitchFamily="34" charset="0"/>
            </a:endParaRPr>
          </a:p>
          <a:p>
            <a:pPr marL="171450" indent="-171450">
              <a:spcAft>
                <a:spcPts val="100"/>
              </a:spcAft>
              <a:buFont typeface="Arial" panose="020B0604020202020204" pitchFamily="34" charset="0"/>
              <a:buChar char="•"/>
            </a:pPr>
            <a:r>
              <a:rPr lang="en-IN" sz="1050" dirty="0">
                <a:solidFill>
                  <a:srgbClr val="000000"/>
                </a:solidFill>
                <a:latin typeface="Arial" panose="020B0604020202020204" pitchFamily="34" charset="0"/>
                <a:cs typeface="Arial" panose="020B0604020202020204" pitchFamily="34" charset="0"/>
              </a:rPr>
              <a:t>Tools and products evaluation</a:t>
            </a:r>
          </a:p>
          <a:p>
            <a:pPr marL="171450" indent="-171450">
              <a:spcAft>
                <a:spcPts val="100"/>
              </a:spcAft>
              <a:buFont typeface="Arial" panose="020B0604020202020204" pitchFamily="34" charset="0"/>
              <a:buChar char="•"/>
            </a:pPr>
            <a:r>
              <a:rPr lang="en-IN" sz="1050" dirty="0" smtClean="0">
                <a:solidFill>
                  <a:srgbClr val="000000"/>
                </a:solidFill>
                <a:latin typeface="Arial" panose="020B0604020202020204" pitchFamily="34" charset="0"/>
                <a:cs typeface="Arial" panose="020B0604020202020204" pitchFamily="34" charset="0"/>
              </a:rPr>
              <a:t>Tools </a:t>
            </a:r>
            <a:r>
              <a:rPr lang="en-IN" sz="1050" dirty="0">
                <a:solidFill>
                  <a:srgbClr val="000000"/>
                </a:solidFill>
                <a:latin typeface="Arial" panose="020B0604020202020204" pitchFamily="34" charset="0"/>
                <a:cs typeface="Arial" panose="020B0604020202020204" pitchFamily="34" charset="0"/>
              </a:rPr>
              <a:t>and </a:t>
            </a:r>
            <a:r>
              <a:rPr lang="en-IN" sz="1050" dirty="0" smtClean="0">
                <a:solidFill>
                  <a:srgbClr val="000000"/>
                </a:solidFill>
                <a:latin typeface="Arial" panose="020B0604020202020204" pitchFamily="34" charset="0"/>
                <a:cs typeface="Arial" panose="020B0604020202020204" pitchFamily="34" charset="0"/>
              </a:rPr>
              <a:t>accelerators implementation</a:t>
            </a:r>
            <a:endParaRPr lang="en-IN" sz="1050" dirty="0">
              <a:solidFill>
                <a:srgbClr val="000000"/>
              </a:solidFill>
              <a:latin typeface="Arial" panose="020B0604020202020204" pitchFamily="34" charset="0"/>
              <a:cs typeface="Arial" panose="020B0604020202020204" pitchFamily="34" charset="0"/>
            </a:endParaRPr>
          </a:p>
          <a:p>
            <a:pPr marL="171450" indent="-171450">
              <a:spcAft>
                <a:spcPts val="100"/>
              </a:spcAft>
              <a:buFont typeface="Arial" panose="020B0604020202020204" pitchFamily="34" charset="0"/>
              <a:buChar char="•"/>
            </a:pPr>
            <a:r>
              <a:rPr lang="en-IN" sz="1050" dirty="0">
                <a:solidFill>
                  <a:srgbClr val="000000"/>
                </a:solidFill>
                <a:latin typeface="Arial" panose="020B0604020202020204" pitchFamily="34" charset="0"/>
                <a:cs typeface="Arial" panose="020B0604020202020204" pitchFamily="34" charset="0"/>
              </a:rPr>
              <a:t>Continuous delivery setup</a:t>
            </a:r>
          </a:p>
          <a:p>
            <a:pPr marL="171450" indent="-171450">
              <a:spcAft>
                <a:spcPts val="100"/>
              </a:spcAft>
              <a:buFont typeface="Arial" panose="020B0604020202020204" pitchFamily="34" charset="0"/>
              <a:buChar char="•"/>
            </a:pPr>
            <a:r>
              <a:rPr lang="en-IN" sz="1050" dirty="0">
                <a:solidFill>
                  <a:srgbClr val="000000"/>
                </a:solidFill>
                <a:latin typeface="Arial" panose="020B0604020202020204" pitchFamily="34" charset="0"/>
                <a:cs typeface="Arial" panose="020B0604020202020204" pitchFamily="34" charset="0"/>
              </a:rPr>
              <a:t>Organization change management</a:t>
            </a:r>
          </a:p>
        </p:txBody>
      </p:sp>
      <p:grpSp>
        <p:nvGrpSpPr>
          <p:cNvPr id="13" name="Group 12"/>
          <p:cNvGrpSpPr/>
          <p:nvPr/>
        </p:nvGrpSpPr>
        <p:grpSpPr>
          <a:xfrm>
            <a:off x="2662361" y="2753134"/>
            <a:ext cx="473866" cy="387162"/>
            <a:chOff x="5812818" y="3029642"/>
            <a:chExt cx="380102" cy="310554"/>
          </a:xfrm>
          <a:solidFill>
            <a:schemeClr val="tx1"/>
          </a:solidFill>
        </p:grpSpPr>
        <p:sp>
          <p:nvSpPr>
            <p:cNvPr id="14" name="Freeform 24"/>
            <p:cNvSpPr>
              <a:spLocks noEditPoints="1"/>
            </p:cNvSpPr>
            <p:nvPr/>
          </p:nvSpPr>
          <p:spPr bwMode="auto">
            <a:xfrm rot="411444">
              <a:off x="5812818" y="3161520"/>
              <a:ext cx="169704" cy="170598"/>
            </a:xfrm>
            <a:custGeom>
              <a:avLst/>
              <a:gdLst>
                <a:gd name="T0" fmla="*/ 481 w 481"/>
                <a:gd name="T1" fmla="*/ 225 h 482"/>
                <a:gd name="T2" fmla="*/ 460 w 481"/>
                <a:gd name="T3" fmla="*/ 142 h 482"/>
                <a:gd name="T4" fmla="*/ 396 w 481"/>
                <a:gd name="T5" fmla="*/ 126 h 482"/>
                <a:gd name="T6" fmla="*/ 399 w 481"/>
                <a:gd name="T7" fmla="*/ 60 h 482"/>
                <a:gd name="T8" fmla="*/ 324 w 481"/>
                <a:gd name="T9" fmla="*/ 15 h 482"/>
                <a:gd name="T10" fmla="*/ 301 w 481"/>
                <a:gd name="T11" fmla="*/ 42 h 482"/>
                <a:gd name="T12" fmla="*/ 286 w 481"/>
                <a:gd name="T13" fmla="*/ 51 h 482"/>
                <a:gd name="T14" fmla="*/ 233 w 481"/>
                <a:gd name="T15" fmla="*/ 16 h 482"/>
                <a:gd name="T16" fmla="*/ 226 w 481"/>
                <a:gd name="T17" fmla="*/ 0 h 482"/>
                <a:gd name="T18" fmla="*/ 222 w 481"/>
                <a:gd name="T19" fmla="*/ 0 h 482"/>
                <a:gd name="T20" fmla="*/ 141 w 481"/>
                <a:gd name="T21" fmla="*/ 23 h 482"/>
                <a:gd name="T22" fmla="*/ 142 w 481"/>
                <a:gd name="T23" fmla="*/ 43 h 482"/>
                <a:gd name="T24" fmla="*/ 81 w 481"/>
                <a:gd name="T25" fmla="*/ 90 h 482"/>
                <a:gd name="T26" fmla="*/ 72 w 481"/>
                <a:gd name="T27" fmla="*/ 86 h 482"/>
                <a:gd name="T28" fmla="*/ 54 w 481"/>
                <a:gd name="T29" fmla="*/ 93 h 482"/>
                <a:gd name="T30" fmla="*/ 15 w 481"/>
                <a:gd name="T31" fmla="*/ 158 h 482"/>
                <a:gd name="T32" fmla="*/ 42 w 481"/>
                <a:gd name="T33" fmla="*/ 182 h 482"/>
                <a:gd name="T34" fmla="*/ 50 w 481"/>
                <a:gd name="T35" fmla="*/ 197 h 482"/>
                <a:gd name="T36" fmla="*/ 15 w 481"/>
                <a:gd name="T37" fmla="*/ 250 h 482"/>
                <a:gd name="T38" fmla="*/ 3 w 481"/>
                <a:gd name="T39" fmla="*/ 272 h 482"/>
                <a:gd name="T40" fmla="*/ 16 w 481"/>
                <a:gd name="T41" fmla="*/ 322 h 482"/>
                <a:gd name="T42" fmla="*/ 42 w 481"/>
                <a:gd name="T43" fmla="*/ 341 h 482"/>
                <a:gd name="T44" fmla="*/ 86 w 481"/>
                <a:gd name="T45" fmla="*/ 359 h 482"/>
                <a:gd name="T46" fmla="*/ 90 w 481"/>
                <a:gd name="T47" fmla="*/ 398 h 482"/>
                <a:gd name="T48" fmla="*/ 81 w 481"/>
                <a:gd name="T49" fmla="*/ 423 h 482"/>
                <a:gd name="T50" fmla="*/ 156 w 481"/>
                <a:gd name="T51" fmla="*/ 467 h 482"/>
                <a:gd name="T52" fmla="*/ 213 w 481"/>
                <a:gd name="T53" fmla="*/ 433 h 482"/>
                <a:gd name="T54" fmla="*/ 258 w 481"/>
                <a:gd name="T55" fmla="*/ 482 h 482"/>
                <a:gd name="T56" fmla="*/ 342 w 481"/>
                <a:gd name="T57" fmla="*/ 461 h 482"/>
                <a:gd name="T58" fmla="*/ 339 w 481"/>
                <a:gd name="T59" fmla="*/ 426 h 482"/>
                <a:gd name="T60" fmla="*/ 344 w 481"/>
                <a:gd name="T61" fmla="*/ 408 h 482"/>
                <a:gd name="T62" fmla="*/ 406 w 481"/>
                <a:gd name="T63" fmla="*/ 396 h 482"/>
                <a:gd name="T64" fmla="*/ 428 w 481"/>
                <a:gd name="T65" fmla="*/ 392 h 482"/>
                <a:gd name="T66" fmla="*/ 466 w 481"/>
                <a:gd name="T67" fmla="*/ 327 h 482"/>
                <a:gd name="T68" fmla="*/ 432 w 481"/>
                <a:gd name="T69" fmla="*/ 271 h 482"/>
                <a:gd name="T70" fmla="*/ 481 w 481"/>
                <a:gd name="T71" fmla="*/ 225 h 482"/>
                <a:gd name="T72" fmla="*/ 241 w 481"/>
                <a:gd name="T73" fmla="*/ 353 h 482"/>
                <a:gd name="T74" fmla="*/ 129 w 481"/>
                <a:gd name="T75" fmla="*/ 242 h 482"/>
                <a:gd name="T76" fmla="*/ 241 w 481"/>
                <a:gd name="T77" fmla="*/ 130 h 482"/>
                <a:gd name="T78" fmla="*/ 353 w 481"/>
                <a:gd name="T79" fmla="*/ 242 h 482"/>
                <a:gd name="T80" fmla="*/ 241 w 481"/>
                <a:gd name="T81" fmla="*/ 35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1" h="482">
                  <a:moveTo>
                    <a:pt x="481" y="225"/>
                  </a:moveTo>
                  <a:cubicBezTo>
                    <a:pt x="474" y="197"/>
                    <a:pt x="467" y="169"/>
                    <a:pt x="460" y="142"/>
                  </a:cubicBezTo>
                  <a:cubicBezTo>
                    <a:pt x="437" y="138"/>
                    <a:pt x="415" y="153"/>
                    <a:pt x="396" y="126"/>
                  </a:cubicBezTo>
                  <a:cubicBezTo>
                    <a:pt x="377" y="100"/>
                    <a:pt x="398" y="83"/>
                    <a:pt x="399" y="60"/>
                  </a:cubicBezTo>
                  <a:cubicBezTo>
                    <a:pt x="374" y="45"/>
                    <a:pt x="349" y="30"/>
                    <a:pt x="324" y="15"/>
                  </a:cubicBezTo>
                  <a:cubicBezTo>
                    <a:pt x="315" y="25"/>
                    <a:pt x="308" y="34"/>
                    <a:pt x="301" y="42"/>
                  </a:cubicBezTo>
                  <a:cubicBezTo>
                    <a:pt x="297" y="46"/>
                    <a:pt x="291" y="51"/>
                    <a:pt x="286" y="51"/>
                  </a:cubicBezTo>
                  <a:cubicBezTo>
                    <a:pt x="263" y="49"/>
                    <a:pt x="237" y="49"/>
                    <a:pt x="233" y="16"/>
                  </a:cubicBezTo>
                  <a:cubicBezTo>
                    <a:pt x="232" y="11"/>
                    <a:pt x="228" y="5"/>
                    <a:pt x="226" y="0"/>
                  </a:cubicBezTo>
                  <a:cubicBezTo>
                    <a:pt x="225" y="0"/>
                    <a:pt x="223" y="0"/>
                    <a:pt x="222" y="0"/>
                  </a:cubicBezTo>
                  <a:cubicBezTo>
                    <a:pt x="195" y="8"/>
                    <a:pt x="169" y="15"/>
                    <a:pt x="141" y="23"/>
                  </a:cubicBezTo>
                  <a:cubicBezTo>
                    <a:pt x="141" y="30"/>
                    <a:pt x="141" y="37"/>
                    <a:pt x="142" y="43"/>
                  </a:cubicBezTo>
                  <a:cubicBezTo>
                    <a:pt x="144" y="83"/>
                    <a:pt x="118" y="103"/>
                    <a:pt x="81" y="90"/>
                  </a:cubicBezTo>
                  <a:cubicBezTo>
                    <a:pt x="78" y="88"/>
                    <a:pt x="74" y="86"/>
                    <a:pt x="72" y="86"/>
                  </a:cubicBezTo>
                  <a:cubicBezTo>
                    <a:pt x="66" y="88"/>
                    <a:pt x="57" y="88"/>
                    <a:pt x="54" y="93"/>
                  </a:cubicBezTo>
                  <a:cubicBezTo>
                    <a:pt x="40" y="114"/>
                    <a:pt x="28" y="136"/>
                    <a:pt x="15" y="158"/>
                  </a:cubicBezTo>
                  <a:cubicBezTo>
                    <a:pt x="24" y="166"/>
                    <a:pt x="34" y="174"/>
                    <a:pt x="42" y="182"/>
                  </a:cubicBezTo>
                  <a:cubicBezTo>
                    <a:pt x="46" y="186"/>
                    <a:pt x="50" y="192"/>
                    <a:pt x="50" y="197"/>
                  </a:cubicBezTo>
                  <a:cubicBezTo>
                    <a:pt x="48" y="220"/>
                    <a:pt x="47" y="245"/>
                    <a:pt x="15" y="250"/>
                  </a:cubicBezTo>
                  <a:cubicBezTo>
                    <a:pt x="3" y="252"/>
                    <a:pt x="0" y="260"/>
                    <a:pt x="3" y="272"/>
                  </a:cubicBezTo>
                  <a:cubicBezTo>
                    <a:pt x="8" y="288"/>
                    <a:pt x="13" y="305"/>
                    <a:pt x="16" y="322"/>
                  </a:cubicBezTo>
                  <a:cubicBezTo>
                    <a:pt x="19" y="338"/>
                    <a:pt x="25" y="346"/>
                    <a:pt x="42" y="341"/>
                  </a:cubicBezTo>
                  <a:cubicBezTo>
                    <a:pt x="61" y="336"/>
                    <a:pt x="74" y="341"/>
                    <a:pt x="86" y="359"/>
                  </a:cubicBezTo>
                  <a:cubicBezTo>
                    <a:pt x="94" y="373"/>
                    <a:pt x="99" y="383"/>
                    <a:pt x="90" y="398"/>
                  </a:cubicBezTo>
                  <a:cubicBezTo>
                    <a:pt x="86" y="405"/>
                    <a:pt x="84" y="414"/>
                    <a:pt x="81" y="423"/>
                  </a:cubicBezTo>
                  <a:cubicBezTo>
                    <a:pt x="107" y="438"/>
                    <a:pt x="132" y="453"/>
                    <a:pt x="156" y="467"/>
                  </a:cubicBezTo>
                  <a:cubicBezTo>
                    <a:pt x="175" y="455"/>
                    <a:pt x="180" y="429"/>
                    <a:pt x="213" y="433"/>
                  </a:cubicBezTo>
                  <a:cubicBezTo>
                    <a:pt x="247" y="438"/>
                    <a:pt x="241" y="468"/>
                    <a:pt x="258" y="482"/>
                  </a:cubicBezTo>
                  <a:cubicBezTo>
                    <a:pt x="285" y="475"/>
                    <a:pt x="313" y="468"/>
                    <a:pt x="342" y="461"/>
                  </a:cubicBezTo>
                  <a:cubicBezTo>
                    <a:pt x="341" y="448"/>
                    <a:pt x="339" y="437"/>
                    <a:pt x="339" y="426"/>
                  </a:cubicBezTo>
                  <a:cubicBezTo>
                    <a:pt x="339" y="420"/>
                    <a:pt x="340" y="412"/>
                    <a:pt x="344" y="408"/>
                  </a:cubicBezTo>
                  <a:cubicBezTo>
                    <a:pt x="362" y="392"/>
                    <a:pt x="381" y="378"/>
                    <a:pt x="406" y="396"/>
                  </a:cubicBezTo>
                  <a:cubicBezTo>
                    <a:pt x="414" y="401"/>
                    <a:pt x="422" y="403"/>
                    <a:pt x="428" y="392"/>
                  </a:cubicBezTo>
                  <a:cubicBezTo>
                    <a:pt x="440" y="370"/>
                    <a:pt x="453" y="348"/>
                    <a:pt x="466" y="327"/>
                  </a:cubicBezTo>
                  <a:cubicBezTo>
                    <a:pt x="455" y="307"/>
                    <a:pt x="427" y="304"/>
                    <a:pt x="432" y="271"/>
                  </a:cubicBezTo>
                  <a:cubicBezTo>
                    <a:pt x="436" y="237"/>
                    <a:pt x="464" y="240"/>
                    <a:pt x="481" y="225"/>
                  </a:cubicBezTo>
                  <a:close/>
                  <a:moveTo>
                    <a:pt x="241" y="353"/>
                  </a:moveTo>
                  <a:cubicBezTo>
                    <a:pt x="178" y="353"/>
                    <a:pt x="129" y="304"/>
                    <a:pt x="129" y="242"/>
                  </a:cubicBezTo>
                  <a:cubicBezTo>
                    <a:pt x="129" y="180"/>
                    <a:pt x="179" y="130"/>
                    <a:pt x="241" y="130"/>
                  </a:cubicBezTo>
                  <a:cubicBezTo>
                    <a:pt x="303" y="130"/>
                    <a:pt x="352" y="180"/>
                    <a:pt x="353" y="242"/>
                  </a:cubicBezTo>
                  <a:cubicBezTo>
                    <a:pt x="353" y="303"/>
                    <a:pt x="302" y="353"/>
                    <a:pt x="241" y="3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25"/>
            <p:cNvSpPr>
              <a:spLocks noEditPoints="1"/>
            </p:cNvSpPr>
            <p:nvPr/>
          </p:nvSpPr>
          <p:spPr bwMode="auto">
            <a:xfrm rot="411444">
              <a:off x="5990409" y="3135896"/>
              <a:ext cx="202511" cy="204300"/>
            </a:xfrm>
            <a:custGeom>
              <a:avLst/>
              <a:gdLst>
                <a:gd name="T0" fmla="*/ 564 w 574"/>
                <a:gd name="T1" fmla="*/ 208 h 577"/>
                <a:gd name="T2" fmla="*/ 501 w 574"/>
                <a:gd name="T3" fmla="*/ 157 h 577"/>
                <a:gd name="T4" fmla="*/ 435 w 574"/>
                <a:gd name="T5" fmla="*/ 42 h 577"/>
                <a:gd name="T6" fmla="*/ 356 w 574"/>
                <a:gd name="T7" fmla="*/ 8 h 577"/>
                <a:gd name="T8" fmla="*/ 239 w 574"/>
                <a:gd name="T9" fmla="*/ 44 h 577"/>
                <a:gd name="T10" fmla="*/ 145 w 574"/>
                <a:gd name="T11" fmla="*/ 38 h 577"/>
                <a:gd name="T12" fmla="*/ 148 w 574"/>
                <a:gd name="T13" fmla="*/ 82 h 577"/>
                <a:gd name="T14" fmla="*/ 78 w 574"/>
                <a:gd name="T15" fmla="*/ 89 h 577"/>
                <a:gd name="T16" fmla="*/ 64 w 574"/>
                <a:gd name="T17" fmla="*/ 180 h 577"/>
                <a:gd name="T18" fmla="*/ 7 w 574"/>
                <a:gd name="T19" fmla="*/ 223 h 577"/>
                <a:gd name="T20" fmla="*/ 41 w 574"/>
                <a:gd name="T21" fmla="*/ 307 h 577"/>
                <a:gd name="T22" fmla="*/ 11 w 574"/>
                <a:gd name="T23" fmla="*/ 371 h 577"/>
                <a:gd name="T24" fmla="*/ 102 w 574"/>
                <a:gd name="T25" fmla="*/ 452 h 577"/>
                <a:gd name="T26" fmla="*/ 138 w 574"/>
                <a:gd name="T27" fmla="*/ 535 h 577"/>
                <a:gd name="T28" fmla="*/ 216 w 574"/>
                <a:gd name="T29" fmla="*/ 528 h 577"/>
                <a:gd name="T30" fmla="*/ 287 w 574"/>
                <a:gd name="T31" fmla="*/ 577 h 577"/>
                <a:gd name="T32" fmla="*/ 371 w 574"/>
                <a:gd name="T33" fmla="*/ 564 h 577"/>
                <a:gd name="T34" fmla="*/ 428 w 574"/>
                <a:gd name="T35" fmla="*/ 539 h 577"/>
                <a:gd name="T36" fmla="*/ 496 w 574"/>
                <a:gd name="T37" fmla="*/ 486 h 577"/>
                <a:gd name="T38" fmla="*/ 508 w 574"/>
                <a:gd name="T39" fmla="*/ 408 h 577"/>
                <a:gd name="T40" fmla="*/ 567 w 574"/>
                <a:gd name="T41" fmla="*/ 353 h 577"/>
                <a:gd name="T42" fmla="*/ 537 w 574"/>
                <a:gd name="T43" fmla="*/ 272 h 577"/>
                <a:gd name="T44" fmla="*/ 346 w 574"/>
                <a:gd name="T45" fmla="*/ 244 h 577"/>
                <a:gd name="T46" fmla="*/ 287 w 574"/>
                <a:gd name="T47" fmla="*/ 225 h 577"/>
                <a:gd name="T48" fmla="*/ 239 w 574"/>
                <a:gd name="T49" fmla="*/ 124 h 577"/>
                <a:gd name="T50" fmla="*/ 315 w 574"/>
                <a:gd name="T51" fmla="*/ 288 h 577"/>
                <a:gd name="T52" fmla="*/ 263 w 574"/>
                <a:gd name="T53" fmla="*/ 288 h 577"/>
                <a:gd name="T54" fmla="*/ 315 w 574"/>
                <a:gd name="T55" fmla="*/ 288 h 577"/>
                <a:gd name="T56" fmla="*/ 245 w 574"/>
                <a:gd name="T57" fmla="*/ 230 h 577"/>
                <a:gd name="T58" fmla="*/ 226 w 574"/>
                <a:gd name="T59" fmla="*/ 289 h 577"/>
                <a:gd name="T60" fmla="*/ 126 w 574"/>
                <a:gd name="T61" fmla="*/ 338 h 577"/>
                <a:gd name="T62" fmla="*/ 137 w 574"/>
                <a:gd name="T63" fmla="*/ 371 h 577"/>
                <a:gd name="T64" fmla="*/ 250 w 574"/>
                <a:gd name="T65" fmla="*/ 335 h 577"/>
                <a:gd name="T66" fmla="*/ 308 w 574"/>
                <a:gd name="T67" fmla="*/ 378 h 577"/>
                <a:gd name="T68" fmla="*/ 137 w 574"/>
                <a:gd name="T69" fmla="*/ 371 h 577"/>
                <a:gd name="T70" fmla="*/ 332 w 574"/>
                <a:gd name="T71" fmla="*/ 346 h 577"/>
                <a:gd name="T72" fmla="*/ 363 w 574"/>
                <a:gd name="T73" fmla="*/ 278 h 577"/>
                <a:gd name="T74" fmla="*/ 372 w 574"/>
                <a:gd name="T75" fmla="*/ 438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74" h="577">
                  <a:moveTo>
                    <a:pt x="537" y="272"/>
                  </a:moveTo>
                  <a:cubicBezTo>
                    <a:pt x="533" y="245"/>
                    <a:pt x="522" y="215"/>
                    <a:pt x="564" y="208"/>
                  </a:cubicBezTo>
                  <a:cubicBezTo>
                    <a:pt x="554" y="186"/>
                    <a:pt x="546" y="166"/>
                    <a:pt x="537" y="146"/>
                  </a:cubicBezTo>
                  <a:cubicBezTo>
                    <a:pt x="524" y="150"/>
                    <a:pt x="512" y="153"/>
                    <a:pt x="501" y="157"/>
                  </a:cubicBezTo>
                  <a:cubicBezTo>
                    <a:pt x="486" y="132"/>
                    <a:pt x="448" y="113"/>
                    <a:pt x="486" y="80"/>
                  </a:cubicBezTo>
                  <a:cubicBezTo>
                    <a:pt x="467" y="65"/>
                    <a:pt x="450" y="53"/>
                    <a:pt x="435" y="42"/>
                  </a:cubicBezTo>
                  <a:cubicBezTo>
                    <a:pt x="418" y="45"/>
                    <a:pt x="418" y="72"/>
                    <a:pt x="397" y="63"/>
                  </a:cubicBezTo>
                  <a:cubicBezTo>
                    <a:pt x="372" y="53"/>
                    <a:pt x="341" y="49"/>
                    <a:pt x="356" y="8"/>
                  </a:cubicBezTo>
                  <a:cubicBezTo>
                    <a:pt x="332" y="5"/>
                    <a:pt x="310" y="3"/>
                    <a:pt x="286" y="0"/>
                  </a:cubicBezTo>
                  <a:cubicBezTo>
                    <a:pt x="292" y="41"/>
                    <a:pt x="264" y="39"/>
                    <a:pt x="239" y="44"/>
                  </a:cubicBezTo>
                  <a:cubicBezTo>
                    <a:pt x="212" y="50"/>
                    <a:pt x="219" y="20"/>
                    <a:pt x="202" y="13"/>
                  </a:cubicBezTo>
                  <a:cubicBezTo>
                    <a:pt x="184" y="21"/>
                    <a:pt x="164" y="29"/>
                    <a:pt x="145" y="38"/>
                  </a:cubicBezTo>
                  <a:cubicBezTo>
                    <a:pt x="148" y="49"/>
                    <a:pt x="151" y="57"/>
                    <a:pt x="152" y="65"/>
                  </a:cubicBezTo>
                  <a:cubicBezTo>
                    <a:pt x="153" y="71"/>
                    <a:pt x="151" y="78"/>
                    <a:pt x="148" y="82"/>
                  </a:cubicBezTo>
                  <a:cubicBezTo>
                    <a:pt x="137" y="92"/>
                    <a:pt x="125" y="100"/>
                    <a:pt x="113" y="110"/>
                  </a:cubicBezTo>
                  <a:cubicBezTo>
                    <a:pt x="102" y="103"/>
                    <a:pt x="90" y="97"/>
                    <a:pt x="78" y="89"/>
                  </a:cubicBezTo>
                  <a:cubicBezTo>
                    <a:pt x="64" y="108"/>
                    <a:pt x="51" y="125"/>
                    <a:pt x="42" y="138"/>
                  </a:cubicBezTo>
                  <a:cubicBezTo>
                    <a:pt x="43" y="159"/>
                    <a:pt x="72" y="157"/>
                    <a:pt x="64" y="180"/>
                  </a:cubicBezTo>
                  <a:cubicBezTo>
                    <a:pt x="60" y="193"/>
                    <a:pt x="58" y="210"/>
                    <a:pt x="48" y="217"/>
                  </a:cubicBezTo>
                  <a:cubicBezTo>
                    <a:pt x="39" y="225"/>
                    <a:pt x="22" y="221"/>
                    <a:pt x="7" y="223"/>
                  </a:cubicBezTo>
                  <a:cubicBezTo>
                    <a:pt x="4" y="244"/>
                    <a:pt x="1" y="265"/>
                    <a:pt x="0" y="281"/>
                  </a:cubicBezTo>
                  <a:cubicBezTo>
                    <a:pt x="13" y="298"/>
                    <a:pt x="37" y="283"/>
                    <a:pt x="41" y="307"/>
                  </a:cubicBezTo>
                  <a:cubicBezTo>
                    <a:pt x="43" y="320"/>
                    <a:pt x="50" y="336"/>
                    <a:pt x="45" y="347"/>
                  </a:cubicBezTo>
                  <a:cubicBezTo>
                    <a:pt x="40" y="358"/>
                    <a:pt x="23" y="363"/>
                    <a:pt x="11" y="371"/>
                  </a:cubicBezTo>
                  <a:cubicBezTo>
                    <a:pt x="19" y="391"/>
                    <a:pt x="27" y="410"/>
                    <a:pt x="37" y="433"/>
                  </a:cubicBezTo>
                  <a:cubicBezTo>
                    <a:pt x="69" y="408"/>
                    <a:pt x="85" y="427"/>
                    <a:pt x="102" y="452"/>
                  </a:cubicBezTo>
                  <a:cubicBezTo>
                    <a:pt x="117" y="473"/>
                    <a:pt x="89" y="480"/>
                    <a:pt x="91" y="500"/>
                  </a:cubicBezTo>
                  <a:cubicBezTo>
                    <a:pt x="106" y="511"/>
                    <a:pt x="123" y="524"/>
                    <a:pt x="138" y="535"/>
                  </a:cubicBezTo>
                  <a:cubicBezTo>
                    <a:pt x="153" y="525"/>
                    <a:pt x="164" y="512"/>
                    <a:pt x="177" y="511"/>
                  </a:cubicBezTo>
                  <a:cubicBezTo>
                    <a:pt x="190" y="510"/>
                    <a:pt x="208" y="518"/>
                    <a:pt x="216" y="528"/>
                  </a:cubicBezTo>
                  <a:cubicBezTo>
                    <a:pt x="223" y="536"/>
                    <a:pt x="219" y="554"/>
                    <a:pt x="220" y="569"/>
                  </a:cubicBezTo>
                  <a:cubicBezTo>
                    <a:pt x="242" y="572"/>
                    <a:pt x="263" y="574"/>
                    <a:pt x="287" y="577"/>
                  </a:cubicBezTo>
                  <a:cubicBezTo>
                    <a:pt x="282" y="540"/>
                    <a:pt x="305" y="535"/>
                    <a:pt x="333" y="532"/>
                  </a:cubicBezTo>
                  <a:cubicBezTo>
                    <a:pt x="362" y="528"/>
                    <a:pt x="354" y="556"/>
                    <a:pt x="371" y="564"/>
                  </a:cubicBezTo>
                  <a:cubicBezTo>
                    <a:pt x="379" y="561"/>
                    <a:pt x="389" y="557"/>
                    <a:pt x="398" y="552"/>
                  </a:cubicBezTo>
                  <a:cubicBezTo>
                    <a:pt x="408" y="548"/>
                    <a:pt x="418" y="544"/>
                    <a:pt x="428" y="539"/>
                  </a:cubicBezTo>
                  <a:cubicBezTo>
                    <a:pt x="419" y="500"/>
                    <a:pt x="419" y="500"/>
                    <a:pt x="426" y="495"/>
                  </a:cubicBezTo>
                  <a:cubicBezTo>
                    <a:pt x="458" y="469"/>
                    <a:pt x="458" y="469"/>
                    <a:pt x="496" y="486"/>
                  </a:cubicBezTo>
                  <a:cubicBezTo>
                    <a:pt x="509" y="469"/>
                    <a:pt x="522" y="452"/>
                    <a:pt x="535" y="435"/>
                  </a:cubicBezTo>
                  <a:cubicBezTo>
                    <a:pt x="525" y="425"/>
                    <a:pt x="516" y="417"/>
                    <a:pt x="508" y="408"/>
                  </a:cubicBezTo>
                  <a:cubicBezTo>
                    <a:pt x="514" y="393"/>
                    <a:pt x="519" y="379"/>
                    <a:pt x="525" y="365"/>
                  </a:cubicBezTo>
                  <a:cubicBezTo>
                    <a:pt x="534" y="345"/>
                    <a:pt x="553" y="363"/>
                    <a:pt x="567" y="353"/>
                  </a:cubicBezTo>
                  <a:cubicBezTo>
                    <a:pt x="569" y="333"/>
                    <a:pt x="572" y="312"/>
                    <a:pt x="574" y="294"/>
                  </a:cubicBezTo>
                  <a:cubicBezTo>
                    <a:pt x="562" y="281"/>
                    <a:pt x="540" y="294"/>
                    <a:pt x="537" y="272"/>
                  </a:cubicBezTo>
                  <a:close/>
                  <a:moveTo>
                    <a:pt x="439" y="204"/>
                  </a:moveTo>
                  <a:cubicBezTo>
                    <a:pt x="408" y="218"/>
                    <a:pt x="377" y="231"/>
                    <a:pt x="346" y="244"/>
                  </a:cubicBezTo>
                  <a:cubicBezTo>
                    <a:pt x="342" y="245"/>
                    <a:pt x="337" y="245"/>
                    <a:pt x="333" y="243"/>
                  </a:cubicBezTo>
                  <a:cubicBezTo>
                    <a:pt x="317" y="238"/>
                    <a:pt x="302" y="232"/>
                    <a:pt x="287" y="225"/>
                  </a:cubicBezTo>
                  <a:cubicBezTo>
                    <a:pt x="283" y="222"/>
                    <a:pt x="278" y="217"/>
                    <a:pt x="276" y="212"/>
                  </a:cubicBezTo>
                  <a:cubicBezTo>
                    <a:pt x="263" y="183"/>
                    <a:pt x="251" y="153"/>
                    <a:pt x="239" y="124"/>
                  </a:cubicBezTo>
                  <a:cubicBezTo>
                    <a:pt x="296" y="93"/>
                    <a:pt x="407" y="129"/>
                    <a:pt x="439" y="204"/>
                  </a:cubicBezTo>
                  <a:close/>
                  <a:moveTo>
                    <a:pt x="315" y="288"/>
                  </a:moveTo>
                  <a:cubicBezTo>
                    <a:pt x="313" y="303"/>
                    <a:pt x="304" y="312"/>
                    <a:pt x="289" y="314"/>
                  </a:cubicBezTo>
                  <a:cubicBezTo>
                    <a:pt x="273" y="312"/>
                    <a:pt x="264" y="304"/>
                    <a:pt x="263" y="288"/>
                  </a:cubicBezTo>
                  <a:cubicBezTo>
                    <a:pt x="262" y="274"/>
                    <a:pt x="276" y="261"/>
                    <a:pt x="290" y="261"/>
                  </a:cubicBezTo>
                  <a:cubicBezTo>
                    <a:pt x="303" y="262"/>
                    <a:pt x="316" y="275"/>
                    <a:pt x="315" y="288"/>
                  </a:cubicBezTo>
                  <a:close/>
                  <a:moveTo>
                    <a:pt x="206" y="137"/>
                  </a:moveTo>
                  <a:cubicBezTo>
                    <a:pt x="219" y="168"/>
                    <a:pt x="232" y="199"/>
                    <a:pt x="245" y="230"/>
                  </a:cubicBezTo>
                  <a:cubicBezTo>
                    <a:pt x="247" y="234"/>
                    <a:pt x="246" y="239"/>
                    <a:pt x="245" y="243"/>
                  </a:cubicBezTo>
                  <a:cubicBezTo>
                    <a:pt x="239" y="259"/>
                    <a:pt x="233" y="274"/>
                    <a:pt x="226" y="289"/>
                  </a:cubicBezTo>
                  <a:cubicBezTo>
                    <a:pt x="224" y="293"/>
                    <a:pt x="220" y="298"/>
                    <a:pt x="215" y="300"/>
                  </a:cubicBezTo>
                  <a:cubicBezTo>
                    <a:pt x="186" y="313"/>
                    <a:pt x="156" y="325"/>
                    <a:pt x="126" y="338"/>
                  </a:cubicBezTo>
                  <a:cubicBezTo>
                    <a:pt x="90" y="280"/>
                    <a:pt x="137" y="163"/>
                    <a:pt x="206" y="137"/>
                  </a:cubicBezTo>
                  <a:close/>
                  <a:moveTo>
                    <a:pt x="137" y="371"/>
                  </a:moveTo>
                  <a:cubicBezTo>
                    <a:pt x="170" y="357"/>
                    <a:pt x="201" y="343"/>
                    <a:pt x="234" y="331"/>
                  </a:cubicBezTo>
                  <a:cubicBezTo>
                    <a:pt x="238" y="329"/>
                    <a:pt x="245" y="333"/>
                    <a:pt x="250" y="335"/>
                  </a:cubicBezTo>
                  <a:cubicBezTo>
                    <a:pt x="258" y="339"/>
                    <a:pt x="265" y="346"/>
                    <a:pt x="273" y="346"/>
                  </a:cubicBezTo>
                  <a:cubicBezTo>
                    <a:pt x="295" y="347"/>
                    <a:pt x="302" y="361"/>
                    <a:pt x="308" y="378"/>
                  </a:cubicBezTo>
                  <a:cubicBezTo>
                    <a:pt x="317" y="403"/>
                    <a:pt x="329" y="427"/>
                    <a:pt x="339" y="452"/>
                  </a:cubicBezTo>
                  <a:cubicBezTo>
                    <a:pt x="266" y="480"/>
                    <a:pt x="174" y="443"/>
                    <a:pt x="137" y="371"/>
                  </a:cubicBezTo>
                  <a:close/>
                  <a:moveTo>
                    <a:pt x="372" y="438"/>
                  </a:moveTo>
                  <a:cubicBezTo>
                    <a:pt x="358" y="407"/>
                    <a:pt x="345" y="376"/>
                    <a:pt x="332" y="346"/>
                  </a:cubicBezTo>
                  <a:cubicBezTo>
                    <a:pt x="332" y="345"/>
                    <a:pt x="332" y="344"/>
                    <a:pt x="332" y="344"/>
                  </a:cubicBezTo>
                  <a:cubicBezTo>
                    <a:pt x="342" y="321"/>
                    <a:pt x="346" y="291"/>
                    <a:pt x="363" y="278"/>
                  </a:cubicBezTo>
                  <a:cubicBezTo>
                    <a:pt x="388" y="258"/>
                    <a:pt x="422" y="250"/>
                    <a:pt x="453" y="237"/>
                  </a:cubicBezTo>
                  <a:cubicBezTo>
                    <a:pt x="484" y="302"/>
                    <a:pt x="442" y="409"/>
                    <a:pt x="372"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26"/>
            <p:cNvSpPr>
              <a:spLocks noEditPoints="1"/>
            </p:cNvSpPr>
            <p:nvPr/>
          </p:nvSpPr>
          <p:spPr bwMode="auto">
            <a:xfrm rot="411444">
              <a:off x="5908567" y="3029642"/>
              <a:ext cx="140738" cy="146724"/>
            </a:xfrm>
            <a:custGeom>
              <a:avLst/>
              <a:gdLst>
                <a:gd name="T0" fmla="*/ 384 w 427"/>
                <a:gd name="T1" fmla="*/ 255 h 444"/>
                <a:gd name="T2" fmla="*/ 380 w 427"/>
                <a:gd name="T3" fmla="*/ 149 h 444"/>
                <a:gd name="T4" fmla="*/ 414 w 427"/>
                <a:gd name="T5" fmla="*/ 125 h 444"/>
                <a:gd name="T6" fmla="*/ 374 w 427"/>
                <a:gd name="T7" fmla="*/ 68 h 444"/>
                <a:gd name="T8" fmla="*/ 335 w 427"/>
                <a:gd name="T9" fmla="*/ 94 h 444"/>
                <a:gd name="T10" fmla="*/ 277 w 427"/>
                <a:gd name="T11" fmla="*/ 62 h 444"/>
                <a:gd name="T12" fmla="*/ 228 w 427"/>
                <a:gd name="T13" fmla="*/ 4 h 444"/>
                <a:gd name="T14" fmla="*/ 225 w 427"/>
                <a:gd name="T15" fmla="*/ 0 h 444"/>
                <a:gd name="T16" fmla="*/ 161 w 427"/>
                <a:gd name="T17" fmla="*/ 7 h 444"/>
                <a:gd name="T18" fmla="*/ 162 w 427"/>
                <a:gd name="T19" fmla="*/ 44 h 444"/>
                <a:gd name="T20" fmla="*/ 156 w 427"/>
                <a:gd name="T21" fmla="*/ 58 h 444"/>
                <a:gd name="T22" fmla="*/ 67 w 427"/>
                <a:gd name="T23" fmla="*/ 115 h 444"/>
                <a:gd name="T24" fmla="*/ 29 w 427"/>
                <a:gd name="T25" fmla="*/ 98 h 444"/>
                <a:gd name="T26" fmla="*/ 0 w 427"/>
                <a:gd name="T27" fmla="*/ 161 h 444"/>
                <a:gd name="T28" fmla="*/ 31 w 427"/>
                <a:gd name="T29" fmla="*/ 175 h 444"/>
                <a:gd name="T30" fmla="*/ 43 w 427"/>
                <a:gd name="T31" fmla="*/ 198 h 444"/>
                <a:gd name="T32" fmla="*/ 44 w 427"/>
                <a:gd name="T33" fmla="*/ 249 h 444"/>
                <a:gd name="T34" fmla="*/ 17 w 427"/>
                <a:gd name="T35" fmla="*/ 318 h 444"/>
                <a:gd name="T36" fmla="*/ 15 w 427"/>
                <a:gd name="T37" fmla="*/ 322 h 444"/>
                <a:gd name="T38" fmla="*/ 54 w 427"/>
                <a:gd name="T39" fmla="*/ 377 h 444"/>
                <a:gd name="T40" fmla="*/ 93 w 427"/>
                <a:gd name="T41" fmla="*/ 350 h 444"/>
                <a:gd name="T42" fmla="*/ 154 w 427"/>
                <a:gd name="T43" fmla="*/ 382 h 444"/>
                <a:gd name="T44" fmla="*/ 198 w 427"/>
                <a:gd name="T45" fmla="*/ 440 h 444"/>
                <a:gd name="T46" fmla="*/ 202 w 427"/>
                <a:gd name="T47" fmla="*/ 444 h 444"/>
                <a:gd name="T48" fmla="*/ 267 w 427"/>
                <a:gd name="T49" fmla="*/ 439 h 444"/>
                <a:gd name="T50" fmla="*/ 265 w 427"/>
                <a:gd name="T51" fmla="*/ 399 h 444"/>
                <a:gd name="T52" fmla="*/ 272 w 427"/>
                <a:gd name="T53" fmla="*/ 385 h 444"/>
                <a:gd name="T54" fmla="*/ 359 w 427"/>
                <a:gd name="T55" fmla="*/ 329 h 444"/>
                <a:gd name="T56" fmla="*/ 398 w 427"/>
                <a:gd name="T57" fmla="*/ 347 h 444"/>
                <a:gd name="T58" fmla="*/ 427 w 427"/>
                <a:gd name="T59" fmla="*/ 284 h 444"/>
                <a:gd name="T60" fmla="*/ 393 w 427"/>
                <a:gd name="T61" fmla="*/ 267 h 444"/>
                <a:gd name="T62" fmla="*/ 384 w 427"/>
                <a:gd name="T63" fmla="*/ 255 h 444"/>
                <a:gd name="T64" fmla="*/ 213 w 427"/>
                <a:gd name="T65" fmla="*/ 319 h 444"/>
                <a:gd name="T66" fmla="*/ 116 w 427"/>
                <a:gd name="T67" fmla="*/ 224 h 444"/>
                <a:gd name="T68" fmla="*/ 214 w 427"/>
                <a:gd name="T69" fmla="*/ 124 h 444"/>
                <a:gd name="T70" fmla="*/ 311 w 427"/>
                <a:gd name="T71" fmla="*/ 220 h 444"/>
                <a:gd name="T72" fmla="*/ 213 w 427"/>
                <a:gd name="T73" fmla="*/ 319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7" h="444">
                  <a:moveTo>
                    <a:pt x="384" y="255"/>
                  </a:moveTo>
                  <a:cubicBezTo>
                    <a:pt x="382" y="221"/>
                    <a:pt x="381" y="188"/>
                    <a:pt x="380" y="149"/>
                  </a:cubicBezTo>
                  <a:cubicBezTo>
                    <a:pt x="387" y="144"/>
                    <a:pt x="400" y="135"/>
                    <a:pt x="414" y="125"/>
                  </a:cubicBezTo>
                  <a:cubicBezTo>
                    <a:pt x="400" y="106"/>
                    <a:pt x="387" y="87"/>
                    <a:pt x="374" y="68"/>
                  </a:cubicBezTo>
                  <a:cubicBezTo>
                    <a:pt x="359" y="78"/>
                    <a:pt x="346" y="87"/>
                    <a:pt x="335" y="94"/>
                  </a:cubicBezTo>
                  <a:cubicBezTo>
                    <a:pt x="314" y="82"/>
                    <a:pt x="297" y="67"/>
                    <a:pt x="277" y="62"/>
                  </a:cubicBezTo>
                  <a:cubicBezTo>
                    <a:pt x="243" y="55"/>
                    <a:pt x="225" y="40"/>
                    <a:pt x="228" y="4"/>
                  </a:cubicBezTo>
                  <a:cubicBezTo>
                    <a:pt x="228" y="3"/>
                    <a:pt x="226" y="2"/>
                    <a:pt x="225" y="0"/>
                  </a:cubicBezTo>
                  <a:cubicBezTo>
                    <a:pt x="204" y="2"/>
                    <a:pt x="183" y="5"/>
                    <a:pt x="161" y="7"/>
                  </a:cubicBezTo>
                  <a:cubicBezTo>
                    <a:pt x="162" y="21"/>
                    <a:pt x="163" y="32"/>
                    <a:pt x="162" y="44"/>
                  </a:cubicBezTo>
                  <a:cubicBezTo>
                    <a:pt x="162" y="49"/>
                    <a:pt x="160" y="56"/>
                    <a:pt x="156" y="58"/>
                  </a:cubicBezTo>
                  <a:cubicBezTo>
                    <a:pt x="128" y="77"/>
                    <a:pt x="99" y="95"/>
                    <a:pt x="67" y="115"/>
                  </a:cubicBezTo>
                  <a:cubicBezTo>
                    <a:pt x="59" y="112"/>
                    <a:pt x="45" y="105"/>
                    <a:pt x="29" y="98"/>
                  </a:cubicBezTo>
                  <a:cubicBezTo>
                    <a:pt x="19" y="120"/>
                    <a:pt x="10" y="140"/>
                    <a:pt x="0" y="161"/>
                  </a:cubicBezTo>
                  <a:cubicBezTo>
                    <a:pt x="12" y="166"/>
                    <a:pt x="21" y="172"/>
                    <a:pt x="31" y="175"/>
                  </a:cubicBezTo>
                  <a:cubicBezTo>
                    <a:pt x="41" y="180"/>
                    <a:pt x="45" y="185"/>
                    <a:pt x="43" y="198"/>
                  </a:cubicBezTo>
                  <a:cubicBezTo>
                    <a:pt x="41" y="215"/>
                    <a:pt x="38" y="234"/>
                    <a:pt x="44" y="249"/>
                  </a:cubicBezTo>
                  <a:cubicBezTo>
                    <a:pt x="57" y="282"/>
                    <a:pt x="49" y="304"/>
                    <a:pt x="17" y="318"/>
                  </a:cubicBezTo>
                  <a:cubicBezTo>
                    <a:pt x="16" y="319"/>
                    <a:pt x="16" y="320"/>
                    <a:pt x="15" y="322"/>
                  </a:cubicBezTo>
                  <a:cubicBezTo>
                    <a:pt x="28" y="340"/>
                    <a:pt x="40" y="358"/>
                    <a:pt x="54" y="377"/>
                  </a:cubicBezTo>
                  <a:cubicBezTo>
                    <a:pt x="68" y="367"/>
                    <a:pt x="81" y="358"/>
                    <a:pt x="93" y="350"/>
                  </a:cubicBezTo>
                  <a:cubicBezTo>
                    <a:pt x="114" y="362"/>
                    <a:pt x="133" y="379"/>
                    <a:pt x="154" y="382"/>
                  </a:cubicBezTo>
                  <a:cubicBezTo>
                    <a:pt x="189" y="389"/>
                    <a:pt x="201" y="407"/>
                    <a:pt x="198" y="440"/>
                  </a:cubicBezTo>
                  <a:cubicBezTo>
                    <a:pt x="198" y="441"/>
                    <a:pt x="200" y="442"/>
                    <a:pt x="202" y="444"/>
                  </a:cubicBezTo>
                  <a:cubicBezTo>
                    <a:pt x="223" y="442"/>
                    <a:pt x="244" y="441"/>
                    <a:pt x="267" y="439"/>
                  </a:cubicBezTo>
                  <a:cubicBezTo>
                    <a:pt x="266" y="424"/>
                    <a:pt x="264" y="411"/>
                    <a:pt x="265" y="399"/>
                  </a:cubicBezTo>
                  <a:cubicBezTo>
                    <a:pt x="265" y="394"/>
                    <a:pt x="268" y="387"/>
                    <a:pt x="272" y="385"/>
                  </a:cubicBezTo>
                  <a:cubicBezTo>
                    <a:pt x="299" y="367"/>
                    <a:pt x="327" y="350"/>
                    <a:pt x="359" y="329"/>
                  </a:cubicBezTo>
                  <a:cubicBezTo>
                    <a:pt x="367" y="333"/>
                    <a:pt x="382" y="340"/>
                    <a:pt x="398" y="347"/>
                  </a:cubicBezTo>
                  <a:cubicBezTo>
                    <a:pt x="408" y="326"/>
                    <a:pt x="417" y="306"/>
                    <a:pt x="427" y="284"/>
                  </a:cubicBezTo>
                  <a:cubicBezTo>
                    <a:pt x="414" y="278"/>
                    <a:pt x="403" y="273"/>
                    <a:pt x="393" y="267"/>
                  </a:cubicBezTo>
                  <a:cubicBezTo>
                    <a:pt x="388" y="265"/>
                    <a:pt x="384" y="259"/>
                    <a:pt x="384" y="255"/>
                  </a:cubicBezTo>
                  <a:close/>
                  <a:moveTo>
                    <a:pt x="213" y="319"/>
                  </a:moveTo>
                  <a:cubicBezTo>
                    <a:pt x="160" y="320"/>
                    <a:pt x="117" y="277"/>
                    <a:pt x="116" y="224"/>
                  </a:cubicBezTo>
                  <a:cubicBezTo>
                    <a:pt x="116" y="169"/>
                    <a:pt x="160" y="124"/>
                    <a:pt x="214" y="124"/>
                  </a:cubicBezTo>
                  <a:cubicBezTo>
                    <a:pt x="266" y="124"/>
                    <a:pt x="310" y="167"/>
                    <a:pt x="311" y="220"/>
                  </a:cubicBezTo>
                  <a:cubicBezTo>
                    <a:pt x="311" y="276"/>
                    <a:pt x="269" y="319"/>
                    <a:pt x="213" y="3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7" name="Group 16"/>
          <p:cNvGrpSpPr/>
          <p:nvPr/>
        </p:nvGrpSpPr>
        <p:grpSpPr>
          <a:xfrm>
            <a:off x="4108083" y="912593"/>
            <a:ext cx="4463265" cy="3204627"/>
            <a:chOff x="4260822" y="1091818"/>
            <a:chExt cx="4463265" cy="3204627"/>
          </a:xfrm>
        </p:grpSpPr>
        <p:sp>
          <p:nvSpPr>
            <p:cNvPr id="18" name="Rectangle 17"/>
            <p:cNvSpPr/>
            <p:nvPr/>
          </p:nvSpPr>
          <p:spPr>
            <a:xfrm>
              <a:off x="6516635" y="1091818"/>
              <a:ext cx="2206935" cy="1033273"/>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bg1"/>
                  </a:solidFill>
                  <a:latin typeface="Arial" panose="020B0604020202020204" pitchFamily="34" charset="0"/>
                  <a:cs typeface="Arial" panose="020B0604020202020204" pitchFamily="34" charset="0"/>
                </a:rPr>
                <a:t>On the Rise</a:t>
              </a:r>
              <a:endParaRPr lang="en-GB" sz="2800" b="1" dirty="0">
                <a:solidFill>
                  <a:schemeClr val="bg1"/>
                </a:solidFill>
                <a:latin typeface="Arial" panose="020B0604020202020204" pitchFamily="34" charset="0"/>
                <a:cs typeface="Arial" panose="020B0604020202020204" pitchFamily="34" charset="0"/>
              </a:endParaRPr>
            </a:p>
            <a:p>
              <a:pPr algn="ctr"/>
              <a:r>
                <a:rPr lang="en-GB" sz="1400" dirty="0" smtClean="0">
                  <a:solidFill>
                    <a:schemeClr val="bg1"/>
                  </a:solidFill>
                  <a:latin typeface="Arial" panose="020B0604020202020204" pitchFamily="34" charset="0"/>
                  <a:cs typeface="Arial" panose="020B0604020202020204" pitchFamily="34" charset="0"/>
                </a:rPr>
                <a:t>DevOps Client engagements</a:t>
              </a:r>
              <a:endParaRPr lang="en-US" sz="1400" dirty="0">
                <a:solidFill>
                  <a:schemeClr val="bg1"/>
                </a:solidFill>
                <a:latin typeface="Arial" panose="020B0604020202020204" pitchFamily="34" charset="0"/>
                <a:cs typeface="Arial" panose="020B0604020202020204" pitchFamily="34" charset="0"/>
              </a:endParaRPr>
            </a:p>
          </p:txBody>
        </p:sp>
        <p:sp>
          <p:nvSpPr>
            <p:cNvPr id="19" name="Rectangle 18"/>
            <p:cNvSpPr/>
            <p:nvPr/>
          </p:nvSpPr>
          <p:spPr>
            <a:xfrm>
              <a:off x="4270168" y="1091819"/>
              <a:ext cx="2206935" cy="1033272"/>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Arial" panose="020B0604020202020204" pitchFamily="34" charset="0"/>
                  <a:cs typeface="Arial" panose="020B0604020202020204" pitchFamily="34" charset="0"/>
                </a:rPr>
                <a:t>450+</a:t>
              </a:r>
              <a:r>
                <a:rPr lang="en-GB" sz="2800" dirty="0" smtClean="0">
                  <a:latin typeface="Arial" panose="020B0604020202020204" pitchFamily="34" charset="0"/>
                  <a:cs typeface="Arial" panose="020B0604020202020204" pitchFamily="34" charset="0"/>
                </a:rPr>
                <a:t> </a:t>
              </a:r>
              <a:endParaRPr lang="en-GB" sz="2800" dirty="0">
                <a:latin typeface="Arial" panose="020B0604020202020204" pitchFamily="34" charset="0"/>
                <a:cs typeface="Arial" panose="020B0604020202020204" pitchFamily="34" charset="0"/>
              </a:endParaRPr>
            </a:p>
            <a:p>
              <a:pPr algn="ctr"/>
              <a:r>
                <a:rPr lang="en-GB" sz="1400" dirty="0">
                  <a:latin typeface="Arial" panose="020B0604020202020204" pitchFamily="34" charset="0"/>
                  <a:cs typeface="Arial" panose="020B0604020202020204" pitchFamily="34" charset="0"/>
                </a:rPr>
                <a:t>Tools specialist / DevOps consultant</a:t>
              </a:r>
            </a:p>
          </p:txBody>
        </p:sp>
        <p:sp>
          <p:nvSpPr>
            <p:cNvPr id="20" name="Rectangle 19"/>
            <p:cNvSpPr/>
            <p:nvPr/>
          </p:nvSpPr>
          <p:spPr>
            <a:xfrm>
              <a:off x="4260822" y="3263173"/>
              <a:ext cx="2206936" cy="1033272"/>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solidFill>
                    <a:schemeClr val="bg1"/>
                  </a:solidFill>
                  <a:latin typeface="Arial" panose="020B0604020202020204" pitchFamily="34" charset="0"/>
                  <a:cs typeface="Arial" panose="020B0604020202020204" pitchFamily="34" charset="0"/>
                </a:rPr>
                <a:t>10K </a:t>
              </a:r>
              <a:endParaRPr lang="en-GB" sz="2800" b="1" dirty="0">
                <a:solidFill>
                  <a:schemeClr val="bg1"/>
                </a:solidFill>
                <a:latin typeface="Arial" panose="020B0604020202020204" pitchFamily="34" charset="0"/>
                <a:cs typeface="Arial" panose="020B0604020202020204" pitchFamily="34" charset="0"/>
              </a:endParaRPr>
            </a:p>
            <a:p>
              <a:pPr algn="ctr"/>
              <a:r>
                <a:rPr lang="en-US" sz="1400" dirty="0">
                  <a:solidFill>
                    <a:schemeClr val="bg1"/>
                  </a:solidFill>
                  <a:latin typeface="Arial" panose="020B0604020202020204" pitchFamily="34" charset="0"/>
                  <a:cs typeface="Arial" panose="020B0604020202020204" pitchFamily="34" charset="0"/>
                </a:rPr>
                <a:t>Experienced </a:t>
              </a:r>
              <a:r>
                <a:rPr lang="en-US" sz="1400" dirty="0" smtClean="0">
                  <a:solidFill>
                    <a:schemeClr val="bg1"/>
                  </a:solidFill>
                  <a:latin typeface="Arial" panose="020B0604020202020204" pitchFamily="34" charset="0"/>
                  <a:cs typeface="Arial" panose="020B0604020202020204" pitchFamily="34" charset="0"/>
                </a:rPr>
                <a:t>CI </a:t>
              </a:r>
              <a:r>
                <a:rPr lang="en-US" sz="1400" dirty="0">
                  <a:solidFill>
                    <a:schemeClr val="bg1"/>
                  </a:solidFill>
                  <a:latin typeface="Arial" panose="020B0604020202020204" pitchFamily="34" charset="0"/>
                  <a:cs typeface="Arial" panose="020B0604020202020204" pitchFamily="34" charset="0"/>
                </a:rPr>
                <a:t>–CD </a:t>
              </a:r>
              <a:r>
                <a:rPr lang="en-US" sz="1400" dirty="0" smtClean="0">
                  <a:solidFill>
                    <a:schemeClr val="bg1"/>
                  </a:solidFill>
                  <a:latin typeface="Arial" panose="020B0604020202020204" pitchFamily="34" charset="0"/>
                  <a:cs typeface="Arial" panose="020B0604020202020204" pitchFamily="34" charset="0"/>
                </a:rPr>
                <a:t>tools professionals</a:t>
              </a:r>
              <a:endParaRPr lang="en-US" sz="1400" dirty="0">
                <a:solidFill>
                  <a:schemeClr val="bg1"/>
                </a:solidFill>
                <a:latin typeface="Arial" panose="020B0604020202020204" pitchFamily="34" charset="0"/>
                <a:cs typeface="Arial" panose="020B0604020202020204" pitchFamily="34" charset="0"/>
              </a:endParaRPr>
            </a:p>
          </p:txBody>
        </p:sp>
        <p:sp>
          <p:nvSpPr>
            <p:cNvPr id="21" name="Rectangle 20"/>
            <p:cNvSpPr/>
            <p:nvPr/>
          </p:nvSpPr>
          <p:spPr>
            <a:xfrm>
              <a:off x="4270684" y="2177496"/>
              <a:ext cx="4453403" cy="1033272"/>
            </a:xfrm>
            <a:prstGeom prst="rect">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chemeClr val="bg1"/>
                  </a:solidFill>
                  <a:latin typeface="Arial" panose="020B0604020202020204" pitchFamily="34" charset="0"/>
                  <a:cs typeface="Arial" panose="020B0604020202020204" pitchFamily="34" charset="0"/>
                </a:rPr>
                <a:t>Ready-to-use </a:t>
              </a:r>
              <a:endParaRPr lang="en-GB" sz="2400" b="1" dirty="0">
                <a:solidFill>
                  <a:schemeClr val="bg1"/>
                </a:solidFill>
                <a:latin typeface="Arial" panose="020B0604020202020204" pitchFamily="34" charset="0"/>
                <a:cs typeface="Arial" panose="020B0604020202020204" pitchFamily="34" charset="0"/>
              </a:endParaRPr>
            </a:p>
            <a:p>
              <a:pPr algn="ctr"/>
              <a:r>
                <a:rPr lang="en-GB" sz="1400" dirty="0" smtClean="0">
                  <a:solidFill>
                    <a:schemeClr val="bg1"/>
                  </a:solidFill>
                  <a:latin typeface="Arial" panose="020B0604020202020204" pitchFamily="34" charset="0"/>
                  <a:cs typeface="Arial" panose="020B0604020202020204" pitchFamily="34" charset="0"/>
                </a:rPr>
                <a:t>Continuous delivery pipelines, IPs, </a:t>
              </a:r>
            </a:p>
            <a:p>
              <a:pPr algn="ctr"/>
              <a:r>
                <a:rPr lang="en-GB" sz="1400" dirty="0" smtClean="0">
                  <a:solidFill>
                    <a:schemeClr val="bg1"/>
                  </a:solidFill>
                  <a:latin typeface="Arial" panose="020B0604020202020204" pitchFamily="34" charset="0"/>
                  <a:cs typeface="Arial" panose="020B0604020202020204" pitchFamily="34" charset="0"/>
                </a:rPr>
                <a:t>Platforms and DevOps labs</a:t>
              </a:r>
            </a:p>
            <a:p>
              <a:endParaRPr lang="en-GB" sz="1100" dirty="0">
                <a:solidFill>
                  <a:schemeClr val="bg1"/>
                </a:solidFill>
                <a:latin typeface="Arial" panose="020B0604020202020204" pitchFamily="34" charset="0"/>
                <a:cs typeface="Arial" panose="020B0604020202020204" pitchFamily="34" charset="0"/>
              </a:endParaRPr>
            </a:p>
          </p:txBody>
        </p:sp>
        <p:sp>
          <p:nvSpPr>
            <p:cNvPr id="22" name="Rectangle 21"/>
            <p:cNvSpPr/>
            <p:nvPr/>
          </p:nvSpPr>
          <p:spPr>
            <a:xfrm>
              <a:off x="6516634" y="3263173"/>
              <a:ext cx="2206935" cy="1033272"/>
            </a:xfrm>
            <a:prstGeom prst="rect">
              <a:avLst/>
            </a:prstGeom>
            <a:solidFill>
              <a:srgbClr val="0070C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Arial" panose="020B0604020202020204" pitchFamily="34" charset="0"/>
                  <a:cs typeface="Arial" panose="020B0604020202020204" pitchFamily="34" charset="0"/>
                </a:rPr>
                <a:t>Multiple</a:t>
              </a:r>
              <a:endParaRPr lang="en-US" sz="2800" b="1" dirty="0">
                <a:latin typeface="Arial" panose="020B0604020202020204" pitchFamily="34" charset="0"/>
                <a:cs typeface="Arial" panose="020B0604020202020204" pitchFamily="34" charset="0"/>
              </a:endParaRPr>
            </a:p>
            <a:p>
              <a:pPr algn="ctr"/>
              <a:r>
                <a:rPr lang="en-US" sz="1400" dirty="0" smtClean="0">
                  <a:latin typeface="Arial" panose="020B0604020202020204" pitchFamily="34" charset="0"/>
                  <a:cs typeface="Arial" panose="020B0604020202020204" pitchFamily="34" charset="0"/>
                </a:rPr>
                <a:t>Vendor </a:t>
              </a:r>
              <a:r>
                <a:rPr lang="en-US" sz="1400" dirty="0">
                  <a:latin typeface="Arial" panose="020B0604020202020204" pitchFamily="34" charset="0"/>
                  <a:cs typeface="Arial" panose="020B0604020202020204" pitchFamily="34" charset="0"/>
                </a:rPr>
                <a:t>Alliances</a:t>
              </a:r>
            </a:p>
          </p:txBody>
        </p:sp>
      </p:grpSp>
      <p:grpSp>
        <p:nvGrpSpPr>
          <p:cNvPr id="23" name="Group 22"/>
          <p:cNvGrpSpPr/>
          <p:nvPr/>
        </p:nvGrpSpPr>
        <p:grpSpPr>
          <a:xfrm>
            <a:off x="3822129" y="839234"/>
            <a:ext cx="187969" cy="3362010"/>
            <a:chOff x="3802380" y="1209990"/>
            <a:chExt cx="187969" cy="3362010"/>
          </a:xfrm>
        </p:grpSpPr>
        <p:sp>
          <p:nvSpPr>
            <p:cNvPr id="24" name="Isosceles Triangle 23"/>
            <p:cNvSpPr/>
            <p:nvPr/>
          </p:nvSpPr>
          <p:spPr>
            <a:xfrm rot="5400000">
              <a:off x="3726780" y="2797360"/>
              <a:ext cx="339868" cy="18727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a:off x="3802380" y="1209990"/>
              <a:ext cx="0" cy="3362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04734" y="691735"/>
            <a:ext cx="45719" cy="299604"/>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06288764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12" y="63411"/>
            <a:ext cx="8723050" cy="452986"/>
          </a:xfrm>
        </p:spPr>
        <p:txBody>
          <a:bodyPr/>
          <a:lstStyle/>
          <a:p>
            <a:r>
              <a:rPr lang="en-US" dirty="0" smtClean="0">
                <a:solidFill>
                  <a:srgbClr val="0070C0"/>
                </a:solidFill>
              </a:rPr>
              <a:t>DevOps Benefits</a:t>
            </a:r>
            <a:endParaRPr lang="en-US" dirty="0">
              <a:solidFill>
                <a:srgbClr val="0070C0"/>
              </a:solidFill>
            </a:endParaRPr>
          </a:p>
        </p:txBody>
      </p:sp>
      <p:pic>
        <p:nvPicPr>
          <p:cNvPr id="5" name="Picture 4"/>
          <p:cNvPicPr>
            <a:picLocks noChangeAspect="1"/>
          </p:cNvPicPr>
          <p:nvPr/>
        </p:nvPicPr>
        <p:blipFill>
          <a:blip r:embed="rId3"/>
          <a:stretch>
            <a:fillRect/>
          </a:stretch>
        </p:blipFill>
        <p:spPr>
          <a:xfrm>
            <a:off x="4053211" y="551908"/>
            <a:ext cx="4904951" cy="1305043"/>
          </a:xfrm>
          <a:prstGeom prst="rect">
            <a:avLst/>
          </a:prstGeom>
        </p:spPr>
      </p:pic>
      <p:sp>
        <p:nvSpPr>
          <p:cNvPr id="4" name="Slide Number Placeholder 3"/>
          <p:cNvSpPr>
            <a:spLocks noGrp="1"/>
          </p:cNvSpPr>
          <p:nvPr>
            <p:ph type="sldNum" sz="quarter" idx="2"/>
          </p:nvPr>
        </p:nvSpPr>
        <p:spPr/>
        <p:txBody>
          <a:bodyPr/>
          <a:lstStyle/>
          <a:p>
            <a:fld id="{86CB4B4D-7CA3-9044-876B-883B54F8677D}" type="slidenum">
              <a:rPr lang="en-US" smtClean="0"/>
              <a:pPr/>
              <a:t>12</a:t>
            </a:fld>
            <a:endParaRPr lang="en-US" dirty="0"/>
          </a:p>
        </p:txBody>
      </p:sp>
      <p:sp>
        <p:nvSpPr>
          <p:cNvPr id="6" name="Rectangle 5"/>
          <p:cNvSpPr/>
          <p:nvPr/>
        </p:nvSpPr>
        <p:spPr>
          <a:xfrm>
            <a:off x="5234069" y="2373333"/>
            <a:ext cx="4018959" cy="523220"/>
          </a:xfrm>
          <a:prstGeom prst="rect">
            <a:avLst/>
          </a:prstGeom>
        </p:spPr>
        <p:txBody>
          <a:bodyPr wrap="square">
            <a:spAutoFit/>
          </a:bodyPr>
          <a:lstStyle/>
          <a:p>
            <a:r>
              <a:rPr lang="en-US" sz="1400" i="1" dirty="0">
                <a:latin typeface="Arial" panose="020B0604020202020204" pitchFamily="34" charset="0"/>
              </a:rPr>
              <a:t>High performing respondents </a:t>
            </a:r>
            <a:r>
              <a:rPr lang="en-US" sz="1400" i="1" dirty="0" smtClean="0">
                <a:latin typeface="Arial" panose="020B0604020202020204" pitchFamily="34" charset="0"/>
              </a:rPr>
              <a:t>(implemented DevOps for </a:t>
            </a:r>
            <a:r>
              <a:rPr lang="en-US" sz="1400" i="1" dirty="0">
                <a:latin typeface="Arial" panose="020B0604020202020204" pitchFamily="34" charset="0"/>
              </a:rPr>
              <a:t>&gt; 12 months) </a:t>
            </a:r>
            <a:r>
              <a:rPr lang="en-US" sz="1400" i="1" dirty="0" smtClean="0">
                <a:latin typeface="Arial" panose="020B0604020202020204" pitchFamily="34" charset="0"/>
              </a:rPr>
              <a:t>are </a:t>
            </a:r>
            <a:r>
              <a:rPr lang="en-US" sz="1400" i="1" dirty="0">
                <a:latin typeface="Arial" panose="020B0604020202020204" pitchFamily="34" charset="0"/>
              </a:rPr>
              <a:t>able </a:t>
            </a:r>
            <a:r>
              <a:rPr lang="en-US" sz="1400" i="1" dirty="0" smtClean="0">
                <a:latin typeface="Arial" panose="020B0604020202020204" pitchFamily="34" charset="0"/>
              </a:rPr>
              <a:t>to: </a:t>
            </a:r>
            <a:endParaRPr lang="en-US" sz="1400" dirty="0"/>
          </a:p>
        </p:txBody>
      </p:sp>
      <p:sp>
        <p:nvSpPr>
          <p:cNvPr id="7" name="Rectangle 6"/>
          <p:cNvSpPr/>
          <p:nvPr/>
        </p:nvSpPr>
        <p:spPr>
          <a:xfrm>
            <a:off x="5227932" y="3025690"/>
            <a:ext cx="3818098" cy="1169551"/>
          </a:xfrm>
          <a:prstGeom prst="rect">
            <a:avLst/>
          </a:prstGeom>
        </p:spPr>
        <p:txBody>
          <a:bodyPr wrap="square">
            <a:spAutoFit/>
          </a:bodyPr>
          <a:lstStyle/>
          <a:p>
            <a:pPr marL="285750" indent="-285750">
              <a:buFont typeface="Arial" panose="020B0604020202020204" pitchFamily="34" charset="0"/>
              <a:buChar char="•"/>
            </a:pPr>
            <a:r>
              <a:rPr lang="en-US" sz="1400" dirty="0" smtClean="0">
                <a:latin typeface="Arial" panose="020B0604020202020204" pitchFamily="34" charset="0"/>
              </a:rPr>
              <a:t>Achieve </a:t>
            </a:r>
            <a:r>
              <a:rPr lang="en-US" sz="1400" b="1" dirty="0">
                <a:latin typeface="Arial" panose="020B0604020202020204" pitchFamily="34" charset="0"/>
              </a:rPr>
              <a:t>52</a:t>
            </a:r>
            <a:r>
              <a:rPr lang="en-US" sz="1400" dirty="0">
                <a:latin typeface="Arial" panose="020B0604020202020204" pitchFamily="34" charset="0"/>
              </a:rPr>
              <a:t>% performance improvement</a:t>
            </a:r>
          </a:p>
          <a:p>
            <a:pPr marL="285750" indent="-285750">
              <a:buFont typeface="Arial" panose="020B0604020202020204" pitchFamily="34" charset="0"/>
              <a:buChar char="•"/>
            </a:pPr>
            <a:r>
              <a:rPr lang="en-US" sz="1400" dirty="0" smtClean="0">
                <a:latin typeface="Arial" panose="020B0604020202020204" pitchFamily="34" charset="0"/>
              </a:rPr>
              <a:t>Deploy </a:t>
            </a:r>
            <a:r>
              <a:rPr lang="en-US" sz="1400" dirty="0">
                <a:latin typeface="Arial" panose="020B0604020202020204" pitchFamily="34" charset="0"/>
              </a:rPr>
              <a:t>code </a:t>
            </a:r>
            <a:r>
              <a:rPr lang="en-US" sz="1400" b="1" dirty="0" smtClean="0">
                <a:latin typeface="Arial" panose="020B0604020202020204" pitchFamily="34" charset="0"/>
              </a:rPr>
              <a:t>30 </a:t>
            </a:r>
            <a:r>
              <a:rPr lang="en-US" sz="1400" dirty="0" smtClean="0">
                <a:latin typeface="Arial" panose="020B0604020202020204" pitchFamily="34" charset="0"/>
              </a:rPr>
              <a:t>times </a:t>
            </a:r>
            <a:r>
              <a:rPr lang="en-US" sz="1400" dirty="0">
                <a:latin typeface="Arial" panose="020B0604020202020204" pitchFamily="34" charset="0"/>
              </a:rPr>
              <a:t>more often </a:t>
            </a:r>
            <a:r>
              <a:rPr lang="en-US" sz="1400" dirty="0" smtClean="0">
                <a:latin typeface="Arial" panose="020B0604020202020204" pitchFamily="34" charset="0"/>
              </a:rPr>
              <a:t>&amp; </a:t>
            </a:r>
            <a:r>
              <a:rPr lang="en-US" sz="1400" b="1" dirty="0" smtClean="0">
                <a:latin typeface="Arial" panose="020B0604020202020204" pitchFamily="34" charset="0"/>
              </a:rPr>
              <a:t>8000 </a:t>
            </a:r>
            <a:r>
              <a:rPr lang="en-US" sz="1400" dirty="0" smtClean="0">
                <a:latin typeface="Arial" panose="020B0604020202020204" pitchFamily="34" charset="0"/>
              </a:rPr>
              <a:t>times faster </a:t>
            </a:r>
            <a:endParaRPr lang="en-US" sz="1400" dirty="0">
              <a:latin typeface="Arial" panose="020B0604020202020204" pitchFamily="34" charset="0"/>
            </a:endParaRPr>
          </a:p>
          <a:p>
            <a:pPr marL="285750" indent="-285750">
              <a:buFont typeface="Arial" panose="020B0604020202020204" pitchFamily="34" charset="0"/>
              <a:buChar char="•"/>
            </a:pPr>
            <a:r>
              <a:rPr lang="en-US" sz="1400" dirty="0" smtClean="0">
                <a:latin typeface="Arial" panose="020B0604020202020204" pitchFamily="34" charset="0"/>
              </a:rPr>
              <a:t>Double </a:t>
            </a:r>
            <a:r>
              <a:rPr lang="en-US" sz="1400" dirty="0">
                <a:latin typeface="Arial" panose="020B0604020202020204" pitchFamily="34" charset="0"/>
              </a:rPr>
              <a:t>the change success rate </a:t>
            </a:r>
          </a:p>
          <a:p>
            <a:pPr marL="285750" indent="-285750">
              <a:buFont typeface="Arial" panose="020B0604020202020204" pitchFamily="34" charset="0"/>
              <a:buChar char="•"/>
            </a:pPr>
            <a:r>
              <a:rPr lang="en-US" sz="1400" dirty="0" smtClean="0">
                <a:latin typeface="Arial" panose="020B0604020202020204" pitchFamily="34" charset="0"/>
              </a:rPr>
              <a:t>Restore </a:t>
            </a:r>
            <a:r>
              <a:rPr lang="en-US" sz="1400" dirty="0">
                <a:latin typeface="Arial" panose="020B0604020202020204" pitchFamily="34" charset="0"/>
              </a:rPr>
              <a:t>service </a:t>
            </a:r>
            <a:r>
              <a:rPr lang="en-US" sz="1400" b="1" dirty="0">
                <a:latin typeface="Arial" panose="020B0604020202020204" pitchFamily="34" charset="0"/>
              </a:rPr>
              <a:t>12</a:t>
            </a:r>
            <a:r>
              <a:rPr lang="en-US" sz="1400" dirty="0">
                <a:latin typeface="Arial" panose="020B0604020202020204" pitchFamily="34" charset="0"/>
              </a:rPr>
              <a:t>times faster</a:t>
            </a:r>
          </a:p>
        </p:txBody>
      </p:sp>
      <p:pic>
        <p:nvPicPr>
          <p:cNvPr id="8" name="Picture 7"/>
          <p:cNvPicPr>
            <a:picLocks noChangeAspect="1"/>
          </p:cNvPicPr>
          <p:nvPr/>
        </p:nvPicPr>
        <p:blipFill>
          <a:blip r:embed="rId4"/>
          <a:stretch>
            <a:fillRect/>
          </a:stretch>
        </p:blipFill>
        <p:spPr>
          <a:xfrm>
            <a:off x="231388" y="2093975"/>
            <a:ext cx="4904951" cy="2632658"/>
          </a:xfrm>
          <a:prstGeom prst="rect">
            <a:avLst/>
          </a:prstGeom>
        </p:spPr>
      </p:pic>
      <p:sp>
        <p:nvSpPr>
          <p:cNvPr id="9" name="Text Placeholder 2"/>
          <p:cNvSpPr>
            <a:spLocks noGrp="1"/>
          </p:cNvSpPr>
          <p:nvPr>
            <p:ph type="body" sz="quarter" idx="10"/>
          </p:nvPr>
        </p:nvSpPr>
        <p:spPr>
          <a:xfrm>
            <a:off x="465531" y="640933"/>
            <a:ext cx="2166885" cy="1126992"/>
          </a:xfrm>
        </p:spPr>
        <p:txBody>
          <a:bodyPr/>
          <a:lstStyle/>
          <a:p>
            <a:pPr>
              <a:spcBef>
                <a:spcPts val="0"/>
              </a:spcBef>
            </a:pPr>
            <a:r>
              <a:rPr lang="en-US" dirty="0" smtClean="0"/>
              <a:t>Speed</a:t>
            </a:r>
          </a:p>
          <a:p>
            <a:pPr>
              <a:spcBef>
                <a:spcPts val="0"/>
              </a:spcBef>
            </a:pPr>
            <a:r>
              <a:rPr lang="en-US" dirty="0" smtClean="0"/>
              <a:t>Rapid Delivery</a:t>
            </a:r>
          </a:p>
          <a:p>
            <a:pPr>
              <a:spcBef>
                <a:spcPts val="0"/>
              </a:spcBef>
            </a:pPr>
            <a:r>
              <a:rPr lang="en-US" dirty="0" smtClean="0"/>
              <a:t>Reliability</a:t>
            </a:r>
          </a:p>
          <a:p>
            <a:pPr>
              <a:spcBef>
                <a:spcPts val="0"/>
              </a:spcBef>
            </a:pPr>
            <a:r>
              <a:rPr lang="en-US" dirty="0" smtClean="0"/>
              <a:t>Scale</a:t>
            </a:r>
          </a:p>
          <a:p>
            <a:pPr>
              <a:spcBef>
                <a:spcPts val="0"/>
              </a:spcBef>
            </a:pPr>
            <a:r>
              <a:rPr lang="en-US" dirty="0" smtClean="0"/>
              <a:t>Improved Collaboration</a:t>
            </a:r>
            <a:r>
              <a:rPr lang="en-US" dirty="0"/>
              <a:t>	</a:t>
            </a:r>
            <a:endParaRPr lang="en-US" dirty="0" smtClean="0"/>
          </a:p>
        </p:txBody>
      </p:sp>
    </p:spTree>
    <p:extLst>
      <p:ext uri="{BB962C8B-B14F-4D97-AF65-F5344CB8AC3E}">
        <p14:creationId xmlns:p14="http://schemas.microsoft.com/office/powerpoint/2010/main" val="29784261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fld id="{86CB4B4D-7CA3-9044-876B-883B54F8677D}" type="slidenum">
              <a:rPr lang="en-US" smtClean="0"/>
              <a:pPr/>
              <a:t>13</a:t>
            </a:fld>
            <a:endParaRPr lang="en-US" dirty="0"/>
          </a:p>
        </p:txBody>
      </p:sp>
      <p:pic>
        <p:nvPicPr>
          <p:cNvPr id="5" name="Picture 4"/>
          <p:cNvPicPr>
            <a:picLocks noChangeAspect="1"/>
          </p:cNvPicPr>
          <p:nvPr/>
        </p:nvPicPr>
        <p:blipFill rotWithShape="1">
          <a:blip r:embed="rId2"/>
          <a:srcRect t="34893"/>
          <a:stretch/>
        </p:blipFill>
        <p:spPr>
          <a:xfrm>
            <a:off x="231388" y="1447798"/>
            <a:ext cx="8572500" cy="2836017"/>
          </a:xfrm>
          <a:prstGeom prst="rect">
            <a:avLst/>
          </a:prstGeom>
        </p:spPr>
      </p:pic>
      <p:sp>
        <p:nvSpPr>
          <p:cNvPr id="6" name="TextBox 5"/>
          <p:cNvSpPr txBox="1"/>
          <p:nvPr/>
        </p:nvSpPr>
        <p:spPr>
          <a:xfrm>
            <a:off x="366132" y="326571"/>
            <a:ext cx="830301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70C0"/>
                </a:solidFill>
                <a:effectLst/>
                <a:uFillTx/>
                <a:latin typeface="+mn-lt"/>
                <a:ea typeface="+mn-ea"/>
                <a:cs typeface="+mn-cs"/>
                <a:sym typeface="Calibri"/>
              </a:rPr>
              <a:t>We deliver</a:t>
            </a:r>
            <a:r>
              <a:rPr kumimoji="0" lang="en-US" sz="2400" b="0" i="0" u="none" strike="noStrike" cap="none" spc="0" normalizeH="0" dirty="0" smtClean="0">
                <a:ln>
                  <a:noFill/>
                </a:ln>
                <a:solidFill>
                  <a:srgbClr val="0070C0"/>
                </a:solidFill>
                <a:effectLst/>
                <a:uFillTx/>
                <a:latin typeface="+mn-lt"/>
                <a:ea typeface="+mn-ea"/>
                <a:cs typeface="+mn-cs"/>
                <a:sym typeface="Calibri"/>
              </a:rPr>
              <a:t> value that matters most to our clients by implementing agile and </a:t>
            </a:r>
            <a:r>
              <a:rPr kumimoji="0" lang="en-US" sz="2400" b="0" i="0" u="none" strike="noStrike" cap="none" spc="0" normalizeH="0" dirty="0" err="1" smtClean="0">
                <a:ln>
                  <a:noFill/>
                </a:ln>
                <a:solidFill>
                  <a:srgbClr val="0070C0"/>
                </a:solidFill>
                <a:effectLst/>
                <a:uFillTx/>
                <a:latin typeface="+mn-lt"/>
                <a:ea typeface="+mn-ea"/>
                <a:cs typeface="+mn-cs"/>
                <a:sym typeface="Calibri"/>
              </a:rPr>
              <a:t>devops</a:t>
            </a:r>
            <a:r>
              <a:rPr kumimoji="0" lang="en-US" sz="2400" b="0" i="0" u="none" strike="noStrike" cap="none" spc="0" normalizeH="0" dirty="0" smtClean="0">
                <a:ln>
                  <a:noFill/>
                </a:ln>
                <a:solidFill>
                  <a:srgbClr val="0070C0"/>
                </a:solidFill>
                <a:effectLst/>
                <a:uFillTx/>
                <a:latin typeface="+mn-lt"/>
                <a:ea typeface="+mn-ea"/>
                <a:cs typeface="+mn-cs"/>
                <a:sym typeface="Calibri"/>
              </a:rPr>
              <a:t> integrated at enterprise scale</a:t>
            </a:r>
            <a:endParaRPr kumimoji="0" lang="en-US" sz="2400" b="0" i="0" u="none" strike="noStrike" cap="none" spc="0" normalizeH="0" baseline="0" dirty="0">
              <a:ln>
                <a:noFill/>
              </a:ln>
              <a:solidFill>
                <a:srgbClr val="0070C0"/>
              </a:solidFill>
              <a:effectLst/>
              <a:uFillTx/>
              <a:latin typeface="+mn-lt"/>
              <a:ea typeface="+mn-ea"/>
              <a:cs typeface="+mn-cs"/>
              <a:sym typeface="Calibri"/>
            </a:endParaRPr>
          </a:p>
        </p:txBody>
      </p:sp>
    </p:spTree>
    <p:extLst>
      <p:ext uri="{BB962C8B-B14F-4D97-AF65-F5344CB8AC3E}">
        <p14:creationId xmlns:p14="http://schemas.microsoft.com/office/powerpoint/2010/main" val="41777453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fld id="{86CB4B4D-7CA3-9044-876B-883B54F8677D}" type="slidenum">
              <a:rPr lang="en-US" smtClean="0"/>
              <a:pPr/>
              <a:t>14</a:t>
            </a:fld>
            <a:endParaRPr lang="en-US" dirty="0"/>
          </a:p>
        </p:txBody>
      </p:sp>
      <p:pic>
        <p:nvPicPr>
          <p:cNvPr id="5" name="Picture 4"/>
          <p:cNvPicPr>
            <a:picLocks noChangeAspect="1"/>
          </p:cNvPicPr>
          <p:nvPr/>
        </p:nvPicPr>
        <p:blipFill rotWithShape="1">
          <a:blip r:embed="rId2"/>
          <a:srcRect t="29902"/>
          <a:stretch/>
        </p:blipFill>
        <p:spPr>
          <a:xfrm>
            <a:off x="541731" y="1292668"/>
            <a:ext cx="7096125" cy="3302224"/>
          </a:xfrm>
          <a:prstGeom prst="rect">
            <a:avLst/>
          </a:prstGeom>
        </p:spPr>
      </p:pic>
      <p:sp>
        <p:nvSpPr>
          <p:cNvPr id="6" name="TextBox 5"/>
          <p:cNvSpPr txBox="1"/>
          <p:nvPr/>
        </p:nvSpPr>
        <p:spPr>
          <a:xfrm>
            <a:off x="775875" y="195944"/>
            <a:ext cx="7693211"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70C0"/>
                </a:solidFill>
                <a:effectLst/>
                <a:uFillTx/>
                <a:latin typeface="+mn-lt"/>
                <a:ea typeface="+mn-ea"/>
                <a:cs typeface="+mn-cs"/>
                <a:sym typeface="Calibri"/>
              </a:rPr>
              <a:t>We bring to your</a:t>
            </a:r>
            <a:r>
              <a:rPr kumimoji="0" lang="en-US" sz="2400" b="0" i="0" u="none" strike="noStrike" cap="none" spc="0" normalizeH="0" dirty="0" smtClean="0">
                <a:ln>
                  <a:noFill/>
                </a:ln>
                <a:solidFill>
                  <a:srgbClr val="0070C0"/>
                </a:solidFill>
                <a:effectLst/>
                <a:uFillTx/>
                <a:latin typeface="+mn-lt"/>
                <a:ea typeface="+mn-ea"/>
                <a:cs typeface="+mn-cs"/>
                <a:sym typeface="Calibri"/>
              </a:rPr>
              <a:t> business the expertise, experience and collaborations that count for enterprise agility</a:t>
            </a:r>
            <a:endParaRPr kumimoji="0" lang="en-US" sz="2400" b="0" i="0" u="none" strike="noStrike" cap="none" spc="0" normalizeH="0" baseline="0" dirty="0">
              <a:ln>
                <a:noFill/>
              </a:ln>
              <a:solidFill>
                <a:srgbClr val="0070C0"/>
              </a:solidFill>
              <a:effectLst/>
              <a:uFillTx/>
              <a:latin typeface="+mn-lt"/>
              <a:ea typeface="+mn-ea"/>
              <a:cs typeface="+mn-cs"/>
              <a:sym typeface="Calibri"/>
            </a:endParaRPr>
          </a:p>
        </p:txBody>
      </p:sp>
    </p:spTree>
    <p:extLst>
      <p:ext uri="{BB962C8B-B14F-4D97-AF65-F5344CB8AC3E}">
        <p14:creationId xmlns:p14="http://schemas.microsoft.com/office/powerpoint/2010/main" val="19105743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213216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p:cNvSpPr>
          <p:nvPr>
            <p:ph type="title"/>
          </p:nvPr>
        </p:nvSpPr>
        <p:spPr>
          <a:xfrm>
            <a:off x="860974" y="822751"/>
            <a:ext cx="7134329" cy="1009650"/>
          </a:xfrm>
        </p:spPr>
        <p:txBody>
          <a:bodyPr/>
          <a:lstStyle>
            <a:lvl1pPr>
              <a:defRPr sz="2500"/>
            </a:lvl1pPr>
          </a:lstStyle>
          <a:p>
            <a:r>
              <a:rPr lang="en-US" sz="2400" dirty="0" smtClean="0"/>
              <a:t>DevOps</a:t>
            </a:r>
            <a:endParaRPr lang="en-US" sz="2400" dirty="0"/>
          </a:p>
        </p:txBody>
      </p:sp>
      <p:pic>
        <p:nvPicPr>
          <p:cNvPr id="2" name="Picture 1"/>
          <p:cNvPicPr>
            <a:picLocks noChangeAspect="1"/>
          </p:cNvPicPr>
          <p:nvPr/>
        </p:nvPicPr>
        <p:blipFill>
          <a:blip r:embed="rId3"/>
          <a:stretch>
            <a:fillRect/>
          </a:stretch>
        </p:blipFill>
        <p:spPr>
          <a:xfrm>
            <a:off x="1776412" y="1935202"/>
            <a:ext cx="5591175" cy="1238250"/>
          </a:xfrm>
          <a:prstGeom prst="rect">
            <a:avLst/>
          </a:prstGeom>
        </p:spPr>
      </p:pic>
    </p:spTree>
    <p:extLst>
      <p:ext uri="{BB962C8B-B14F-4D97-AF65-F5344CB8AC3E}">
        <p14:creationId xmlns:p14="http://schemas.microsoft.com/office/powerpoint/2010/main" val="114959186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83" y="2079937"/>
            <a:ext cx="6278137" cy="2954596"/>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p:cNvSpPr>
            <a:spLocks noGrp="1"/>
          </p:cNvSpPr>
          <p:nvPr>
            <p:ph type="title"/>
          </p:nvPr>
        </p:nvSpPr>
        <p:spPr/>
        <p:txBody>
          <a:bodyPr/>
          <a:lstStyle/>
          <a:p>
            <a:r>
              <a:rPr lang="en-US" sz="2400" dirty="0" smtClean="0"/>
              <a:t>What is </a:t>
            </a:r>
            <a:r>
              <a:rPr lang="en-US" sz="2400" dirty="0"/>
              <a:t>D</a:t>
            </a:r>
            <a:r>
              <a:rPr lang="en-US" sz="2400" dirty="0" smtClean="0"/>
              <a:t>evOps ?</a:t>
            </a:r>
            <a:endParaRPr lang="en-US" sz="2400" dirty="0"/>
          </a:p>
        </p:txBody>
      </p:sp>
      <p:sp>
        <p:nvSpPr>
          <p:cNvPr id="3" name="Slide Number Placeholder 2"/>
          <p:cNvSpPr>
            <a:spLocks noGrp="1"/>
          </p:cNvSpPr>
          <p:nvPr>
            <p:ph type="sldNum" sz="quarter" idx="2"/>
          </p:nvPr>
        </p:nvSpPr>
        <p:spPr/>
        <p:txBody>
          <a:bodyPr/>
          <a:lstStyle/>
          <a:p>
            <a:fld id="{86CB4B4D-7CA3-9044-876B-883B54F8677D}" type="slidenum">
              <a:rPr lang="en-US" smtClean="0"/>
              <a:pPr/>
              <a:t>3</a:t>
            </a:fld>
            <a:endParaRPr lang="en-US" dirty="0"/>
          </a:p>
        </p:txBody>
      </p:sp>
      <p:sp>
        <p:nvSpPr>
          <p:cNvPr id="2" name="Rectangle 1"/>
          <p:cNvSpPr/>
          <p:nvPr/>
        </p:nvSpPr>
        <p:spPr>
          <a:xfrm>
            <a:off x="520624" y="804517"/>
            <a:ext cx="8077687" cy="1165843"/>
          </a:xfrm>
          <a:prstGeom prst="rect">
            <a:avLst/>
          </a:prstGeom>
          <a:solidFill>
            <a:srgbClr val="007CC3"/>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r>
              <a:rPr lang="en-US" dirty="0">
                <a:solidFill>
                  <a:schemeClr val="bg1"/>
                </a:solidFill>
              </a:rPr>
              <a:t>DevOps is a practice of optimizing development and operations activities through structured processes, automation and collaboration. It aims to synergize processes between development and operations teams to make them more efficient.</a:t>
            </a:r>
          </a:p>
        </p:txBody>
      </p:sp>
    </p:spTree>
    <p:extLst>
      <p:ext uri="{BB962C8B-B14F-4D97-AF65-F5344CB8AC3E}">
        <p14:creationId xmlns:p14="http://schemas.microsoft.com/office/powerpoint/2010/main" val="23402427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62323" y="966951"/>
            <a:ext cx="8387255" cy="3489435"/>
          </a:xfrm>
          <a:prstGeom prst="rect">
            <a:avLst/>
          </a:prstGeom>
          <a:solidFill>
            <a:schemeClr val="accent5">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sp>
        <p:nvSpPr>
          <p:cNvPr id="5" name="Title 1"/>
          <p:cNvSpPr>
            <a:spLocks noGrp="1"/>
          </p:cNvSpPr>
          <p:nvPr>
            <p:ph type="title"/>
          </p:nvPr>
        </p:nvSpPr>
        <p:spPr>
          <a:xfrm>
            <a:off x="204734" y="157383"/>
            <a:ext cx="8863065" cy="473275"/>
          </a:xfrm>
        </p:spPr>
        <p:txBody>
          <a:bodyPr/>
          <a:lstStyle/>
          <a:p>
            <a:r>
              <a:rPr lang="en-US" dirty="0" smtClean="0"/>
              <a:t>DevOps emerged out of the need to deliver faster and better software and services</a:t>
            </a:r>
            <a:endParaRPr lang="en-US" dirty="0"/>
          </a:p>
        </p:txBody>
      </p:sp>
      <p:sp>
        <p:nvSpPr>
          <p:cNvPr id="6" name="Slide Number Placeholder 2"/>
          <p:cNvSpPr txBox="1">
            <a:spLocks/>
          </p:cNvSpPr>
          <p:nvPr/>
        </p:nvSpPr>
        <p:spPr>
          <a:xfrm>
            <a:off x="0" y="210209"/>
            <a:ext cx="0" cy="0"/>
          </a:xfrm>
        </p:spPr>
        <p:txBody>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endParaRPr lang="en-US" dirty="0"/>
          </a:p>
        </p:txBody>
      </p:sp>
      <p:sp>
        <p:nvSpPr>
          <p:cNvPr id="7" name="Pentagon 6"/>
          <p:cNvSpPr/>
          <p:nvPr/>
        </p:nvSpPr>
        <p:spPr>
          <a:xfrm>
            <a:off x="4045592" y="1215223"/>
            <a:ext cx="2898805" cy="2954991"/>
          </a:xfrm>
          <a:prstGeom prst="homePlate">
            <a:avLst>
              <a:gd name="adj" fmla="val 10338"/>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8" name="Content Placeholder 2"/>
          <p:cNvSpPr txBox="1">
            <a:spLocks/>
          </p:cNvSpPr>
          <p:nvPr/>
        </p:nvSpPr>
        <p:spPr>
          <a:xfrm>
            <a:off x="4015336" y="1340430"/>
            <a:ext cx="2697098" cy="2667000"/>
          </a:xfrm>
          <a:prstGeom prst="rect">
            <a:avLst/>
          </a:prstGeom>
        </p:spPr>
        <p:txBody>
          <a:bodyPr>
            <a:noAutofit/>
          </a:bodyPr>
          <a:lst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Arial"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Arial"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Arial"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en-US"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DevOps is about</a:t>
            </a:r>
            <a:endParaRPr lang="en-US" dirty="0" smtClean="0">
              <a:solidFill>
                <a:schemeClr val="bg1"/>
              </a:solidFill>
              <a:latin typeface="Segoe UI" panose="020B0502040204020203" pitchFamily="34" charset="0"/>
              <a:ea typeface="Segoe UI" panose="020B0502040204020203" pitchFamily="34" charset="0"/>
              <a:cs typeface="Segoe UI" panose="020B0502040204020203" pitchFamily="34" charset="0"/>
            </a:endParaRPr>
          </a:p>
          <a:p>
            <a:pPr marL="339716" indent="-233357">
              <a:buClr>
                <a:schemeClr val="bg1"/>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Dev and Ops working as one team </a:t>
            </a:r>
          </a:p>
          <a:p>
            <a:pPr marL="339716" indent="-233357">
              <a:buClr>
                <a:schemeClr val="bg1"/>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Common goal, common metrics and single process</a:t>
            </a:r>
          </a:p>
          <a:p>
            <a:pPr marL="339716" indent="-233357">
              <a:buClr>
                <a:schemeClr val="bg1"/>
              </a:buClr>
            </a:pPr>
            <a:r>
              <a:rPr lang="en-US" sz="15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Unified tooling and no-touch automation</a:t>
            </a:r>
            <a:endParaRPr lang="en-US" sz="15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9" name="Pentagon 8"/>
          <p:cNvSpPr/>
          <p:nvPr/>
        </p:nvSpPr>
        <p:spPr>
          <a:xfrm>
            <a:off x="506374" y="1215223"/>
            <a:ext cx="3539218" cy="2954991"/>
          </a:xfrm>
          <a:prstGeom prst="homePlate">
            <a:avLst>
              <a:gd name="adj" fmla="val 13061"/>
            </a:avLst>
          </a:prstGeom>
          <a:solidFill>
            <a:schemeClr val="bg1"/>
          </a:solidFill>
          <a:ln>
            <a:solidFill>
              <a:schemeClr val="bg1">
                <a:lumMod val="7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solidFill>
                <a:prstClr val="white"/>
              </a:solidFill>
            </a:endParaRPr>
          </a:p>
        </p:txBody>
      </p:sp>
      <p:pic>
        <p:nvPicPr>
          <p:cNvPr id="10" name="Picture 2"/>
          <p:cNvPicPr>
            <a:picLocks noChangeAspect="1" noChangeArrowheads="1"/>
          </p:cNvPicPr>
          <p:nvPr/>
        </p:nvPicPr>
        <p:blipFill>
          <a:blip r:embed="rId2" cstate="print"/>
          <a:srcRect/>
          <a:stretch>
            <a:fillRect/>
          </a:stretch>
        </p:blipFill>
        <p:spPr bwMode="auto">
          <a:xfrm>
            <a:off x="400970" y="1344614"/>
            <a:ext cx="3648075" cy="2517438"/>
          </a:xfrm>
          <a:prstGeom prst="rect">
            <a:avLst/>
          </a:prstGeom>
          <a:noFill/>
          <a:ln w="9525">
            <a:noFill/>
            <a:miter lim="800000"/>
            <a:headEnd/>
            <a:tailEnd/>
          </a:ln>
          <a:effectLst/>
        </p:spPr>
      </p:pic>
      <p:sp>
        <p:nvSpPr>
          <p:cNvPr id="11" name="TextBox 10"/>
          <p:cNvSpPr txBox="1"/>
          <p:nvPr/>
        </p:nvSpPr>
        <p:spPr>
          <a:xfrm>
            <a:off x="7009198" y="1853810"/>
            <a:ext cx="2158446" cy="2308324"/>
          </a:xfrm>
          <a:prstGeom prst="rect">
            <a:avLst/>
          </a:prstGeom>
          <a:noFill/>
        </p:spPr>
        <p:txBody>
          <a:bodyPr wrap="square" rtlCol="0">
            <a:spAutoFit/>
          </a:bodyPr>
          <a:lstStyle/>
          <a:p>
            <a:pPr marL="257175" indent="-257175">
              <a:buFont typeface="Wingdings" panose="05000000000000000000" pitchFamily="2" charset="2"/>
              <a:buChar char="ü"/>
            </a:pPr>
            <a:r>
              <a:rPr lang="en-US" b="1" dirty="0">
                <a:solidFill>
                  <a:srgbClr val="0070C0"/>
                </a:solidFill>
                <a:latin typeface="Arial" pitchFamily="34" charset="0"/>
                <a:cs typeface="Arial" pitchFamily="34" charset="0"/>
              </a:rPr>
              <a:t>Speed</a:t>
            </a:r>
          </a:p>
          <a:p>
            <a:pPr marL="257175" indent="-257175">
              <a:buFont typeface="Wingdings" panose="05000000000000000000" pitchFamily="2" charset="2"/>
              <a:buChar char="ü"/>
            </a:pPr>
            <a:endParaRPr lang="en-US" b="1" dirty="0">
              <a:solidFill>
                <a:srgbClr val="0070C0"/>
              </a:solidFill>
              <a:latin typeface="Arial" pitchFamily="34" charset="0"/>
              <a:cs typeface="Arial" pitchFamily="34" charset="0"/>
            </a:endParaRPr>
          </a:p>
          <a:p>
            <a:pPr marL="257175" indent="-257175">
              <a:buFont typeface="Wingdings" panose="05000000000000000000" pitchFamily="2" charset="2"/>
              <a:buChar char="ü"/>
            </a:pPr>
            <a:r>
              <a:rPr lang="en-US" b="1" dirty="0">
                <a:solidFill>
                  <a:srgbClr val="0070C0"/>
                </a:solidFill>
                <a:latin typeface="Arial" pitchFamily="34" charset="0"/>
                <a:cs typeface="Arial" pitchFamily="34" charset="0"/>
              </a:rPr>
              <a:t>Quality</a:t>
            </a:r>
          </a:p>
          <a:p>
            <a:pPr marL="257175" indent="-257175">
              <a:buFont typeface="Wingdings" panose="05000000000000000000" pitchFamily="2" charset="2"/>
              <a:buChar char="ü"/>
            </a:pPr>
            <a:endParaRPr lang="en-US" b="1" dirty="0">
              <a:solidFill>
                <a:srgbClr val="0070C0"/>
              </a:solidFill>
              <a:latin typeface="Arial" pitchFamily="34" charset="0"/>
              <a:cs typeface="Arial" pitchFamily="34" charset="0"/>
            </a:endParaRPr>
          </a:p>
          <a:p>
            <a:pPr marL="257175" indent="-257175">
              <a:buFont typeface="Wingdings" panose="05000000000000000000" pitchFamily="2" charset="2"/>
              <a:buChar char="ü"/>
            </a:pPr>
            <a:r>
              <a:rPr lang="en-US" b="1" dirty="0">
                <a:solidFill>
                  <a:srgbClr val="0070C0"/>
                </a:solidFill>
                <a:latin typeface="Arial" pitchFamily="34" charset="0"/>
                <a:cs typeface="Arial" pitchFamily="34" charset="0"/>
              </a:rPr>
              <a:t>Increased support efficiency</a:t>
            </a:r>
          </a:p>
          <a:p>
            <a:pPr marL="257175" indent="-257175">
              <a:buFont typeface="Wingdings" panose="05000000000000000000" pitchFamily="2" charset="2"/>
              <a:buChar char="ü"/>
            </a:pPr>
            <a:endParaRPr lang="en-US" b="1" dirty="0">
              <a:solidFill>
                <a:srgbClr val="0070C0"/>
              </a:solidFill>
              <a:latin typeface="Arial" pitchFamily="34" charset="0"/>
              <a:cs typeface="Arial" pitchFamily="34" charset="0"/>
            </a:endParaRPr>
          </a:p>
        </p:txBody>
      </p:sp>
      <p:cxnSp>
        <p:nvCxnSpPr>
          <p:cNvPr id="12" name="Straight Connector 11"/>
          <p:cNvCxnSpPr/>
          <p:nvPr/>
        </p:nvCxnSpPr>
        <p:spPr>
          <a:xfrm>
            <a:off x="7009197" y="1074029"/>
            <a:ext cx="0" cy="309618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800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700826" y="2146223"/>
            <a:ext cx="5087512" cy="1861457"/>
          </a:xfrm>
          <a:prstGeom prst="rect">
            <a:avLst/>
          </a:prstGeom>
          <a:solidFill>
            <a:schemeClr val="accent5">
              <a:lumMod val="75000"/>
              <a:alpha val="1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US" sz="2400" dirty="0" smtClean="0"/>
              <a:t>Why DevOps ?</a:t>
            </a:r>
            <a:endParaRPr lang="en-US" sz="2400" dirty="0"/>
          </a:p>
        </p:txBody>
      </p:sp>
      <p:sp>
        <p:nvSpPr>
          <p:cNvPr id="3" name="Text Placeholder 2"/>
          <p:cNvSpPr>
            <a:spLocks noGrp="1"/>
          </p:cNvSpPr>
          <p:nvPr>
            <p:ph type="body" sz="quarter" idx="10"/>
          </p:nvPr>
        </p:nvSpPr>
        <p:spPr>
          <a:xfrm>
            <a:off x="348494" y="719014"/>
            <a:ext cx="8421947" cy="1287800"/>
          </a:xfrm>
        </p:spPr>
        <p:txBody>
          <a:bodyPr/>
          <a:lstStyle/>
          <a:p>
            <a:pPr fontAlgn="base"/>
            <a:r>
              <a:rPr lang="en-US" dirty="0"/>
              <a:t>In delivering quality software to valuable customers, Dev and Ops are in conflict with each other</a:t>
            </a:r>
            <a:r>
              <a:rPr lang="en-US" dirty="0" smtClean="0"/>
              <a:t>.</a:t>
            </a:r>
            <a:endParaRPr lang="en-US" dirty="0"/>
          </a:p>
          <a:p>
            <a:pPr fontAlgn="base"/>
            <a:r>
              <a:rPr lang="en-US" dirty="0"/>
              <a:t>Dev expects need for change as development works on new features, bug fixes etc.., and they want the changes rolled out quickly to production</a:t>
            </a:r>
            <a:r>
              <a:rPr lang="en-US" dirty="0" smtClean="0"/>
              <a:t>.</a:t>
            </a:r>
            <a:endParaRPr lang="en-US" dirty="0"/>
          </a:p>
          <a:p>
            <a:pPr fontAlgn="base"/>
            <a:r>
              <a:rPr lang="en-US" dirty="0"/>
              <a:t>Once the Software is delivered, the Operation Department avoids changes to ensure stability.</a:t>
            </a:r>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sp>
        <p:nvSpPr>
          <p:cNvPr id="9" name="Oval 8"/>
          <p:cNvSpPr/>
          <p:nvPr/>
        </p:nvSpPr>
        <p:spPr>
          <a:xfrm>
            <a:off x="2038283" y="2435645"/>
            <a:ext cx="1490965" cy="1318858"/>
          </a:xfrm>
          <a:prstGeom prst="ellipse">
            <a:avLst/>
          </a:prstGeom>
          <a:solidFill>
            <a:srgbClr val="0F9FC3"/>
          </a:solidFill>
          <a:ln w="25400" cap="flat">
            <a:solidFill>
              <a:srgbClr val="B8B8B8"/>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dirty="0" smtClean="0">
                <a:solidFill>
                  <a:schemeClr val="bg1"/>
                </a:solidFill>
              </a:rPr>
              <a:t>Dev</a:t>
            </a:r>
            <a:endParaRPr lang="en-US" dirty="0">
              <a:solidFill>
                <a:schemeClr val="bg1"/>
              </a:solidFill>
            </a:endParaRPr>
          </a:p>
        </p:txBody>
      </p:sp>
      <p:sp>
        <p:nvSpPr>
          <p:cNvPr id="12" name="Rounded Rectangle 11"/>
          <p:cNvSpPr/>
          <p:nvPr/>
        </p:nvSpPr>
        <p:spPr>
          <a:xfrm>
            <a:off x="1700826" y="4482925"/>
            <a:ext cx="5087512" cy="342852"/>
          </a:xfrm>
          <a:prstGeom prst="roundRect">
            <a:avLst/>
          </a:prstGeom>
          <a:solidFill>
            <a:srgbClr val="0F9FC3"/>
          </a:solidFill>
          <a:ln w="25400" cap="flat">
            <a:noFill/>
            <a:prstDash val="solid"/>
            <a:round/>
          </a:ln>
          <a:effectLst>
            <a:outerShdw blurRad="76200" dist="12700" dir="2700000" sy="-23000" kx="-800400" algn="bl" rotWithShape="0">
              <a:prstClr val="black">
                <a:alpha val="2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dirty="0" smtClean="0">
                <a:solidFill>
                  <a:schemeClr val="bg1"/>
                </a:solidFill>
              </a:rPr>
              <a:t>Business</a:t>
            </a:r>
            <a:endParaRPr lang="en-US" dirty="0">
              <a:solidFill>
                <a:schemeClr val="bg1"/>
              </a:solidFill>
            </a:endParaRPr>
          </a:p>
        </p:txBody>
      </p:sp>
      <p:sp>
        <p:nvSpPr>
          <p:cNvPr id="13" name="Oval 12"/>
          <p:cNvSpPr/>
          <p:nvPr/>
        </p:nvSpPr>
        <p:spPr>
          <a:xfrm>
            <a:off x="4965936" y="2435645"/>
            <a:ext cx="1490965" cy="1318858"/>
          </a:xfrm>
          <a:prstGeom prst="ellipse">
            <a:avLst/>
          </a:prstGeom>
          <a:solidFill>
            <a:srgbClr val="0F9FC3"/>
          </a:solidFill>
          <a:ln w="25400" cap="flat">
            <a:solidFill>
              <a:srgbClr val="B8B8B8"/>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dirty="0">
                <a:solidFill>
                  <a:schemeClr val="bg1"/>
                </a:solidFill>
              </a:rPr>
              <a:t>Ops</a:t>
            </a:r>
          </a:p>
        </p:txBody>
      </p:sp>
      <p:sp>
        <p:nvSpPr>
          <p:cNvPr id="10" name="Oval 9"/>
          <p:cNvSpPr/>
          <p:nvPr/>
        </p:nvSpPr>
        <p:spPr>
          <a:xfrm>
            <a:off x="3023253" y="2435645"/>
            <a:ext cx="2448678" cy="1318858"/>
          </a:xfrm>
          <a:prstGeom prst="ellipse">
            <a:avLst/>
          </a:prstGeom>
          <a:solidFill>
            <a:srgbClr val="0F9FC3"/>
          </a:solidFill>
          <a:ln w="25400" cap="flat">
            <a:noFill/>
            <a:prstDash val="solid"/>
            <a:round/>
          </a:ln>
          <a:effectLst>
            <a:outerShdw blurRad="63500" sx="102000" sy="102000" algn="ctr"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dirty="0">
                <a:solidFill>
                  <a:schemeClr val="bg1"/>
                </a:solidFill>
              </a:rPr>
              <a:t>DevOps</a:t>
            </a:r>
          </a:p>
        </p:txBody>
      </p:sp>
      <p:sp>
        <p:nvSpPr>
          <p:cNvPr id="17" name="Striped Right Arrow 16"/>
          <p:cNvSpPr/>
          <p:nvPr/>
        </p:nvSpPr>
        <p:spPr>
          <a:xfrm rot="5400000">
            <a:off x="2547408" y="4061684"/>
            <a:ext cx="398367" cy="290361"/>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Striped Right Arrow 17"/>
          <p:cNvSpPr/>
          <p:nvPr/>
        </p:nvSpPr>
        <p:spPr>
          <a:xfrm rot="5400000">
            <a:off x="5618275" y="4064331"/>
            <a:ext cx="398367" cy="290361"/>
          </a:xfrm>
          <a:prstGeom prst="stripedRightArrow">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88024000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43" y="90321"/>
            <a:ext cx="8723050" cy="452986"/>
          </a:xfrm>
        </p:spPr>
        <p:txBody>
          <a:bodyPr/>
          <a:lstStyle/>
          <a:p>
            <a:r>
              <a:rPr lang="en-US" dirty="0" smtClean="0"/>
              <a:t>Key DevOps Goals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pic>
        <p:nvPicPr>
          <p:cNvPr id="5" name="Picture 4"/>
          <p:cNvPicPr>
            <a:picLocks noChangeAspect="1"/>
          </p:cNvPicPr>
          <p:nvPr/>
        </p:nvPicPr>
        <p:blipFill>
          <a:blip r:embed="rId2"/>
          <a:stretch>
            <a:fillRect/>
          </a:stretch>
        </p:blipFill>
        <p:spPr>
          <a:xfrm>
            <a:off x="296691" y="498147"/>
            <a:ext cx="8624302" cy="3990847"/>
          </a:xfrm>
          <a:prstGeom prst="rect">
            <a:avLst/>
          </a:prstGeom>
        </p:spPr>
      </p:pic>
    </p:spTree>
    <p:extLst>
      <p:ext uri="{BB962C8B-B14F-4D97-AF65-F5344CB8AC3E}">
        <p14:creationId xmlns:p14="http://schemas.microsoft.com/office/powerpoint/2010/main" val="40485705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
          </p:nvPr>
        </p:nvSpPr>
        <p:spPr/>
        <p:txBody>
          <a:bodyPr/>
          <a:lstStyle/>
          <a:p>
            <a:fld id="{86CB4B4D-7CA3-9044-876B-883B54F8677D}" type="slidenum">
              <a:rPr lang="en-US" smtClean="0"/>
              <a:pPr/>
              <a:t>7</a:t>
            </a:fld>
            <a:endParaRPr lang="en-US" dirty="0"/>
          </a:p>
        </p:txBody>
      </p:sp>
      <p:sp>
        <p:nvSpPr>
          <p:cNvPr id="5" name="Right Arrow 4"/>
          <p:cNvSpPr/>
          <p:nvPr/>
        </p:nvSpPr>
        <p:spPr>
          <a:xfrm>
            <a:off x="231388" y="189571"/>
            <a:ext cx="8771078" cy="1000931"/>
          </a:xfrm>
          <a:custGeom>
            <a:avLst/>
            <a:gdLst>
              <a:gd name="connsiteX0" fmla="*/ 0 w 8934363"/>
              <a:gd name="connsiteY0" fmla="*/ 332845 h 1331381"/>
              <a:gd name="connsiteX1" fmla="*/ 8268673 w 8934363"/>
              <a:gd name="connsiteY1" fmla="*/ 332845 h 1331381"/>
              <a:gd name="connsiteX2" fmla="*/ 8268673 w 8934363"/>
              <a:gd name="connsiteY2" fmla="*/ 0 h 1331381"/>
              <a:gd name="connsiteX3" fmla="*/ 8934363 w 8934363"/>
              <a:gd name="connsiteY3" fmla="*/ 665691 h 1331381"/>
              <a:gd name="connsiteX4" fmla="*/ 8268673 w 8934363"/>
              <a:gd name="connsiteY4" fmla="*/ 1331381 h 1331381"/>
              <a:gd name="connsiteX5" fmla="*/ 8268673 w 8934363"/>
              <a:gd name="connsiteY5" fmla="*/ 998536 h 1331381"/>
              <a:gd name="connsiteX6" fmla="*/ 0 w 8934363"/>
              <a:gd name="connsiteY6" fmla="*/ 998536 h 1331381"/>
              <a:gd name="connsiteX7" fmla="*/ 0 w 8934363"/>
              <a:gd name="connsiteY7" fmla="*/ 332845 h 1331381"/>
              <a:gd name="connsiteX0" fmla="*/ 0 w 8814620"/>
              <a:gd name="connsiteY0" fmla="*/ 332845 h 1331381"/>
              <a:gd name="connsiteX1" fmla="*/ 8268673 w 8814620"/>
              <a:gd name="connsiteY1" fmla="*/ 332845 h 1331381"/>
              <a:gd name="connsiteX2" fmla="*/ 8268673 w 8814620"/>
              <a:gd name="connsiteY2" fmla="*/ 0 h 1331381"/>
              <a:gd name="connsiteX3" fmla="*/ 8814620 w 8814620"/>
              <a:gd name="connsiteY3" fmla="*/ 665691 h 1331381"/>
              <a:gd name="connsiteX4" fmla="*/ 8268673 w 8814620"/>
              <a:gd name="connsiteY4" fmla="*/ 1331381 h 1331381"/>
              <a:gd name="connsiteX5" fmla="*/ 8268673 w 8814620"/>
              <a:gd name="connsiteY5" fmla="*/ 998536 h 1331381"/>
              <a:gd name="connsiteX6" fmla="*/ 0 w 8814620"/>
              <a:gd name="connsiteY6" fmla="*/ 998536 h 1331381"/>
              <a:gd name="connsiteX7" fmla="*/ 0 w 8814620"/>
              <a:gd name="connsiteY7" fmla="*/ 332845 h 133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4620" h="1331381">
                <a:moveTo>
                  <a:pt x="0" y="332845"/>
                </a:moveTo>
                <a:lnTo>
                  <a:pt x="8268673" y="332845"/>
                </a:lnTo>
                <a:lnTo>
                  <a:pt x="8268673" y="0"/>
                </a:lnTo>
                <a:lnTo>
                  <a:pt x="8814620" y="665691"/>
                </a:lnTo>
                <a:lnTo>
                  <a:pt x="8268673" y="1331381"/>
                </a:lnTo>
                <a:lnTo>
                  <a:pt x="8268673" y="998536"/>
                </a:lnTo>
                <a:lnTo>
                  <a:pt x="0" y="998536"/>
                </a:lnTo>
                <a:lnTo>
                  <a:pt x="0" y="332845"/>
                </a:lnTo>
                <a:close/>
              </a:path>
            </a:pathLst>
          </a:custGeom>
          <a:solidFill>
            <a:schemeClr val="accent3">
              <a:lumMod val="60000"/>
              <a:lumOff val="40000"/>
            </a:schemeClr>
          </a:solidFill>
          <a:ln w="25400" cap="flat">
            <a:no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noAutofit/>
          </a:bodyPr>
          <a:lstStyle/>
          <a:p>
            <a:pPr algn="ctr"/>
            <a:endParaRPr lang="en-US" dirty="0" smtClean="0">
              <a:solidFill>
                <a:schemeClr val="bg1"/>
              </a:solidFill>
            </a:endParaRPr>
          </a:p>
          <a:p>
            <a:pPr algn="ctr"/>
            <a:r>
              <a:rPr lang="en-US" sz="2000" dirty="0" smtClean="0">
                <a:solidFill>
                  <a:schemeClr val="bg1"/>
                </a:solidFill>
              </a:rPr>
              <a:t>DevOps Pipeline</a:t>
            </a:r>
            <a:endParaRPr lang="en-US" sz="2000" dirty="0">
              <a:solidFill>
                <a:schemeClr val="bg1"/>
              </a:solidFill>
            </a:endParaRPr>
          </a:p>
          <a:p>
            <a:endParaRPr lang="en-US" dirty="0">
              <a:solidFill>
                <a:schemeClr val="bg1"/>
              </a:solidFill>
            </a:endParaRPr>
          </a:p>
        </p:txBody>
      </p:sp>
      <p:sp>
        <p:nvSpPr>
          <p:cNvPr id="6" name="Can 5"/>
          <p:cNvSpPr/>
          <p:nvPr/>
        </p:nvSpPr>
        <p:spPr>
          <a:xfrm rot="5400000">
            <a:off x="7204043" y="1033069"/>
            <a:ext cx="779129" cy="1763476"/>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Operations &amp;</a:t>
            </a:r>
          </a:p>
          <a:p>
            <a:r>
              <a:rPr lang="en-US" dirty="0">
                <a:solidFill>
                  <a:schemeClr val="bg1"/>
                </a:solidFill>
              </a:rPr>
              <a:t>    Monitoring </a:t>
            </a:r>
          </a:p>
        </p:txBody>
      </p:sp>
      <p:sp>
        <p:nvSpPr>
          <p:cNvPr id="7" name="Can 6"/>
          <p:cNvSpPr/>
          <p:nvPr/>
        </p:nvSpPr>
        <p:spPr>
          <a:xfrm rot="5400000">
            <a:off x="5669927" y="1086789"/>
            <a:ext cx="783772" cy="1654638"/>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Deployment</a:t>
            </a:r>
          </a:p>
        </p:txBody>
      </p:sp>
      <p:sp>
        <p:nvSpPr>
          <p:cNvPr id="8" name="Can 7"/>
          <p:cNvSpPr/>
          <p:nvPr/>
        </p:nvSpPr>
        <p:spPr>
          <a:xfrm rot="5400000">
            <a:off x="4261469" y="1175481"/>
            <a:ext cx="783772" cy="1483295"/>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Release</a:t>
            </a:r>
          </a:p>
        </p:txBody>
      </p:sp>
      <p:sp>
        <p:nvSpPr>
          <p:cNvPr id="9" name="Can 8"/>
          <p:cNvSpPr/>
          <p:nvPr/>
        </p:nvSpPr>
        <p:spPr>
          <a:xfrm rot="5400000">
            <a:off x="2964538" y="1211267"/>
            <a:ext cx="783772" cy="1403456"/>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Test</a:t>
            </a:r>
          </a:p>
        </p:txBody>
      </p:sp>
      <p:sp>
        <p:nvSpPr>
          <p:cNvPr id="10" name="Can 9"/>
          <p:cNvSpPr/>
          <p:nvPr/>
        </p:nvSpPr>
        <p:spPr>
          <a:xfrm rot="5400000">
            <a:off x="1764388" y="1227292"/>
            <a:ext cx="783771" cy="1370392"/>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Build</a:t>
            </a:r>
          </a:p>
        </p:txBody>
      </p:sp>
      <p:sp>
        <p:nvSpPr>
          <p:cNvPr id="11" name="Can 10"/>
          <p:cNvSpPr/>
          <p:nvPr/>
        </p:nvSpPr>
        <p:spPr>
          <a:xfrm rot="5400000">
            <a:off x="542853" y="1211358"/>
            <a:ext cx="783770" cy="1402256"/>
          </a:xfrm>
          <a:prstGeom prst="can">
            <a:avLst/>
          </a:prstGeom>
          <a:solidFill>
            <a:srgbClr val="0F9FC3"/>
          </a:solidFill>
          <a:ln w="25400" cap="flat">
            <a:noFill/>
            <a:prstDash val="solid"/>
            <a:round/>
          </a:ln>
          <a:effectLst>
            <a:outerShdw blurRad="152400" dist="317500" dir="5400000" sx="90000" sy="-19000" rotWithShape="0">
              <a:prstClr val="black">
                <a:alpha val="15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vert270" wrap="square" lIns="45719" tIns="45719" rIns="45719" bIns="45719" numCol="1" spcCol="38100" rtlCol="0" anchor="ctr">
            <a:noAutofit/>
          </a:bodyPr>
          <a:lstStyle/>
          <a:p>
            <a:r>
              <a:rPr lang="en-US" dirty="0">
                <a:solidFill>
                  <a:schemeClr val="bg1"/>
                </a:solidFill>
              </a:rPr>
              <a:t> Planning</a:t>
            </a:r>
          </a:p>
        </p:txBody>
      </p:sp>
      <p:sp>
        <p:nvSpPr>
          <p:cNvPr id="12" name="Bent-Up Arrow 11"/>
          <p:cNvSpPr/>
          <p:nvPr/>
        </p:nvSpPr>
        <p:spPr>
          <a:xfrm>
            <a:off x="235831" y="3104432"/>
            <a:ext cx="3824541" cy="440868"/>
          </a:xfrm>
          <a:prstGeom prst="bentUpArrow">
            <a:avLst>
              <a:gd name="adj1" fmla="val 50000"/>
              <a:gd name="adj2" fmla="val 25000"/>
              <a:gd name="adj3" fmla="val 25000"/>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sz="1400" dirty="0">
                <a:solidFill>
                  <a:schemeClr val="bg1"/>
                </a:solidFill>
              </a:rPr>
              <a:t>Continuous Integration</a:t>
            </a:r>
          </a:p>
        </p:txBody>
      </p:sp>
      <p:sp>
        <p:nvSpPr>
          <p:cNvPr id="13" name="Bent-Up Arrow 12"/>
          <p:cNvSpPr/>
          <p:nvPr/>
        </p:nvSpPr>
        <p:spPr>
          <a:xfrm>
            <a:off x="235831" y="2758901"/>
            <a:ext cx="2607859" cy="417689"/>
          </a:xfrm>
          <a:prstGeom prst="bentUpArrow">
            <a:avLst>
              <a:gd name="adj1" fmla="val 50000"/>
              <a:gd name="adj2" fmla="val 25000"/>
              <a:gd name="adj3" fmla="val 25000"/>
            </a:avLst>
          </a:prstGeom>
          <a:solidFill>
            <a:schemeClr val="accent2">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algn="ctr"/>
            <a:r>
              <a:rPr lang="en-US" sz="1400" dirty="0">
                <a:solidFill>
                  <a:schemeClr val="bg1"/>
                </a:solidFill>
              </a:rPr>
              <a:t>Agile Development</a:t>
            </a:r>
          </a:p>
        </p:txBody>
      </p:sp>
      <p:sp>
        <p:nvSpPr>
          <p:cNvPr id="14" name="Bent-Up Arrow 13"/>
          <p:cNvSpPr/>
          <p:nvPr/>
        </p:nvSpPr>
        <p:spPr>
          <a:xfrm>
            <a:off x="233612" y="3471131"/>
            <a:ext cx="6655520" cy="444852"/>
          </a:xfrm>
          <a:prstGeom prst="bentUpArrow">
            <a:avLst>
              <a:gd name="adj1" fmla="val 50000"/>
              <a:gd name="adj2" fmla="val 25000"/>
              <a:gd name="adj3" fmla="val 25000"/>
            </a:avLst>
          </a:prstGeom>
          <a:solidFill>
            <a:schemeClr val="accent1">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smtClean="0">
                <a:ln>
                  <a:noFill/>
                </a:ln>
                <a:solidFill>
                  <a:schemeClr val="bg1"/>
                </a:solidFill>
                <a:effectLst/>
                <a:uFillTx/>
                <a:latin typeface="+mn-lt"/>
                <a:ea typeface="+mn-ea"/>
                <a:cs typeface="+mn-cs"/>
                <a:sym typeface="Calibri"/>
              </a:rPr>
              <a:t>Continuous Deployment</a:t>
            </a:r>
            <a:endParaRPr kumimoji="0" lang="en-US" sz="1400" b="0" i="0" u="none" strike="noStrike" cap="none" spc="0" normalizeH="0" baseline="0" dirty="0">
              <a:ln>
                <a:noFill/>
              </a:ln>
              <a:solidFill>
                <a:schemeClr val="bg1"/>
              </a:solidFill>
              <a:effectLst/>
              <a:uFillTx/>
              <a:latin typeface="+mn-lt"/>
              <a:ea typeface="+mn-ea"/>
              <a:cs typeface="+mn-cs"/>
              <a:sym typeface="Calibri"/>
            </a:endParaRPr>
          </a:p>
        </p:txBody>
      </p:sp>
      <p:sp>
        <p:nvSpPr>
          <p:cNvPr id="15" name="Bent-Up Arrow 14"/>
          <p:cNvSpPr/>
          <p:nvPr/>
        </p:nvSpPr>
        <p:spPr>
          <a:xfrm>
            <a:off x="233611" y="3836787"/>
            <a:ext cx="8241735" cy="444803"/>
          </a:xfrm>
          <a:prstGeom prst="bentUpArrow">
            <a:avLst>
              <a:gd name="adj1" fmla="val 50000"/>
              <a:gd name="adj2" fmla="val 25000"/>
              <a:gd name="adj3" fmla="val 25000"/>
            </a:avLst>
          </a:prstGeom>
          <a:solidFill>
            <a:schemeClr val="accent5">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457200" rtl="0" fontAlgn="auto" latinLnBrk="0" hangingPunct="0">
              <a:lnSpc>
                <a:spcPct val="100000"/>
              </a:lnSpc>
              <a:spcBef>
                <a:spcPts val="0"/>
              </a:spcBef>
              <a:spcAft>
                <a:spcPts val="0"/>
              </a:spcAft>
              <a:buClrTx/>
              <a:buSzTx/>
              <a:buFontTx/>
              <a:buNone/>
              <a:tabLst/>
            </a:pPr>
            <a:r>
              <a:rPr lang="en-US" sz="1600" dirty="0" smtClean="0">
                <a:solidFill>
                  <a:schemeClr val="bg1"/>
                </a:solidFill>
              </a:rPr>
              <a:t>DevOps</a:t>
            </a:r>
            <a:endParaRPr kumimoji="0" lang="en-US" sz="1600" b="0" i="0" u="none" strike="noStrike" cap="none" spc="0" normalizeH="0" baseline="0" dirty="0">
              <a:ln>
                <a:noFill/>
              </a:ln>
              <a:solidFill>
                <a:schemeClr val="bg1"/>
              </a:solidFill>
              <a:effectLst/>
              <a:uFillTx/>
              <a:sym typeface="Calibri"/>
            </a:endParaRPr>
          </a:p>
        </p:txBody>
      </p:sp>
      <p:cxnSp>
        <p:nvCxnSpPr>
          <p:cNvPr id="16" name="Straight Connector 15"/>
          <p:cNvCxnSpPr>
            <a:endCxn id="13" idx="0"/>
          </p:cNvCxnSpPr>
          <p:nvPr/>
        </p:nvCxnSpPr>
        <p:spPr>
          <a:xfrm flipH="1">
            <a:off x="2739268" y="2590668"/>
            <a:ext cx="5131" cy="168233"/>
          </a:xfrm>
          <a:prstGeom prst="line">
            <a:avLst/>
          </a:prstGeom>
          <a:noFill/>
          <a:ln w="12700" cap="flat">
            <a:solidFill>
              <a:schemeClr val="accent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Connector 16"/>
          <p:cNvCxnSpPr>
            <a:endCxn id="12" idx="0"/>
          </p:cNvCxnSpPr>
          <p:nvPr/>
        </p:nvCxnSpPr>
        <p:spPr>
          <a:xfrm flipH="1">
            <a:off x="3950155" y="2613091"/>
            <a:ext cx="16974" cy="491341"/>
          </a:xfrm>
          <a:prstGeom prst="line">
            <a:avLst/>
          </a:prstGeom>
          <a:noFill/>
          <a:ln w="12700" cap="flat">
            <a:solidFill>
              <a:schemeClr val="accent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6804063" y="2370124"/>
            <a:ext cx="0" cy="734308"/>
          </a:xfrm>
          <a:prstGeom prst="line">
            <a:avLst/>
          </a:prstGeom>
          <a:noFill/>
          <a:ln w="12700" cap="flat">
            <a:solidFill>
              <a:schemeClr val="accent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8375332" y="2332129"/>
            <a:ext cx="0" cy="1069677"/>
          </a:xfrm>
          <a:prstGeom prst="line">
            <a:avLst/>
          </a:prstGeom>
          <a:noFill/>
          <a:ln w="12700" cap="flat">
            <a:solidFill>
              <a:schemeClr val="accent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3" name="Straight Connector 22"/>
          <p:cNvCxnSpPr/>
          <p:nvPr/>
        </p:nvCxnSpPr>
        <p:spPr>
          <a:xfrm>
            <a:off x="343722" y="1525242"/>
            <a:ext cx="8031610" cy="0"/>
          </a:xfrm>
          <a:prstGeom prst="line">
            <a:avLst/>
          </a:prstGeom>
          <a:noFill/>
          <a:ln w="25400" cap="flat">
            <a:solidFill>
              <a:schemeClr val="tx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886975474"/>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97242" y="1167985"/>
            <a:ext cx="1530608" cy="328278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54" y="101311"/>
            <a:ext cx="8723050" cy="452986"/>
          </a:xfrm>
        </p:spPr>
        <p:txBody>
          <a:bodyPr/>
          <a:lstStyle/>
          <a:p>
            <a:r>
              <a:rPr lang="en-US" dirty="0" smtClean="0"/>
              <a:t>DevOps Challenges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pic>
        <p:nvPicPr>
          <p:cNvPr id="1034" name="Picture 10" descr="https://s3.amazonaws.com/eclincher.wp.upload/wp-content/uploads/2015/08/25155834/people-icon-300x3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08" y="1247537"/>
            <a:ext cx="871440" cy="87144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Resultado de imagen para process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880" y="2292857"/>
            <a:ext cx="971096" cy="97109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esultado de imagen para tech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145" y="3450216"/>
            <a:ext cx="1185155" cy="9324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27850" y="1167984"/>
            <a:ext cx="7179034" cy="1124873"/>
          </a:xfrm>
          <a:prstGeom prst="rect">
            <a:avLst/>
          </a:prstGeom>
          <a:solidFill>
            <a:srgbClr val="1199D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r>
              <a:rPr lang="en-US" sz="1600" b="1" dirty="0">
                <a:solidFill>
                  <a:schemeClr val="bg1"/>
                </a:solidFill>
              </a:rPr>
              <a:t>People</a:t>
            </a:r>
            <a:r>
              <a:rPr lang="en-US" sz="1600" dirty="0">
                <a:solidFill>
                  <a:schemeClr val="bg1"/>
                </a:solidFill>
              </a:rPr>
              <a:t> – </a:t>
            </a:r>
            <a:r>
              <a:rPr lang="en-US" sz="1600" b="1" dirty="0">
                <a:solidFill>
                  <a:schemeClr val="bg1"/>
                </a:solidFill>
              </a:rPr>
              <a:t>Why is it difficult to make Dev and Ops teams work </a:t>
            </a:r>
            <a:r>
              <a:rPr lang="en-US" sz="1600" b="1" dirty="0" err="1">
                <a:solidFill>
                  <a:schemeClr val="bg1"/>
                </a:solidFill>
              </a:rPr>
              <a:t>closely?</a:t>
            </a:r>
            <a:r>
              <a:rPr lang="en-US" sz="1600" dirty="0" err="1">
                <a:solidFill>
                  <a:schemeClr val="bg1"/>
                </a:solidFill>
              </a:rPr>
              <a:t>Dev</a:t>
            </a:r>
            <a:r>
              <a:rPr lang="en-US" sz="1600" dirty="0">
                <a:solidFill>
                  <a:schemeClr val="bg1"/>
                </a:solidFill>
              </a:rPr>
              <a:t> and Ops are part of different hierarchal structure within the organization having different vision and mission; Distributed team across geographies add to the complications.</a:t>
            </a:r>
          </a:p>
        </p:txBody>
      </p:sp>
      <p:sp>
        <p:nvSpPr>
          <p:cNvPr id="16" name="Rectangle 15"/>
          <p:cNvSpPr/>
          <p:nvPr/>
        </p:nvSpPr>
        <p:spPr>
          <a:xfrm>
            <a:off x="1727850" y="2292857"/>
            <a:ext cx="7179034" cy="1063727"/>
          </a:xfrm>
          <a:prstGeom prst="rect">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bg1"/>
              </a:solidFill>
              <a:latin typeface="Arial" panose="020B0604020202020204" pitchFamily="34" charset="0"/>
              <a:cs typeface="Arial" panose="020B0604020202020204" pitchFamily="34" charset="0"/>
            </a:endParaRPr>
          </a:p>
          <a:p>
            <a:r>
              <a:rPr lang="en-US" sz="1400" b="1" dirty="0">
                <a:solidFill>
                  <a:schemeClr val="bg1"/>
                </a:solidFill>
                <a:latin typeface="Arial" panose="020B0604020202020204" pitchFamily="34" charset="0"/>
                <a:cs typeface="Arial" panose="020B0604020202020204" pitchFamily="34" charset="0"/>
              </a:rPr>
              <a:t>Process – What are the challenges in current processes that stops Dev and Ops to have rapid </a:t>
            </a:r>
            <a:r>
              <a:rPr lang="en-US" sz="1400" dirty="0">
                <a:solidFill>
                  <a:schemeClr val="bg1"/>
                </a:solidFill>
                <a:latin typeface="Arial" panose="020B0604020202020204" pitchFamily="34" charset="0"/>
                <a:cs typeface="Arial" panose="020B0604020202020204" pitchFamily="34" charset="0"/>
              </a:rPr>
              <a:t>releases</a:t>
            </a:r>
            <a:r>
              <a:rPr lang="en-US" sz="1400" dirty="0" smtClean="0">
                <a:solidFill>
                  <a:schemeClr val="bg1"/>
                </a:solidFill>
                <a:latin typeface="Arial" panose="020B0604020202020204" pitchFamily="34" charset="0"/>
                <a:cs typeface="Arial" panose="020B0604020202020204" pitchFamily="34" charset="0"/>
              </a:rPr>
              <a:t>? Traditional </a:t>
            </a:r>
            <a:r>
              <a:rPr lang="en-US" sz="1400" dirty="0">
                <a:solidFill>
                  <a:schemeClr val="bg1"/>
                </a:solidFill>
                <a:latin typeface="Arial" panose="020B0604020202020204" pitchFamily="34" charset="0"/>
                <a:cs typeface="Arial" panose="020B0604020202020204" pitchFamily="34" charset="0"/>
              </a:rPr>
              <a:t>processes demands formal handovers which hinder rapid deployment; Both teams have different set of SLAs and metrics.</a:t>
            </a:r>
          </a:p>
          <a:p>
            <a:pPr algn="ctr"/>
            <a:endParaRPr lang="en-US" sz="2800" b="1" dirty="0">
              <a:solidFill>
                <a:schemeClr val="bg1"/>
              </a:solidFill>
              <a:latin typeface="Arial" panose="020B0604020202020204" pitchFamily="34" charset="0"/>
              <a:cs typeface="Arial" panose="020B0604020202020204" pitchFamily="34" charset="0"/>
            </a:endParaRPr>
          </a:p>
        </p:txBody>
      </p:sp>
      <p:sp>
        <p:nvSpPr>
          <p:cNvPr id="17" name="Rectangle 16"/>
          <p:cNvSpPr/>
          <p:nvPr/>
        </p:nvSpPr>
        <p:spPr>
          <a:xfrm>
            <a:off x="1727850" y="3359531"/>
            <a:ext cx="7179034" cy="1091238"/>
          </a:xfrm>
          <a:prstGeom prst="rect">
            <a:avLst/>
          </a:prstGeom>
          <a:solidFill>
            <a:schemeClr val="bg1">
              <a:lumMod val="5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latin typeface="Arial" panose="020B0604020202020204" pitchFamily="34" charset="0"/>
                <a:cs typeface="Arial" panose="020B0604020202020204" pitchFamily="34" charset="0"/>
              </a:rPr>
              <a:t>Technology - What is a problem with technology and tools </a:t>
            </a:r>
            <a:r>
              <a:rPr lang="en-US" sz="1400" b="1" dirty="0" err="1">
                <a:solidFill>
                  <a:schemeClr val="bg1"/>
                </a:solidFill>
                <a:latin typeface="Arial" panose="020B0604020202020204" pitchFamily="34" charset="0"/>
                <a:cs typeface="Arial" panose="020B0604020202020204" pitchFamily="34" charset="0"/>
              </a:rPr>
              <a:t>adoption?</a:t>
            </a:r>
            <a:r>
              <a:rPr lang="en-US" sz="1400" dirty="0" err="1">
                <a:solidFill>
                  <a:schemeClr val="bg1"/>
                </a:solidFill>
                <a:latin typeface="Arial" panose="020B0604020202020204" pitchFamily="34" charset="0"/>
                <a:cs typeface="Arial" panose="020B0604020202020204" pitchFamily="34" charset="0"/>
              </a:rPr>
              <a:t>Lack</a:t>
            </a:r>
            <a:r>
              <a:rPr lang="en-US" sz="1400" dirty="0">
                <a:solidFill>
                  <a:schemeClr val="bg1"/>
                </a:solidFill>
                <a:latin typeface="Arial" panose="020B0604020202020204" pitchFamily="34" charset="0"/>
                <a:cs typeface="Arial" panose="020B0604020202020204" pitchFamily="34" charset="0"/>
              </a:rPr>
              <a:t> of Automation, Insufficient and inconsistent Infrastructure, Inconsistency in performance metrics measured, usage of different tools, etc.</a:t>
            </a:r>
          </a:p>
        </p:txBody>
      </p:sp>
      <p:sp>
        <p:nvSpPr>
          <p:cNvPr id="10" name="Rectangle 9"/>
          <p:cNvSpPr/>
          <p:nvPr/>
        </p:nvSpPr>
        <p:spPr>
          <a:xfrm>
            <a:off x="107632" y="501385"/>
            <a:ext cx="8599294" cy="584775"/>
          </a:xfrm>
          <a:prstGeom prst="rect">
            <a:avLst/>
          </a:prstGeom>
        </p:spPr>
        <p:txBody>
          <a:bodyPr wrap="square">
            <a:spAutoFit/>
          </a:bodyPr>
          <a:lstStyle/>
          <a:p>
            <a:pPr algn="ctr"/>
            <a:r>
              <a:rPr lang="en-US" sz="1600" dirty="0"/>
              <a:t>Successful implementation in any organization can be attributed to the 3 key parameters - </a:t>
            </a:r>
            <a:r>
              <a:rPr lang="en-US" sz="1600" b="1" dirty="0"/>
              <a:t>People</a:t>
            </a:r>
            <a:r>
              <a:rPr lang="en-US" sz="1600" dirty="0"/>
              <a:t>, </a:t>
            </a:r>
            <a:r>
              <a:rPr lang="en-US" sz="1600" b="1" dirty="0"/>
              <a:t>process</a:t>
            </a:r>
            <a:r>
              <a:rPr lang="en-US" sz="1600" dirty="0"/>
              <a:t> and </a:t>
            </a:r>
            <a:r>
              <a:rPr lang="en-US" sz="1600" b="1" dirty="0"/>
              <a:t>Technology</a:t>
            </a:r>
            <a:r>
              <a:rPr lang="en-US" sz="1600" dirty="0"/>
              <a:t>.</a:t>
            </a:r>
          </a:p>
        </p:txBody>
      </p:sp>
    </p:spTree>
    <p:extLst>
      <p:ext uri="{BB962C8B-B14F-4D97-AF65-F5344CB8AC3E}">
        <p14:creationId xmlns:p14="http://schemas.microsoft.com/office/powerpoint/2010/main" val="277921611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Infosys DevOps</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79141" y="603250"/>
            <a:ext cx="8318810" cy="3880625"/>
          </a:xfrm>
          <a:prstGeom prst="rect">
            <a:avLst/>
          </a:prstGeom>
        </p:spPr>
      </p:pic>
    </p:spTree>
    <p:extLst>
      <p:ext uri="{BB962C8B-B14F-4D97-AF65-F5344CB8AC3E}">
        <p14:creationId xmlns:p14="http://schemas.microsoft.com/office/powerpoint/2010/main" val="265041888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683261</TotalTime>
  <Words>371</Words>
  <Application>Microsoft Office PowerPoint</Application>
  <PresentationFormat>On-screen Show (16:9)</PresentationFormat>
  <Paragraphs>94</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vt:lpstr>
      <vt:lpstr>Wingdings</vt:lpstr>
      <vt:lpstr>Infosys Template 1</vt:lpstr>
      <vt:lpstr>DevOps</vt:lpstr>
      <vt:lpstr>DevOps</vt:lpstr>
      <vt:lpstr>What is DevOps ?</vt:lpstr>
      <vt:lpstr>DevOps emerged out of the need to deliver faster and better software and services</vt:lpstr>
      <vt:lpstr>Why DevOps ?</vt:lpstr>
      <vt:lpstr>Key DevOps Goals</vt:lpstr>
      <vt:lpstr>PowerPoint Presentation</vt:lpstr>
      <vt:lpstr>DevOps Challenges</vt:lpstr>
      <vt:lpstr>Infosys DevOps</vt:lpstr>
      <vt:lpstr>Transformation roadmap by Infosys</vt:lpstr>
      <vt:lpstr>…through Infosys DevOps services and capabilities</vt:lpstr>
      <vt:lpstr>DevOps Benefits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Juan Jose Davila Reyes</cp:lastModifiedBy>
  <cp:revision>312</cp:revision>
  <dcterms:modified xsi:type="dcterms:W3CDTF">2018-07-31T18:19:35Z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ies>
</file>