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7"/>
  </p:notesMasterIdLst>
  <p:sldIdLst>
    <p:sldId id="256" r:id="rId2"/>
    <p:sldId id="295" r:id="rId3"/>
    <p:sldId id="296" r:id="rId4"/>
    <p:sldId id="297" r:id="rId5"/>
    <p:sldId id="315" r:id="rId6"/>
    <p:sldId id="311" r:id="rId7"/>
    <p:sldId id="326" r:id="rId8"/>
    <p:sldId id="312" r:id="rId9"/>
    <p:sldId id="313" r:id="rId10"/>
    <p:sldId id="314" r:id="rId11"/>
    <p:sldId id="299" r:id="rId12"/>
    <p:sldId id="303" r:id="rId13"/>
    <p:sldId id="329" r:id="rId14"/>
    <p:sldId id="300" r:id="rId15"/>
    <p:sldId id="301" r:id="rId16"/>
    <p:sldId id="302" r:id="rId17"/>
    <p:sldId id="307" r:id="rId18"/>
    <p:sldId id="316" r:id="rId19"/>
    <p:sldId id="305" r:id="rId20"/>
    <p:sldId id="308" r:id="rId21"/>
    <p:sldId id="317" r:id="rId22"/>
    <p:sldId id="318" r:id="rId23"/>
    <p:sldId id="319" r:id="rId24"/>
    <p:sldId id="325" r:id="rId25"/>
    <p:sldId id="306" r:id="rId26"/>
    <p:sldId id="309" r:id="rId27"/>
    <p:sldId id="324" r:id="rId28"/>
    <p:sldId id="304" r:id="rId29"/>
    <p:sldId id="310" r:id="rId30"/>
    <p:sldId id="323" r:id="rId31"/>
    <p:sldId id="321" r:id="rId32"/>
    <p:sldId id="320" r:id="rId33"/>
    <p:sldId id="322" r:id="rId34"/>
    <p:sldId id="327" r:id="rId35"/>
    <p:sldId id="328" r:id="rId36"/>
  </p:sldIdLst>
  <p:sldSz cx="9144000" cy="5143500" type="screen16x9"/>
  <p:notesSz cx="6858000" cy="9144000"/>
  <p:embeddedFontLst>
    <p:embeddedFont>
      <p:font typeface="Arvo" panose="020B0604020202020204" charset="0"/>
      <p:regular r:id="rId38"/>
      <p:bold r:id="rId39"/>
      <p:italic r:id="rId40"/>
      <p:boldItalic r:id="rId41"/>
    </p:embeddedFont>
    <p:embeddedFont>
      <p:font typeface="Roboto Condensed" panose="020B0604020202020204" pitchFamily="2" charset="0"/>
      <p:regular r:id="rId42"/>
      <p:bold r:id="rId43"/>
      <p:italic r:id="rId44"/>
      <p:boldItalic r:id="rId45"/>
    </p:embeddedFont>
    <p:embeddedFont>
      <p:font typeface="Roboto Condensed Light"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387A0-FF5E-462B-BF46-30F1CFF1E4A9}" v="6" dt="2022-05-05T10:41:01.626"/>
  </p1510:revLst>
</p1510:revInfo>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os.comunidad.madrid/catalogo/dataset/atmosfera_inventario_emisiones/resource/331726ed-341d-47c5-82a2-86fc5a75573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CIENCIA DE DATOS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0020C-EF0A-D547-B4A9-D42CC8BCEE7E}"/>
              </a:ext>
            </a:extLst>
          </p:cNvPr>
          <p:cNvSpPr>
            <a:spLocks noGrp="1"/>
          </p:cNvSpPr>
          <p:nvPr>
            <p:ph type="title"/>
          </p:nvPr>
        </p:nvSpPr>
        <p:spPr/>
        <p:txBody>
          <a:bodyPr/>
          <a:lstStyle/>
          <a:p>
            <a:r>
              <a:rPr lang="es-ES" dirty="0"/>
              <a:t>Cantidad emitida del contaminante</a:t>
            </a:r>
          </a:p>
        </p:txBody>
      </p:sp>
      <p:sp>
        <p:nvSpPr>
          <p:cNvPr id="3" name="Marcador de texto 2">
            <a:extLst>
              <a:ext uri="{FF2B5EF4-FFF2-40B4-BE49-F238E27FC236}">
                <a16:creationId xmlns:a16="http://schemas.microsoft.com/office/drawing/2014/main" id="{7D4648F4-A030-DD00-2DFC-1CD1ACAFF985}"/>
              </a:ext>
            </a:extLst>
          </p:cNvPr>
          <p:cNvSpPr>
            <a:spLocks noGrp="1"/>
          </p:cNvSpPr>
          <p:nvPr>
            <p:ph type="body" idx="1"/>
          </p:nvPr>
        </p:nvSpPr>
        <p:spPr/>
        <p:txBody>
          <a:bodyPr/>
          <a:lstStyle/>
          <a:p>
            <a:r>
              <a:rPr lang="es-ES" sz="1800" dirty="0"/>
              <a:t>Las emisiones de todos los contaminantes son analizadas según la clasificación SNAP (</a:t>
            </a:r>
            <a:r>
              <a:rPr lang="es-ES" sz="1800" dirty="0" err="1"/>
              <a:t>Selected</a:t>
            </a:r>
            <a:r>
              <a:rPr lang="es-ES" sz="1800" dirty="0"/>
              <a:t> </a:t>
            </a:r>
            <a:r>
              <a:rPr lang="es-ES" sz="1800" dirty="0" err="1"/>
              <a:t>Nomenclature</a:t>
            </a:r>
            <a:r>
              <a:rPr lang="es-ES" sz="1800" dirty="0"/>
              <a:t> </a:t>
            </a:r>
            <a:r>
              <a:rPr lang="es-ES" sz="1800" dirty="0" err="1"/>
              <a:t>for</a:t>
            </a:r>
            <a:r>
              <a:rPr lang="es-ES" sz="1800" dirty="0"/>
              <a:t> Air </a:t>
            </a:r>
            <a:r>
              <a:rPr lang="es-ES" sz="1800" dirty="0" err="1"/>
              <a:t>Pollution</a:t>
            </a:r>
            <a:r>
              <a:rPr lang="es-ES" sz="1800" dirty="0"/>
              <a:t> o Nomenclatura de Actividades Potencialmente Contaminantes de la Atmósfera). La evolución global de las emisiones de gases de efecto invernadero es objeto de un análisis complementario al del resto de contaminantes generales basado en la clasificación CRF (</a:t>
            </a:r>
            <a:r>
              <a:rPr lang="es-ES" sz="1800" dirty="0" err="1"/>
              <a:t>Common</a:t>
            </a:r>
            <a:r>
              <a:rPr lang="es-ES" sz="1800" dirty="0"/>
              <a:t> </a:t>
            </a:r>
            <a:r>
              <a:rPr lang="es-ES" sz="1800" dirty="0" err="1"/>
              <a:t>Reporting</a:t>
            </a:r>
            <a:r>
              <a:rPr lang="es-ES" sz="1800" dirty="0"/>
              <a:t> </a:t>
            </a:r>
            <a:r>
              <a:rPr lang="es-ES" sz="1800" dirty="0" err="1"/>
              <a:t>Format</a:t>
            </a:r>
            <a:r>
              <a:rPr lang="es-ES" sz="1800" dirty="0"/>
              <a:t> o Formulario Común para Informes), al haber aspectos que no se pueden abordar adecuadamente desde la perspectiva de la clasificación SNAP.</a:t>
            </a:r>
          </a:p>
        </p:txBody>
      </p:sp>
      <p:sp>
        <p:nvSpPr>
          <p:cNvPr id="4" name="Marcador de número de diapositiva 3">
            <a:extLst>
              <a:ext uri="{FF2B5EF4-FFF2-40B4-BE49-F238E27FC236}">
                <a16:creationId xmlns:a16="http://schemas.microsoft.com/office/drawing/2014/main" id="{0258515C-5F79-0C7B-D902-305A54C2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10</a:t>
            </a:fld>
            <a:endParaRPr lang="es-ES"/>
          </a:p>
        </p:txBody>
      </p:sp>
    </p:spTree>
    <p:extLst>
      <p:ext uri="{BB962C8B-B14F-4D97-AF65-F5344CB8AC3E}">
        <p14:creationId xmlns:p14="http://schemas.microsoft.com/office/powerpoint/2010/main" val="113576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1413C-03E8-A54A-5D8E-C405E526D685}"/>
              </a:ext>
            </a:extLst>
          </p:cNvPr>
          <p:cNvSpPr>
            <a:spLocks noGrp="1"/>
          </p:cNvSpPr>
          <p:nvPr>
            <p:ph type="title"/>
          </p:nvPr>
        </p:nvSpPr>
        <p:spPr/>
        <p:txBody>
          <a:bodyPr/>
          <a:lstStyle/>
          <a:p>
            <a:r>
              <a:rPr lang="es-ES" dirty="0"/>
              <a:t>¿De donde he obtenido los datos?</a:t>
            </a:r>
          </a:p>
        </p:txBody>
      </p:sp>
      <p:sp>
        <p:nvSpPr>
          <p:cNvPr id="3" name="Marcador de texto 2">
            <a:extLst>
              <a:ext uri="{FF2B5EF4-FFF2-40B4-BE49-F238E27FC236}">
                <a16:creationId xmlns:a16="http://schemas.microsoft.com/office/drawing/2014/main" id="{9E9687B3-F794-84D2-014D-6BFE8C3C556C}"/>
              </a:ext>
            </a:extLst>
          </p:cNvPr>
          <p:cNvSpPr>
            <a:spLocks noGrp="1"/>
          </p:cNvSpPr>
          <p:nvPr>
            <p:ph type="body" idx="1"/>
          </p:nvPr>
        </p:nvSpPr>
        <p:spPr>
          <a:xfrm>
            <a:off x="592429" y="4098213"/>
            <a:ext cx="7449151" cy="853887"/>
          </a:xfrm>
        </p:spPr>
        <p:txBody>
          <a:bodyPr/>
          <a:lstStyle/>
          <a:p>
            <a:r>
              <a:rPr lang="es-ES" dirty="0">
                <a:hlinkClick r:id="rId2"/>
              </a:rPr>
              <a:t>https://datos.comunidad.madrid/catalogo/dataset/atmosfera_inventario_emisiones/resource/331726ed-341d-47c5-82a2-86fc5a755732</a:t>
            </a:r>
            <a:endParaRPr lang="es-ES" dirty="0"/>
          </a:p>
          <a:p>
            <a:pPr marL="76200" indent="0">
              <a:buNone/>
            </a:pPr>
            <a:endParaRPr lang="es-ES" dirty="0"/>
          </a:p>
        </p:txBody>
      </p:sp>
      <p:sp>
        <p:nvSpPr>
          <p:cNvPr id="4" name="Marcador de número de diapositiva 3">
            <a:extLst>
              <a:ext uri="{FF2B5EF4-FFF2-40B4-BE49-F238E27FC236}">
                <a16:creationId xmlns:a16="http://schemas.microsoft.com/office/drawing/2014/main" id="{4E31FB72-E0F7-BFD8-D11D-B2C44A000E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11</a:t>
            </a:fld>
            <a:endParaRPr lang="es-ES"/>
          </a:p>
        </p:txBody>
      </p:sp>
      <p:pic>
        <p:nvPicPr>
          <p:cNvPr id="6" name="Imagen 5">
            <a:extLst>
              <a:ext uri="{FF2B5EF4-FFF2-40B4-BE49-F238E27FC236}">
                <a16:creationId xmlns:a16="http://schemas.microsoft.com/office/drawing/2014/main" id="{CD9F7F44-2823-DDA3-C60F-C068CDB4B1F7}"/>
              </a:ext>
            </a:extLst>
          </p:cNvPr>
          <p:cNvPicPr>
            <a:picLocks noChangeAspect="1"/>
          </p:cNvPicPr>
          <p:nvPr/>
        </p:nvPicPr>
        <p:blipFill>
          <a:blip r:embed="rId3"/>
          <a:stretch>
            <a:fillRect/>
          </a:stretch>
        </p:blipFill>
        <p:spPr>
          <a:xfrm>
            <a:off x="1815920" y="1381862"/>
            <a:ext cx="4807754" cy="2379775"/>
          </a:xfrm>
          <a:prstGeom prst="rect">
            <a:avLst/>
          </a:prstGeom>
        </p:spPr>
      </p:pic>
    </p:spTree>
    <p:extLst>
      <p:ext uri="{BB962C8B-B14F-4D97-AF65-F5344CB8AC3E}">
        <p14:creationId xmlns:p14="http://schemas.microsoft.com/office/powerpoint/2010/main" val="105480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E4FC3-D02D-A747-E92B-69F8766B9C8A}"/>
              </a:ext>
            </a:extLst>
          </p:cNvPr>
          <p:cNvSpPr>
            <a:spLocks noGrp="1"/>
          </p:cNvSpPr>
          <p:nvPr>
            <p:ph type="title"/>
          </p:nvPr>
        </p:nvSpPr>
        <p:spPr/>
        <p:txBody>
          <a:bodyPr/>
          <a:lstStyle/>
          <a:p>
            <a:r>
              <a:rPr lang="es-ES" dirty="0"/>
              <a:t>Librerías</a:t>
            </a:r>
          </a:p>
        </p:txBody>
      </p:sp>
      <p:sp>
        <p:nvSpPr>
          <p:cNvPr id="3" name="Marcador de texto 2">
            <a:extLst>
              <a:ext uri="{FF2B5EF4-FFF2-40B4-BE49-F238E27FC236}">
                <a16:creationId xmlns:a16="http://schemas.microsoft.com/office/drawing/2014/main" id="{60EC4015-5F65-488F-3D46-40BA142D4C54}"/>
              </a:ext>
            </a:extLst>
          </p:cNvPr>
          <p:cNvSpPr>
            <a:spLocks noGrp="1"/>
          </p:cNvSpPr>
          <p:nvPr>
            <p:ph type="body" idx="1"/>
          </p:nvPr>
        </p:nvSpPr>
        <p:spPr/>
        <p:txBody>
          <a:bodyPr/>
          <a:lstStyle/>
          <a:p>
            <a:endParaRPr lang="en-US" dirty="0"/>
          </a:p>
          <a:p>
            <a:r>
              <a:rPr lang="en-US" dirty="0"/>
              <a:t>library("units")</a:t>
            </a:r>
          </a:p>
          <a:p>
            <a:r>
              <a:rPr lang="en-US" dirty="0"/>
              <a:t>library("</a:t>
            </a:r>
            <a:r>
              <a:rPr lang="en-US" dirty="0" err="1"/>
              <a:t>ggthemes</a:t>
            </a:r>
            <a:r>
              <a:rPr lang="en-US" dirty="0"/>
              <a:t>")</a:t>
            </a:r>
          </a:p>
          <a:p>
            <a:r>
              <a:rPr lang="en-US" dirty="0"/>
              <a:t>library("ggplot2")</a:t>
            </a:r>
          </a:p>
          <a:p>
            <a:r>
              <a:rPr lang="en-US" dirty="0"/>
              <a:t>library("</a:t>
            </a:r>
            <a:r>
              <a:rPr lang="en-US" dirty="0" err="1"/>
              <a:t>viridis</a:t>
            </a:r>
            <a:r>
              <a:rPr lang="en-US" dirty="0"/>
              <a:t>")</a:t>
            </a:r>
          </a:p>
          <a:p>
            <a:r>
              <a:rPr lang="en-US" dirty="0"/>
              <a:t>library("scales")</a:t>
            </a:r>
          </a:p>
          <a:p>
            <a:r>
              <a:rPr lang="en-US" dirty="0"/>
              <a:t>library("</a:t>
            </a:r>
            <a:r>
              <a:rPr lang="en-US" dirty="0" err="1"/>
              <a:t>RColorBrewer</a:t>
            </a:r>
            <a:r>
              <a:rPr lang="en-US" dirty="0"/>
              <a:t>")</a:t>
            </a:r>
            <a:endParaRPr lang="es-ES" dirty="0"/>
          </a:p>
        </p:txBody>
      </p:sp>
      <p:sp>
        <p:nvSpPr>
          <p:cNvPr id="4" name="Marcador de número de diapositiva 3">
            <a:extLst>
              <a:ext uri="{FF2B5EF4-FFF2-40B4-BE49-F238E27FC236}">
                <a16:creationId xmlns:a16="http://schemas.microsoft.com/office/drawing/2014/main" id="{BDECEF56-FEBA-E95E-B01D-DF769B3A14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12</a:t>
            </a:fld>
            <a:endParaRPr lang="es-ES"/>
          </a:p>
        </p:txBody>
      </p:sp>
    </p:spTree>
    <p:extLst>
      <p:ext uri="{BB962C8B-B14F-4D97-AF65-F5344CB8AC3E}">
        <p14:creationId xmlns:p14="http://schemas.microsoft.com/office/powerpoint/2010/main" val="300607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E28D3-AFBC-A8F7-E385-967E41042AEF}"/>
              </a:ext>
            </a:extLst>
          </p:cNvPr>
          <p:cNvSpPr>
            <a:spLocks noGrp="1"/>
          </p:cNvSpPr>
          <p:nvPr>
            <p:ph type="title"/>
          </p:nvPr>
        </p:nvSpPr>
        <p:spPr/>
        <p:txBody>
          <a:bodyPr/>
          <a:lstStyle/>
          <a:p>
            <a:r>
              <a:rPr lang="es-ES" dirty="0"/>
              <a:t>Metodología</a:t>
            </a:r>
          </a:p>
        </p:txBody>
      </p:sp>
      <p:sp>
        <p:nvSpPr>
          <p:cNvPr id="3" name="Marcador de texto 2">
            <a:extLst>
              <a:ext uri="{FF2B5EF4-FFF2-40B4-BE49-F238E27FC236}">
                <a16:creationId xmlns:a16="http://schemas.microsoft.com/office/drawing/2014/main" id="{9B488437-3F48-4F1B-32B1-8D3154206C30}"/>
              </a:ext>
            </a:extLst>
          </p:cNvPr>
          <p:cNvSpPr>
            <a:spLocks noGrp="1"/>
          </p:cNvSpPr>
          <p:nvPr>
            <p:ph type="body" idx="1"/>
          </p:nvPr>
        </p:nvSpPr>
        <p:spPr>
          <a:xfrm>
            <a:off x="814275" y="1491000"/>
            <a:ext cx="6132600" cy="3145500"/>
          </a:xfrm>
        </p:spPr>
        <p:txBody>
          <a:bodyPr/>
          <a:lstStyle/>
          <a:p>
            <a:pPr>
              <a:buFont typeface="Arial" panose="020B0604020202020204" pitchFamily="34" charset="0"/>
              <a:buChar char="•"/>
            </a:pPr>
            <a:r>
              <a:rPr lang="es-ES" sz="2000" dirty="0"/>
              <a:t>Plantear un problema y establecer unos objetivos a analizar.</a:t>
            </a:r>
          </a:p>
          <a:p>
            <a:pPr>
              <a:buFont typeface="Arial" panose="020B0604020202020204" pitchFamily="34" charset="0"/>
              <a:buChar char="•"/>
            </a:pPr>
            <a:r>
              <a:rPr lang="es-ES" sz="2000" dirty="0"/>
              <a:t>Búsqueda de datos para su posterior análisis y limpieza para poder elaborar los resultados deseados.</a:t>
            </a:r>
          </a:p>
          <a:p>
            <a:pPr>
              <a:buFont typeface="Arial" panose="020B0604020202020204" pitchFamily="34" charset="0"/>
              <a:buChar char="•"/>
            </a:pPr>
            <a:r>
              <a:rPr lang="es-ES" sz="2000" dirty="0"/>
              <a:t>Obtención de resultados gráficos para el estudio del problema, los utilizados son el gráfico de líneas y el gráfico de barras que serán posteriormente analizados.</a:t>
            </a:r>
          </a:p>
          <a:p>
            <a:pPr>
              <a:buFont typeface="Arial" panose="020B0604020202020204" pitchFamily="34" charset="0"/>
              <a:buChar char="•"/>
            </a:pPr>
            <a:r>
              <a:rPr lang="es-ES" sz="2000" dirty="0"/>
              <a:t>Finalmente, la elaboración de una conclusión</a:t>
            </a:r>
            <a:r>
              <a:rPr lang="es-ES" dirty="0"/>
              <a:t>.</a:t>
            </a:r>
          </a:p>
          <a:p>
            <a:endParaRPr lang="es-ES" dirty="0"/>
          </a:p>
        </p:txBody>
      </p:sp>
      <p:sp>
        <p:nvSpPr>
          <p:cNvPr id="4" name="Marcador de número de diapositiva 3">
            <a:extLst>
              <a:ext uri="{FF2B5EF4-FFF2-40B4-BE49-F238E27FC236}">
                <a16:creationId xmlns:a16="http://schemas.microsoft.com/office/drawing/2014/main" id="{B11B1742-A0AD-53B8-6A70-98E826EA42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13</a:t>
            </a:fld>
            <a:endParaRPr lang="es-ES"/>
          </a:p>
        </p:txBody>
      </p:sp>
    </p:spTree>
    <p:extLst>
      <p:ext uri="{BB962C8B-B14F-4D97-AF65-F5344CB8AC3E}">
        <p14:creationId xmlns:p14="http://schemas.microsoft.com/office/powerpoint/2010/main" val="338409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AC2E-0964-809B-9E2A-FAE14076B73E}"/>
              </a:ext>
            </a:extLst>
          </p:cNvPr>
          <p:cNvSpPr>
            <a:spLocks noGrp="1"/>
          </p:cNvSpPr>
          <p:nvPr>
            <p:ph type="title"/>
          </p:nvPr>
        </p:nvSpPr>
        <p:spPr/>
        <p:txBody>
          <a:bodyPr/>
          <a:lstStyle/>
          <a:p>
            <a:r>
              <a:rPr lang="es-ES" dirty="0"/>
              <a:t>Carga de datos</a:t>
            </a:r>
          </a:p>
        </p:txBody>
      </p:sp>
      <p:sp>
        <p:nvSpPr>
          <p:cNvPr id="3" name="Marcador de texto 2">
            <a:extLst>
              <a:ext uri="{FF2B5EF4-FFF2-40B4-BE49-F238E27FC236}">
                <a16:creationId xmlns:a16="http://schemas.microsoft.com/office/drawing/2014/main" id="{238EB2AE-5E6F-0731-6CBD-4D83A8F16FA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445DE48-4497-C7F6-04A3-C49A0D6E4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14</a:t>
            </a:fld>
            <a:endParaRPr lang="es-ES"/>
          </a:p>
        </p:txBody>
      </p:sp>
      <p:pic>
        <p:nvPicPr>
          <p:cNvPr id="8" name="Imagen 7">
            <a:extLst>
              <a:ext uri="{FF2B5EF4-FFF2-40B4-BE49-F238E27FC236}">
                <a16:creationId xmlns:a16="http://schemas.microsoft.com/office/drawing/2014/main" id="{CD7B1A7F-A99E-E336-8DD0-D9813CCECCC2}"/>
              </a:ext>
            </a:extLst>
          </p:cNvPr>
          <p:cNvPicPr>
            <a:picLocks noChangeAspect="1"/>
          </p:cNvPicPr>
          <p:nvPr/>
        </p:nvPicPr>
        <p:blipFill>
          <a:blip r:embed="rId2"/>
          <a:stretch>
            <a:fillRect/>
          </a:stretch>
        </p:blipFill>
        <p:spPr>
          <a:xfrm>
            <a:off x="465645" y="1796585"/>
            <a:ext cx="6829859" cy="2207029"/>
          </a:xfrm>
          <a:prstGeom prst="rect">
            <a:avLst/>
          </a:prstGeom>
        </p:spPr>
      </p:pic>
    </p:spTree>
    <p:extLst>
      <p:ext uri="{BB962C8B-B14F-4D97-AF65-F5344CB8AC3E}">
        <p14:creationId xmlns:p14="http://schemas.microsoft.com/office/powerpoint/2010/main" val="33864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11BAA-8D09-EE71-6B8B-FDEA0E3A3740}"/>
              </a:ext>
            </a:extLst>
          </p:cNvPr>
          <p:cNvSpPr>
            <a:spLocks noGrp="1"/>
          </p:cNvSpPr>
          <p:nvPr>
            <p:ph type="title"/>
          </p:nvPr>
        </p:nvSpPr>
        <p:spPr/>
        <p:txBody>
          <a:bodyPr/>
          <a:lstStyle/>
          <a:p>
            <a:r>
              <a:rPr lang="es-ES" dirty="0"/>
              <a:t>Cambio de unidades</a:t>
            </a:r>
          </a:p>
        </p:txBody>
      </p:sp>
      <p:sp>
        <p:nvSpPr>
          <p:cNvPr id="3" name="Marcador de texto 2">
            <a:extLst>
              <a:ext uri="{FF2B5EF4-FFF2-40B4-BE49-F238E27FC236}">
                <a16:creationId xmlns:a16="http://schemas.microsoft.com/office/drawing/2014/main" id="{636AFB85-CBAD-0A8E-9DFD-CDAA024BD685}"/>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ECD5FAB7-477F-6496-45B8-B242A4C8E5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15</a:t>
            </a:fld>
            <a:endParaRPr lang="es-ES"/>
          </a:p>
        </p:txBody>
      </p:sp>
      <p:pic>
        <p:nvPicPr>
          <p:cNvPr id="6" name="Imagen 5">
            <a:extLst>
              <a:ext uri="{FF2B5EF4-FFF2-40B4-BE49-F238E27FC236}">
                <a16:creationId xmlns:a16="http://schemas.microsoft.com/office/drawing/2014/main" id="{2E116385-7FBA-60E3-7E22-33FE28FAA4A7}"/>
              </a:ext>
            </a:extLst>
          </p:cNvPr>
          <p:cNvPicPr>
            <a:picLocks noChangeAspect="1"/>
          </p:cNvPicPr>
          <p:nvPr/>
        </p:nvPicPr>
        <p:blipFill>
          <a:blip r:embed="rId2"/>
          <a:stretch>
            <a:fillRect/>
          </a:stretch>
        </p:blipFill>
        <p:spPr>
          <a:xfrm>
            <a:off x="814275" y="1804328"/>
            <a:ext cx="6207767" cy="2191544"/>
          </a:xfrm>
          <a:prstGeom prst="rect">
            <a:avLst/>
          </a:prstGeom>
        </p:spPr>
      </p:pic>
    </p:spTree>
    <p:extLst>
      <p:ext uri="{BB962C8B-B14F-4D97-AF65-F5344CB8AC3E}">
        <p14:creationId xmlns:p14="http://schemas.microsoft.com/office/powerpoint/2010/main" val="306986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C7E83-3F4A-37F1-C03D-ED998E5EBAAC}"/>
              </a:ext>
            </a:extLst>
          </p:cNvPr>
          <p:cNvSpPr>
            <a:spLocks noGrp="1"/>
          </p:cNvSpPr>
          <p:nvPr>
            <p:ph type="title"/>
          </p:nvPr>
        </p:nvSpPr>
        <p:spPr/>
        <p:txBody>
          <a:bodyPr/>
          <a:lstStyle/>
          <a:p>
            <a:pPr>
              <a:buFont typeface="Arial" panose="020B0604020202020204" pitchFamily="34" charset="0"/>
              <a:buChar char="•"/>
            </a:pPr>
            <a:r>
              <a:rPr lang="es-ES" dirty="0"/>
              <a:t>Analizar como varían las cantidades de gases en función de los sectores a lo largo del tiempo.</a:t>
            </a:r>
          </a:p>
        </p:txBody>
      </p:sp>
      <p:sp>
        <p:nvSpPr>
          <p:cNvPr id="3" name="Marcador de texto 2">
            <a:extLst>
              <a:ext uri="{FF2B5EF4-FFF2-40B4-BE49-F238E27FC236}">
                <a16:creationId xmlns:a16="http://schemas.microsoft.com/office/drawing/2014/main" id="{C96A8C3C-1044-EC37-7633-02FC5B2546B5}"/>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1A0C87-A864-7F82-B1C5-FACDA35522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16</a:t>
            </a:fld>
            <a:endParaRPr lang="es-ES"/>
          </a:p>
        </p:txBody>
      </p:sp>
      <p:pic>
        <p:nvPicPr>
          <p:cNvPr id="8" name="Imagen 7">
            <a:extLst>
              <a:ext uri="{FF2B5EF4-FFF2-40B4-BE49-F238E27FC236}">
                <a16:creationId xmlns:a16="http://schemas.microsoft.com/office/drawing/2014/main" id="{E5FDA12B-B619-045D-437F-CB827B26853A}"/>
              </a:ext>
            </a:extLst>
          </p:cNvPr>
          <p:cNvPicPr>
            <a:picLocks noChangeAspect="1"/>
          </p:cNvPicPr>
          <p:nvPr/>
        </p:nvPicPr>
        <p:blipFill>
          <a:blip r:embed="rId2"/>
          <a:stretch>
            <a:fillRect/>
          </a:stretch>
        </p:blipFill>
        <p:spPr>
          <a:xfrm>
            <a:off x="408348" y="1327350"/>
            <a:ext cx="6538527" cy="3398815"/>
          </a:xfrm>
          <a:prstGeom prst="rect">
            <a:avLst/>
          </a:prstGeom>
        </p:spPr>
      </p:pic>
    </p:spTree>
    <p:extLst>
      <p:ext uri="{BB962C8B-B14F-4D97-AF65-F5344CB8AC3E}">
        <p14:creationId xmlns:p14="http://schemas.microsoft.com/office/powerpoint/2010/main" val="58888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218F389-F5AE-759B-FBD8-96DC5E3999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17</a:t>
            </a:fld>
            <a:endParaRPr lang="es-ES"/>
          </a:p>
        </p:txBody>
      </p:sp>
      <p:pic>
        <p:nvPicPr>
          <p:cNvPr id="4" name="Imagen 3">
            <a:extLst>
              <a:ext uri="{FF2B5EF4-FFF2-40B4-BE49-F238E27FC236}">
                <a16:creationId xmlns:a16="http://schemas.microsoft.com/office/drawing/2014/main" id="{84A52F92-8EC2-AD3F-1570-1B043DBC6FE3}"/>
              </a:ext>
            </a:extLst>
          </p:cNvPr>
          <p:cNvPicPr>
            <a:picLocks noChangeAspect="1"/>
          </p:cNvPicPr>
          <p:nvPr/>
        </p:nvPicPr>
        <p:blipFill>
          <a:blip r:embed="rId2"/>
          <a:stretch>
            <a:fillRect/>
          </a:stretch>
        </p:blipFill>
        <p:spPr>
          <a:xfrm>
            <a:off x="0" y="0"/>
            <a:ext cx="9144000" cy="5155779"/>
          </a:xfrm>
          <a:prstGeom prst="rect">
            <a:avLst/>
          </a:prstGeom>
        </p:spPr>
      </p:pic>
    </p:spTree>
    <p:extLst>
      <p:ext uri="{BB962C8B-B14F-4D97-AF65-F5344CB8AC3E}">
        <p14:creationId xmlns:p14="http://schemas.microsoft.com/office/powerpoint/2010/main" val="66317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8070E-7334-7642-3EE3-C10CDED809D5}"/>
              </a:ext>
            </a:extLst>
          </p:cNvPr>
          <p:cNvSpPr>
            <a:spLocks noGrp="1"/>
          </p:cNvSpPr>
          <p:nvPr>
            <p:ph type="title"/>
          </p:nvPr>
        </p:nvSpPr>
        <p:spPr/>
        <p:txBody>
          <a:bodyPr/>
          <a:lstStyle/>
          <a:p>
            <a:r>
              <a:rPr lang="es-ES" dirty="0"/>
              <a:t>Análisis 1er gráfico</a:t>
            </a:r>
          </a:p>
        </p:txBody>
      </p:sp>
      <p:sp>
        <p:nvSpPr>
          <p:cNvPr id="3" name="Marcador de texto 2">
            <a:extLst>
              <a:ext uri="{FF2B5EF4-FFF2-40B4-BE49-F238E27FC236}">
                <a16:creationId xmlns:a16="http://schemas.microsoft.com/office/drawing/2014/main" id="{68F7F860-6A3B-38AF-CAA0-CA8081AB0A0C}"/>
              </a:ext>
            </a:extLst>
          </p:cNvPr>
          <p:cNvSpPr>
            <a:spLocks noGrp="1"/>
          </p:cNvSpPr>
          <p:nvPr>
            <p:ph type="body" idx="1"/>
          </p:nvPr>
        </p:nvSpPr>
        <p:spPr/>
        <p:txBody>
          <a:bodyPr/>
          <a:lstStyle/>
          <a:p>
            <a:r>
              <a:rPr lang="es-ES" sz="1600" dirty="0"/>
              <a:t>En el gráfico anterior se aprecia como el transporte por carretera es el principal emisor de estos gases aunque con el paso de los años ha ido disminuyendo bastante, el uso de disolventes y el tratamiento y eliminación de residuos han seguido el mismo patrón durante el paso de los años disminuyendo y aumentando de forma constante, la combustión en la producción y transformación de energía y otras fuentes y sumideros han emitido aproximadamente la misma cantidad de gases con variaciones en los años 2003, y 2009. Los restantes han emitido una cantidad aproximadamente constante, pero unos sectores han emitido mas que otros en el siguiente orden: Agricultura, otros modos de transporte y maquinaria móvil, extracción y distribución de combustibles fósiles y energía geotérmica y la que menos ha emitido la combustión no industrial.</a:t>
            </a:r>
          </a:p>
        </p:txBody>
      </p:sp>
      <p:sp>
        <p:nvSpPr>
          <p:cNvPr id="4" name="Marcador de número de diapositiva 3">
            <a:extLst>
              <a:ext uri="{FF2B5EF4-FFF2-40B4-BE49-F238E27FC236}">
                <a16:creationId xmlns:a16="http://schemas.microsoft.com/office/drawing/2014/main" id="{FED1C48F-80D5-2F06-1B0E-3BF4CBBDB1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18</a:t>
            </a:fld>
            <a:endParaRPr lang="es-ES"/>
          </a:p>
        </p:txBody>
      </p:sp>
    </p:spTree>
    <p:extLst>
      <p:ext uri="{BB962C8B-B14F-4D97-AF65-F5344CB8AC3E}">
        <p14:creationId xmlns:p14="http://schemas.microsoft.com/office/powerpoint/2010/main" val="95805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CF4BB-AA0C-C40C-DD98-5C50EFE290FF}"/>
              </a:ext>
            </a:extLst>
          </p:cNvPr>
          <p:cNvSpPr>
            <a:spLocks noGrp="1"/>
          </p:cNvSpPr>
          <p:nvPr>
            <p:ph type="title"/>
          </p:nvPr>
        </p:nvSpPr>
        <p:spPr>
          <a:xfrm>
            <a:off x="814275" y="489167"/>
            <a:ext cx="5492400" cy="766200"/>
          </a:xfrm>
        </p:spPr>
        <p:txBody>
          <a:bodyPr/>
          <a:lstStyle/>
          <a:p>
            <a:r>
              <a:rPr lang="es-ES" dirty="0"/>
              <a:t>Analizar como ha cambiado las cantidades totales en función de los gases a lo largo del tiempo.</a:t>
            </a:r>
            <a:br>
              <a:rPr lang="es-ES" dirty="0"/>
            </a:br>
            <a:endParaRPr lang="es-ES" dirty="0"/>
          </a:p>
        </p:txBody>
      </p:sp>
      <p:sp>
        <p:nvSpPr>
          <p:cNvPr id="3" name="Marcador de texto 2">
            <a:extLst>
              <a:ext uri="{FF2B5EF4-FFF2-40B4-BE49-F238E27FC236}">
                <a16:creationId xmlns:a16="http://schemas.microsoft.com/office/drawing/2014/main" id="{B363EC22-E18D-1B15-FB73-6A424900702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EAEAEFB1-6307-1688-D80C-748B3C43AD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19</a:t>
            </a:fld>
            <a:endParaRPr lang="es-ES"/>
          </a:p>
        </p:txBody>
      </p:sp>
      <p:pic>
        <p:nvPicPr>
          <p:cNvPr id="6" name="Imagen 5">
            <a:extLst>
              <a:ext uri="{FF2B5EF4-FFF2-40B4-BE49-F238E27FC236}">
                <a16:creationId xmlns:a16="http://schemas.microsoft.com/office/drawing/2014/main" id="{BC54446E-9464-A671-CCDE-A62F47E62875}"/>
              </a:ext>
            </a:extLst>
          </p:cNvPr>
          <p:cNvPicPr>
            <a:picLocks noChangeAspect="1"/>
          </p:cNvPicPr>
          <p:nvPr/>
        </p:nvPicPr>
        <p:blipFill>
          <a:blip r:embed="rId2"/>
          <a:stretch>
            <a:fillRect/>
          </a:stretch>
        </p:blipFill>
        <p:spPr>
          <a:xfrm>
            <a:off x="464428" y="1618718"/>
            <a:ext cx="6553768" cy="3017782"/>
          </a:xfrm>
          <a:prstGeom prst="rect">
            <a:avLst/>
          </a:prstGeom>
        </p:spPr>
      </p:pic>
    </p:spTree>
    <p:extLst>
      <p:ext uri="{BB962C8B-B14F-4D97-AF65-F5344CB8AC3E}">
        <p14:creationId xmlns:p14="http://schemas.microsoft.com/office/powerpoint/2010/main" val="266602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387A9-6002-1AC5-FDB9-1E3925D72458}"/>
              </a:ext>
            </a:extLst>
          </p:cNvPr>
          <p:cNvSpPr>
            <a:spLocks noGrp="1"/>
          </p:cNvSpPr>
          <p:nvPr>
            <p:ph type="title"/>
          </p:nvPr>
        </p:nvSpPr>
        <p:spPr/>
        <p:txBody>
          <a:bodyPr/>
          <a:lstStyle/>
          <a:p>
            <a:r>
              <a:rPr lang="es-ES" dirty="0"/>
              <a:t>Pregunta  Ambiental elaborada</a:t>
            </a:r>
          </a:p>
        </p:txBody>
      </p:sp>
      <p:sp>
        <p:nvSpPr>
          <p:cNvPr id="3" name="Marcador de texto 2">
            <a:extLst>
              <a:ext uri="{FF2B5EF4-FFF2-40B4-BE49-F238E27FC236}">
                <a16:creationId xmlns:a16="http://schemas.microsoft.com/office/drawing/2014/main" id="{0776DBB9-BA30-DF1B-B215-C0A608615790}"/>
              </a:ext>
            </a:extLst>
          </p:cNvPr>
          <p:cNvSpPr>
            <a:spLocks noGrp="1"/>
          </p:cNvSpPr>
          <p:nvPr>
            <p:ph type="body" idx="1"/>
          </p:nvPr>
        </p:nvSpPr>
        <p:spPr/>
        <p:txBody>
          <a:bodyPr/>
          <a:lstStyle/>
          <a:p>
            <a:r>
              <a:rPr lang="es-ES" dirty="0"/>
              <a:t>¿Como afectan los sectores económicos en la emisión de gases del efecto invernadero en Madrid?</a:t>
            </a:r>
          </a:p>
          <a:p>
            <a:endParaRPr lang="es-ES" dirty="0"/>
          </a:p>
        </p:txBody>
      </p:sp>
      <p:sp>
        <p:nvSpPr>
          <p:cNvPr id="4" name="Marcador de número de diapositiva 3">
            <a:extLst>
              <a:ext uri="{FF2B5EF4-FFF2-40B4-BE49-F238E27FC236}">
                <a16:creationId xmlns:a16="http://schemas.microsoft.com/office/drawing/2014/main" id="{72627C8F-46CF-5728-0BE9-15BF99FA22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a:t>
            </a:fld>
            <a:endParaRPr lang="es-ES"/>
          </a:p>
        </p:txBody>
      </p:sp>
    </p:spTree>
    <p:extLst>
      <p:ext uri="{BB962C8B-B14F-4D97-AF65-F5344CB8AC3E}">
        <p14:creationId xmlns:p14="http://schemas.microsoft.com/office/powerpoint/2010/main" val="1208574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B78A880-FD0C-0D06-088E-ADA2FAF39A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20</a:t>
            </a:fld>
            <a:endParaRPr lang="es-ES"/>
          </a:p>
        </p:txBody>
      </p:sp>
      <p:pic>
        <p:nvPicPr>
          <p:cNvPr id="4" name="Imagen 3">
            <a:extLst>
              <a:ext uri="{FF2B5EF4-FFF2-40B4-BE49-F238E27FC236}">
                <a16:creationId xmlns:a16="http://schemas.microsoft.com/office/drawing/2014/main" id="{574C0610-55A4-234C-B1F9-C51D4A0FA42C}"/>
              </a:ext>
            </a:extLst>
          </p:cNvPr>
          <p:cNvPicPr>
            <a:picLocks noChangeAspect="1"/>
          </p:cNvPicPr>
          <p:nvPr/>
        </p:nvPicPr>
        <p:blipFill>
          <a:blip r:embed="rId2"/>
          <a:stretch>
            <a:fillRect/>
          </a:stretch>
        </p:blipFill>
        <p:spPr>
          <a:xfrm>
            <a:off x="1" y="0"/>
            <a:ext cx="9144000" cy="5143500"/>
          </a:xfrm>
          <a:prstGeom prst="rect">
            <a:avLst/>
          </a:prstGeom>
        </p:spPr>
      </p:pic>
    </p:spTree>
    <p:extLst>
      <p:ext uri="{BB962C8B-B14F-4D97-AF65-F5344CB8AC3E}">
        <p14:creationId xmlns:p14="http://schemas.microsoft.com/office/powerpoint/2010/main" val="2578846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7A612-9E35-A3D6-085C-1D96631305B9}"/>
              </a:ext>
            </a:extLst>
          </p:cNvPr>
          <p:cNvSpPr>
            <a:spLocks noGrp="1"/>
          </p:cNvSpPr>
          <p:nvPr>
            <p:ph type="title"/>
          </p:nvPr>
        </p:nvSpPr>
        <p:spPr/>
        <p:txBody>
          <a:bodyPr/>
          <a:lstStyle/>
          <a:p>
            <a:r>
              <a:rPr lang="es-ES" dirty="0"/>
              <a:t>Análisis 2do gráfico</a:t>
            </a:r>
          </a:p>
        </p:txBody>
      </p:sp>
      <p:sp>
        <p:nvSpPr>
          <p:cNvPr id="3" name="Marcador de texto 2">
            <a:extLst>
              <a:ext uri="{FF2B5EF4-FFF2-40B4-BE49-F238E27FC236}">
                <a16:creationId xmlns:a16="http://schemas.microsoft.com/office/drawing/2014/main" id="{A6AF17ED-E800-5A17-BB7C-72DC2C61F5A0}"/>
              </a:ext>
            </a:extLst>
          </p:cNvPr>
          <p:cNvSpPr>
            <a:spLocks noGrp="1"/>
          </p:cNvSpPr>
          <p:nvPr>
            <p:ph type="body" idx="1"/>
          </p:nvPr>
        </p:nvSpPr>
        <p:spPr>
          <a:xfrm>
            <a:off x="814275" y="1648800"/>
            <a:ext cx="6132600" cy="3145500"/>
          </a:xfrm>
        </p:spPr>
        <p:txBody>
          <a:bodyPr/>
          <a:lstStyle/>
          <a:p>
            <a:r>
              <a:rPr lang="es-ES" sz="1800" dirty="0"/>
              <a:t>En el gráfico anterior se aprecia la cantidad emitida de los diferentes compuestos con el paso de los años el que mas ha sido emitido es el CO aunque con el paso de los años la emisión ha sido superada por metano(2012) y el cromo(2008), los óxidos de nitrógeno han sido los cuartos que mas han sido emitidos con variaciones como en el 2003 que fue mas emitido debido a una disminución del metano hasta el 2008 que volvió ha sobrepasarlo con un aumento. Los demás como se aprecia en el gráfico han sido emitidos en una cantidad con apenas variaciones con el paso de los años.</a:t>
            </a:r>
          </a:p>
          <a:p>
            <a:endParaRPr lang="es-ES" dirty="0"/>
          </a:p>
        </p:txBody>
      </p:sp>
      <p:sp>
        <p:nvSpPr>
          <p:cNvPr id="4" name="Marcador de número de diapositiva 3">
            <a:extLst>
              <a:ext uri="{FF2B5EF4-FFF2-40B4-BE49-F238E27FC236}">
                <a16:creationId xmlns:a16="http://schemas.microsoft.com/office/drawing/2014/main" id="{89FE1CD7-5919-8E8C-7133-5B880DC714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21</a:t>
            </a:fld>
            <a:endParaRPr lang="es-ES"/>
          </a:p>
        </p:txBody>
      </p:sp>
    </p:spTree>
    <p:extLst>
      <p:ext uri="{BB962C8B-B14F-4D97-AF65-F5344CB8AC3E}">
        <p14:creationId xmlns:p14="http://schemas.microsoft.com/office/powerpoint/2010/main" val="74249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4F1BF-5F1D-245B-4E5E-AE32C953BE6A}"/>
              </a:ext>
            </a:extLst>
          </p:cNvPr>
          <p:cNvSpPr>
            <a:spLocks noGrp="1"/>
          </p:cNvSpPr>
          <p:nvPr>
            <p:ph type="title"/>
          </p:nvPr>
        </p:nvSpPr>
        <p:spPr>
          <a:xfrm>
            <a:off x="814275" y="585989"/>
            <a:ext cx="5492400" cy="572786"/>
          </a:xfrm>
        </p:spPr>
        <p:txBody>
          <a:bodyPr/>
          <a:lstStyle/>
          <a:p>
            <a:r>
              <a:rPr lang="es-ES" dirty="0"/>
              <a:t>Analizar como varían las emisiones en función de los diferentes grupos</a:t>
            </a:r>
            <a:br>
              <a:rPr lang="es-ES" dirty="0"/>
            </a:br>
            <a:endParaRPr lang="es-ES" dirty="0"/>
          </a:p>
        </p:txBody>
      </p:sp>
      <p:sp>
        <p:nvSpPr>
          <p:cNvPr id="3" name="Marcador de texto 2">
            <a:extLst>
              <a:ext uri="{FF2B5EF4-FFF2-40B4-BE49-F238E27FC236}">
                <a16:creationId xmlns:a16="http://schemas.microsoft.com/office/drawing/2014/main" id="{58AD4BC6-1F68-4F8F-F691-43CCCEEF4475}"/>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8E83400-2422-C711-6937-F0ECBB1DFD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22</a:t>
            </a:fld>
            <a:endParaRPr lang="es-ES"/>
          </a:p>
        </p:txBody>
      </p:sp>
      <p:pic>
        <p:nvPicPr>
          <p:cNvPr id="9" name="Imagen 8">
            <a:extLst>
              <a:ext uri="{FF2B5EF4-FFF2-40B4-BE49-F238E27FC236}">
                <a16:creationId xmlns:a16="http://schemas.microsoft.com/office/drawing/2014/main" id="{181A2978-1C47-6F92-F219-1723D578AF75}"/>
              </a:ext>
            </a:extLst>
          </p:cNvPr>
          <p:cNvPicPr>
            <a:picLocks noChangeAspect="1"/>
          </p:cNvPicPr>
          <p:nvPr/>
        </p:nvPicPr>
        <p:blipFill>
          <a:blip r:embed="rId2"/>
          <a:stretch>
            <a:fillRect/>
          </a:stretch>
        </p:blipFill>
        <p:spPr>
          <a:xfrm>
            <a:off x="231614" y="1757001"/>
            <a:ext cx="8436071" cy="2286198"/>
          </a:xfrm>
          <a:prstGeom prst="rect">
            <a:avLst/>
          </a:prstGeom>
        </p:spPr>
      </p:pic>
    </p:spTree>
    <p:extLst>
      <p:ext uri="{BB962C8B-B14F-4D97-AF65-F5344CB8AC3E}">
        <p14:creationId xmlns:p14="http://schemas.microsoft.com/office/powerpoint/2010/main" val="275087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D580052-4EDB-3CDA-7CEC-C7A82A1B17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23</a:t>
            </a:fld>
            <a:endParaRPr lang="es-ES"/>
          </a:p>
        </p:txBody>
      </p:sp>
      <p:pic>
        <p:nvPicPr>
          <p:cNvPr id="4" name="Imagen 3">
            <a:extLst>
              <a:ext uri="{FF2B5EF4-FFF2-40B4-BE49-F238E27FC236}">
                <a16:creationId xmlns:a16="http://schemas.microsoft.com/office/drawing/2014/main" id="{9B058883-F43B-3165-C2B6-814BFB23207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37190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288B2-6F0C-20AB-A62D-B1ECEC2DEF72}"/>
              </a:ext>
            </a:extLst>
          </p:cNvPr>
          <p:cNvSpPr>
            <a:spLocks noGrp="1"/>
          </p:cNvSpPr>
          <p:nvPr>
            <p:ph type="title"/>
          </p:nvPr>
        </p:nvSpPr>
        <p:spPr/>
        <p:txBody>
          <a:bodyPr/>
          <a:lstStyle/>
          <a:p>
            <a:r>
              <a:rPr lang="es-ES" dirty="0"/>
              <a:t>Análisis del gráfico anterior</a:t>
            </a:r>
          </a:p>
        </p:txBody>
      </p:sp>
      <p:sp>
        <p:nvSpPr>
          <p:cNvPr id="3" name="Marcador de texto 2">
            <a:extLst>
              <a:ext uri="{FF2B5EF4-FFF2-40B4-BE49-F238E27FC236}">
                <a16:creationId xmlns:a16="http://schemas.microsoft.com/office/drawing/2014/main" id="{256BC9AA-FF12-D8F6-07FF-473F220F3128}"/>
              </a:ext>
            </a:extLst>
          </p:cNvPr>
          <p:cNvSpPr>
            <a:spLocks noGrp="1"/>
          </p:cNvSpPr>
          <p:nvPr>
            <p:ph type="body" idx="1"/>
          </p:nvPr>
        </p:nvSpPr>
        <p:spPr/>
        <p:txBody>
          <a:bodyPr/>
          <a:lstStyle/>
          <a:p>
            <a:r>
              <a:rPr lang="es-ES" dirty="0"/>
              <a:t>En el gráfico se ve como los </a:t>
            </a:r>
            <a:r>
              <a:rPr lang="es-ES" dirty="0" err="1"/>
              <a:t>acificadores</a:t>
            </a:r>
            <a:r>
              <a:rPr lang="es-ES" dirty="0"/>
              <a:t> con diferencia son los principales emisores aunque con el paso del tiempo han ido descendiendo. Las partículas tienen una emisión muy reducida comparada con los </a:t>
            </a:r>
            <a:r>
              <a:rPr lang="es-ES" dirty="0" err="1"/>
              <a:t>acificadores</a:t>
            </a:r>
            <a:r>
              <a:rPr lang="es-ES" dirty="0"/>
              <a:t> y no varia apenas. Los metales pesados y contaminantes orgánicos persistentes tienen una contaminación nula.</a:t>
            </a:r>
          </a:p>
        </p:txBody>
      </p:sp>
      <p:sp>
        <p:nvSpPr>
          <p:cNvPr id="4" name="Marcador de número de diapositiva 3">
            <a:extLst>
              <a:ext uri="{FF2B5EF4-FFF2-40B4-BE49-F238E27FC236}">
                <a16:creationId xmlns:a16="http://schemas.microsoft.com/office/drawing/2014/main" id="{2262DC4A-719A-EE6E-0B10-334A36802D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24</a:t>
            </a:fld>
            <a:endParaRPr lang="es-ES"/>
          </a:p>
        </p:txBody>
      </p:sp>
    </p:spTree>
    <p:extLst>
      <p:ext uri="{BB962C8B-B14F-4D97-AF65-F5344CB8AC3E}">
        <p14:creationId xmlns:p14="http://schemas.microsoft.com/office/powerpoint/2010/main" val="280274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EFD86-20FC-4CFC-476D-4426E4EE2148}"/>
              </a:ext>
            </a:extLst>
          </p:cNvPr>
          <p:cNvSpPr>
            <a:spLocks noGrp="1"/>
          </p:cNvSpPr>
          <p:nvPr>
            <p:ph type="title"/>
          </p:nvPr>
        </p:nvSpPr>
        <p:spPr>
          <a:xfrm>
            <a:off x="814275" y="618185"/>
            <a:ext cx="5492400" cy="650060"/>
          </a:xfrm>
        </p:spPr>
        <p:txBody>
          <a:bodyPr/>
          <a:lstStyle/>
          <a:p>
            <a:r>
              <a:rPr lang="es-ES" dirty="0"/>
              <a:t>Analizar cual es el sector que mas gases de efecto invernadero emite.</a:t>
            </a:r>
            <a:br>
              <a:rPr lang="es-ES" dirty="0"/>
            </a:br>
            <a:endParaRPr lang="es-ES" dirty="0"/>
          </a:p>
        </p:txBody>
      </p:sp>
      <p:sp>
        <p:nvSpPr>
          <p:cNvPr id="3" name="Marcador de texto 2">
            <a:extLst>
              <a:ext uri="{FF2B5EF4-FFF2-40B4-BE49-F238E27FC236}">
                <a16:creationId xmlns:a16="http://schemas.microsoft.com/office/drawing/2014/main" id="{0F21AA71-8B58-6C35-FECB-30045A9FCCD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477F0A6-CECC-DFFD-C338-7FE8BD0B06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25</a:t>
            </a:fld>
            <a:endParaRPr lang="es-ES"/>
          </a:p>
        </p:txBody>
      </p:sp>
      <p:pic>
        <p:nvPicPr>
          <p:cNvPr id="10" name="Imagen 9">
            <a:extLst>
              <a:ext uri="{FF2B5EF4-FFF2-40B4-BE49-F238E27FC236}">
                <a16:creationId xmlns:a16="http://schemas.microsoft.com/office/drawing/2014/main" id="{1337BDED-3A24-1567-B2A4-37B626DCF360}"/>
              </a:ext>
            </a:extLst>
          </p:cNvPr>
          <p:cNvPicPr>
            <a:picLocks noChangeAspect="1"/>
          </p:cNvPicPr>
          <p:nvPr/>
        </p:nvPicPr>
        <p:blipFill>
          <a:blip r:embed="rId2"/>
          <a:stretch>
            <a:fillRect/>
          </a:stretch>
        </p:blipFill>
        <p:spPr>
          <a:xfrm>
            <a:off x="0" y="1596967"/>
            <a:ext cx="8954276" cy="2606266"/>
          </a:xfrm>
          <a:prstGeom prst="rect">
            <a:avLst/>
          </a:prstGeom>
        </p:spPr>
      </p:pic>
    </p:spTree>
    <p:extLst>
      <p:ext uri="{BB962C8B-B14F-4D97-AF65-F5344CB8AC3E}">
        <p14:creationId xmlns:p14="http://schemas.microsoft.com/office/powerpoint/2010/main" val="467805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336155D-D43C-ECA3-1191-FF9C87005C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26</a:t>
            </a:fld>
            <a:endParaRPr lang="es-ES"/>
          </a:p>
        </p:txBody>
      </p:sp>
      <p:pic>
        <p:nvPicPr>
          <p:cNvPr id="6" name="Imagen 5">
            <a:extLst>
              <a:ext uri="{FF2B5EF4-FFF2-40B4-BE49-F238E27FC236}">
                <a16:creationId xmlns:a16="http://schemas.microsoft.com/office/drawing/2014/main" id="{522F78A7-1849-E29F-D5CB-E2C56B6E995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79284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082DD-72C5-E738-219E-C9316263A5E2}"/>
              </a:ext>
            </a:extLst>
          </p:cNvPr>
          <p:cNvSpPr>
            <a:spLocks noGrp="1"/>
          </p:cNvSpPr>
          <p:nvPr>
            <p:ph type="title"/>
          </p:nvPr>
        </p:nvSpPr>
        <p:spPr>
          <a:xfrm>
            <a:off x="711244" y="386136"/>
            <a:ext cx="5492400" cy="766200"/>
          </a:xfrm>
        </p:spPr>
        <p:txBody>
          <a:bodyPr/>
          <a:lstStyle/>
          <a:p>
            <a:r>
              <a:rPr lang="es-ES" dirty="0"/>
              <a:t>Análisis del gráfico anterior</a:t>
            </a:r>
          </a:p>
        </p:txBody>
      </p:sp>
      <p:sp>
        <p:nvSpPr>
          <p:cNvPr id="3" name="Marcador de texto 2">
            <a:extLst>
              <a:ext uri="{FF2B5EF4-FFF2-40B4-BE49-F238E27FC236}">
                <a16:creationId xmlns:a16="http://schemas.microsoft.com/office/drawing/2014/main" id="{F6F9E795-A53C-7B08-34DD-7A39F05797D5}"/>
              </a:ext>
            </a:extLst>
          </p:cNvPr>
          <p:cNvSpPr>
            <a:spLocks noGrp="1"/>
          </p:cNvSpPr>
          <p:nvPr>
            <p:ph type="body" idx="1"/>
          </p:nvPr>
        </p:nvSpPr>
        <p:spPr>
          <a:xfrm>
            <a:off x="391144" y="1491000"/>
            <a:ext cx="6132600" cy="3145500"/>
          </a:xfrm>
        </p:spPr>
        <p:txBody>
          <a:bodyPr/>
          <a:lstStyle/>
          <a:p>
            <a:r>
              <a:rPr lang="es-ES" sz="2000" dirty="0"/>
              <a:t>En el gráfico se aprecia como el principal emisor es el sector de transporte de carretera, seguido del uso de disolventes y otros productos, y el tratamiento y eliminación de residuos que han emitido aproximadamente lo mismo. Y las plantas de combustión no industrial y otras fuentes y sumideros con una cantidad de emisión total notable pero por debajo de las anteriores. El resto de sectores han emitido una cantidad bastante baja excepto la de combustión en la producción y transformación de la energía que ha emitido una cantidad total casi nula.</a:t>
            </a:r>
          </a:p>
        </p:txBody>
      </p:sp>
      <p:sp>
        <p:nvSpPr>
          <p:cNvPr id="4" name="Marcador de número de diapositiva 3">
            <a:extLst>
              <a:ext uri="{FF2B5EF4-FFF2-40B4-BE49-F238E27FC236}">
                <a16:creationId xmlns:a16="http://schemas.microsoft.com/office/drawing/2014/main" id="{FF8DA5BF-1B88-3F70-6572-9A8D32E4F5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27</a:t>
            </a:fld>
            <a:endParaRPr lang="es-ES"/>
          </a:p>
        </p:txBody>
      </p:sp>
    </p:spTree>
    <p:extLst>
      <p:ext uri="{BB962C8B-B14F-4D97-AF65-F5344CB8AC3E}">
        <p14:creationId xmlns:p14="http://schemas.microsoft.com/office/powerpoint/2010/main" val="445414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61402-C203-ABEA-1A84-278CFF3943A4}"/>
              </a:ext>
            </a:extLst>
          </p:cNvPr>
          <p:cNvSpPr>
            <a:spLocks noGrp="1"/>
          </p:cNvSpPr>
          <p:nvPr>
            <p:ph type="title"/>
          </p:nvPr>
        </p:nvSpPr>
        <p:spPr>
          <a:xfrm>
            <a:off x="814275" y="482727"/>
            <a:ext cx="5492400" cy="766200"/>
          </a:xfrm>
        </p:spPr>
        <p:txBody>
          <a:bodyPr/>
          <a:lstStyle/>
          <a:p>
            <a:r>
              <a:rPr lang="es-ES" dirty="0"/>
              <a:t>Analizar las diferentes cantidades totales de los diferentes gases.</a:t>
            </a:r>
            <a:br>
              <a:rPr lang="es-ES" dirty="0"/>
            </a:br>
            <a:endParaRPr lang="es-ES" dirty="0"/>
          </a:p>
        </p:txBody>
      </p:sp>
      <p:sp>
        <p:nvSpPr>
          <p:cNvPr id="3" name="Marcador de texto 2">
            <a:extLst>
              <a:ext uri="{FF2B5EF4-FFF2-40B4-BE49-F238E27FC236}">
                <a16:creationId xmlns:a16="http://schemas.microsoft.com/office/drawing/2014/main" id="{72DB1A47-A627-582D-48C7-2BCFBAA1DBDC}"/>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9F74C583-209A-EDAA-0F79-2814E0D00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28</a:t>
            </a:fld>
            <a:endParaRPr lang="es-ES"/>
          </a:p>
        </p:txBody>
      </p:sp>
      <p:pic>
        <p:nvPicPr>
          <p:cNvPr id="8" name="Imagen 7">
            <a:extLst>
              <a:ext uri="{FF2B5EF4-FFF2-40B4-BE49-F238E27FC236}">
                <a16:creationId xmlns:a16="http://schemas.microsoft.com/office/drawing/2014/main" id="{00EF1947-15B3-812A-CA9C-5966ACE4E270}"/>
              </a:ext>
            </a:extLst>
          </p:cNvPr>
          <p:cNvPicPr>
            <a:picLocks noChangeAspect="1"/>
          </p:cNvPicPr>
          <p:nvPr/>
        </p:nvPicPr>
        <p:blipFill>
          <a:blip r:embed="rId2"/>
          <a:stretch>
            <a:fillRect/>
          </a:stretch>
        </p:blipFill>
        <p:spPr>
          <a:xfrm>
            <a:off x="371186" y="1585536"/>
            <a:ext cx="8504657" cy="2629128"/>
          </a:xfrm>
          <a:prstGeom prst="rect">
            <a:avLst/>
          </a:prstGeom>
        </p:spPr>
      </p:pic>
    </p:spTree>
    <p:extLst>
      <p:ext uri="{BB962C8B-B14F-4D97-AF65-F5344CB8AC3E}">
        <p14:creationId xmlns:p14="http://schemas.microsoft.com/office/powerpoint/2010/main" val="369598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C280376-236E-1FAF-4671-BFCA428BBE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29</a:t>
            </a:fld>
            <a:endParaRPr lang="es-ES"/>
          </a:p>
        </p:txBody>
      </p:sp>
      <p:pic>
        <p:nvPicPr>
          <p:cNvPr id="4" name="Imagen 3">
            <a:extLst>
              <a:ext uri="{FF2B5EF4-FFF2-40B4-BE49-F238E27FC236}">
                <a16:creationId xmlns:a16="http://schemas.microsoft.com/office/drawing/2014/main" id="{F5FDBAF5-7D36-8002-5C95-48E0F693434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96697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E6BDA-AC88-E77F-2B7B-87CAE12E8CB3}"/>
              </a:ext>
            </a:extLst>
          </p:cNvPr>
          <p:cNvSpPr>
            <a:spLocks noGrp="1"/>
          </p:cNvSpPr>
          <p:nvPr>
            <p:ph type="title"/>
          </p:nvPr>
        </p:nvSpPr>
        <p:spPr/>
        <p:txBody>
          <a:bodyPr/>
          <a:lstStyle/>
          <a:p>
            <a:r>
              <a:rPr lang="es-ES" dirty="0"/>
              <a:t>Objetivos a analizar</a:t>
            </a:r>
          </a:p>
        </p:txBody>
      </p:sp>
      <p:sp>
        <p:nvSpPr>
          <p:cNvPr id="3" name="Marcador de texto 2">
            <a:extLst>
              <a:ext uri="{FF2B5EF4-FFF2-40B4-BE49-F238E27FC236}">
                <a16:creationId xmlns:a16="http://schemas.microsoft.com/office/drawing/2014/main" id="{7CE3AEC5-DE4C-B891-2C6E-4740A14032DB}"/>
              </a:ext>
            </a:extLst>
          </p:cNvPr>
          <p:cNvSpPr>
            <a:spLocks noGrp="1"/>
          </p:cNvSpPr>
          <p:nvPr>
            <p:ph type="body" idx="1"/>
          </p:nvPr>
        </p:nvSpPr>
        <p:spPr>
          <a:xfrm>
            <a:off x="814275" y="1338365"/>
            <a:ext cx="3378300" cy="2724300"/>
          </a:xfrm>
        </p:spPr>
        <p:txBody>
          <a:bodyPr/>
          <a:lstStyle/>
          <a:p>
            <a:pPr>
              <a:buFont typeface="Arial" panose="020B0604020202020204" pitchFamily="34" charset="0"/>
              <a:buChar char="•"/>
            </a:pPr>
            <a:r>
              <a:rPr lang="es-ES" dirty="0"/>
              <a:t>Analizar cual es el sector que mas gases de efecto invernadero emite.</a:t>
            </a:r>
          </a:p>
          <a:p>
            <a:pPr>
              <a:buFont typeface="Arial" panose="020B0604020202020204" pitchFamily="34" charset="0"/>
              <a:buChar char="•"/>
            </a:pPr>
            <a:r>
              <a:rPr lang="es-ES" dirty="0"/>
              <a:t>Analizar como varían las cantidades de gases en función de los sectores a lo largo del tiempo.</a:t>
            </a:r>
          </a:p>
          <a:p>
            <a:pPr>
              <a:buFont typeface="Arial" panose="020B0604020202020204" pitchFamily="34" charset="0"/>
              <a:buChar char="•"/>
            </a:pPr>
            <a:r>
              <a:rPr lang="es-ES" dirty="0"/>
              <a:t>Analizar como varían las emisiones en función de los diferentes grupos a lo largo del tiempo</a:t>
            </a:r>
          </a:p>
          <a:p>
            <a:endParaRPr lang="es-ES" dirty="0"/>
          </a:p>
        </p:txBody>
      </p:sp>
      <p:sp>
        <p:nvSpPr>
          <p:cNvPr id="4" name="Marcador de texto 3">
            <a:extLst>
              <a:ext uri="{FF2B5EF4-FFF2-40B4-BE49-F238E27FC236}">
                <a16:creationId xmlns:a16="http://schemas.microsoft.com/office/drawing/2014/main" id="{FDD7F011-6130-BE02-B56C-FE0BAEF97E4B}"/>
              </a:ext>
            </a:extLst>
          </p:cNvPr>
          <p:cNvSpPr>
            <a:spLocks noGrp="1"/>
          </p:cNvSpPr>
          <p:nvPr>
            <p:ph type="body" idx="2"/>
          </p:nvPr>
        </p:nvSpPr>
        <p:spPr>
          <a:xfrm>
            <a:off x="4383525" y="1338365"/>
            <a:ext cx="3378300" cy="2724300"/>
          </a:xfrm>
        </p:spPr>
        <p:txBody>
          <a:bodyPr/>
          <a:lstStyle/>
          <a:p>
            <a:pPr>
              <a:buFont typeface="Arial" panose="020B0604020202020204" pitchFamily="34" charset="0"/>
              <a:buChar char="•"/>
            </a:pPr>
            <a:r>
              <a:rPr lang="es-ES" dirty="0"/>
              <a:t>Analizar las diferentes cantidades totales de los diferentes gases.</a:t>
            </a:r>
          </a:p>
          <a:p>
            <a:pPr>
              <a:buFont typeface="Arial" panose="020B0604020202020204" pitchFamily="34" charset="0"/>
              <a:buChar char="•"/>
            </a:pPr>
            <a:r>
              <a:rPr lang="es-ES" dirty="0"/>
              <a:t>Analizar como ha cambiado las cantidades totales en función de los gases a lo largo del tiempo.</a:t>
            </a:r>
          </a:p>
          <a:p>
            <a:pPr>
              <a:buFont typeface="Arial" panose="020B0604020202020204" pitchFamily="34" charset="0"/>
              <a:buChar char="•"/>
            </a:pPr>
            <a:r>
              <a:rPr lang="es-ES" dirty="0"/>
              <a:t>Analizar las cantidades totales de emisión en función de los grupos</a:t>
            </a:r>
          </a:p>
          <a:p>
            <a:endParaRPr lang="es-ES" dirty="0"/>
          </a:p>
        </p:txBody>
      </p:sp>
      <p:sp>
        <p:nvSpPr>
          <p:cNvPr id="5" name="Marcador de número de diapositiva 4">
            <a:extLst>
              <a:ext uri="{FF2B5EF4-FFF2-40B4-BE49-F238E27FC236}">
                <a16:creationId xmlns:a16="http://schemas.microsoft.com/office/drawing/2014/main" id="{B32F9BF3-84B8-736A-7A74-9F7C70DBDD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a:t>
            </a:fld>
            <a:endParaRPr lang="es-ES"/>
          </a:p>
        </p:txBody>
      </p:sp>
    </p:spTree>
    <p:extLst>
      <p:ext uri="{BB962C8B-B14F-4D97-AF65-F5344CB8AC3E}">
        <p14:creationId xmlns:p14="http://schemas.microsoft.com/office/powerpoint/2010/main" val="3282558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3BDB1-6E7D-B1EC-F8C3-F5CFC234B2BB}"/>
              </a:ext>
            </a:extLst>
          </p:cNvPr>
          <p:cNvSpPr>
            <a:spLocks noGrp="1"/>
          </p:cNvSpPr>
          <p:nvPr>
            <p:ph type="title"/>
          </p:nvPr>
        </p:nvSpPr>
        <p:spPr/>
        <p:txBody>
          <a:bodyPr/>
          <a:lstStyle/>
          <a:p>
            <a:r>
              <a:rPr lang="es-ES" dirty="0"/>
              <a:t>Análisis gráfico anterior</a:t>
            </a:r>
          </a:p>
        </p:txBody>
      </p:sp>
      <p:sp>
        <p:nvSpPr>
          <p:cNvPr id="3" name="Marcador de texto 2">
            <a:extLst>
              <a:ext uri="{FF2B5EF4-FFF2-40B4-BE49-F238E27FC236}">
                <a16:creationId xmlns:a16="http://schemas.microsoft.com/office/drawing/2014/main" id="{65C4E503-27CB-F56D-7F01-8A6A0E695538}"/>
              </a:ext>
            </a:extLst>
          </p:cNvPr>
          <p:cNvSpPr>
            <a:spLocks noGrp="1"/>
          </p:cNvSpPr>
          <p:nvPr>
            <p:ph type="body" idx="1"/>
          </p:nvPr>
        </p:nvSpPr>
        <p:spPr/>
        <p:txBody>
          <a:bodyPr/>
          <a:lstStyle/>
          <a:p>
            <a:r>
              <a:rPr lang="es-ES" dirty="0"/>
              <a:t>En el gráfico se ve como el CO y el COVNM son los principales emisores ya que juntos han emitido más que la suma de los restantes. Estos van seguidos del CH4 y </a:t>
            </a:r>
            <a:r>
              <a:rPr lang="es-ES" dirty="0" err="1"/>
              <a:t>NOx</a:t>
            </a:r>
            <a:r>
              <a:rPr lang="es-ES" dirty="0"/>
              <a:t> con una cantidad de emisión notable y el resto de los compuestos han emitido una cantidad apenas notable comparada con la de los anteriores.</a:t>
            </a:r>
          </a:p>
        </p:txBody>
      </p:sp>
      <p:sp>
        <p:nvSpPr>
          <p:cNvPr id="4" name="Marcador de número de diapositiva 3">
            <a:extLst>
              <a:ext uri="{FF2B5EF4-FFF2-40B4-BE49-F238E27FC236}">
                <a16:creationId xmlns:a16="http://schemas.microsoft.com/office/drawing/2014/main" id="{86D435F8-A24B-6A0F-5013-BE8C66DC7E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30</a:t>
            </a:fld>
            <a:endParaRPr lang="es-ES"/>
          </a:p>
        </p:txBody>
      </p:sp>
    </p:spTree>
    <p:extLst>
      <p:ext uri="{BB962C8B-B14F-4D97-AF65-F5344CB8AC3E}">
        <p14:creationId xmlns:p14="http://schemas.microsoft.com/office/powerpoint/2010/main" val="643090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0B2EE-EB94-7220-9087-7781232EA08E}"/>
              </a:ext>
            </a:extLst>
          </p:cNvPr>
          <p:cNvSpPr>
            <a:spLocks noGrp="1"/>
          </p:cNvSpPr>
          <p:nvPr>
            <p:ph type="title"/>
          </p:nvPr>
        </p:nvSpPr>
        <p:spPr>
          <a:xfrm>
            <a:off x="814275" y="515155"/>
            <a:ext cx="5492400" cy="643620"/>
          </a:xfrm>
        </p:spPr>
        <p:txBody>
          <a:bodyPr/>
          <a:lstStyle/>
          <a:p>
            <a:r>
              <a:rPr lang="es-ES" dirty="0"/>
              <a:t>Analizar las cantidades totales de emisión en función de los grupos</a:t>
            </a:r>
            <a:br>
              <a:rPr lang="es-ES" dirty="0"/>
            </a:br>
            <a:endParaRPr lang="es-ES" dirty="0"/>
          </a:p>
        </p:txBody>
      </p:sp>
      <p:sp>
        <p:nvSpPr>
          <p:cNvPr id="3" name="Marcador de texto 2">
            <a:extLst>
              <a:ext uri="{FF2B5EF4-FFF2-40B4-BE49-F238E27FC236}">
                <a16:creationId xmlns:a16="http://schemas.microsoft.com/office/drawing/2014/main" id="{30853368-FCD8-D64D-9FDA-EDB6CBB13A4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DFE0BDB6-B748-1B97-CE77-4F3F321587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31</a:t>
            </a:fld>
            <a:endParaRPr lang="es-ES"/>
          </a:p>
        </p:txBody>
      </p:sp>
      <p:pic>
        <p:nvPicPr>
          <p:cNvPr id="6" name="Imagen 5">
            <a:extLst>
              <a:ext uri="{FF2B5EF4-FFF2-40B4-BE49-F238E27FC236}">
                <a16:creationId xmlns:a16="http://schemas.microsoft.com/office/drawing/2014/main" id="{C4642E2E-4E84-E613-9400-C01DA782263F}"/>
              </a:ext>
            </a:extLst>
          </p:cNvPr>
          <p:cNvPicPr>
            <a:picLocks noChangeAspect="1"/>
          </p:cNvPicPr>
          <p:nvPr/>
        </p:nvPicPr>
        <p:blipFill>
          <a:blip r:embed="rId2"/>
          <a:stretch>
            <a:fillRect/>
          </a:stretch>
        </p:blipFill>
        <p:spPr>
          <a:xfrm>
            <a:off x="-1289" y="1561173"/>
            <a:ext cx="9106689" cy="2819644"/>
          </a:xfrm>
          <a:prstGeom prst="rect">
            <a:avLst/>
          </a:prstGeom>
        </p:spPr>
      </p:pic>
    </p:spTree>
    <p:extLst>
      <p:ext uri="{BB962C8B-B14F-4D97-AF65-F5344CB8AC3E}">
        <p14:creationId xmlns:p14="http://schemas.microsoft.com/office/powerpoint/2010/main" val="254130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FC914-4FDA-6684-4ABF-4C95833D021B}"/>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E6EEE612-B04D-94B3-6463-63B4FAB6F4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32</a:t>
            </a:fld>
            <a:endParaRPr lang="es-ES"/>
          </a:p>
        </p:txBody>
      </p:sp>
      <p:pic>
        <p:nvPicPr>
          <p:cNvPr id="5" name="Imagen 4">
            <a:extLst>
              <a:ext uri="{FF2B5EF4-FFF2-40B4-BE49-F238E27FC236}">
                <a16:creationId xmlns:a16="http://schemas.microsoft.com/office/drawing/2014/main" id="{61F6079B-EA16-DA75-908C-9F4A0193170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4019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6EF4E-5088-B25B-C4E2-9A0B20ECDBEE}"/>
              </a:ext>
            </a:extLst>
          </p:cNvPr>
          <p:cNvSpPr>
            <a:spLocks noGrp="1"/>
          </p:cNvSpPr>
          <p:nvPr>
            <p:ph type="title"/>
          </p:nvPr>
        </p:nvSpPr>
        <p:spPr/>
        <p:txBody>
          <a:bodyPr/>
          <a:lstStyle/>
          <a:p>
            <a:r>
              <a:rPr lang="es-ES" dirty="0"/>
              <a:t>Análisis gráfico anterior</a:t>
            </a:r>
          </a:p>
        </p:txBody>
      </p:sp>
      <p:sp>
        <p:nvSpPr>
          <p:cNvPr id="3" name="Marcador de texto 2">
            <a:extLst>
              <a:ext uri="{FF2B5EF4-FFF2-40B4-BE49-F238E27FC236}">
                <a16:creationId xmlns:a16="http://schemas.microsoft.com/office/drawing/2014/main" id="{91A86C0D-3CCF-9248-F8BA-0B4E71AD8F67}"/>
              </a:ext>
            </a:extLst>
          </p:cNvPr>
          <p:cNvSpPr>
            <a:spLocks noGrp="1"/>
          </p:cNvSpPr>
          <p:nvPr>
            <p:ph type="body" idx="1"/>
          </p:nvPr>
        </p:nvSpPr>
        <p:spPr/>
        <p:txBody>
          <a:bodyPr/>
          <a:lstStyle/>
          <a:p>
            <a:r>
              <a:rPr lang="es-ES" dirty="0"/>
              <a:t>El estudio de este gráfico es muy simple ya que los </a:t>
            </a:r>
            <a:r>
              <a:rPr lang="es-ES" dirty="0" err="1"/>
              <a:t>acificadores</a:t>
            </a:r>
            <a:r>
              <a:rPr lang="es-ES" dirty="0"/>
              <a:t>, precursores de ozono y gases de efecto invernadero son los mayores emisores con una gran diferencia sobre los tres restantes que son las partículas con una cantidad notable pero muy baja y los demás con cantidades básicamente nulas.</a:t>
            </a:r>
          </a:p>
        </p:txBody>
      </p:sp>
      <p:sp>
        <p:nvSpPr>
          <p:cNvPr id="4" name="Marcador de número de diapositiva 3">
            <a:extLst>
              <a:ext uri="{FF2B5EF4-FFF2-40B4-BE49-F238E27FC236}">
                <a16:creationId xmlns:a16="http://schemas.microsoft.com/office/drawing/2014/main" id="{7B0EEC60-424B-4F5D-26B8-374665CAF5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33</a:t>
            </a:fld>
            <a:endParaRPr lang="es-ES"/>
          </a:p>
        </p:txBody>
      </p:sp>
    </p:spTree>
    <p:extLst>
      <p:ext uri="{BB962C8B-B14F-4D97-AF65-F5344CB8AC3E}">
        <p14:creationId xmlns:p14="http://schemas.microsoft.com/office/powerpoint/2010/main" val="4177404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AA9398-B441-2077-AB2A-D557818451AD}"/>
              </a:ext>
            </a:extLst>
          </p:cNvPr>
          <p:cNvSpPr>
            <a:spLocks noGrp="1"/>
          </p:cNvSpPr>
          <p:nvPr>
            <p:ph type="title"/>
          </p:nvPr>
        </p:nvSpPr>
        <p:spPr/>
        <p:txBody>
          <a:bodyPr/>
          <a:lstStyle/>
          <a:p>
            <a:r>
              <a:rPr lang="es-ES" dirty="0"/>
              <a:t>Conclusión</a:t>
            </a:r>
          </a:p>
        </p:txBody>
      </p:sp>
      <p:sp>
        <p:nvSpPr>
          <p:cNvPr id="3" name="Marcador de texto 2">
            <a:extLst>
              <a:ext uri="{FF2B5EF4-FFF2-40B4-BE49-F238E27FC236}">
                <a16:creationId xmlns:a16="http://schemas.microsoft.com/office/drawing/2014/main" id="{A34DCF66-8FEB-8F03-0C4E-F0B876A299D5}"/>
              </a:ext>
            </a:extLst>
          </p:cNvPr>
          <p:cNvSpPr>
            <a:spLocks noGrp="1"/>
          </p:cNvSpPr>
          <p:nvPr>
            <p:ph type="body" idx="1"/>
          </p:nvPr>
        </p:nvSpPr>
        <p:spPr>
          <a:xfrm>
            <a:off x="653289" y="1605425"/>
            <a:ext cx="6132600" cy="3145500"/>
          </a:xfrm>
        </p:spPr>
        <p:txBody>
          <a:bodyPr/>
          <a:lstStyle/>
          <a:p>
            <a:r>
              <a:rPr lang="es-ES" sz="2000" dirty="0"/>
              <a:t>Para concluir según lo visto este estudio podría ayudar a la reducción de gases de efecto invernadero ya que se ha analizado la evolución y las cantidades totales de la emisión en diferentes divisiones como son los sectores cuyo mayor emisor es el transporte por carretera, los diferentes gases emitidos donde el CO era el protagonista y finalmente los grupos donde destacaba el grupo de </a:t>
            </a:r>
            <a:r>
              <a:rPr lang="es-ES" sz="2000" dirty="0" err="1"/>
              <a:t>acidificadores</a:t>
            </a:r>
            <a:r>
              <a:rPr lang="es-ES" sz="2000" dirty="0"/>
              <a:t> representando casi la totalidad de las anteriores divisiones.</a:t>
            </a:r>
          </a:p>
        </p:txBody>
      </p:sp>
      <p:sp>
        <p:nvSpPr>
          <p:cNvPr id="4" name="Marcador de número de diapositiva 3">
            <a:extLst>
              <a:ext uri="{FF2B5EF4-FFF2-40B4-BE49-F238E27FC236}">
                <a16:creationId xmlns:a16="http://schemas.microsoft.com/office/drawing/2014/main" id="{56381913-7E28-5BA9-F9AB-B6FAF9538B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34</a:t>
            </a:fld>
            <a:endParaRPr lang="es-ES"/>
          </a:p>
        </p:txBody>
      </p:sp>
    </p:spTree>
    <p:extLst>
      <p:ext uri="{BB962C8B-B14F-4D97-AF65-F5344CB8AC3E}">
        <p14:creationId xmlns:p14="http://schemas.microsoft.com/office/powerpoint/2010/main" val="3074852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02E8C-9EB4-6608-3E9B-64EA6CCFBEE1}"/>
              </a:ext>
            </a:extLst>
          </p:cNvPr>
          <p:cNvSpPr>
            <a:spLocks noGrp="1"/>
          </p:cNvSpPr>
          <p:nvPr>
            <p:ph type="ctrTitle"/>
          </p:nvPr>
        </p:nvSpPr>
        <p:spPr/>
        <p:txBody>
          <a:bodyPr/>
          <a:lstStyle/>
          <a:p>
            <a:r>
              <a:rPr lang="es-ES" dirty="0"/>
              <a:t>Fin</a:t>
            </a:r>
          </a:p>
        </p:txBody>
      </p:sp>
    </p:spTree>
    <p:extLst>
      <p:ext uri="{BB962C8B-B14F-4D97-AF65-F5344CB8AC3E}">
        <p14:creationId xmlns:p14="http://schemas.microsoft.com/office/powerpoint/2010/main" val="26125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953C6-3278-C943-936A-5615ADDF6B54}"/>
              </a:ext>
            </a:extLst>
          </p:cNvPr>
          <p:cNvSpPr>
            <a:spLocks noGrp="1"/>
          </p:cNvSpPr>
          <p:nvPr>
            <p:ph type="title"/>
          </p:nvPr>
        </p:nvSpPr>
        <p:spPr/>
        <p:txBody>
          <a:bodyPr/>
          <a:lstStyle/>
          <a:p>
            <a:r>
              <a:rPr lang="es-ES" dirty="0"/>
              <a:t>Datos</a:t>
            </a:r>
          </a:p>
        </p:txBody>
      </p:sp>
      <p:sp>
        <p:nvSpPr>
          <p:cNvPr id="3" name="Marcador de número de diapositiva 2">
            <a:extLst>
              <a:ext uri="{FF2B5EF4-FFF2-40B4-BE49-F238E27FC236}">
                <a16:creationId xmlns:a16="http://schemas.microsoft.com/office/drawing/2014/main" id="{B4B6883E-9D69-8C66-2F8E-7EA5BBD56F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4</a:t>
            </a:fld>
            <a:endParaRPr lang="es-ES"/>
          </a:p>
        </p:txBody>
      </p:sp>
      <p:pic>
        <p:nvPicPr>
          <p:cNvPr id="5" name="Imagen 4">
            <a:extLst>
              <a:ext uri="{FF2B5EF4-FFF2-40B4-BE49-F238E27FC236}">
                <a16:creationId xmlns:a16="http://schemas.microsoft.com/office/drawing/2014/main" id="{DE681977-B6E9-C9D5-FAE6-C2CF32373B95}"/>
              </a:ext>
            </a:extLst>
          </p:cNvPr>
          <p:cNvPicPr>
            <a:picLocks noChangeAspect="1"/>
          </p:cNvPicPr>
          <p:nvPr/>
        </p:nvPicPr>
        <p:blipFill>
          <a:blip r:embed="rId2"/>
          <a:stretch>
            <a:fillRect/>
          </a:stretch>
        </p:blipFill>
        <p:spPr>
          <a:xfrm>
            <a:off x="321973" y="1410236"/>
            <a:ext cx="7929311" cy="3026535"/>
          </a:xfrm>
          <a:prstGeom prst="rect">
            <a:avLst/>
          </a:prstGeom>
        </p:spPr>
      </p:pic>
    </p:spTree>
    <p:extLst>
      <p:ext uri="{BB962C8B-B14F-4D97-AF65-F5344CB8AC3E}">
        <p14:creationId xmlns:p14="http://schemas.microsoft.com/office/powerpoint/2010/main" val="35332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DBEC8-3875-9AF3-3098-506B8E29AD44}"/>
              </a:ext>
            </a:extLst>
          </p:cNvPr>
          <p:cNvSpPr>
            <a:spLocks noGrp="1"/>
          </p:cNvSpPr>
          <p:nvPr>
            <p:ph type="title"/>
          </p:nvPr>
        </p:nvSpPr>
        <p:spPr/>
        <p:txBody>
          <a:bodyPr/>
          <a:lstStyle/>
          <a:p>
            <a:r>
              <a:rPr lang="es-ES" dirty="0"/>
              <a:t>Años</a:t>
            </a:r>
          </a:p>
        </p:txBody>
      </p:sp>
      <p:sp>
        <p:nvSpPr>
          <p:cNvPr id="3" name="Marcador de texto 2">
            <a:extLst>
              <a:ext uri="{FF2B5EF4-FFF2-40B4-BE49-F238E27FC236}">
                <a16:creationId xmlns:a16="http://schemas.microsoft.com/office/drawing/2014/main" id="{7FEAB1D0-BE06-5577-3FE5-6CE2197BCE43}"/>
              </a:ext>
            </a:extLst>
          </p:cNvPr>
          <p:cNvSpPr>
            <a:spLocks noGrp="1"/>
          </p:cNvSpPr>
          <p:nvPr>
            <p:ph type="body" idx="1"/>
          </p:nvPr>
        </p:nvSpPr>
        <p:spPr/>
        <p:txBody>
          <a:bodyPr/>
          <a:lstStyle/>
          <a:p>
            <a:r>
              <a:rPr lang="es-ES" dirty="0"/>
              <a:t>De 1990 a 2017</a:t>
            </a:r>
          </a:p>
        </p:txBody>
      </p:sp>
      <p:sp>
        <p:nvSpPr>
          <p:cNvPr id="4" name="Marcador de número de diapositiva 3">
            <a:extLst>
              <a:ext uri="{FF2B5EF4-FFF2-40B4-BE49-F238E27FC236}">
                <a16:creationId xmlns:a16="http://schemas.microsoft.com/office/drawing/2014/main" id="{EEF53EA4-BFAE-15E0-284C-47FC479445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5</a:t>
            </a:fld>
            <a:endParaRPr lang="es-ES"/>
          </a:p>
        </p:txBody>
      </p:sp>
    </p:spTree>
    <p:extLst>
      <p:ext uri="{BB962C8B-B14F-4D97-AF65-F5344CB8AC3E}">
        <p14:creationId xmlns:p14="http://schemas.microsoft.com/office/powerpoint/2010/main" val="104640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2B980-9720-D75C-C0A7-E5E46BA5567F}"/>
              </a:ext>
            </a:extLst>
          </p:cNvPr>
          <p:cNvSpPr>
            <a:spLocks noGrp="1"/>
          </p:cNvSpPr>
          <p:nvPr>
            <p:ph type="title"/>
          </p:nvPr>
        </p:nvSpPr>
        <p:spPr/>
        <p:txBody>
          <a:bodyPr/>
          <a:lstStyle/>
          <a:p>
            <a:r>
              <a:rPr lang="es-ES" dirty="0"/>
              <a:t>Grupo al que pertenece el contaminante</a:t>
            </a:r>
          </a:p>
        </p:txBody>
      </p:sp>
      <p:sp>
        <p:nvSpPr>
          <p:cNvPr id="3" name="Marcador de texto 2">
            <a:extLst>
              <a:ext uri="{FF2B5EF4-FFF2-40B4-BE49-F238E27FC236}">
                <a16:creationId xmlns:a16="http://schemas.microsoft.com/office/drawing/2014/main" id="{E6E19429-C33D-CF89-86E1-5C22B452724D}"/>
              </a:ext>
            </a:extLst>
          </p:cNvPr>
          <p:cNvSpPr>
            <a:spLocks noGrp="1"/>
          </p:cNvSpPr>
          <p:nvPr>
            <p:ph type="body" idx="1"/>
          </p:nvPr>
        </p:nvSpPr>
        <p:spPr/>
        <p:txBody>
          <a:bodyPr/>
          <a:lstStyle/>
          <a:p>
            <a:r>
              <a:rPr lang="es-ES" dirty="0"/>
              <a:t> </a:t>
            </a:r>
            <a:r>
              <a:rPr lang="es-ES" dirty="0" err="1"/>
              <a:t>Acifdificadores</a:t>
            </a:r>
            <a:r>
              <a:rPr lang="es-ES" dirty="0"/>
              <a:t>, precursores de ozono y gases de efecto invernadero</a:t>
            </a:r>
          </a:p>
          <a:p>
            <a:r>
              <a:rPr lang="es-ES" dirty="0"/>
              <a:t> Metales pesados</a:t>
            </a:r>
          </a:p>
          <a:p>
            <a:r>
              <a:rPr lang="es-ES" dirty="0"/>
              <a:t>Partículas </a:t>
            </a:r>
          </a:p>
          <a:p>
            <a:r>
              <a:rPr lang="es-ES" dirty="0"/>
              <a:t>Contaminantes orgánicos persistentes</a:t>
            </a:r>
          </a:p>
        </p:txBody>
      </p:sp>
      <p:sp>
        <p:nvSpPr>
          <p:cNvPr id="4" name="Marcador de número de diapositiva 3">
            <a:extLst>
              <a:ext uri="{FF2B5EF4-FFF2-40B4-BE49-F238E27FC236}">
                <a16:creationId xmlns:a16="http://schemas.microsoft.com/office/drawing/2014/main" id="{A4C4435B-014E-D9C7-4D96-D6E1A9F4C8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6</a:t>
            </a:fld>
            <a:endParaRPr lang="es-ES"/>
          </a:p>
        </p:txBody>
      </p:sp>
    </p:spTree>
    <p:extLst>
      <p:ext uri="{BB962C8B-B14F-4D97-AF65-F5344CB8AC3E}">
        <p14:creationId xmlns:p14="http://schemas.microsoft.com/office/powerpoint/2010/main" val="194004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9B1EE-53FB-AAA8-2D0A-0987AEB343C6}"/>
              </a:ext>
            </a:extLst>
          </p:cNvPr>
          <p:cNvSpPr>
            <a:spLocks noGrp="1"/>
          </p:cNvSpPr>
          <p:nvPr>
            <p:ph type="title"/>
          </p:nvPr>
        </p:nvSpPr>
        <p:spPr/>
        <p:txBody>
          <a:bodyPr/>
          <a:lstStyle/>
          <a:p>
            <a:r>
              <a:rPr lang="es-ES" dirty="0"/>
              <a:t>Unidades</a:t>
            </a:r>
          </a:p>
        </p:txBody>
      </p:sp>
      <p:sp>
        <p:nvSpPr>
          <p:cNvPr id="3" name="Marcador de texto 2">
            <a:extLst>
              <a:ext uri="{FF2B5EF4-FFF2-40B4-BE49-F238E27FC236}">
                <a16:creationId xmlns:a16="http://schemas.microsoft.com/office/drawing/2014/main" id="{C2DB3ED9-5B11-C6D6-4026-8DADBE5A72BC}"/>
              </a:ext>
            </a:extLst>
          </p:cNvPr>
          <p:cNvSpPr>
            <a:spLocks noGrp="1"/>
          </p:cNvSpPr>
          <p:nvPr>
            <p:ph type="body" idx="1"/>
          </p:nvPr>
        </p:nvSpPr>
        <p:spPr/>
        <p:txBody>
          <a:bodyPr/>
          <a:lstStyle/>
          <a:p>
            <a:r>
              <a:rPr lang="es-ES" dirty="0"/>
              <a:t>Gramos </a:t>
            </a:r>
          </a:p>
          <a:p>
            <a:r>
              <a:rPr lang="es-ES" dirty="0"/>
              <a:t>Kilogramos</a:t>
            </a:r>
          </a:p>
          <a:p>
            <a:r>
              <a:rPr lang="es-ES" dirty="0"/>
              <a:t>Toneladas</a:t>
            </a:r>
          </a:p>
        </p:txBody>
      </p:sp>
      <p:sp>
        <p:nvSpPr>
          <p:cNvPr id="4" name="Marcador de número de diapositiva 3">
            <a:extLst>
              <a:ext uri="{FF2B5EF4-FFF2-40B4-BE49-F238E27FC236}">
                <a16:creationId xmlns:a16="http://schemas.microsoft.com/office/drawing/2014/main" id="{FC8F1C9D-1C3F-0FD7-754A-4DAC5E855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7</a:t>
            </a:fld>
            <a:endParaRPr lang="es-ES"/>
          </a:p>
        </p:txBody>
      </p:sp>
    </p:spTree>
    <p:extLst>
      <p:ext uri="{BB962C8B-B14F-4D97-AF65-F5344CB8AC3E}">
        <p14:creationId xmlns:p14="http://schemas.microsoft.com/office/powerpoint/2010/main" val="60571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F30E4-2E7B-1F83-7A05-51F1976EFA8B}"/>
              </a:ext>
            </a:extLst>
          </p:cNvPr>
          <p:cNvSpPr>
            <a:spLocks noGrp="1"/>
          </p:cNvSpPr>
          <p:nvPr>
            <p:ph type="title"/>
          </p:nvPr>
        </p:nvSpPr>
        <p:spPr/>
        <p:txBody>
          <a:bodyPr/>
          <a:lstStyle/>
          <a:p>
            <a:r>
              <a:rPr lang="es-ES" dirty="0"/>
              <a:t>Sector económico</a:t>
            </a:r>
          </a:p>
        </p:txBody>
      </p:sp>
      <p:sp>
        <p:nvSpPr>
          <p:cNvPr id="3" name="Marcador de texto 2">
            <a:extLst>
              <a:ext uri="{FF2B5EF4-FFF2-40B4-BE49-F238E27FC236}">
                <a16:creationId xmlns:a16="http://schemas.microsoft.com/office/drawing/2014/main" id="{BC4E892E-B4B8-BA2A-66DC-DC7E994EAA55}"/>
              </a:ext>
            </a:extLst>
          </p:cNvPr>
          <p:cNvSpPr>
            <a:spLocks noGrp="1"/>
          </p:cNvSpPr>
          <p:nvPr>
            <p:ph type="body" idx="1"/>
          </p:nvPr>
        </p:nvSpPr>
        <p:spPr>
          <a:xfrm>
            <a:off x="814275" y="1494123"/>
            <a:ext cx="8490711" cy="3406461"/>
          </a:xfrm>
        </p:spPr>
        <p:txBody>
          <a:bodyPr/>
          <a:lstStyle/>
          <a:p>
            <a:r>
              <a:rPr lang="es-ES" sz="1600" dirty="0"/>
              <a:t>Combustión en la producción y transformación de la energía</a:t>
            </a:r>
          </a:p>
          <a:p>
            <a:r>
              <a:rPr lang="es-ES" sz="1600" dirty="0"/>
              <a:t>Plantas de combustión no industrial</a:t>
            </a:r>
          </a:p>
          <a:p>
            <a:r>
              <a:rPr lang="es-ES" sz="1600" dirty="0"/>
              <a:t>Plantas de combustión industrial</a:t>
            </a:r>
          </a:p>
          <a:p>
            <a:r>
              <a:rPr lang="es-ES" sz="1600" dirty="0"/>
              <a:t>Procesos industriales sin combustión,</a:t>
            </a:r>
          </a:p>
          <a:p>
            <a:r>
              <a:rPr lang="es-ES" sz="1600" dirty="0"/>
              <a:t> Extracción y distribución de combustibles</a:t>
            </a:r>
          </a:p>
          <a:p>
            <a:r>
              <a:rPr lang="es-ES" sz="1600" dirty="0"/>
              <a:t>fósiles y energía geotérmica</a:t>
            </a:r>
          </a:p>
          <a:p>
            <a:r>
              <a:rPr lang="es-ES" sz="1600" dirty="0"/>
              <a:t>Uso de disolventes y otros productos</a:t>
            </a:r>
          </a:p>
          <a:p>
            <a:r>
              <a:rPr lang="es-ES" sz="1600" dirty="0"/>
              <a:t>Transporte por carretera </a:t>
            </a:r>
          </a:p>
          <a:p>
            <a:r>
              <a:rPr lang="es-ES" sz="1600" dirty="0"/>
              <a:t>Otros modos de transporte y maquinaria móvil</a:t>
            </a:r>
          </a:p>
          <a:p>
            <a:r>
              <a:rPr lang="es-ES" sz="1600" dirty="0"/>
              <a:t>Tratamiento y eliminación de residuos</a:t>
            </a:r>
          </a:p>
          <a:p>
            <a:r>
              <a:rPr lang="es-ES" sz="1600" dirty="0"/>
              <a:t> Agricultura </a:t>
            </a:r>
          </a:p>
          <a:p>
            <a:r>
              <a:rPr lang="es-ES" sz="1600" dirty="0"/>
              <a:t>Otras fuentes y sumideros.</a:t>
            </a:r>
          </a:p>
        </p:txBody>
      </p:sp>
      <p:sp>
        <p:nvSpPr>
          <p:cNvPr id="4" name="Marcador de número de diapositiva 3">
            <a:extLst>
              <a:ext uri="{FF2B5EF4-FFF2-40B4-BE49-F238E27FC236}">
                <a16:creationId xmlns:a16="http://schemas.microsoft.com/office/drawing/2014/main" id="{97091838-3E3F-7311-BDAA-13C152F351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8</a:t>
            </a:fld>
            <a:endParaRPr lang="es-ES"/>
          </a:p>
        </p:txBody>
      </p:sp>
    </p:spTree>
    <p:extLst>
      <p:ext uri="{BB962C8B-B14F-4D97-AF65-F5344CB8AC3E}">
        <p14:creationId xmlns:p14="http://schemas.microsoft.com/office/powerpoint/2010/main" val="335906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9507A-1E58-A9F7-D902-8118822B702E}"/>
              </a:ext>
            </a:extLst>
          </p:cNvPr>
          <p:cNvSpPr>
            <a:spLocks noGrp="1"/>
          </p:cNvSpPr>
          <p:nvPr>
            <p:ph type="title"/>
          </p:nvPr>
        </p:nvSpPr>
        <p:spPr/>
        <p:txBody>
          <a:bodyPr/>
          <a:lstStyle/>
          <a:p>
            <a:r>
              <a:rPr lang="es-ES" dirty="0"/>
              <a:t>Compuestos</a:t>
            </a:r>
          </a:p>
        </p:txBody>
      </p:sp>
      <p:sp>
        <p:nvSpPr>
          <p:cNvPr id="3" name="Marcador de texto 2">
            <a:extLst>
              <a:ext uri="{FF2B5EF4-FFF2-40B4-BE49-F238E27FC236}">
                <a16:creationId xmlns:a16="http://schemas.microsoft.com/office/drawing/2014/main" id="{AE00FC6B-AA32-D225-567B-F1421426AF75}"/>
              </a:ext>
            </a:extLst>
          </p:cNvPr>
          <p:cNvSpPr>
            <a:spLocks noGrp="1"/>
          </p:cNvSpPr>
          <p:nvPr>
            <p:ph type="body" idx="1"/>
          </p:nvPr>
        </p:nvSpPr>
        <p:spPr/>
        <p:txBody>
          <a:bodyPr/>
          <a:lstStyle/>
          <a:p>
            <a:r>
              <a:rPr lang="es-ES" sz="1800" dirty="0"/>
              <a:t>Contaminante emitido a la atmósfera: óxidos de azufre (SOx), óxidos de nitrógeno (</a:t>
            </a:r>
            <a:r>
              <a:rPr lang="es-ES" sz="1800" dirty="0" err="1"/>
              <a:t>NOx</a:t>
            </a:r>
            <a:r>
              <a:rPr lang="es-ES" sz="1800" dirty="0"/>
              <a:t>), compuestos orgánicos volátiles no metánicos (COVNM), metano (CH4), monóxido de carbono (CO), dióxido de carbono (CO2), óxido nitroso (N2O), amoniaco (NH3), hexafluoruro de azufre (SF6), </a:t>
            </a:r>
            <a:r>
              <a:rPr lang="es-ES" sz="1800" dirty="0" err="1"/>
              <a:t>hexafluorocarbonados</a:t>
            </a:r>
            <a:r>
              <a:rPr lang="es-ES" sz="1800" dirty="0"/>
              <a:t> (HFC), perfluorocarbonos (PFC), metales pesados (As, Cd, Cr, Cu, Hg, Ni, Pb, Se, Zn), partículas de diámetro inferior a 2,5 micras, 10 micras y totales (PM2,5, PM10, PST), contaminantes orgánicos persistentes (HCH, PCP, HCB, TCM, TRI, PER, TCB, TCE, DIOX, HAP).</a:t>
            </a:r>
          </a:p>
        </p:txBody>
      </p:sp>
      <p:sp>
        <p:nvSpPr>
          <p:cNvPr id="4" name="Marcador de número de diapositiva 3">
            <a:extLst>
              <a:ext uri="{FF2B5EF4-FFF2-40B4-BE49-F238E27FC236}">
                <a16:creationId xmlns:a16="http://schemas.microsoft.com/office/drawing/2014/main" id="{ADFD96E2-EF8F-3674-4330-14FAAA105D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ES" smtClean="0"/>
              <a:t>9</a:t>
            </a:fld>
            <a:endParaRPr lang="es-ES"/>
          </a:p>
        </p:txBody>
      </p:sp>
    </p:spTree>
    <p:extLst>
      <p:ext uri="{BB962C8B-B14F-4D97-AF65-F5344CB8AC3E}">
        <p14:creationId xmlns:p14="http://schemas.microsoft.com/office/powerpoint/2010/main" val="1847988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4773</TotalTime>
  <Words>1284</Words>
  <Application>Microsoft Office PowerPoint</Application>
  <PresentationFormat>Presentación en pantalla (16:9)</PresentationFormat>
  <Paragraphs>110</Paragraphs>
  <Slides>35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Roboto Condensed</vt:lpstr>
      <vt:lpstr>Arvo</vt:lpstr>
      <vt:lpstr>Arial</vt:lpstr>
      <vt:lpstr>Roboto Condensed Light</vt:lpstr>
      <vt:lpstr>Salerio template</vt:lpstr>
      <vt:lpstr>CIENCIA DE DATOS</vt:lpstr>
      <vt:lpstr>Pregunta  Ambiental elaborada</vt:lpstr>
      <vt:lpstr>Objetivos a analizar</vt:lpstr>
      <vt:lpstr>Datos</vt:lpstr>
      <vt:lpstr>Años</vt:lpstr>
      <vt:lpstr>Grupo al que pertenece el contaminante</vt:lpstr>
      <vt:lpstr>Unidades</vt:lpstr>
      <vt:lpstr>Sector económico</vt:lpstr>
      <vt:lpstr>Compuestos</vt:lpstr>
      <vt:lpstr>Cantidad emitida del contaminante</vt:lpstr>
      <vt:lpstr>¿De donde he obtenido los datos?</vt:lpstr>
      <vt:lpstr>Librerías</vt:lpstr>
      <vt:lpstr>Metodología</vt:lpstr>
      <vt:lpstr>Carga de datos</vt:lpstr>
      <vt:lpstr>Cambio de unidades</vt:lpstr>
      <vt:lpstr>Analizar como varían las cantidades de gases en función de los sectores a lo largo del tiempo.</vt:lpstr>
      <vt:lpstr>Presentación de PowerPoint</vt:lpstr>
      <vt:lpstr>Análisis 1er gráfico</vt:lpstr>
      <vt:lpstr>Analizar como ha cambiado las cantidades totales en función de los gases a lo largo del tiempo. </vt:lpstr>
      <vt:lpstr>Presentación de PowerPoint</vt:lpstr>
      <vt:lpstr>Análisis 2do gráfico</vt:lpstr>
      <vt:lpstr>Analizar como varían las emisiones en función de los diferentes grupos </vt:lpstr>
      <vt:lpstr>Presentación de PowerPoint</vt:lpstr>
      <vt:lpstr>Análisis del gráfico anterior</vt:lpstr>
      <vt:lpstr>Analizar cual es el sector que mas gases de efecto invernadero emite. </vt:lpstr>
      <vt:lpstr>Presentación de PowerPoint</vt:lpstr>
      <vt:lpstr>Análisis del gráfico anterior</vt:lpstr>
      <vt:lpstr>Analizar las diferentes cantidades totales de los diferentes gases. </vt:lpstr>
      <vt:lpstr>Presentación de PowerPoint</vt:lpstr>
      <vt:lpstr>Análisis gráfico anterior</vt:lpstr>
      <vt:lpstr>Analizar las cantidades totales de emisión en función de los grupos </vt:lpstr>
      <vt:lpstr>Presentación de PowerPoint</vt:lpstr>
      <vt:lpstr>Análisis gráfico anterior</vt:lpstr>
      <vt:lpstr>Conclusión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alvaro.marquees6@gmail.com</cp:lastModifiedBy>
  <cp:revision>2</cp:revision>
  <dcterms:modified xsi:type="dcterms:W3CDTF">2022-05-06T15:55:15Z</dcterms:modified>
</cp:coreProperties>
</file>