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3" r:id="rId6"/>
    <p:sldId id="262" r:id="rId7"/>
    <p:sldId id="265" r:id="rId8"/>
    <p:sldId id="264" r:id="rId9"/>
    <p:sldId id="266" r:id="rId10"/>
    <p:sldId id="257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10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02785-0F4D-488E-AB82-276EFA727A3F}" type="datetimeFigureOut">
              <a:rPr lang="es-MX" smtClean="0"/>
              <a:t>12/06/2020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DEB1D-4BCF-49B7-BBC3-4513A27E3A3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4328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594100"/>
          </a:xfrm>
          <a:solidFill>
            <a:schemeClr val="bg1">
              <a:alpha val="18000"/>
            </a:schemeClr>
          </a:solidFill>
        </p:spPr>
        <p:txBody>
          <a:bodyPr anchor="ctr">
            <a:normAutofit/>
          </a:bodyPr>
          <a:lstStyle>
            <a:lvl1pPr algn="ctr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16463"/>
            <a:ext cx="9144000" cy="455612"/>
          </a:xfrm>
        </p:spPr>
        <p:txBody>
          <a:bodyPr/>
          <a:lstStyle>
            <a:lvl1pPr marL="0" indent="0" algn="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fld id="{713CB2DC-C151-475F-9082-2FB63CB2B3AB}" type="datetimeFigureOut">
              <a:rPr lang="en-US" smtClean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fld id="{462D7EAE-5C0C-4CF8-A676-4B706267E4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954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2DC-C151-475F-9082-2FB63CB2B3A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5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2DC-C151-475F-9082-2FB63CB2B3A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89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2DC-C151-475F-9082-2FB63CB2B3A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47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2DC-C151-475F-9082-2FB63CB2B3A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7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2DC-C151-475F-9082-2FB63CB2B3A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60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2DC-C151-475F-9082-2FB63CB2B3A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86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2DC-C151-475F-9082-2FB63CB2B3A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7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2DC-C151-475F-9082-2FB63CB2B3A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8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2DC-C151-475F-9082-2FB63CB2B3A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48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2DC-C151-475F-9082-2FB63CB2B3A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7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Cement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solidFill>
            <a:schemeClr val="bg1">
              <a:alpha val="16000"/>
            </a:schemeClr>
          </a:solidFill>
          <a:effectLst>
            <a:glow>
              <a:schemeClr val="accent1"/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</a:defRPr>
            </a:lvl1pPr>
          </a:lstStyle>
          <a:p>
            <a:fld id="{713CB2DC-C151-475F-9082-2FB63CB2B3AB}" type="datetimeFigureOut">
              <a:rPr lang="en-US" smtClean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Pedro Valenzuela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462D7EAE-5C0C-4CF8-A676-4B706267E4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423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PADTS Seguridad</a:t>
            </a:r>
            <a:br>
              <a:rPr lang="es-MX" dirty="0" smtClean="0"/>
            </a:br>
            <a:r>
              <a:rPr lang="es-MX" dirty="0" smtClean="0"/>
              <a:t>Python 3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Presenta: Pedro Valenzuela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07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Dudas …</a:t>
            </a:r>
            <a:br>
              <a:rPr lang="es-MX" dirty="0" smtClean="0"/>
            </a:br>
            <a:r>
              <a:rPr lang="es-MX" dirty="0" smtClean="0"/>
              <a:t>Comentarios…</a:t>
            </a:r>
            <a:endParaRPr lang="es-MX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8C47-9367-4871-9051-90C4759D8A22}" type="datetime1">
              <a:rPr lang="es-MX" smtClean="0"/>
              <a:t>12/06/2020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4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Gracias!</a:t>
            </a:r>
            <a:endParaRPr lang="es-MX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29F2-E2C4-4681-97A5-DF3ED4E1F714}" type="datetime1">
              <a:rPr lang="es-MX" smtClean="0"/>
              <a:t>12/06/2020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1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Programación Orientada a Objetos</a:t>
            </a:r>
            <a:endParaRPr lang="es-MX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135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Programación orientada a objetos</a:t>
            </a:r>
            <a:endParaRPr lang="es-MX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s-MX" dirty="0" smtClean="0"/>
              <a:t>La programación orientada a objetos o POO (OOP, por sus siglas en ingles) ve todo como un objeto.</a:t>
            </a:r>
          </a:p>
          <a:p>
            <a:pPr>
              <a:lnSpc>
                <a:spcPct val="100000"/>
              </a:lnSpc>
            </a:pPr>
            <a:r>
              <a:rPr lang="es-MX" dirty="0" smtClean="0"/>
              <a:t>Un objeto tiene propiedades y/o realiza acciones.</a:t>
            </a:r>
          </a:p>
          <a:p>
            <a:pPr>
              <a:lnSpc>
                <a:spcPct val="100000"/>
              </a:lnSpc>
            </a:pPr>
            <a:r>
              <a:rPr lang="es-MX" dirty="0" smtClean="0"/>
              <a:t>En POO las propiedades son llamadas atributos y las acciones métodos.</a:t>
            </a:r>
            <a:endParaRPr lang="es-MX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smtClean="0"/>
              <a:t>Conceptos relacionados con la POO:</a:t>
            </a:r>
          </a:p>
          <a:p>
            <a:pPr lvl="1"/>
            <a:r>
              <a:rPr lang="es-MX" dirty="0" smtClean="0"/>
              <a:t>Clases</a:t>
            </a:r>
          </a:p>
          <a:p>
            <a:pPr lvl="1"/>
            <a:r>
              <a:rPr lang="es-MX" dirty="0" smtClean="0"/>
              <a:t>Constructor</a:t>
            </a:r>
          </a:p>
          <a:p>
            <a:pPr lvl="1"/>
            <a:r>
              <a:rPr lang="es-MX" dirty="0" smtClean="0"/>
              <a:t>Métodos</a:t>
            </a:r>
          </a:p>
          <a:p>
            <a:pPr lvl="1"/>
            <a:r>
              <a:rPr lang="es-MX" dirty="0" err="1" smtClean="0"/>
              <a:t>Self</a:t>
            </a:r>
            <a:endParaRPr lang="es-MX" dirty="0" smtClean="0"/>
          </a:p>
          <a:p>
            <a:pPr lvl="1"/>
            <a:r>
              <a:rPr lang="es-MX" dirty="0" smtClean="0"/>
              <a:t>Herencia</a:t>
            </a:r>
          </a:p>
          <a:p>
            <a:pPr lvl="1"/>
            <a:r>
              <a:rPr lang="es-MX" dirty="0" smtClean="0"/>
              <a:t>Polimorfismo</a:t>
            </a:r>
          </a:p>
          <a:p>
            <a:pPr lvl="1"/>
            <a:r>
              <a:rPr lang="es-MX" dirty="0" err="1" smtClean="0"/>
              <a:t>Encapsulacion</a:t>
            </a:r>
            <a:endParaRPr lang="es-MX" dirty="0" smtClean="0"/>
          </a:p>
        </p:txBody>
      </p:sp>
      <p:sp>
        <p:nvSpPr>
          <p:cNvPr id="6" name="Ejemplo1"/>
          <p:cNvSpPr txBox="1">
            <a:spLocks/>
          </p:cNvSpPr>
          <p:nvPr/>
        </p:nvSpPr>
        <p:spPr>
          <a:xfrm>
            <a:off x="6188884" y="1825625"/>
            <a:ext cx="5181600" cy="4351338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Un vehículo tiene llantas, motor, asientos, … Y acelera, frena, enciende luces.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altLang="es-MX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es-MX" altLang="es-MX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vehiculo</a:t>
            </a:r>
            <a:r>
              <a:rPr lang="es-MX" altLang="es-MX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():</a:t>
            </a:r>
            <a:br>
              <a:rPr lang="es-MX" altLang="es-MX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numero_llantas</a:t>
            </a:r>
            <a:r>
              <a:rPr lang="es-MX" altLang="es-MX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es-MX" altLang="es-MX" dirty="0" smtClean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br>
              <a:rPr lang="es-MX" altLang="es-MX" dirty="0" smtClean="0">
                <a:solidFill>
                  <a:srgbClr val="6897BB"/>
                </a:solidFill>
                <a:latin typeface="Consolas" panose="020B0609020204030204" pitchFamily="49" charset="0"/>
              </a:rPr>
            </a:br>
            <a:r>
              <a:rPr lang="es-MX" altLang="es-MX" dirty="0" smtClean="0">
                <a:solidFill>
                  <a:srgbClr val="6897BB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numero_pasajeros</a:t>
            </a:r>
            <a:r>
              <a:rPr lang="es-MX" altLang="es-MX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es-MX" altLang="es-MX" dirty="0" smtClean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br>
              <a:rPr lang="es-MX" altLang="es-MX" dirty="0" smtClean="0">
                <a:solidFill>
                  <a:srgbClr val="6897BB"/>
                </a:solidFill>
                <a:latin typeface="Consolas" panose="020B0609020204030204" pitchFamily="49" charset="0"/>
              </a:rPr>
            </a:br>
            <a:r>
              <a:rPr lang="es-MX" altLang="es-MX" dirty="0" smtClean="0">
                <a:solidFill>
                  <a:srgbClr val="6897BB"/>
                </a:solidFill>
                <a:latin typeface="Consolas" panose="020B0609020204030204" pitchFamily="49" charset="0"/>
              </a:rPr>
              <a:t/>
            </a:r>
            <a:br>
              <a:rPr lang="es-MX" altLang="es-MX" dirty="0" smtClean="0">
                <a:solidFill>
                  <a:srgbClr val="6897BB"/>
                </a:solidFill>
                <a:latin typeface="Consolas" panose="020B0609020204030204" pitchFamily="49" charset="0"/>
              </a:rPr>
            </a:br>
            <a:r>
              <a:rPr lang="es-MX" altLang="es-MX" dirty="0" smtClean="0">
                <a:solidFill>
                  <a:srgbClr val="6897BB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def</a:t>
            </a:r>
            <a:r>
              <a:rPr lang="es-MX" altLang="es-MX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 smtClean="0">
                <a:solidFill>
                  <a:srgbClr val="FFC66D"/>
                </a:solidFill>
                <a:latin typeface="Consolas" panose="020B0609020204030204" pitchFamily="49" charset="0"/>
              </a:rPr>
              <a:t>acelera</a:t>
            </a:r>
            <a:r>
              <a:rPr lang="es-MX" altLang="es-MX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dirty="0" err="1" smtClean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):</a:t>
            </a:r>
            <a:br>
              <a:rPr lang="es-MX" altLang="es-MX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MX" altLang="es-MX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pass</a:t>
            </a:r>
            <a:r>
              <a:rPr lang="es-MX" altLang="es-MX" dirty="0" smtClean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MX" altLang="es-MX" dirty="0" smtClean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MX" altLang="es-MX" dirty="0" smtClean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MX" altLang="es-MX" dirty="0" smtClean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MX" altLang="es-MX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def</a:t>
            </a:r>
            <a:r>
              <a:rPr lang="es-MX" altLang="es-MX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 smtClean="0">
                <a:solidFill>
                  <a:srgbClr val="FFC66D"/>
                </a:solidFill>
                <a:latin typeface="Consolas" panose="020B0609020204030204" pitchFamily="49" charset="0"/>
              </a:rPr>
              <a:t>frena</a:t>
            </a:r>
            <a:r>
              <a:rPr lang="es-MX" altLang="es-MX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dirty="0" err="1" smtClean="0">
                <a:solidFill>
                  <a:srgbClr val="94558D"/>
                </a:solidFill>
                <a:latin typeface="Consolas" panose="020B0609020204030204" pitchFamily="49" charset="0"/>
              </a:rPr>
              <a:t>selfself</a:t>
            </a:r>
            <a:r>
              <a:rPr lang="es-MX" altLang="es-MX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):</a:t>
            </a:r>
            <a:br>
              <a:rPr lang="es-MX" altLang="es-MX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MX" altLang="es-MX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pass</a:t>
            </a:r>
            <a:r>
              <a:rPr lang="es-MX" altLang="es-MX" dirty="0" smtClean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MX" altLang="es-MX" dirty="0" smtClean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MX" altLang="es-MX" dirty="0" smtClean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MX" altLang="es-MX" dirty="0" smtClean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MX" altLang="es-MX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def</a:t>
            </a:r>
            <a:r>
              <a:rPr lang="es-MX" altLang="es-MX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 err="1" smtClean="0">
                <a:solidFill>
                  <a:srgbClr val="FFC66D"/>
                </a:solidFill>
                <a:latin typeface="Consolas" panose="020B0609020204030204" pitchFamily="49" charset="0"/>
              </a:rPr>
              <a:t>enciendeLuces</a:t>
            </a:r>
            <a:r>
              <a:rPr lang="es-MX" altLang="es-MX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dirty="0" err="1" smtClean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):</a:t>
            </a:r>
            <a:br>
              <a:rPr lang="es-MX" altLang="es-MX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MX" altLang="es-MX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pass</a:t>
            </a:r>
            <a:endParaRPr lang="es-MX" dirty="0"/>
          </a:p>
        </p:txBody>
      </p:sp>
      <p:sp>
        <p:nvSpPr>
          <p:cNvPr id="8" name="Ejemplo2"/>
          <p:cNvSpPr txBox="1">
            <a:spLocks/>
          </p:cNvSpPr>
          <p:nvPr/>
        </p:nvSpPr>
        <p:spPr>
          <a:xfrm>
            <a:off x="6195512" y="1819001"/>
            <a:ext cx="5181600" cy="4351338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Un animal tiene patas, come y anda (por lo general)</a:t>
            </a:r>
          </a:p>
          <a:p>
            <a:pPr marL="0" indent="0">
              <a:buNone/>
            </a:pPr>
            <a:endParaRPr lang="es-MX" dirty="0" smtClean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s-MX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animal():</a:t>
            </a:r>
            <a:b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dirty="0" err="1">
                <a:solidFill>
                  <a:srgbClr val="A9B7C6"/>
                </a:solidFill>
                <a:latin typeface="Consolas" panose="020B0609020204030204" pitchFamily="49" charset="0"/>
              </a:rPr>
              <a:t>numero_patas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es-MX" altLang="es-MX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br>
              <a:rPr lang="es-MX" altLang="es-MX" dirty="0">
                <a:solidFill>
                  <a:srgbClr val="6897BB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6897BB"/>
                </a:solidFill>
                <a:latin typeface="Consolas" panose="020B0609020204030204" pitchFamily="49" charset="0"/>
              </a:rPr>
              <a:t/>
            </a:r>
            <a:br>
              <a:rPr lang="es-MX" altLang="es-MX" dirty="0">
                <a:solidFill>
                  <a:srgbClr val="6897BB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6897BB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dirty="0" err="1">
                <a:solidFill>
                  <a:srgbClr val="CC7832"/>
                </a:solidFill>
                <a:latin typeface="Consolas" panose="020B0609020204030204" pitchFamily="49" charset="0"/>
              </a:rPr>
              <a:t>def</a:t>
            </a: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>
                <a:solidFill>
                  <a:srgbClr val="FFC66D"/>
                </a:solidFill>
                <a:latin typeface="Consolas" panose="020B0609020204030204" pitchFamily="49" charset="0"/>
              </a:rPr>
              <a:t>comer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):</a:t>
            </a:r>
            <a:b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MX" altLang="es-MX" dirty="0" err="1">
                <a:solidFill>
                  <a:srgbClr val="CC7832"/>
                </a:solidFill>
                <a:latin typeface="Consolas" panose="020B0609020204030204" pitchFamily="49" charset="0"/>
              </a:rPr>
              <a:t>pass</a:t>
            </a: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dirty="0" err="1">
                <a:solidFill>
                  <a:srgbClr val="CC7832"/>
                </a:solidFill>
                <a:latin typeface="Consolas" panose="020B0609020204030204" pitchFamily="49" charset="0"/>
              </a:rPr>
              <a:t>def</a:t>
            </a: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>
                <a:solidFill>
                  <a:srgbClr val="FFC66D"/>
                </a:solidFill>
                <a:latin typeface="Consolas" panose="020B0609020204030204" pitchFamily="49" charset="0"/>
              </a:rPr>
              <a:t>andar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):</a:t>
            </a:r>
            <a:b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MX" altLang="es-MX" dirty="0" err="1">
                <a:solidFill>
                  <a:srgbClr val="CC7832"/>
                </a:solidFill>
                <a:latin typeface="Consolas" panose="020B0609020204030204" pitchFamily="49" charset="0"/>
              </a:rPr>
              <a:t>pass</a:t>
            </a:r>
            <a:endParaRPr lang="es-MX" altLang="es-MX" sz="5400" dirty="0">
              <a:latin typeface="Arial" panose="020B0604020202020204" pitchFamily="34" charset="0"/>
            </a:endParaRPr>
          </a:p>
        </p:txBody>
      </p:sp>
      <p:sp>
        <p:nvSpPr>
          <p:cNvPr id="10" name="Objetos"/>
          <p:cNvSpPr txBox="1">
            <a:spLocks/>
          </p:cNvSpPr>
          <p:nvPr/>
        </p:nvSpPr>
        <p:spPr>
          <a:xfrm>
            <a:off x="6192080" y="1819001"/>
            <a:ext cx="5181600" cy="4351338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Vehículo</a:t>
            </a:r>
          </a:p>
          <a:p>
            <a:pPr lvl="1"/>
            <a:r>
              <a:rPr lang="es-MX" dirty="0" smtClean="0"/>
              <a:t>Llantas</a:t>
            </a:r>
          </a:p>
          <a:p>
            <a:pPr lvl="1"/>
            <a:r>
              <a:rPr lang="es-MX" dirty="0" smtClean="0"/>
              <a:t>Movimiento</a:t>
            </a:r>
          </a:p>
          <a:p>
            <a:r>
              <a:rPr lang="es-MX" dirty="0" smtClean="0"/>
              <a:t>Animal</a:t>
            </a:r>
          </a:p>
          <a:p>
            <a:pPr lvl="1"/>
            <a:r>
              <a:rPr lang="es-MX" dirty="0" smtClean="0"/>
              <a:t>Patas, Alas, Ninguna</a:t>
            </a:r>
          </a:p>
          <a:p>
            <a:pPr lvl="1"/>
            <a:r>
              <a:rPr lang="es-MX" dirty="0" smtClean="0"/>
              <a:t>Movimiento</a:t>
            </a:r>
          </a:p>
          <a:p>
            <a:pPr lvl="1"/>
            <a:r>
              <a:rPr lang="es-MX" dirty="0" smtClean="0"/>
              <a:t>Comer</a:t>
            </a:r>
          </a:p>
          <a:p>
            <a:r>
              <a:rPr lang="es-MX" dirty="0" smtClean="0"/>
              <a:t>Casa</a:t>
            </a:r>
          </a:p>
          <a:p>
            <a:pPr lvl="1"/>
            <a:r>
              <a:rPr lang="es-MX" dirty="0" smtClean="0"/>
              <a:t>Sala</a:t>
            </a:r>
          </a:p>
          <a:p>
            <a:pPr lvl="1"/>
            <a:r>
              <a:rPr lang="es-MX" dirty="0" smtClean="0"/>
              <a:t>Cocina</a:t>
            </a:r>
          </a:p>
          <a:p>
            <a:pPr lvl="1"/>
            <a:r>
              <a:rPr lang="es-MX" dirty="0" smtClean="0"/>
              <a:t>Baño</a:t>
            </a:r>
          </a:p>
        </p:txBody>
      </p:sp>
    </p:spTree>
    <p:extLst>
      <p:ext uri="{BB962C8B-B14F-4D97-AF65-F5344CB8AC3E}">
        <p14:creationId xmlns:p14="http://schemas.microsoft.com/office/powerpoint/2010/main" val="321258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build="p" animBg="1"/>
      <p:bldP spid="6" grpId="0" animBg="1"/>
      <p:bldP spid="6" grpId="1" animBg="1"/>
      <p:bldP spid="8" grpId="0" animBg="1"/>
      <p:bldP spid="8" grpId="1" animBg="1"/>
      <p:bldP spid="10" grpId="0" uiExpand="1" animBg="1"/>
      <p:bldP spid="1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r>
              <a:rPr lang="es-MX" dirty="0" smtClean="0"/>
              <a:t>Una clase es un tipo de dato.</a:t>
            </a:r>
          </a:p>
          <a:p>
            <a:r>
              <a:rPr lang="es-MX" dirty="0" smtClean="0"/>
              <a:t>Una clase es la representación o “plantilla” de un objeto.</a:t>
            </a:r>
          </a:p>
          <a:p>
            <a:r>
              <a:rPr lang="es-MX" dirty="0" smtClean="0"/>
              <a:t>Una clase esta compuesta por atributos y métodos.</a:t>
            </a:r>
          </a:p>
          <a:p>
            <a:r>
              <a:rPr lang="es-MX" dirty="0" smtClean="0"/>
              <a:t>Un objeto se crea a partir de una clase, utilizando un método particular llamado __</a:t>
            </a:r>
            <a:r>
              <a:rPr lang="es-MX" dirty="0" err="1" smtClean="0"/>
              <a:t>init</a:t>
            </a:r>
            <a:r>
              <a:rPr lang="es-MX" dirty="0" smtClean="0"/>
              <a:t>__, el cual representa al constructor.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solidFill>
            <a:schemeClr val="bg1">
              <a:alpha val="60000"/>
            </a:schemeClr>
          </a:solidFill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MX" altLang="es-MX" sz="2000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es-MX" altLang="es-MX" sz="20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2000" dirty="0" err="1">
                <a:solidFill>
                  <a:srgbClr val="A9B7C6"/>
                </a:solidFill>
                <a:latin typeface="Consolas" panose="020B0609020204030204" pitchFamily="49" charset="0"/>
              </a:rPr>
              <a:t>MiClase</a:t>
            </a: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sz="2000" dirty="0">
                <a:solidFill>
                  <a:srgbClr val="A9B7C6"/>
                </a:solidFill>
                <a:latin typeface="Consolas" panose="020B0609020204030204" pitchFamily="49" charset="0"/>
              </a:rPr>
              <a:t>attr1 = </a:t>
            </a:r>
            <a:r>
              <a:rPr lang="es-MX" altLang="es-MX" sz="20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''</a:t>
            </a:r>
            <a:r>
              <a:rPr lang="es-MX" altLang="es-MX" sz="2000" dirty="0">
                <a:solidFill>
                  <a:srgbClr val="6A8759"/>
                </a:solidFill>
                <a:latin typeface="Consolas" panose="020B0609020204030204" pitchFamily="49" charset="0"/>
              </a:rPr>
              <a:t/>
            </a:r>
            <a:br>
              <a:rPr lang="es-MX" altLang="es-MX" sz="20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MX" altLang="es-MX" sz="20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sz="2000" dirty="0">
                <a:solidFill>
                  <a:srgbClr val="A9B7C6"/>
                </a:solidFill>
                <a:latin typeface="Consolas" panose="020B0609020204030204" pitchFamily="49" charset="0"/>
              </a:rPr>
              <a:t>attr2 = </a:t>
            </a:r>
            <a:r>
              <a:rPr lang="es-MX" altLang="es-MX" sz="2000" dirty="0">
                <a:solidFill>
                  <a:srgbClr val="6A8759"/>
                </a:solidFill>
                <a:latin typeface="Consolas" panose="020B0609020204030204" pitchFamily="49" charset="0"/>
              </a:rPr>
              <a:t>''</a:t>
            </a:r>
            <a:br>
              <a:rPr lang="es-MX" altLang="es-MX" sz="20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endParaRPr lang="es-MX" altLang="es-MX" sz="2000" dirty="0" smtClean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altLang="es-MX" sz="20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sz="2000" dirty="0" err="1">
                <a:solidFill>
                  <a:srgbClr val="CC7832"/>
                </a:solidFill>
                <a:latin typeface="Consolas" panose="020B0609020204030204" pitchFamily="49" charset="0"/>
              </a:rPr>
              <a:t>def</a:t>
            </a:r>
            <a:r>
              <a:rPr lang="es-MX" altLang="es-MX" sz="20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2000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lang="es-MX" altLang="es-MX" sz="2000" dirty="0" err="1">
                <a:solidFill>
                  <a:srgbClr val="B200B2"/>
                </a:solidFill>
                <a:latin typeface="Consolas" panose="020B0609020204030204" pitchFamily="49" charset="0"/>
              </a:rPr>
              <a:t>init</a:t>
            </a:r>
            <a:r>
              <a:rPr lang="es-MX" altLang="es-MX" sz="2000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lang="es-MX" altLang="es-MX" sz="20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sz="2000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sz="20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MX" altLang="es-MX" sz="2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Str</a:t>
            </a:r>
            <a:r>
              <a:rPr lang="es-MX" altLang="es-MX" sz="2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MX" altLang="es-MX" sz="2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num</a:t>
            </a: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):</a:t>
            </a:r>
            <a:r>
              <a:rPr lang="es-MX" altLang="es-MX" sz="20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MX" altLang="es-MX" sz="2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z="20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MX" altLang="es-MX" sz="200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sz="2000" dirty="0">
                <a:solidFill>
                  <a:srgbClr val="A9B7C6"/>
                </a:solidFill>
                <a:latin typeface="Consolas" panose="020B0609020204030204" pitchFamily="49" charset="0"/>
              </a:rPr>
              <a:t>.attr1 = </a:t>
            </a:r>
            <a:r>
              <a:rPr lang="es-MX" altLang="es-MX" sz="2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Str</a:t>
            </a:r>
            <a:r>
              <a:rPr lang="es-MX" altLang="es-MX" sz="20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MX" altLang="es-MX" sz="2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z="20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MX" altLang="es-MX" sz="200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sz="2000" dirty="0">
                <a:solidFill>
                  <a:srgbClr val="A9B7C6"/>
                </a:solidFill>
                <a:latin typeface="Consolas" panose="020B0609020204030204" pitchFamily="49" charset="0"/>
              </a:rPr>
              <a:t>.attr2 = </a:t>
            </a:r>
            <a:r>
              <a:rPr lang="es-MX" altLang="es-MX" sz="2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num</a:t>
            </a:r>
            <a:r>
              <a:rPr lang="es-MX" altLang="es-MX" sz="20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MX" altLang="es-MX" sz="2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es-MX" altLang="es-MX" sz="20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sz="2000" dirty="0" err="1">
                <a:solidFill>
                  <a:srgbClr val="CC7832"/>
                </a:solidFill>
                <a:latin typeface="Consolas" panose="020B0609020204030204" pitchFamily="49" charset="0"/>
              </a:rPr>
              <a:t>def</a:t>
            </a:r>
            <a:r>
              <a:rPr lang="es-MX" altLang="es-MX" sz="20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2000" dirty="0" err="1">
                <a:solidFill>
                  <a:srgbClr val="FFC66D"/>
                </a:solidFill>
                <a:latin typeface="Consolas" panose="020B0609020204030204" pitchFamily="49" charset="0"/>
              </a:rPr>
              <a:t>mostrarString</a:t>
            </a:r>
            <a:r>
              <a:rPr lang="es-MX" altLang="es-MX" sz="20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sz="2000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sz="2000" dirty="0">
                <a:solidFill>
                  <a:srgbClr val="A9B7C6"/>
                </a:solidFill>
                <a:latin typeface="Consolas" panose="020B0609020204030204" pitchFamily="49" charset="0"/>
              </a:rPr>
              <a:t>):</a:t>
            </a:r>
            <a:br>
              <a:rPr lang="es-MX" altLang="es-MX" sz="2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z="20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MX" altLang="es-MX" sz="2000" dirty="0" err="1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es-MX" altLang="es-MX" sz="20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sz="2000" dirty="0">
                <a:solidFill>
                  <a:srgbClr val="6A8759"/>
                </a:solidFill>
                <a:latin typeface="Consolas" panose="020B0609020204030204" pitchFamily="49" charset="0"/>
              </a:rPr>
              <a:t>'string</a:t>
            </a:r>
            <a:r>
              <a:rPr lang="es-MX" altLang="es-MX" sz="20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:'</a:t>
            </a:r>
            <a:r>
              <a:rPr lang="es-MX" altLang="es-MX" sz="2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MX" altLang="es-MX" sz="2000" dirty="0" smtClean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.attr1</a:t>
            </a:r>
            <a:r>
              <a:rPr lang="es-MX" altLang="es-MX" sz="20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es-MX" altLang="es-MX" sz="2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z="20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MX" altLang="es-MX" sz="2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z="20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sz="2000" dirty="0" err="1">
                <a:solidFill>
                  <a:srgbClr val="CC7832"/>
                </a:solidFill>
                <a:latin typeface="Consolas" panose="020B0609020204030204" pitchFamily="49" charset="0"/>
              </a:rPr>
              <a:t>def</a:t>
            </a:r>
            <a:r>
              <a:rPr lang="es-MX" altLang="es-MX" sz="20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2000" dirty="0" err="1">
                <a:solidFill>
                  <a:srgbClr val="FFC66D"/>
                </a:solidFill>
                <a:latin typeface="Consolas" panose="020B0609020204030204" pitchFamily="49" charset="0"/>
              </a:rPr>
              <a:t>mostrarNumero</a:t>
            </a:r>
            <a:r>
              <a:rPr lang="es-MX" altLang="es-MX" sz="20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sz="2000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sz="2000" dirty="0">
                <a:solidFill>
                  <a:srgbClr val="A9B7C6"/>
                </a:solidFill>
                <a:latin typeface="Consolas" panose="020B0609020204030204" pitchFamily="49" charset="0"/>
              </a:rPr>
              <a:t>):</a:t>
            </a:r>
            <a:br>
              <a:rPr lang="es-MX" altLang="es-MX" sz="2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z="20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MX" altLang="es-MX" sz="2000" dirty="0" err="1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es-MX" altLang="es-MX" sz="20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sz="2000" dirty="0">
                <a:solidFill>
                  <a:srgbClr val="6A8759"/>
                </a:solidFill>
                <a:latin typeface="Consolas" panose="020B0609020204030204" pitchFamily="49" charset="0"/>
              </a:rPr>
              <a:t>'numero</a:t>
            </a:r>
            <a:r>
              <a:rPr lang="es-MX" altLang="es-MX" sz="20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:'</a:t>
            </a:r>
            <a:r>
              <a:rPr lang="es-MX" altLang="es-MX" sz="2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MX" altLang="es-MX" sz="2000" dirty="0" smtClean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.attr2)</a:t>
            </a:r>
            <a:endParaRPr lang="es-MX" altLang="es-MX" sz="2000" dirty="0">
              <a:latin typeface="Arial" panose="020B0604020202020204" pitchFamily="34" charset="0"/>
            </a:endParaRP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6192080" y="1832253"/>
            <a:ext cx="5181600" cy="4351338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s-MX" altLang="es-MX" smtClean="0">
                <a:solidFill>
                  <a:srgbClr val="CC7832"/>
                </a:solidFill>
                <a:latin typeface="Consolas" panose="020B0609020204030204" pitchFamily="49" charset="0"/>
              </a:rPr>
              <a:t>if </a:t>
            </a:r>
            <a:r>
              <a:rPr lang="es-MX" altLang="es-MX" smtClean="0">
                <a:solidFill>
                  <a:srgbClr val="A9B7C6"/>
                </a:solidFill>
                <a:latin typeface="Consolas" panose="020B0609020204030204" pitchFamily="49" charset="0"/>
              </a:rPr>
              <a:t>__name__ == </a:t>
            </a:r>
            <a:r>
              <a:rPr lang="es-MX" altLang="es-MX" smtClean="0">
                <a:solidFill>
                  <a:srgbClr val="6A8759"/>
                </a:solidFill>
                <a:latin typeface="Consolas" panose="020B0609020204030204" pitchFamily="49" charset="0"/>
              </a:rPr>
              <a:t>'__main__'</a:t>
            </a:r>
            <a:r>
              <a:rPr lang="es-MX" altLang="es-MX" smtClean="0">
                <a:solidFill>
                  <a:srgbClr val="A9B7C6"/>
                </a:solidFill>
                <a:latin typeface="Consolas" panose="020B0609020204030204" pitchFamily="49" charset="0"/>
              </a:rPr>
              <a:t>:</a:t>
            </a:r>
            <a:br>
              <a:rPr lang="es-MX" altLang="es-MX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mtClean="0">
                <a:solidFill>
                  <a:srgbClr val="A9B7C6"/>
                </a:solidFill>
                <a:latin typeface="Consolas" panose="020B0609020204030204" pitchFamily="49" charset="0"/>
              </a:rPr>
              <a:t>    miclase = MiClase(</a:t>
            </a:r>
            <a:r>
              <a:rPr lang="es-MX" altLang="es-MX" smtClean="0">
                <a:solidFill>
                  <a:srgbClr val="6A8759"/>
                </a:solidFill>
                <a:latin typeface="Consolas" panose="020B0609020204030204" pitchFamily="49" charset="0"/>
              </a:rPr>
              <a:t>'Hola!'</a:t>
            </a:r>
            <a:r>
              <a:rPr lang="es-MX" altLang="es-MX" smtClean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MX" altLang="es-MX" smtClean="0">
                <a:solidFill>
                  <a:srgbClr val="6897BB"/>
                </a:solidFill>
                <a:latin typeface="Consolas" panose="020B0609020204030204" pitchFamily="49" charset="0"/>
              </a:rPr>
              <a:t>9</a:t>
            </a:r>
            <a:r>
              <a:rPr lang="es-MX" altLang="es-MX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es-MX" altLang="es-MX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mtClean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MX" altLang="es-MX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mtClean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smtClean="0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es-MX" altLang="es-MX" smtClean="0">
                <a:solidFill>
                  <a:srgbClr val="A9B7C6"/>
                </a:solidFill>
                <a:latin typeface="Consolas" panose="020B0609020204030204" pitchFamily="49" charset="0"/>
              </a:rPr>
              <a:t>(MiClase)</a:t>
            </a:r>
            <a:br>
              <a:rPr lang="es-MX" altLang="es-MX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mtClean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smtClean="0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es-MX" altLang="es-MX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smtClean="0">
                <a:solidFill>
                  <a:srgbClr val="8888C6"/>
                </a:solidFill>
                <a:latin typeface="Consolas" panose="020B0609020204030204" pitchFamily="49" charset="0"/>
              </a:rPr>
              <a:t>type</a:t>
            </a:r>
            <a:r>
              <a:rPr lang="es-MX" altLang="es-MX" smtClean="0">
                <a:solidFill>
                  <a:srgbClr val="A9B7C6"/>
                </a:solidFill>
                <a:latin typeface="Consolas" panose="020B0609020204030204" pitchFamily="49" charset="0"/>
              </a:rPr>
              <a:t>(miclase))</a:t>
            </a:r>
            <a:br>
              <a:rPr lang="es-MX" altLang="es-MX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mtClean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smtClean="0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es-MX" altLang="es-MX" smtClean="0">
                <a:solidFill>
                  <a:srgbClr val="A9B7C6"/>
                </a:solidFill>
                <a:latin typeface="Consolas" panose="020B0609020204030204" pitchFamily="49" charset="0"/>
              </a:rPr>
              <a:t>(miclase)</a:t>
            </a:r>
            <a:br>
              <a:rPr lang="es-MX" altLang="es-MX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mtClean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MX" altLang="es-MX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mtClean="0">
                <a:solidFill>
                  <a:srgbClr val="A9B7C6"/>
                </a:solidFill>
                <a:latin typeface="Consolas" panose="020B0609020204030204" pitchFamily="49" charset="0"/>
              </a:rPr>
              <a:t>    miclase.mostrarString()</a:t>
            </a:r>
            <a:br>
              <a:rPr lang="es-MX" altLang="es-MX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mtClean="0">
                <a:solidFill>
                  <a:srgbClr val="A9B7C6"/>
                </a:solidFill>
                <a:latin typeface="Consolas" panose="020B0609020204030204" pitchFamily="49" charset="0"/>
              </a:rPr>
              <a:t>    miclase.mostrarNumero()</a:t>
            </a:r>
            <a:br>
              <a:rPr lang="es-MX" altLang="es-MX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mtClean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MX" altLang="es-MX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mtClean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smtClean="0">
                <a:solidFill>
                  <a:srgbClr val="808080"/>
                </a:solidFill>
                <a:latin typeface="Consolas" panose="020B0609020204030204" pitchFamily="49" charset="0"/>
              </a:rPr>
              <a:t># &lt;class '__main__.MiClase'&gt;</a:t>
            </a:r>
            <a:br>
              <a:rPr lang="es-MX" altLang="es-MX" smtClean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s-MX" altLang="es-MX" smtClean="0">
                <a:solidFill>
                  <a:srgbClr val="808080"/>
                </a:solidFill>
                <a:latin typeface="Consolas" panose="020B0609020204030204" pitchFamily="49" charset="0"/>
              </a:rPr>
              <a:t>    # &lt;class '__main__.MiClase'&gt;</a:t>
            </a:r>
            <a:br>
              <a:rPr lang="es-MX" altLang="es-MX" smtClean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s-MX" altLang="es-MX" smtClean="0">
                <a:solidFill>
                  <a:srgbClr val="808080"/>
                </a:solidFill>
                <a:latin typeface="Consolas" panose="020B0609020204030204" pitchFamily="49" charset="0"/>
              </a:rPr>
              <a:t>    # &lt; __main__.MiClase object at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s-MX" altLang="es-MX" smtClean="0">
                <a:solidFill>
                  <a:srgbClr val="808080"/>
                </a:solidFill>
                <a:latin typeface="Consolas" panose="020B0609020204030204" pitchFamily="49" charset="0"/>
              </a:rPr>
              <a:t>    # 0x0000027BD7AA6520 &gt;</a:t>
            </a:r>
            <a:br>
              <a:rPr lang="es-MX" altLang="es-MX" smtClean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s-MX" altLang="es-MX" smtClean="0">
                <a:solidFill>
                  <a:srgbClr val="808080"/>
                </a:solidFill>
                <a:latin typeface="Consolas" panose="020B0609020204030204" pitchFamily="49" charset="0"/>
              </a:rPr>
              <a:t>    # string: Hola!</a:t>
            </a:r>
            <a:br>
              <a:rPr lang="es-MX" altLang="es-MX" smtClean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s-MX" altLang="es-MX" smtClean="0">
                <a:solidFill>
                  <a:srgbClr val="808080"/>
                </a:solidFill>
                <a:latin typeface="Consolas" panose="020B0609020204030204" pitchFamily="49" charset="0"/>
              </a:rPr>
              <a:t>    # numero: 9</a:t>
            </a:r>
            <a:endParaRPr lang="es-MX" altLang="es-MX" dirty="0">
              <a:latin typeface="Arial" panose="020B0604020202020204" pitchFamily="34" charset="0"/>
            </a:endParaRPr>
          </a:p>
        </p:txBody>
      </p:sp>
      <p:sp>
        <p:nvSpPr>
          <p:cNvPr id="14" name="Content Placeholder 11"/>
          <p:cNvSpPr txBox="1">
            <a:spLocks/>
          </p:cNvSpPr>
          <p:nvPr/>
        </p:nvSpPr>
        <p:spPr>
          <a:xfrm>
            <a:off x="6192080" y="1845505"/>
            <a:ext cx="5181600" cy="4351338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altLang="es-MX" sz="20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es-MX" altLang="es-MX" sz="2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2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MiClase</a:t>
            </a: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attr1 = </a:t>
            </a:r>
            <a:r>
              <a:rPr lang="es-MX" altLang="es-MX" sz="20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''</a:t>
            </a:r>
            <a:br>
              <a:rPr lang="es-MX" altLang="es-MX" sz="2000" dirty="0" smtClean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MX" altLang="es-MX" sz="20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attr2 = </a:t>
            </a:r>
            <a:r>
              <a:rPr lang="es-MX" altLang="es-MX" sz="20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''</a:t>
            </a:r>
            <a:br>
              <a:rPr lang="es-MX" altLang="es-MX" sz="2000" dirty="0" smtClean="0">
                <a:solidFill>
                  <a:srgbClr val="6A8759"/>
                </a:solidFill>
                <a:latin typeface="Consolas" panose="020B0609020204030204" pitchFamily="49" charset="0"/>
              </a:rPr>
            </a:br>
            <a:endParaRPr lang="es-MX" altLang="es-MX" sz="2000" dirty="0" smtClean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MX" altLang="es-MX" sz="20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sz="20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def</a:t>
            </a:r>
            <a:r>
              <a:rPr lang="es-MX" altLang="es-MX" sz="2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2000" dirty="0" smtClean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lang="es-MX" altLang="es-MX" sz="2000" dirty="0" err="1" smtClean="0">
                <a:solidFill>
                  <a:srgbClr val="B200B2"/>
                </a:solidFill>
                <a:latin typeface="Consolas" panose="020B0609020204030204" pitchFamily="49" charset="0"/>
              </a:rPr>
              <a:t>init</a:t>
            </a:r>
            <a:r>
              <a:rPr lang="es-MX" altLang="es-MX" sz="2000" dirty="0" smtClean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sz="2000" dirty="0" err="1" smtClean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sz="2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MX" altLang="es-MX" sz="2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Str</a:t>
            </a:r>
            <a:r>
              <a:rPr lang="es-MX" altLang="es-MX" sz="2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MX" altLang="es-MX" sz="2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num</a:t>
            </a: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):</a:t>
            </a:r>
            <a:b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MX" altLang="es-MX" sz="2000" dirty="0" smtClean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.attr1 = </a:t>
            </a:r>
            <a:r>
              <a:rPr lang="es-MX" altLang="es-MX" sz="2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Str</a:t>
            </a: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MX" altLang="es-MX" sz="2000" dirty="0" smtClean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.attr2 = </a:t>
            </a:r>
            <a:r>
              <a:rPr lang="es-MX" altLang="es-MX" sz="2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num</a:t>
            </a: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es-MX" altLang="es-MX" sz="20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sz="20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def</a:t>
            </a:r>
            <a:r>
              <a:rPr lang="es-MX" altLang="es-MX" sz="2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2000" dirty="0" err="1" smtClean="0">
                <a:solidFill>
                  <a:srgbClr val="FFC66D"/>
                </a:solidFill>
                <a:latin typeface="Consolas" panose="020B0609020204030204" pitchFamily="49" charset="0"/>
              </a:rPr>
              <a:t>mostrarString</a:t>
            </a: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sz="2000" dirty="0" err="1" smtClean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):</a:t>
            </a:r>
            <a:b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MX" altLang="es-MX" sz="2000" dirty="0" err="1" smtClean="0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sz="20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'string:'</a:t>
            </a:r>
            <a:r>
              <a:rPr lang="es-MX" altLang="es-MX" sz="2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MX" altLang="es-MX" sz="2000" dirty="0" smtClean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.attr1)</a:t>
            </a:r>
            <a:b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sz="20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def</a:t>
            </a:r>
            <a:r>
              <a:rPr lang="es-MX" altLang="es-MX" sz="2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2000" dirty="0" err="1" smtClean="0">
                <a:solidFill>
                  <a:srgbClr val="FFC66D"/>
                </a:solidFill>
                <a:latin typeface="Consolas" panose="020B0609020204030204" pitchFamily="49" charset="0"/>
              </a:rPr>
              <a:t>mostrarNumero</a:t>
            </a: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sz="2000" dirty="0" err="1" smtClean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):</a:t>
            </a:r>
            <a:b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MX" altLang="es-MX" sz="2000" dirty="0" err="1" smtClean="0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sz="20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'numero:'</a:t>
            </a:r>
            <a:r>
              <a:rPr lang="es-MX" altLang="es-MX" sz="2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MX" altLang="es-MX" sz="2000" dirty="0" smtClean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.attr2)</a:t>
            </a:r>
            <a:endParaRPr lang="es-MX" altLang="es-MX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19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116 L -0.43919 -2.59259E-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7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" grpId="1" uiExpand="1" build="p" animBg="1"/>
      <p:bldP spid="12" grpId="0" uiExpand="1" build="p" animBg="1"/>
      <p:bldP spid="12" grpId="1" uiExpand="1" build="p" animBg="1"/>
      <p:bldP spid="13" grpId="0" animBg="1"/>
      <p:bldP spid="14" grpId="0" uiExpand="1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Encapsulación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85000" lnSpcReduction="20000"/>
          </a:bodyPr>
          <a:lstStyle/>
          <a:p>
            <a:r>
              <a:rPr lang="es-MX" dirty="0" smtClean="0"/>
              <a:t>La encapsulación consiste en mantener la información aislada.</a:t>
            </a:r>
          </a:p>
          <a:p>
            <a:r>
              <a:rPr lang="es-MX" dirty="0" smtClean="0"/>
              <a:t>Los valores de los atributos son accesibles a través de métodos.</a:t>
            </a:r>
          </a:p>
          <a:p>
            <a:r>
              <a:rPr lang="es-MX" dirty="0" smtClean="0"/>
              <a:t>Un atributo podría solo escribirse o solo leerse.</a:t>
            </a:r>
          </a:p>
          <a:p>
            <a:r>
              <a:rPr lang="es-MX" dirty="0" smtClean="0"/>
              <a:t>O en du defecto podría no tenerse acceso a un atributo desde fuera de la clase.</a:t>
            </a:r>
          </a:p>
        </p:txBody>
      </p:sp>
      <p:sp>
        <p:nvSpPr>
          <p:cNvPr id="4" name="Vehiculo" hidden="1"/>
          <p:cNvSpPr>
            <a:spLocks noGrp="1"/>
          </p:cNvSpPr>
          <p:nvPr>
            <p:ph sz="half" idx="2"/>
          </p:nvPr>
        </p:nvSpPr>
        <p:spPr/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s-MX" altLang="es-MX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es-MX" altLang="es-MX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vehiculo</a:t>
            </a:r>
            <a:r>
              <a:rPr lang="es-MX" altLang="es-MX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():</a:t>
            </a:r>
            <a:br>
              <a:rPr lang="es-MX" altLang="es-MX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__llantas = </a:t>
            </a:r>
            <a:r>
              <a:rPr lang="es-MX" altLang="es-MX" dirty="0" smtClean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br>
              <a:rPr lang="es-MX" altLang="es-MX" dirty="0" smtClean="0">
                <a:solidFill>
                  <a:srgbClr val="6897BB"/>
                </a:solidFill>
                <a:latin typeface="Consolas" panose="020B0609020204030204" pitchFamily="49" charset="0"/>
              </a:rPr>
            </a:br>
            <a:r>
              <a:rPr lang="es-MX" altLang="es-MX" dirty="0" smtClean="0">
                <a:solidFill>
                  <a:srgbClr val="6897BB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dirty="0" smtClean="0">
                <a:solidFill>
                  <a:srgbClr val="A9B7C6"/>
                </a:solidFill>
                <a:latin typeface="Consolas" panose="020B0609020204030204" pitchFamily="49" charset="0"/>
              </a:rPr>
              <a:t>__pasajeros = </a:t>
            </a:r>
            <a:r>
              <a:rPr lang="es-MX" altLang="es-MX" dirty="0" smtClean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br>
              <a:rPr lang="es-MX" altLang="es-MX" dirty="0" smtClean="0">
                <a:solidFill>
                  <a:srgbClr val="6897BB"/>
                </a:solidFill>
                <a:latin typeface="Consolas" panose="020B0609020204030204" pitchFamily="49" charset="0"/>
              </a:rPr>
            </a:br>
            <a:r>
              <a:rPr lang="es-MX" altLang="es-MX" dirty="0" smtClean="0">
                <a:solidFill>
                  <a:srgbClr val="6897BB"/>
                </a:solidFill>
                <a:latin typeface="Consolas" panose="020B0609020204030204" pitchFamily="49" charset="0"/>
              </a:rPr>
              <a:t/>
            </a:r>
            <a:br>
              <a:rPr lang="es-MX" altLang="es-MX" dirty="0" smtClean="0">
                <a:solidFill>
                  <a:srgbClr val="6897BB"/>
                </a:solidFill>
                <a:latin typeface="Consolas" panose="020B0609020204030204" pitchFamily="49" charset="0"/>
              </a:rPr>
            </a:br>
            <a:r>
              <a:rPr lang="es-MX" altLang="es-MX" dirty="0" smtClean="0">
                <a:solidFill>
                  <a:srgbClr val="6897BB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def</a:t>
            </a:r>
            <a:r>
              <a:rPr lang="es-MX" altLang="es-MX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 smtClean="0">
                <a:solidFill>
                  <a:srgbClr val="FFC66D"/>
                </a:solidFill>
                <a:latin typeface="Consolas" panose="020B0609020204030204" pitchFamily="49" charset="0"/>
              </a:rPr>
              <a:t>acelerar</a:t>
            </a:r>
            <a:r>
              <a:rPr lang="es-MX" altLang="es-MX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dirty="0" err="1" smtClean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):</a:t>
            </a:r>
            <a:br>
              <a:rPr lang="es-MX" altLang="es-MX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MX" altLang="es-MX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pass</a:t>
            </a:r>
            <a:r>
              <a:rPr lang="es-MX" altLang="es-MX" dirty="0" smtClean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MX" altLang="es-MX" dirty="0" smtClean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MX" altLang="es-MX" dirty="0" smtClean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MX" altLang="es-MX" dirty="0" smtClean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MX" altLang="es-MX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def</a:t>
            </a:r>
            <a:r>
              <a:rPr lang="es-MX" altLang="es-MX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 smtClean="0">
                <a:solidFill>
                  <a:srgbClr val="FFC66D"/>
                </a:solidFill>
                <a:latin typeface="Consolas" panose="020B0609020204030204" pitchFamily="49" charset="0"/>
              </a:rPr>
              <a:t>frenar</a:t>
            </a:r>
            <a:r>
              <a:rPr lang="es-MX" altLang="es-MX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dirty="0" err="1" smtClean="0">
                <a:solidFill>
                  <a:srgbClr val="94558D"/>
                </a:solidFill>
                <a:latin typeface="Consolas" panose="020B0609020204030204" pitchFamily="49" charset="0"/>
              </a:rPr>
              <a:t>selfself</a:t>
            </a:r>
            <a:r>
              <a:rPr lang="es-MX" altLang="es-MX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):</a:t>
            </a:r>
            <a:br>
              <a:rPr lang="es-MX" altLang="es-MX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MX" altLang="es-MX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pass</a:t>
            </a:r>
            <a:r>
              <a:rPr lang="es-MX" altLang="es-MX" dirty="0" smtClean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MX" altLang="es-MX" dirty="0" smtClean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MX" altLang="es-MX" dirty="0" smtClean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MX" altLang="es-MX" dirty="0" smtClean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MX" altLang="es-MX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def</a:t>
            </a:r>
            <a:r>
              <a:rPr lang="es-MX" altLang="es-MX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 err="1" smtClean="0">
                <a:solidFill>
                  <a:srgbClr val="FFC66D"/>
                </a:solidFill>
                <a:latin typeface="Consolas" panose="020B0609020204030204" pitchFamily="49" charset="0"/>
              </a:rPr>
              <a:t>encenderLuces</a:t>
            </a:r>
            <a:r>
              <a:rPr lang="es-MX" altLang="es-MX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dirty="0" err="1" smtClean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):</a:t>
            </a:r>
            <a:br>
              <a:rPr lang="es-MX" altLang="es-MX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MX" altLang="es-MX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pass</a:t>
            </a:r>
            <a:r>
              <a:rPr lang="es-MX" altLang="es-MX" dirty="0" smtClean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MX" altLang="es-MX" dirty="0" smtClean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MX" altLang="es-MX" dirty="0" smtClean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MX" altLang="es-MX" dirty="0" smtClean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MX" altLang="es-MX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def</a:t>
            </a:r>
            <a:r>
              <a:rPr lang="es-MX" altLang="es-MX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 err="1" smtClean="0">
                <a:solidFill>
                  <a:srgbClr val="FFC66D"/>
                </a:solidFill>
                <a:latin typeface="Consolas" panose="020B0609020204030204" pitchFamily="49" charset="0"/>
              </a:rPr>
              <a:t>cuantasLlantas</a:t>
            </a:r>
            <a:r>
              <a:rPr lang="es-MX" altLang="es-MX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dirty="0" err="1" smtClean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):</a:t>
            </a:r>
            <a:br>
              <a:rPr lang="es-MX" altLang="es-MX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MX" altLang="es-MX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return</a:t>
            </a:r>
            <a:r>
              <a:rPr lang="es-MX" altLang="es-MX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 err="1" smtClean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dirty="0" smtClean="0">
                <a:solidFill>
                  <a:srgbClr val="A9B7C6"/>
                </a:solidFill>
                <a:latin typeface="Consolas" panose="020B0609020204030204" pitchFamily="49" charset="0"/>
              </a:rPr>
              <a:t>.__llantas</a:t>
            </a:r>
            <a:endParaRPr lang="es-MX" altLang="es-MX" sz="5400" dirty="0">
              <a:latin typeface="Arial" panose="020B0604020202020204" pitchFamily="34" charset="0"/>
            </a:endParaRPr>
          </a:p>
        </p:txBody>
      </p:sp>
      <p:sp>
        <p:nvSpPr>
          <p:cNvPr id="6" name="Animal"/>
          <p:cNvSpPr txBox="1">
            <a:spLocks/>
          </p:cNvSpPr>
          <p:nvPr/>
        </p:nvSpPr>
        <p:spPr>
          <a:xfrm>
            <a:off x="6192080" y="1845505"/>
            <a:ext cx="5181600" cy="4351338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s-MX" sz="1800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es-MX" altLang="es-MX" sz="18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1800" dirty="0">
                <a:solidFill>
                  <a:srgbClr val="A9B7C6"/>
                </a:solidFill>
                <a:latin typeface="Consolas" panose="020B0609020204030204" pitchFamily="49" charset="0"/>
              </a:rPr>
              <a:t>casa():</a:t>
            </a:r>
            <a:br>
              <a:rPr lang="es-MX" altLang="es-MX" sz="1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z="1800" dirty="0">
                <a:solidFill>
                  <a:srgbClr val="A9B7C6"/>
                </a:solidFill>
                <a:latin typeface="Consolas" panose="020B0609020204030204" pitchFamily="49" charset="0"/>
              </a:rPr>
              <a:t>    __cuartos = </a:t>
            </a:r>
            <a:r>
              <a:rPr lang="es-MX" altLang="es-MX" sz="18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br>
              <a:rPr lang="es-MX" altLang="es-MX" sz="1800" dirty="0">
                <a:solidFill>
                  <a:srgbClr val="6897BB"/>
                </a:solidFill>
                <a:latin typeface="Consolas" panose="020B0609020204030204" pitchFamily="49" charset="0"/>
              </a:rPr>
            </a:br>
            <a:r>
              <a:rPr lang="es-MX" altLang="es-MX" sz="1800" dirty="0">
                <a:solidFill>
                  <a:srgbClr val="6897BB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sz="1800" dirty="0">
                <a:solidFill>
                  <a:srgbClr val="A9B7C6"/>
                </a:solidFill>
                <a:latin typeface="Consolas" panose="020B0609020204030204" pitchFamily="49" charset="0"/>
              </a:rPr>
              <a:t>__pisos = </a:t>
            </a:r>
            <a:r>
              <a:rPr lang="es-MX" altLang="es-MX" sz="18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br>
              <a:rPr lang="es-MX" altLang="es-MX" sz="1800" dirty="0">
                <a:solidFill>
                  <a:srgbClr val="6897BB"/>
                </a:solidFill>
                <a:latin typeface="Consolas" panose="020B0609020204030204" pitchFamily="49" charset="0"/>
              </a:rPr>
            </a:br>
            <a:r>
              <a:rPr lang="es-MX" altLang="es-MX" sz="1800" dirty="0">
                <a:solidFill>
                  <a:srgbClr val="6897BB"/>
                </a:solidFill>
                <a:latin typeface="Consolas" panose="020B0609020204030204" pitchFamily="49" charset="0"/>
              </a:rPr>
              <a:t>    </a:t>
            </a:r>
            <a:br>
              <a:rPr lang="es-MX" altLang="es-MX" sz="1800" dirty="0">
                <a:solidFill>
                  <a:srgbClr val="6897BB"/>
                </a:solidFill>
                <a:latin typeface="Consolas" panose="020B0609020204030204" pitchFamily="49" charset="0"/>
              </a:rPr>
            </a:br>
            <a:r>
              <a:rPr lang="es-MX" altLang="es-MX" sz="1800" dirty="0">
                <a:solidFill>
                  <a:srgbClr val="6897BB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sz="1800" dirty="0" err="1">
                <a:solidFill>
                  <a:srgbClr val="CC7832"/>
                </a:solidFill>
                <a:latin typeface="Consolas" panose="020B0609020204030204" pitchFamily="49" charset="0"/>
              </a:rPr>
              <a:t>def</a:t>
            </a:r>
            <a:r>
              <a:rPr lang="es-MX" altLang="es-MX" sz="18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1800" dirty="0" err="1">
                <a:solidFill>
                  <a:srgbClr val="FFC66D"/>
                </a:solidFill>
                <a:latin typeface="Consolas" panose="020B0609020204030204" pitchFamily="49" charset="0"/>
              </a:rPr>
              <a:t>definirCuartos</a:t>
            </a:r>
            <a:r>
              <a:rPr lang="es-MX" altLang="es-MX" sz="18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sz="1800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sz="18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MX" altLang="es-MX" sz="1800" dirty="0">
                <a:solidFill>
                  <a:srgbClr val="A9B7C6"/>
                </a:solidFill>
                <a:latin typeface="Consolas" panose="020B0609020204030204" pitchFamily="49" charset="0"/>
              </a:rPr>
              <a:t>cuartos):</a:t>
            </a:r>
            <a:br>
              <a:rPr lang="es-MX" altLang="es-MX" sz="1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z="18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MX" altLang="es-MX" sz="1800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sz="1800" dirty="0" err="1">
                <a:solidFill>
                  <a:srgbClr val="A9B7C6"/>
                </a:solidFill>
                <a:latin typeface="Consolas" panose="020B0609020204030204" pitchFamily="49" charset="0"/>
              </a:rPr>
              <a:t>.cuartos</a:t>
            </a:r>
            <a:r>
              <a:rPr lang="es-MX" altLang="es-MX" sz="1800" dirty="0">
                <a:solidFill>
                  <a:srgbClr val="A9B7C6"/>
                </a:solidFill>
                <a:latin typeface="Consolas" panose="020B0609020204030204" pitchFamily="49" charset="0"/>
              </a:rPr>
              <a:t> = cuartos</a:t>
            </a:r>
            <a:endParaRPr lang="es-MX" altLang="es-MX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52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Herencia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8372"/>
            <a:ext cx="10515600" cy="4351338"/>
          </a:xfrm>
        </p:spPr>
        <p:txBody>
          <a:bodyPr anchor="ctr">
            <a:noAutofit/>
          </a:bodyPr>
          <a:lstStyle/>
          <a:p>
            <a:r>
              <a:rPr lang="es-MX" sz="3200" dirty="0"/>
              <a:t>La herencia se refiere a crear una clase a partir de otra.</a:t>
            </a:r>
          </a:p>
          <a:p>
            <a:r>
              <a:rPr lang="es-MX" sz="3200" dirty="0"/>
              <a:t>La nueva clase se llama derivada (o hija) y la clase de la que se hereda se llama base (o padre).</a:t>
            </a:r>
          </a:p>
          <a:p>
            <a:r>
              <a:rPr lang="es-MX" sz="3200" dirty="0"/>
              <a:t>La clase derivada hereda las características de la clase base, agregando nuevas características</a:t>
            </a:r>
          </a:p>
          <a:p>
            <a:r>
              <a:rPr lang="es-MX" sz="3200" dirty="0"/>
              <a:t>El resultado de la herencia es la reusabilidad de código</a:t>
            </a:r>
            <a:r>
              <a:rPr lang="es-MX" sz="3200" dirty="0" smtClean="0"/>
              <a:t>.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6716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Herencia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bg1">
              <a:alpha val="60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altLang="es-MX" sz="20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es-MX" altLang="es-MX" sz="2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2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vehiculo</a:t>
            </a: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():</a:t>
            </a:r>
            <a:b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__llantas = </a:t>
            </a:r>
            <a:r>
              <a:rPr lang="es-MX" altLang="es-MX" sz="20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br>
              <a:rPr lang="es-MX" altLang="es-MX" sz="2000" dirty="0" smtClean="0">
                <a:solidFill>
                  <a:srgbClr val="6897BB"/>
                </a:solidFill>
                <a:latin typeface="Consolas" panose="020B0609020204030204" pitchFamily="49" charset="0"/>
              </a:rPr>
            </a:br>
            <a:r>
              <a:rPr lang="es-MX" altLang="es-MX" sz="20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__pasajeros = </a:t>
            </a:r>
            <a:r>
              <a:rPr lang="es-MX" altLang="es-MX" sz="20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br>
              <a:rPr lang="es-MX" altLang="es-MX" sz="2000" dirty="0" smtClean="0">
                <a:solidFill>
                  <a:srgbClr val="6897BB"/>
                </a:solidFill>
                <a:latin typeface="Consolas" panose="020B0609020204030204" pitchFamily="49" charset="0"/>
              </a:rPr>
            </a:br>
            <a:r>
              <a:rPr lang="es-MX" altLang="es-MX" sz="20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/>
            </a:r>
            <a:br>
              <a:rPr lang="es-MX" altLang="es-MX" sz="2000" dirty="0" smtClean="0">
                <a:solidFill>
                  <a:srgbClr val="6897BB"/>
                </a:solidFill>
                <a:latin typeface="Consolas" panose="020B0609020204030204" pitchFamily="49" charset="0"/>
              </a:rPr>
            </a:br>
            <a:r>
              <a:rPr lang="es-MX" altLang="es-MX" sz="20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sz="20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def</a:t>
            </a:r>
            <a:r>
              <a:rPr lang="es-MX" altLang="es-MX" sz="2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2000" dirty="0" smtClean="0">
                <a:solidFill>
                  <a:srgbClr val="FFC66D"/>
                </a:solidFill>
                <a:latin typeface="Consolas" panose="020B0609020204030204" pitchFamily="49" charset="0"/>
              </a:rPr>
              <a:t>acelera</a:t>
            </a: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sz="2000" dirty="0" err="1" smtClean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):</a:t>
            </a:r>
            <a:b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MX" altLang="es-MX" sz="20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pass</a:t>
            </a:r>
            <a:r>
              <a:rPr lang="es-MX" altLang="es-MX" sz="2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MX" altLang="es-MX" sz="2000" dirty="0" smtClean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MX" altLang="es-MX" sz="2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MX" altLang="es-MX" sz="2000" dirty="0" smtClean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MX" altLang="es-MX" sz="2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sz="20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def</a:t>
            </a:r>
            <a:r>
              <a:rPr lang="es-MX" altLang="es-MX" sz="2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2000" dirty="0" smtClean="0">
                <a:solidFill>
                  <a:srgbClr val="FFC66D"/>
                </a:solidFill>
                <a:latin typeface="Consolas" panose="020B0609020204030204" pitchFamily="49" charset="0"/>
              </a:rPr>
              <a:t>frena</a:t>
            </a: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sz="2000" dirty="0" err="1" smtClean="0">
                <a:solidFill>
                  <a:srgbClr val="94558D"/>
                </a:solidFill>
                <a:latin typeface="Consolas" panose="020B0609020204030204" pitchFamily="49" charset="0"/>
              </a:rPr>
              <a:t>selfself</a:t>
            </a: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):</a:t>
            </a:r>
            <a:b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MX" altLang="es-MX" sz="20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pass</a:t>
            </a:r>
            <a:r>
              <a:rPr lang="es-MX" altLang="es-MX" sz="2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MX" altLang="es-MX" sz="2000" dirty="0" smtClean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MX" altLang="es-MX" sz="2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MX" altLang="es-MX" sz="2000" dirty="0" smtClean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MX" altLang="es-MX" sz="2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sz="20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def</a:t>
            </a:r>
            <a:r>
              <a:rPr lang="es-MX" altLang="es-MX" sz="2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2000" dirty="0" err="1" smtClean="0">
                <a:solidFill>
                  <a:srgbClr val="FFC66D"/>
                </a:solidFill>
                <a:latin typeface="Consolas" panose="020B0609020204030204" pitchFamily="49" charset="0"/>
              </a:rPr>
              <a:t>enciendeLuces</a:t>
            </a: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sz="2000" dirty="0" err="1" smtClean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):</a:t>
            </a:r>
            <a:b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MX" altLang="es-MX" sz="20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pass</a:t>
            </a:r>
            <a:endParaRPr lang="es-MX" altLang="es-MX" sz="2000" dirty="0" smtClean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</a:t>
            </a:r>
            <a:r>
              <a:rPr lang="es-MX" altLang="es-MX" sz="20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def</a:t>
            </a:r>
            <a:r>
              <a:rPr lang="es-MX" altLang="es-MX" sz="2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2000" dirty="0" err="1" smtClean="0">
                <a:solidFill>
                  <a:srgbClr val="FFC66D"/>
                </a:solidFill>
                <a:latin typeface="Consolas" panose="020B0609020204030204" pitchFamily="49" charset="0"/>
              </a:rPr>
              <a:t>cuantasLlantas</a:t>
            </a: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sz="2000" dirty="0" err="1" smtClean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):</a:t>
            </a:r>
            <a:b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MX" altLang="es-MX" sz="20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return</a:t>
            </a:r>
            <a:r>
              <a:rPr lang="es-MX" altLang="es-MX" sz="2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2000" dirty="0" err="1" smtClean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.__llantas</a:t>
            </a:r>
            <a:endParaRPr lang="es-MX" altLang="es-MX" sz="2000" dirty="0" smtClean="0"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bg1">
              <a:alpha val="60000"/>
            </a:schemeClr>
          </a:solidFill>
        </p:spPr>
        <p:txBody>
          <a:bodyPr anchor="ctr">
            <a:no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s-MX" sz="2200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es-MX" altLang="es-MX" sz="2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2200" dirty="0">
                <a:solidFill>
                  <a:srgbClr val="A9B7C6"/>
                </a:solidFill>
                <a:latin typeface="Consolas" panose="020B0609020204030204" pitchFamily="49" charset="0"/>
              </a:rPr>
              <a:t>motocicleta(</a:t>
            </a:r>
            <a:r>
              <a:rPr lang="es-MX" altLang="es-MX" sz="2200" dirty="0" err="1">
                <a:solidFill>
                  <a:srgbClr val="A9B7C6"/>
                </a:solidFill>
                <a:latin typeface="Consolas" panose="020B0609020204030204" pitchFamily="49" charset="0"/>
              </a:rPr>
              <a:t>vehiculo</a:t>
            </a:r>
            <a:r>
              <a:rPr lang="es-MX" altLang="es-MX" sz="2200" dirty="0">
                <a:solidFill>
                  <a:srgbClr val="A9B7C6"/>
                </a:solidFill>
                <a:latin typeface="Consolas" panose="020B0609020204030204" pitchFamily="49" charset="0"/>
              </a:rPr>
              <a:t>):</a:t>
            </a:r>
            <a:br>
              <a:rPr lang="es-MX" altLang="es-MX" sz="2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z="2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sz="2200" dirty="0" err="1">
                <a:solidFill>
                  <a:srgbClr val="CC7832"/>
                </a:solidFill>
                <a:latin typeface="Consolas" panose="020B0609020204030204" pitchFamily="49" charset="0"/>
              </a:rPr>
              <a:t>def</a:t>
            </a:r>
            <a:r>
              <a:rPr lang="es-MX" altLang="es-MX" sz="2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2200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lang="es-MX" altLang="es-MX" sz="2200" dirty="0" err="1">
                <a:solidFill>
                  <a:srgbClr val="B200B2"/>
                </a:solidFill>
                <a:latin typeface="Consolas" panose="020B0609020204030204" pitchFamily="49" charset="0"/>
              </a:rPr>
              <a:t>init</a:t>
            </a:r>
            <a:r>
              <a:rPr lang="es-MX" altLang="es-MX" sz="2200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lang="es-MX" altLang="es-MX" sz="2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sz="2200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sz="2200" dirty="0">
                <a:solidFill>
                  <a:srgbClr val="A9B7C6"/>
                </a:solidFill>
                <a:latin typeface="Consolas" panose="020B0609020204030204" pitchFamily="49" charset="0"/>
              </a:rPr>
              <a:t>):</a:t>
            </a:r>
            <a:br>
              <a:rPr lang="es-MX" altLang="es-MX" sz="2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z="22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MX" altLang="es-MX" sz="2200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sz="2200" dirty="0">
                <a:solidFill>
                  <a:srgbClr val="A9B7C6"/>
                </a:solidFill>
                <a:latin typeface="Consolas" panose="020B0609020204030204" pitchFamily="49" charset="0"/>
              </a:rPr>
              <a:t>._</a:t>
            </a:r>
            <a:r>
              <a:rPr lang="es-MX" altLang="es-MX" sz="2200" dirty="0" err="1">
                <a:solidFill>
                  <a:srgbClr val="A9B7C6"/>
                </a:solidFill>
                <a:latin typeface="Consolas" panose="020B0609020204030204" pitchFamily="49" charset="0"/>
              </a:rPr>
              <a:t>numero_llantas</a:t>
            </a:r>
            <a:r>
              <a:rPr lang="es-MX" altLang="es-MX" sz="22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es-MX" altLang="es-MX" sz="220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endParaRPr lang="es-MX" altLang="es-MX" sz="22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MX" sz="2200" dirty="0" smtClean="0"/>
          </a:p>
          <a:p>
            <a:pPr marL="0" indent="0">
              <a:buNone/>
            </a:pPr>
            <a:r>
              <a:rPr lang="es-MX" altLang="es-MX" sz="2200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es-MX" altLang="es-MX" sz="2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2200" dirty="0">
                <a:solidFill>
                  <a:srgbClr val="A9B7C6"/>
                </a:solidFill>
                <a:latin typeface="Consolas" panose="020B0609020204030204" pitchFamily="49" charset="0"/>
              </a:rPr>
              <a:t>camioneta(</a:t>
            </a:r>
            <a:r>
              <a:rPr lang="es-MX" altLang="es-MX" sz="2200" dirty="0" err="1">
                <a:solidFill>
                  <a:srgbClr val="A9B7C6"/>
                </a:solidFill>
                <a:latin typeface="Consolas" panose="020B0609020204030204" pitchFamily="49" charset="0"/>
              </a:rPr>
              <a:t>vehiculo</a:t>
            </a:r>
            <a:r>
              <a:rPr lang="es-MX" altLang="es-MX" sz="2200" dirty="0">
                <a:solidFill>
                  <a:srgbClr val="A9B7C6"/>
                </a:solidFill>
                <a:latin typeface="Consolas" panose="020B0609020204030204" pitchFamily="49" charset="0"/>
              </a:rPr>
              <a:t>):</a:t>
            </a:r>
            <a:br>
              <a:rPr lang="es-MX" altLang="es-MX" sz="2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z="2200" dirty="0">
                <a:solidFill>
                  <a:srgbClr val="A9B7C6"/>
                </a:solidFill>
                <a:latin typeface="Consolas" panose="020B0609020204030204" pitchFamily="49" charset="0"/>
              </a:rPr>
              <a:t>    __espacio = </a:t>
            </a:r>
            <a:r>
              <a:rPr lang="es-MX" altLang="es-MX" sz="22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br>
              <a:rPr lang="es-MX" altLang="es-MX" sz="2200" dirty="0">
                <a:solidFill>
                  <a:srgbClr val="6897BB"/>
                </a:solidFill>
                <a:latin typeface="Consolas" panose="020B0609020204030204" pitchFamily="49" charset="0"/>
              </a:rPr>
            </a:br>
            <a:r>
              <a:rPr lang="es-MX" altLang="es-MX" sz="2200" dirty="0">
                <a:solidFill>
                  <a:srgbClr val="6897BB"/>
                </a:solidFill>
                <a:latin typeface="Consolas" panose="020B0609020204030204" pitchFamily="49" charset="0"/>
              </a:rPr>
              <a:t/>
            </a:r>
            <a:br>
              <a:rPr lang="es-MX" altLang="es-MX" sz="2200" dirty="0">
                <a:solidFill>
                  <a:srgbClr val="6897BB"/>
                </a:solidFill>
                <a:latin typeface="Consolas" panose="020B0609020204030204" pitchFamily="49" charset="0"/>
              </a:rPr>
            </a:br>
            <a:r>
              <a:rPr lang="es-MX" altLang="es-MX" sz="2200" dirty="0">
                <a:solidFill>
                  <a:srgbClr val="6897BB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sz="2200" dirty="0" err="1">
                <a:solidFill>
                  <a:srgbClr val="CC7832"/>
                </a:solidFill>
                <a:latin typeface="Consolas" panose="020B0609020204030204" pitchFamily="49" charset="0"/>
              </a:rPr>
              <a:t>def</a:t>
            </a:r>
            <a:r>
              <a:rPr lang="es-MX" altLang="es-MX" sz="2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2200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lang="es-MX" altLang="es-MX" sz="2200" dirty="0" err="1">
                <a:solidFill>
                  <a:srgbClr val="B200B2"/>
                </a:solidFill>
                <a:latin typeface="Consolas" panose="020B0609020204030204" pitchFamily="49" charset="0"/>
              </a:rPr>
              <a:t>init</a:t>
            </a:r>
            <a:r>
              <a:rPr lang="es-MX" altLang="es-MX" sz="2200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lang="es-MX" altLang="es-MX" sz="2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sz="2200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sz="2200" dirty="0">
                <a:solidFill>
                  <a:srgbClr val="A9B7C6"/>
                </a:solidFill>
                <a:latin typeface="Consolas" panose="020B0609020204030204" pitchFamily="49" charset="0"/>
              </a:rPr>
              <a:t>):</a:t>
            </a:r>
            <a:br>
              <a:rPr lang="es-MX" altLang="es-MX" sz="2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z="22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MX" altLang="es-MX" sz="2200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sz="2200" dirty="0">
                <a:solidFill>
                  <a:srgbClr val="A9B7C6"/>
                </a:solidFill>
                <a:latin typeface="Consolas" panose="020B0609020204030204" pitchFamily="49" charset="0"/>
              </a:rPr>
              <a:t>._</a:t>
            </a:r>
            <a:r>
              <a:rPr lang="es-MX" altLang="es-MX" sz="2200" dirty="0" err="1">
                <a:solidFill>
                  <a:srgbClr val="A9B7C6"/>
                </a:solidFill>
                <a:latin typeface="Consolas" panose="020B0609020204030204" pitchFamily="49" charset="0"/>
              </a:rPr>
              <a:t>numero_llantas</a:t>
            </a:r>
            <a:r>
              <a:rPr lang="es-MX" altLang="es-MX" sz="22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es-MX" altLang="es-MX" sz="2200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br>
              <a:rPr lang="es-MX" altLang="es-MX" sz="2200" dirty="0">
                <a:solidFill>
                  <a:srgbClr val="6897BB"/>
                </a:solidFill>
                <a:latin typeface="Consolas" panose="020B0609020204030204" pitchFamily="49" charset="0"/>
              </a:rPr>
            </a:br>
            <a:r>
              <a:rPr lang="es-MX" altLang="es-MX" sz="2200" dirty="0">
                <a:solidFill>
                  <a:srgbClr val="6897BB"/>
                </a:solidFill>
                <a:latin typeface="Consolas" panose="020B0609020204030204" pitchFamily="49" charset="0"/>
              </a:rPr>
              <a:t>        </a:t>
            </a:r>
            <a:r>
              <a:rPr lang="es-MX" altLang="es-MX" sz="2200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sz="2200" dirty="0">
                <a:solidFill>
                  <a:srgbClr val="A9B7C6"/>
                </a:solidFill>
                <a:latin typeface="Consolas" panose="020B0609020204030204" pitchFamily="49" charset="0"/>
              </a:rPr>
              <a:t>.__espacio = </a:t>
            </a:r>
            <a:r>
              <a:rPr lang="es-MX" altLang="es-MX" sz="22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'90cm3</a:t>
            </a:r>
            <a:r>
              <a:rPr lang="es-MX" altLang="es-MX" sz="22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br>
              <a:rPr lang="es-MX" altLang="es-MX" sz="22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MX" altLang="es-MX" sz="2200" dirty="0">
                <a:solidFill>
                  <a:srgbClr val="6A8759"/>
                </a:solidFill>
                <a:latin typeface="Consolas" panose="020B0609020204030204" pitchFamily="49" charset="0"/>
              </a:rPr>
              <a:t/>
            </a:r>
            <a:br>
              <a:rPr lang="es-MX" altLang="es-MX" sz="22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MX" altLang="es-MX" sz="22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sz="2200" dirty="0" err="1">
                <a:solidFill>
                  <a:srgbClr val="CC7832"/>
                </a:solidFill>
                <a:latin typeface="Consolas" panose="020B0609020204030204" pitchFamily="49" charset="0"/>
              </a:rPr>
              <a:t>def</a:t>
            </a:r>
            <a:r>
              <a:rPr lang="es-MX" altLang="es-MX" sz="2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2200" dirty="0" err="1">
                <a:solidFill>
                  <a:srgbClr val="FFC66D"/>
                </a:solidFill>
                <a:latin typeface="Consolas" panose="020B0609020204030204" pitchFamily="49" charset="0"/>
              </a:rPr>
              <a:t>mostarEspacio</a:t>
            </a:r>
            <a:r>
              <a:rPr lang="es-MX" altLang="es-MX" sz="2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sz="2200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sz="2200" dirty="0">
                <a:solidFill>
                  <a:srgbClr val="A9B7C6"/>
                </a:solidFill>
                <a:latin typeface="Consolas" panose="020B0609020204030204" pitchFamily="49" charset="0"/>
              </a:rPr>
              <a:t>):</a:t>
            </a:r>
            <a:br>
              <a:rPr lang="es-MX" altLang="es-MX" sz="2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z="22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MX" altLang="es-MX" sz="2200" dirty="0" err="1">
                <a:solidFill>
                  <a:srgbClr val="CC7832"/>
                </a:solidFill>
                <a:latin typeface="Consolas" panose="020B0609020204030204" pitchFamily="49" charset="0"/>
              </a:rPr>
              <a:t>return</a:t>
            </a:r>
            <a:r>
              <a:rPr lang="es-MX" altLang="es-MX" sz="2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2200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sz="2200" dirty="0">
                <a:solidFill>
                  <a:srgbClr val="A9B7C6"/>
                </a:solidFill>
                <a:latin typeface="Consolas" panose="020B0609020204030204" pitchFamily="49" charset="0"/>
              </a:rPr>
              <a:t>.__</a:t>
            </a:r>
            <a:r>
              <a:rPr lang="es-MX" altLang="es-MX" sz="2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espacio</a:t>
            </a:r>
            <a:endParaRPr lang="es-MX" altLang="es-MX" sz="2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4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Polimorfismo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 anchor="ctr">
            <a:noAutofit/>
          </a:bodyPr>
          <a:lstStyle/>
          <a:p>
            <a:r>
              <a:rPr lang="es-MX" sz="4000" dirty="0"/>
              <a:t>Para lograr el polimorfismo a que redefinir las acciones que realizan los métodos.</a:t>
            </a:r>
          </a:p>
          <a:p>
            <a:r>
              <a:rPr lang="es-MX" sz="4000" dirty="0"/>
              <a:t>La clase base tiene un método m().</a:t>
            </a:r>
          </a:p>
          <a:p>
            <a:r>
              <a:rPr lang="es-MX" sz="4000" dirty="0"/>
              <a:t>La clase derivada también tiene también un método m().</a:t>
            </a:r>
          </a:p>
          <a:p>
            <a:r>
              <a:rPr lang="es-MX" sz="4000" dirty="0"/>
              <a:t>Redefinir los métodos se llama </a:t>
            </a:r>
            <a:r>
              <a:rPr lang="es-MX" sz="4000" dirty="0" err="1" smtClean="0"/>
              <a:t>sobreescritura</a:t>
            </a:r>
            <a:r>
              <a:rPr lang="es-MX" sz="4000" dirty="0" smtClean="0"/>
              <a:t>.</a:t>
            </a:r>
            <a:endParaRPr lang="es-MX" sz="4000" dirty="0"/>
          </a:p>
        </p:txBody>
      </p:sp>
      <p:sp>
        <p:nvSpPr>
          <p:cNvPr id="6" name="Base"/>
          <p:cNvSpPr txBox="1">
            <a:spLocks/>
          </p:cNvSpPr>
          <p:nvPr/>
        </p:nvSpPr>
        <p:spPr>
          <a:xfrm>
            <a:off x="134672" y="1832252"/>
            <a:ext cx="5708375" cy="4351338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altLang="es-MX" sz="1800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es-MX" altLang="es-MX" sz="18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1800" dirty="0" err="1">
                <a:solidFill>
                  <a:srgbClr val="A9B7C6"/>
                </a:solidFill>
                <a:latin typeface="Consolas" panose="020B0609020204030204" pitchFamily="49" charset="0"/>
              </a:rPr>
              <a:t>division</a:t>
            </a:r>
            <a:r>
              <a:rPr lang="es-MX" altLang="es-MX" sz="1800" dirty="0">
                <a:solidFill>
                  <a:srgbClr val="A9B7C6"/>
                </a:solidFill>
                <a:latin typeface="Consolas" panose="020B0609020204030204" pitchFamily="49" charset="0"/>
              </a:rPr>
              <a:t>():</a:t>
            </a:r>
            <a:br>
              <a:rPr lang="es-MX" altLang="es-MX" sz="1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z="1800" dirty="0">
                <a:solidFill>
                  <a:srgbClr val="A9B7C6"/>
                </a:solidFill>
                <a:latin typeface="Consolas" panose="020B0609020204030204" pitchFamily="49" charset="0"/>
              </a:rPr>
              <a:t>    divisor = </a:t>
            </a:r>
            <a:r>
              <a:rPr lang="es-MX" altLang="es-MX" sz="18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br>
              <a:rPr lang="es-MX" altLang="es-MX" sz="1800" dirty="0">
                <a:solidFill>
                  <a:srgbClr val="6897BB"/>
                </a:solidFill>
                <a:latin typeface="Consolas" panose="020B0609020204030204" pitchFamily="49" charset="0"/>
              </a:rPr>
            </a:br>
            <a:r>
              <a:rPr lang="es-MX" altLang="es-MX" sz="1800" dirty="0">
                <a:solidFill>
                  <a:srgbClr val="6897BB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sz="1800" dirty="0">
                <a:solidFill>
                  <a:srgbClr val="A9B7C6"/>
                </a:solidFill>
                <a:latin typeface="Consolas" panose="020B0609020204030204" pitchFamily="49" charset="0"/>
              </a:rPr>
              <a:t>dividendo = </a:t>
            </a:r>
            <a:r>
              <a:rPr lang="es-MX" altLang="es-MX" sz="18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br>
              <a:rPr lang="es-MX" altLang="es-MX" sz="1800" dirty="0">
                <a:solidFill>
                  <a:srgbClr val="6897BB"/>
                </a:solidFill>
                <a:latin typeface="Consolas" panose="020B0609020204030204" pitchFamily="49" charset="0"/>
              </a:rPr>
            </a:br>
            <a:r>
              <a:rPr lang="es-MX" altLang="es-MX" sz="1800" dirty="0">
                <a:solidFill>
                  <a:srgbClr val="6897BB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sz="1800" dirty="0">
                <a:solidFill>
                  <a:srgbClr val="A9B7C6"/>
                </a:solidFill>
                <a:latin typeface="Consolas" panose="020B0609020204030204" pitchFamily="49" charset="0"/>
              </a:rPr>
              <a:t>resultado = </a:t>
            </a:r>
            <a:r>
              <a:rPr lang="es-MX" altLang="es-MX" sz="18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br>
              <a:rPr lang="es-MX" altLang="es-MX" sz="1800" dirty="0">
                <a:solidFill>
                  <a:srgbClr val="6897BB"/>
                </a:solidFill>
                <a:latin typeface="Consolas" panose="020B0609020204030204" pitchFamily="49" charset="0"/>
              </a:rPr>
            </a:br>
            <a:r>
              <a:rPr lang="es-MX" altLang="es-MX" sz="1800" dirty="0">
                <a:solidFill>
                  <a:srgbClr val="6897BB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sz="1800" dirty="0">
                <a:solidFill>
                  <a:srgbClr val="A9B7C6"/>
                </a:solidFill>
                <a:latin typeface="Consolas" panose="020B0609020204030204" pitchFamily="49" charset="0"/>
              </a:rPr>
              <a:t>residuo = </a:t>
            </a:r>
            <a:r>
              <a:rPr lang="es-MX" altLang="es-MX" sz="18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br>
              <a:rPr lang="es-MX" altLang="es-MX" sz="1800" dirty="0">
                <a:solidFill>
                  <a:srgbClr val="6897BB"/>
                </a:solidFill>
                <a:latin typeface="Consolas" panose="020B0609020204030204" pitchFamily="49" charset="0"/>
              </a:rPr>
            </a:br>
            <a:r>
              <a:rPr lang="es-MX" altLang="es-MX" sz="1800" dirty="0">
                <a:solidFill>
                  <a:srgbClr val="6897BB"/>
                </a:solidFill>
                <a:latin typeface="Consolas" panose="020B0609020204030204" pitchFamily="49" charset="0"/>
              </a:rPr>
              <a:t/>
            </a:r>
            <a:br>
              <a:rPr lang="es-MX" altLang="es-MX" sz="1800" dirty="0">
                <a:solidFill>
                  <a:srgbClr val="6897BB"/>
                </a:solidFill>
                <a:latin typeface="Consolas" panose="020B0609020204030204" pitchFamily="49" charset="0"/>
              </a:rPr>
            </a:br>
            <a:r>
              <a:rPr lang="es-MX" altLang="es-MX" sz="1800" dirty="0">
                <a:solidFill>
                  <a:srgbClr val="6897BB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sz="1800" dirty="0" err="1">
                <a:solidFill>
                  <a:srgbClr val="CC7832"/>
                </a:solidFill>
                <a:latin typeface="Consolas" panose="020B0609020204030204" pitchFamily="49" charset="0"/>
              </a:rPr>
              <a:t>def</a:t>
            </a:r>
            <a:r>
              <a:rPr lang="es-MX" altLang="es-MX" sz="18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1800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lang="es-MX" altLang="es-MX" sz="1800" dirty="0" err="1">
                <a:solidFill>
                  <a:srgbClr val="B200B2"/>
                </a:solidFill>
                <a:latin typeface="Consolas" panose="020B0609020204030204" pitchFamily="49" charset="0"/>
              </a:rPr>
              <a:t>init</a:t>
            </a:r>
            <a:r>
              <a:rPr lang="es-MX" altLang="es-MX" sz="1800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lang="es-MX" altLang="es-MX" sz="18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sz="1800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sz="18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MX" altLang="es-MX" sz="1800" dirty="0">
                <a:solidFill>
                  <a:srgbClr val="A9B7C6"/>
                </a:solidFill>
                <a:latin typeface="Consolas" panose="020B0609020204030204" pitchFamily="49" charset="0"/>
              </a:rPr>
              <a:t>dividendo</a:t>
            </a:r>
            <a:r>
              <a:rPr lang="es-MX" altLang="es-MX" sz="18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MX" altLang="es-MX" sz="1800" dirty="0">
                <a:solidFill>
                  <a:srgbClr val="A9B7C6"/>
                </a:solidFill>
                <a:latin typeface="Consolas" panose="020B0609020204030204" pitchFamily="49" charset="0"/>
              </a:rPr>
              <a:t>divisor):</a:t>
            </a:r>
            <a:br>
              <a:rPr lang="es-MX" altLang="es-MX" sz="1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z="18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MX" altLang="es-MX" sz="1800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sz="1800" dirty="0" err="1">
                <a:solidFill>
                  <a:srgbClr val="A9B7C6"/>
                </a:solidFill>
                <a:latin typeface="Consolas" panose="020B0609020204030204" pitchFamily="49" charset="0"/>
              </a:rPr>
              <a:t>.dividendo</a:t>
            </a:r>
            <a:r>
              <a:rPr lang="es-MX" altLang="es-MX" sz="1800" dirty="0">
                <a:solidFill>
                  <a:srgbClr val="A9B7C6"/>
                </a:solidFill>
                <a:latin typeface="Consolas" panose="020B0609020204030204" pitchFamily="49" charset="0"/>
              </a:rPr>
              <a:t> = dividendo</a:t>
            </a:r>
            <a:br>
              <a:rPr lang="es-MX" altLang="es-MX" sz="1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z="18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MX" altLang="es-MX" sz="1800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sz="1800" dirty="0" err="1">
                <a:solidFill>
                  <a:srgbClr val="A9B7C6"/>
                </a:solidFill>
                <a:latin typeface="Consolas" panose="020B0609020204030204" pitchFamily="49" charset="0"/>
              </a:rPr>
              <a:t>.divisor</a:t>
            </a:r>
            <a:r>
              <a:rPr lang="es-MX" altLang="es-MX" sz="1800" dirty="0">
                <a:solidFill>
                  <a:srgbClr val="A9B7C6"/>
                </a:solidFill>
                <a:latin typeface="Consolas" panose="020B0609020204030204" pitchFamily="49" charset="0"/>
              </a:rPr>
              <a:t> = divisor</a:t>
            </a:r>
            <a:br>
              <a:rPr lang="es-MX" altLang="es-MX" sz="1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z="18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MX" altLang="es-MX" sz="1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z="18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sz="1800" dirty="0" err="1">
                <a:solidFill>
                  <a:srgbClr val="CC7832"/>
                </a:solidFill>
                <a:latin typeface="Consolas" panose="020B0609020204030204" pitchFamily="49" charset="0"/>
              </a:rPr>
              <a:t>def</a:t>
            </a:r>
            <a:r>
              <a:rPr lang="es-MX" altLang="es-MX" sz="18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1800" dirty="0">
                <a:solidFill>
                  <a:srgbClr val="FFC66D"/>
                </a:solidFill>
                <a:latin typeface="Consolas" panose="020B0609020204030204" pitchFamily="49" charset="0"/>
              </a:rPr>
              <a:t>dividir</a:t>
            </a:r>
            <a:r>
              <a:rPr lang="es-MX" altLang="es-MX" sz="18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sz="1800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sz="1800" dirty="0">
                <a:solidFill>
                  <a:srgbClr val="A9B7C6"/>
                </a:solidFill>
                <a:latin typeface="Consolas" panose="020B0609020204030204" pitchFamily="49" charset="0"/>
              </a:rPr>
              <a:t>):</a:t>
            </a:r>
            <a:br>
              <a:rPr lang="es-MX" altLang="es-MX" sz="1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z="18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MX" altLang="es-MX" sz="1800" dirty="0" err="1">
                <a:solidFill>
                  <a:srgbClr val="CC7832"/>
                </a:solidFill>
                <a:latin typeface="Consolas" panose="020B0609020204030204" pitchFamily="49" charset="0"/>
              </a:rPr>
              <a:t>pass</a:t>
            </a:r>
            <a:endParaRPr lang="es-MX" sz="18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964864" y="1825625"/>
            <a:ext cx="6113722" cy="4351338"/>
          </a:xfrm>
          <a:solidFill>
            <a:schemeClr val="bg1">
              <a:alpha val="60000"/>
            </a:schemeClr>
          </a:solidFill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r>
              <a:rPr lang="es-MX" altLang="es-MX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 err="1">
                <a:solidFill>
                  <a:srgbClr val="A9B7C6"/>
                </a:solidFill>
                <a:latin typeface="Consolas" panose="020B0609020204030204" pitchFamily="49" charset="0"/>
              </a:rPr>
              <a:t>divisionEntera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dirty="0" err="1">
                <a:solidFill>
                  <a:srgbClr val="A9B7C6"/>
                </a:solidFill>
                <a:latin typeface="Consolas" panose="020B0609020204030204" pitchFamily="49" charset="0"/>
              </a:rPr>
              <a:t>division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):</a:t>
            </a:r>
            <a:b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dirty="0" err="1">
                <a:solidFill>
                  <a:srgbClr val="CC7832"/>
                </a:solidFill>
                <a:latin typeface="Consolas" panose="020B0609020204030204" pitchFamily="49" charset="0"/>
              </a:rPr>
              <a:t>def</a:t>
            </a: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lang="es-MX" altLang="es-MX" dirty="0" err="1">
                <a:solidFill>
                  <a:srgbClr val="B200B2"/>
                </a:solidFill>
                <a:latin typeface="Consolas" panose="020B0609020204030204" pitchFamily="49" charset="0"/>
              </a:rPr>
              <a:t>init</a:t>
            </a:r>
            <a:r>
              <a:rPr lang="es-MX" altLang="es-MX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dividendo</a:t>
            </a: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divisor):</a:t>
            </a:r>
            <a:b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MX" altLang="es-MX" dirty="0" err="1">
                <a:solidFill>
                  <a:srgbClr val="8888C6"/>
                </a:solidFill>
                <a:latin typeface="Consolas" panose="020B0609020204030204" pitchFamily="49" charset="0"/>
              </a:rPr>
              <a:t>super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().</a:t>
            </a:r>
            <a:r>
              <a:rPr lang="es-MX" altLang="es-MX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lang="es-MX" altLang="es-MX" dirty="0" err="1">
                <a:solidFill>
                  <a:srgbClr val="B200B2"/>
                </a:solidFill>
                <a:latin typeface="Consolas" panose="020B0609020204030204" pitchFamily="49" charset="0"/>
              </a:rPr>
              <a:t>init</a:t>
            </a:r>
            <a:r>
              <a:rPr lang="es-MX" altLang="es-MX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(dividendo</a:t>
            </a: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divisor)</a:t>
            </a:r>
            <a:b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dirty="0" err="1">
                <a:solidFill>
                  <a:srgbClr val="CC7832"/>
                </a:solidFill>
                <a:latin typeface="Consolas" panose="020B0609020204030204" pitchFamily="49" charset="0"/>
              </a:rPr>
              <a:t>def</a:t>
            </a: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>
                <a:solidFill>
                  <a:srgbClr val="FFC66D"/>
                </a:solidFill>
                <a:latin typeface="Consolas" panose="020B0609020204030204" pitchFamily="49" charset="0"/>
              </a:rPr>
              <a:t>dividir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):</a:t>
            </a:r>
            <a:b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MX" altLang="es-MX" dirty="0" err="1">
                <a:solidFill>
                  <a:srgbClr val="CC7832"/>
                </a:solidFill>
                <a:latin typeface="Consolas" panose="020B0609020204030204" pitchFamily="49" charset="0"/>
              </a:rPr>
              <a:t>return</a:t>
            </a: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dirty="0" err="1">
                <a:solidFill>
                  <a:srgbClr val="A9B7C6"/>
                </a:solidFill>
                <a:latin typeface="Consolas" panose="020B0609020204030204" pitchFamily="49" charset="0"/>
              </a:rPr>
              <a:t>.dividendo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 // </a:t>
            </a:r>
            <a:r>
              <a:rPr lang="es-MX" altLang="es-MX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dirty="0" err="1">
                <a:solidFill>
                  <a:srgbClr val="A9B7C6"/>
                </a:solidFill>
                <a:latin typeface="Consolas" panose="020B0609020204030204" pitchFamily="49" charset="0"/>
              </a:rPr>
              <a:t>.divisor</a:t>
            </a: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b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</a:t>
            </a:r>
            <a:r>
              <a:rPr lang="es-MX" altLang="es-MX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dirty="0" err="1">
                <a:solidFill>
                  <a:srgbClr val="A9B7C6"/>
                </a:solidFill>
                <a:latin typeface="Consolas" panose="020B0609020204030204" pitchFamily="49" charset="0"/>
              </a:rPr>
              <a:t>.dividendo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 % </a:t>
            </a:r>
            <a:r>
              <a:rPr lang="es-MX" altLang="es-MX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dirty="0" err="1">
                <a:solidFill>
                  <a:srgbClr val="A9B7C6"/>
                </a:solidFill>
                <a:latin typeface="Consolas" panose="020B0609020204030204" pitchFamily="49" charset="0"/>
              </a:rPr>
              <a:t>.divisor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 err="1">
                <a:solidFill>
                  <a:srgbClr val="A9B7C6"/>
                </a:solidFill>
                <a:latin typeface="Consolas" panose="020B0609020204030204" pitchFamily="49" charset="0"/>
              </a:rPr>
              <a:t>divisionDecimal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dirty="0" err="1">
                <a:solidFill>
                  <a:srgbClr val="A9B7C6"/>
                </a:solidFill>
                <a:latin typeface="Consolas" panose="020B0609020204030204" pitchFamily="49" charset="0"/>
              </a:rPr>
              <a:t>division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):</a:t>
            </a:r>
            <a:b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dirty="0" err="1">
                <a:solidFill>
                  <a:srgbClr val="CC7832"/>
                </a:solidFill>
                <a:latin typeface="Consolas" panose="020B0609020204030204" pitchFamily="49" charset="0"/>
              </a:rPr>
              <a:t>def</a:t>
            </a: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lang="es-MX" altLang="es-MX" dirty="0" err="1">
                <a:solidFill>
                  <a:srgbClr val="B200B2"/>
                </a:solidFill>
                <a:latin typeface="Consolas" panose="020B0609020204030204" pitchFamily="49" charset="0"/>
              </a:rPr>
              <a:t>init</a:t>
            </a:r>
            <a:r>
              <a:rPr lang="es-MX" altLang="es-MX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dividendo</a:t>
            </a: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divisor):</a:t>
            </a:r>
            <a:b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MX" altLang="es-MX" dirty="0" err="1">
                <a:solidFill>
                  <a:srgbClr val="8888C6"/>
                </a:solidFill>
                <a:latin typeface="Consolas" panose="020B0609020204030204" pitchFamily="49" charset="0"/>
              </a:rPr>
              <a:t>super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().</a:t>
            </a:r>
            <a:r>
              <a:rPr lang="es-MX" altLang="es-MX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lang="es-MX" altLang="es-MX" dirty="0" err="1">
                <a:solidFill>
                  <a:srgbClr val="B200B2"/>
                </a:solidFill>
                <a:latin typeface="Consolas" panose="020B0609020204030204" pitchFamily="49" charset="0"/>
              </a:rPr>
              <a:t>init</a:t>
            </a:r>
            <a:r>
              <a:rPr lang="es-MX" altLang="es-MX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(dividendo</a:t>
            </a: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divisor)</a:t>
            </a:r>
            <a:b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dirty="0" err="1">
                <a:solidFill>
                  <a:srgbClr val="CC7832"/>
                </a:solidFill>
                <a:latin typeface="Consolas" panose="020B0609020204030204" pitchFamily="49" charset="0"/>
              </a:rPr>
              <a:t>def</a:t>
            </a: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>
                <a:solidFill>
                  <a:srgbClr val="FFC66D"/>
                </a:solidFill>
                <a:latin typeface="Consolas" panose="020B0609020204030204" pitchFamily="49" charset="0"/>
              </a:rPr>
              <a:t>dividir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):</a:t>
            </a:r>
            <a:b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MX" altLang="es-MX" dirty="0" err="1">
                <a:solidFill>
                  <a:srgbClr val="CC7832"/>
                </a:solidFill>
                <a:latin typeface="Consolas" panose="020B0609020204030204" pitchFamily="49" charset="0"/>
              </a:rPr>
              <a:t>return</a:t>
            </a: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dirty="0" err="1">
                <a:solidFill>
                  <a:srgbClr val="A9B7C6"/>
                </a:solidFill>
                <a:latin typeface="Consolas" panose="020B0609020204030204" pitchFamily="49" charset="0"/>
              </a:rPr>
              <a:t>.dividendo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 / </a:t>
            </a:r>
            <a:r>
              <a:rPr lang="es-MX" altLang="es-MX" dirty="0" err="1" smtClean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es-MX" altLang="es-MX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.divisor</a:t>
            </a:r>
            <a:endParaRPr lang="es-MX" altLang="es-MX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4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3" grpId="1" uiExpand="1" build="p" animBg="1"/>
      <p:bldP spid="6" grpId="0" animBg="1"/>
      <p:bldP spid="7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Ejercicios</a:t>
            </a:r>
            <a:endParaRPr lang="es-MX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MX" dirty="0" smtClean="0"/>
              <a:t>Herencia y polimorfismo</a:t>
            </a:r>
          </a:p>
          <a:p>
            <a:pPr lvl="1"/>
            <a:r>
              <a:rPr lang="es-MX" dirty="0" smtClean="0"/>
              <a:t>Definir una clase Figura con atributos y métodos.</a:t>
            </a:r>
          </a:p>
          <a:p>
            <a:pPr lvl="1"/>
            <a:r>
              <a:rPr lang="es-MX" dirty="0" smtClean="0"/>
              <a:t>Rectángulo, hereda Figura</a:t>
            </a:r>
          </a:p>
          <a:p>
            <a:pPr lvl="1"/>
            <a:r>
              <a:rPr lang="es-MX" dirty="0" smtClean="0"/>
              <a:t>Triangulo, hereda Figura</a:t>
            </a:r>
          </a:p>
          <a:p>
            <a:pPr lvl="1"/>
            <a:endParaRPr lang="es-MX" dirty="0" smtClean="0"/>
          </a:p>
          <a:p>
            <a:r>
              <a:rPr lang="es-MX" dirty="0" smtClean="0"/>
              <a:t>Encapsulación</a:t>
            </a:r>
          </a:p>
          <a:p>
            <a:pPr lvl="1"/>
            <a:r>
              <a:rPr lang="es-MX" dirty="0" smtClean="0"/>
              <a:t>Crear una clase estudiante: nombre, correo electrónico, contraseña</a:t>
            </a:r>
          </a:p>
          <a:p>
            <a:pPr lvl="1"/>
            <a:r>
              <a:rPr lang="es-MX" dirty="0" smtClean="0"/>
              <a:t>Crear métodos para ingresar y obtener atributos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9603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V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ythonPadts.potx" id="{DF99387B-CB6B-401A-9E20-D22061214D4E}" vid="{8EEC6123-9132-4ED3-9A60-D44DEAEF56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CE32DA1ABBF14990B194D724376EEE" ma:contentTypeVersion="6" ma:contentTypeDescription="Create a new document." ma:contentTypeScope="" ma:versionID="720767e3c5ea6d63e9e8fa1722aa81c4">
  <xsd:schema xmlns:xsd="http://www.w3.org/2001/XMLSchema" xmlns:xs="http://www.w3.org/2001/XMLSchema" xmlns:p="http://schemas.microsoft.com/office/2006/metadata/properties" xmlns:ns2="91b46e57-6988-44d1-8426-0187f7a9c36a" targetNamespace="http://schemas.microsoft.com/office/2006/metadata/properties" ma:root="true" ma:fieldsID="faedaed2a17cb327c7678f29e1f4b5cf" ns2:_="">
    <xsd:import namespace="91b46e57-6988-44d1-8426-0187f7a9c3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b46e57-6988-44d1-8426-0187f7a9c3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5639F3-13BD-44FA-AC9F-20E50DE9F72F}"/>
</file>

<file path=customXml/itemProps2.xml><?xml version="1.0" encoding="utf-8"?>
<ds:datastoreItem xmlns:ds="http://schemas.openxmlformats.org/officeDocument/2006/customXml" ds:itemID="{D4932EF2-D764-4255-A4F6-72BAA0E52F9E}"/>
</file>

<file path=customXml/itemProps3.xml><?xml version="1.0" encoding="utf-8"?>
<ds:datastoreItem xmlns:ds="http://schemas.openxmlformats.org/officeDocument/2006/customXml" ds:itemID="{92A70B0E-0267-4C83-ACC0-6435348F0548}"/>
</file>

<file path=docProps/app.xml><?xml version="1.0" encoding="utf-8"?>
<Properties xmlns="http://schemas.openxmlformats.org/officeDocument/2006/extended-properties" xmlns:vt="http://schemas.openxmlformats.org/officeDocument/2006/docPropsVTypes">
  <Template>PythonPadts</Template>
  <TotalTime>943</TotalTime>
  <Words>996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PADTS Seguridad Python 3</vt:lpstr>
      <vt:lpstr>Programación Orientada a Objetos</vt:lpstr>
      <vt:lpstr>Programación orientada a objetos</vt:lpstr>
      <vt:lpstr>Clases</vt:lpstr>
      <vt:lpstr>Encapsulación</vt:lpstr>
      <vt:lpstr>Herencia</vt:lpstr>
      <vt:lpstr>Herencia</vt:lpstr>
      <vt:lpstr>Polimorfismo</vt:lpstr>
      <vt:lpstr>Ejercicios</vt:lpstr>
      <vt:lpstr>Dudas … Comentarios…</vt:lpstr>
      <vt:lpstr>Gracias!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PADTS Seguridad Python 3</dc:title>
  <dc:creator>tele</dc:creator>
  <cp:lastModifiedBy>tele</cp:lastModifiedBy>
  <cp:revision>24</cp:revision>
  <dcterms:created xsi:type="dcterms:W3CDTF">2020-06-12T03:28:12Z</dcterms:created>
  <dcterms:modified xsi:type="dcterms:W3CDTF">2020-06-13T02:41:05Z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0x0101007FCE32DA1ABBF14990B194D724376EEE</vt:lpwstr>
  </property>
</Properties>
</file>