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5" r:id="rId7"/>
    <p:sldId id="276" r:id="rId8"/>
    <p:sldId id="263" r:id="rId9"/>
    <p:sldId id="264" r:id="rId10"/>
    <p:sldId id="266" r:id="rId11"/>
    <p:sldId id="275" r:id="rId12"/>
    <p:sldId id="271" r:id="rId13"/>
    <p:sldId id="272" r:id="rId14"/>
    <p:sldId id="269" r:id="rId15"/>
    <p:sldId id="270" r:id="rId16"/>
    <p:sldId id="274" r:id="rId17"/>
    <p:sldId id="277" r:id="rId18"/>
    <p:sldId id="279" r:id="rId19"/>
    <p:sldId id="268" r:id="rId20"/>
    <p:sldId id="278" r:id="rId21"/>
    <p:sldId id="280" r:id="rId22"/>
    <p:sldId id="281" r:id="rId23"/>
    <p:sldId id="282" r:id="rId24"/>
    <p:sldId id="257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02785-0F4D-488E-AB82-276EFA727A3F}" type="datetimeFigureOut">
              <a:rPr lang="es-MX" smtClean="0"/>
              <a:t>22/06/2020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DEB1D-4BCF-49B7-BBC3-4513A27E3A3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32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94100"/>
          </a:xfrm>
          <a:solidFill>
            <a:schemeClr val="bg1">
              <a:alpha val="18000"/>
            </a:schemeClr>
          </a:solidFill>
        </p:spPr>
        <p:txBody>
          <a:bodyPr anchor="ctr">
            <a:normAutofit/>
          </a:bodyPr>
          <a:lstStyle>
            <a:lvl1pPr algn="ctr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4556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8360215E-1F6D-4CD5-A45E-6D5752876CE9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5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BE4C-EBBA-4E17-B698-13BEBE0D476B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2320-11CC-460A-8614-2DDDB312E211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CE86-9B6B-419C-94C6-D7F308663B3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3EED-5858-48CC-8449-82BB8056F986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970F-86DB-4683-85F9-DAC2931C7E1A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5B4E-ECBB-4FCD-B7B4-A116B05965F2}" type="datetime1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7895-030A-45B8-9A02-8F77920D2D57}" type="datetime1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7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5D53-B96B-4E34-A0F6-F38270F27D63}" type="datetime1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0859-5C08-4424-8EF4-97EE915FA823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E283-457C-48A1-B948-34E8766E38CB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emen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bg1">
              <a:alpha val="16000"/>
            </a:schemeClr>
          </a:solidFill>
          <a:effectLst>
            <a:glow>
              <a:schemeClr val="accent1"/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1C895C15-F89B-49D0-ADD0-EE92714D57BC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Pedro Valenzuela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462D7EAE-5C0C-4CF8-A676-4B706267E4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2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PADTS Seguridad</a:t>
            </a:r>
            <a:br>
              <a:rPr lang="es-MX" dirty="0" smtClean="0"/>
            </a:br>
            <a:r>
              <a:rPr lang="es-MX" dirty="0" smtClean="0"/>
              <a:t>Python 3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Presenta: Pedro Valenzuela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0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MongoDB</a:t>
            </a:r>
            <a:endParaRPr lang="es-MX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s-MX" dirty="0" smtClean="0"/>
              <a:t>Base de datos de tipo documento.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Es multiplataforma.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Almacena la información el objetos tipo JSON.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Esquemas opcionales.</a:t>
            </a:r>
            <a:endParaRPr lang="es-MX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89" y="1825625"/>
            <a:ext cx="3713021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7193-C038-4F1F-91B8-07D2BA9FF3E5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JSON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MX" dirty="0" smtClean="0"/>
              <a:t>Java Script </a:t>
            </a:r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Notation</a:t>
            </a:r>
            <a:endParaRPr lang="es-MX" dirty="0" smtClean="0"/>
          </a:p>
          <a:p>
            <a:r>
              <a:rPr lang="es-MX" dirty="0" smtClean="0"/>
              <a:t>Es un formato ligero de intercambio de datos.</a:t>
            </a:r>
          </a:p>
          <a:p>
            <a:r>
              <a:rPr lang="es-MX" dirty="0" smtClean="0"/>
              <a:t>Es fácil de leer y escribir para las personas.</a:t>
            </a:r>
          </a:p>
          <a:p>
            <a:r>
              <a:rPr lang="es-MX" dirty="0" smtClean="0"/>
              <a:t>Fácil de crear y analizar por las maquinas.</a:t>
            </a:r>
          </a:p>
          <a:p>
            <a:r>
              <a:rPr lang="es-MX" dirty="0" smtClean="0"/>
              <a:t>¡Es un diccionario!</a:t>
            </a:r>
            <a:endParaRPr lang="es-MX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bg1">
              <a:alpha val="5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</a:t>
            </a:r>
            <a:r>
              <a:rPr lang="es-MX" altLang="es-MX" sz="2000" dirty="0" smtClean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es-MX" altLang="es-MX" sz="2000" dirty="0">
                <a:solidFill>
                  <a:srgbClr val="9876AA"/>
                </a:solidFill>
                <a:latin typeface="Consolas" panose="020B0609020204030204" pitchFamily="49" charset="0"/>
              </a:rPr>
              <a:t>persona"</a:t>
            </a:r>
            <a: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  <a:t>: 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</a:t>
            </a:r>
            <a:r>
              <a:rPr lang="es-MX" altLang="es-MX" sz="2000" dirty="0">
                <a:solidFill>
                  <a:srgbClr val="9876AA"/>
                </a:solidFill>
                <a:latin typeface="Consolas" panose="020B0609020204030204" pitchFamily="49" charset="0"/>
              </a:rPr>
              <a:t>"nombre"</a:t>
            </a:r>
            <a: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  <a:t>: </a:t>
            </a:r>
            <a: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  <a:t>"Pedro"</a:t>
            </a:r>
            <a: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</a:t>
            </a:r>
            <a:r>
              <a:rPr lang="es-MX" altLang="es-MX" sz="2000" dirty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es-MX" altLang="es-MX" sz="20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fechaNacto</a:t>
            </a:r>
            <a:r>
              <a:rPr lang="es-MX" altLang="es-MX" sz="2000" dirty="0" smtClean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: </a:t>
            </a:r>
            <a: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  <a:t>"1985/11/04"</a:t>
            </a:r>
            <a: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</a:t>
            </a:r>
            <a:r>
              <a:rPr lang="es-MX" altLang="es-MX" sz="2000" dirty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es-MX" altLang="es-MX" sz="20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lugarNacto</a:t>
            </a:r>
            <a:r>
              <a:rPr lang="es-MX" altLang="es-MX" sz="2000" dirty="0" smtClean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es-MX" altLang="es-MX" sz="2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: </a:t>
            </a:r>
            <a: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  <a:t>"Sonora"</a:t>
            </a:r>
            <a:b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MX" altLang="es-MX" sz="20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MX" altLang="es-MX" sz="20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s-MX" altLang="es-MX" sz="2000" dirty="0"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CE86-9B6B-419C-94C6-D7F308663B3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Instalación de </a:t>
            </a:r>
            <a:r>
              <a:rPr lang="es-MX" dirty="0" err="1" smtClean="0"/>
              <a:t>MongoDB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Descargar </a:t>
            </a:r>
            <a:r>
              <a:rPr lang="es-MX" dirty="0" err="1" smtClean="0"/>
              <a:t>MongoDB</a:t>
            </a:r>
            <a:r>
              <a:rPr lang="es-MX" dirty="0" smtClean="0"/>
              <a:t> </a:t>
            </a:r>
            <a:r>
              <a:rPr lang="es-MX" dirty="0" err="1" smtClean="0"/>
              <a:t>Community</a:t>
            </a:r>
            <a:r>
              <a:rPr lang="es-MX" dirty="0" smtClean="0"/>
              <a:t> Server</a:t>
            </a:r>
          </a:p>
          <a:p>
            <a:pPr marL="0" indent="0">
              <a:buNone/>
            </a:pPr>
            <a:r>
              <a:rPr lang="es-MX" dirty="0" smtClean="0">
                <a:hlinkClick r:id="rId2"/>
              </a:rPr>
              <a:t>https</a:t>
            </a:r>
            <a:r>
              <a:rPr lang="es-MX" dirty="0">
                <a:hlinkClick r:id="rId2"/>
              </a:rPr>
              <a:t>://</a:t>
            </a:r>
            <a:r>
              <a:rPr lang="es-MX" dirty="0" smtClean="0">
                <a:hlinkClick r:id="rId2"/>
              </a:rPr>
              <a:t>www.mongodb.com/try/download/community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Seguir las instrucciones del instalador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10FF-B98D-4143-AB96-7527B9BE0306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PyMongo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MX" dirty="0" smtClean="0"/>
              <a:t>Es una distribución que contiene herramientas para trabajar con </a:t>
            </a:r>
            <a:r>
              <a:rPr lang="es-MX" dirty="0" err="1" smtClean="0"/>
              <a:t>MongoDB</a:t>
            </a:r>
            <a:r>
              <a:rPr lang="es-MX" dirty="0" smtClean="0"/>
              <a:t>.</a:t>
            </a:r>
          </a:p>
          <a:p>
            <a:pPr>
              <a:lnSpc>
                <a:spcPct val="100000"/>
              </a:lnSpc>
            </a:pPr>
            <a:endParaRPr lang="es-MX" dirty="0" smtClean="0"/>
          </a:p>
          <a:p>
            <a:pPr>
              <a:lnSpc>
                <a:spcPct val="100000"/>
              </a:lnSpc>
            </a:pPr>
            <a:r>
              <a:rPr lang="es-MX" dirty="0" smtClean="0"/>
              <a:t>Es la forma recomendada para usar </a:t>
            </a:r>
            <a:r>
              <a:rPr lang="es-MX" dirty="0" err="1" smtClean="0"/>
              <a:t>MongoDB</a:t>
            </a:r>
            <a:r>
              <a:rPr lang="es-MX" dirty="0" smtClean="0"/>
              <a:t> con Python.</a:t>
            </a:r>
            <a:endParaRPr lang="es-MX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2130160"/>
            <a:ext cx="3604883" cy="3604883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CE86-9B6B-419C-94C6-D7F308663B3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Entorno Virtual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768" y="2876391"/>
            <a:ext cx="2705478" cy="2267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13" y="1828495"/>
            <a:ext cx="1943371" cy="4363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183" y="2227236"/>
            <a:ext cx="1857634" cy="352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851" y="3107244"/>
            <a:ext cx="5715798" cy="129558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151" y="4995675"/>
            <a:ext cx="5973588" cy="847843"/>
          </a:xfrm>
          <a:prstGeom prst="rect">
            <a:avLst/>
          </a:prstGeom>
          <a:solidFill>
            <a:schemeClr val="bg1">
              <a:alpha val="34000"/>
            </a:schemeClr>
          </a:solidFill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8E13-1A88-431A-9693-4E18DDE47E1A}" type="datetime1">
              <a:rPr lang="en-US" smtClean="0"/>
              <a:t>6/22/2020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Instalación de </a:t>
            </a:r>
            <a:r>
              <a:rPr lang="es-MX" dirty="0" err="1" smtClean="0"/>
              <a:t>PyMongo</a:t>
            </a:r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312" y="2744420"/>
            <a:ext cx="2734057" cy="105742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4324" y="1963262"/>
            <a:ext cx="3934374" cy="26197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752" y="4855577"/>
            <a:ext cx="7182852" cy="1009791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555E-9828-4FFC-8FD6-C0EBD7D58BD1}" type="datetime1">
              <a:rPr lang="en-US" smtClean="0"/>
              <a:t>6/22/2020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Usar </a:t>
            </a:r>
            <a:r>
              <a:rPr lang="es-MX" dirty="0" err="1" smtClean="0"/>
              <a:t>PyMongo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4000"/>
            </a:schemeClr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from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pymongo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MongoClient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client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MongoClient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s-MX" alt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client</a:t>
            </a: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MongoClient</a:t>
            </a: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('</a:t>
            </a:r>
            <a:r>
              <a:rPr lang="es-MX" alt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localhost</a:t>
            </a: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', 27017)</a:t>
            </a:r>
            <a:b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s-MX" alt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client</a:t>
            </a: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MongoClient</a:t>
            </a: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('</a:t>
            </a:r>
            <a:r>
              <a:rPr lang="es-MX" alt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mongodb</a:t>
            </a: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://localhost:2017')</a:t>
            </a:r>
            <a:b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# Define Base de Datos</a:t>
            </a:r>
            <a:b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db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client.pymongo_test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s-MX" alt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db</a:t>
            </a: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client</a:t>
            </a: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['</a:t>
            </a:r>
            <a:r>
              <a:rPr lang="es-MX" alt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pymongo_test</a:t>
            </a: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']</a:t>
            </a:r>
            <a:b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## Define </a:t>
            </a:r>
            <a:r>
              <a:rPr lang="es-MX" alt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Coleccion</a:t>
            </a: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posts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db.posts</a:t>
            </a:r>
            <a:endParaRPr lang="es-MX" altLang="es-MX" sz="3200" dirty="0"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CE86-9B6B-419C-94C6-D7F308663B3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Escribir con </a:t>
            </a:r>
            <a:r>
              <a:rPr lang="es-MX" dirty="0" err="1" smtClean="0"/>
              <a:t>PyMongo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post_data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= {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title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'Python and 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MongoDB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content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PyMongo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is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fun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, 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you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guys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author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es-MX" altLang="es-MX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'Pedro'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posts.insert_one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post_data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f'One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 post: 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{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result.inserted_id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}</a:t>
            </a:r>
            <a:r>
              <a:rPr lang="es-MX" altLang="es-MX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s-MX" altLang="es-MX" sz="3200" dirty="0"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CE86-9B6B-419C-94C6-D7F308663B3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Leer con </a:t>
            </a:r>
            <a:r>
              <a:rPr lang="es-MX" dirty="0" err="1" smtClean="0"/>
              <a:t>PyMongo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i 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in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posts.find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():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(i)</a:t>
            </a:r>
            <a:endParaRPr lang="es-MX" altLang="es-MX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altLang="es-MX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posts.find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author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‘Pedro'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endParaRPr lang="es-MX" altLang="es-MX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posts.find_one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({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author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: </a:t>
            </a:r>
            <a:r>
              <a:rPr lang="es-MX" altLang="es-MX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‘Pedro'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})</a:t>
            </a:r>
            <a:endParaRPr lang="es-MX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CE86-9B6B-419C-94C6-D7F308663B3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Mongo </a:t>
            </a:r>
            <a:r>
              <a:rPr lang="es-MX" dirty="0" err="1" smtClean="0"/>
              <a:t>Engine</a:t>
            </a:r>
            <a:endParaRPr lang="es-MX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498019"/>
          </a:xfrm>
        </p:spPr>
        <p:txBody>
          <a:bodyPr anchor="ctr"/>
          <a:lstStyle/>
          <a:p>
            <a:r>
              <a:rPr lang="es-MX" dirty="0" smtClean="0"/>
              <a:t>Es un traductor Documento-Objeto para trabajar con Mongo desde Python.</a:t>
            </a:r>
          </a:p>
          <a:p>
            <a:endParaRPr lang="es-MX" dirty="0" smtClean="0"/>
          </a:p>
          <a:p>
            <a:r>
              <a:rPr lang="es-MX" dirty="0" smtClean="0"/>
              <a:t>Usa una API muy sencilla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82A-ACAA-4A6A-9722-21F381786F2F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19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34" y="4627835"/>
            <a:ext cx="6368331" cy="1304564"/>
          </a:xfrm>
          <a:noFill/>
        </p:spPr>
      </p:pic>
    </p:spTree>
    <p:extLst>
      <p:ext uri="{BB962C8B-B14F-4D97-AF65-F5344CB8AC3E}">
        <p14:creationId xmlns:p14="http://schemas.microsoft.com/office/powerpoint/2010/main" val="10655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Acceso a </a:t>
            </a:r>
            <a:br>
              <a:rPr lang="es-MX" dirty="0" smtClean="0"/>
            </a:br>
            <a:r>
              <a:rPr lang="es-MX" dirty="0" smtClean="0"/>
              <a:t>bases de datos</a:t>
            </a:r>
            <a:endParaRPr lang="es-MX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35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Usar Mongo </a:t>
            </a:r>
            <a:r>
              <a:rPr lang="es-MX" dirty="0" err="1" smtClean="0"/>
              <a:t>Engine</a:t>
            </a:r>
            <a:endParaRPr lang="es-MX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solidFill>
            <a:schemeClr val="bg1">
              <a:alpha val="5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altLang="es-MX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from</a:t>
            </a:r>
            <a:r>
              <a:rPr lang="es-MX" altLang="es-MX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mongoengine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MX" altLang="es-MX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*</a:t>
            </a:r>
            <a:b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MX" altLang="es-MX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datetime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connect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mongoengine_test</a:t>
            </a:r>
            <a:r>
              <a:rPr lang="es-MX" altLang="es-MX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sz="2400" dirty="0">
                <a:solidFill>
                  <a:srgbClr val="AA4926"/>
                </a:solidFill>
                <a:latin typeface="Consolas" panose="020B0609020204030204" pitchFamily="49" charset="0"/>
              </a:rPr>
              <a:t>host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sz="2400" dirty="0" err="1">
                <a:solidFill>
                  <a:srgbClr val="6A8759"/>
                </a:solidFill>
                <a:latin typeface="Consolas" panose="020B0609020204030204" pitchFamily="49" charset="0"/>
              </a:rPr>
              <a:t>localhost</a:t>
            </a:r>
            <a:r>
              <a:rPr lang="es-MX" altLang="es-MX" sz="24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sz="2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s-MX" altLang="es-MX" sz="2400" dirty="0" err="1">
                <a:solidFill>
                  <a:srgbClr val="AA4926"/>
                </a:solidFill>
                <a:latin typeface="Consolas" panose="020B0609020204030204" pitchFamily="49" charset="0"/>
              </a:rPr>
              <a:t>port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sz="2400" dirty="0">
                <a:solidFill>
                  <a:srgbClr val="6897BB"/>
                </a:solidFill>
                <a:latin typeface="Consolas" panose="020B0609020204030204" pitchFamily="49" charset="0"/>
              </a:rPr>
              <a:t>27017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400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es-MX" altLang="es-MX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Modelo</a:t>
            </a:r>
            <a:r>
              <a:rPr lang="es-MX" altLang="es-MX" sz="24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s-MX" altLang="es-MX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s-MX" altLang="es-MX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Post(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Document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):</a:t>
            </a:r>
            <a:b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title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StringField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400" dirty="0" err="1">
                <a:solidFill>
                  <a:srgbClr val="AA4926"/>
                </a:solidFill>
                <a:latin typeface="Consolas" panose="020B0609020204030204" pitchFamily="49" charset="0"/>
              </a:rPr>
              <a:t>required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sz="2400" dirty="0">
                <a:solidFill>
                  <a:srgbClr val="CC7832"/>
                </a:solidFill>
                <a:latin typeface="Consolas" panose="020B0609020204030204" pitchFamily="49" charset="0"/>
              </a:rPr>
              <a:t>True, </a:t>
            </a:r>
            <a:r>
              <a:rPr lang="es-MX" altLang="es-MX" sz="2400" dirty="0" err="1">
                <a:solidFill>
                  <a:srgbClr val="AA4926"/>
                </a:solidFill>
                <a:latin typeface="Consolas" panose="020B0609020204030204" pitchFamily="49" charset="0"/>
              </a:rPr>
              <a:t>max_length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sz="24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StringField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400" dirty="0" err="1">
                <a:solidFill>
                  <a:srgbClr val="AA4926"/>
                </a:solidFill>
                <a:latin typeface="Consolas" panose="020B0609020204030204" pitchFamily="49" charset="0"/>
              </a:rPr>
              <a:t>required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sz="2400" dirty="0">
                <a:solidFill>
                  <a:srgbClr val="CC7832"/>
                </a:solidFill>
                <a:latin typeface="Consolas" panose="020B0609020204030204" pitchFamily="49" charset="0"/>
              </a:rPr>
              <a:t>True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author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StringField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400" dirty="0" err="1">
                <a:solidFill>
                  <a:srgbClr val="AA4926"/>
                </a:solidFill>
                <a:latin typeface="Consolas" panose="020B0609020204030204" pitchFamily="49" charset="0"/>
              </a:rPr>
              <a:t>required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sz="2400" dirty="0">
                <a:solidFill>
                  <a:srgbClr val="CC7832"/>
                </a:solidFill>
                <a:latin typeface="Consolas" panose="020B0609020204030204" pitchFamily="49" charset="0"/>
              </a:rPr>
              <a:t>True, </a:t>
            </a:r>
            <a:r>
              <a:rPr lang="es-MX" altLang="es-MX" sz="2400" dirty="0" err="1">
                <a:solidFill>
                  <a:srgbClr val="AA4926"/>
                </a:solidFill>
                <a:latin typeface="Consolas" panose="020B0609020204030204" pitchFamily="49" charset="0"/>
              </a:rPr>
              <a:t>max_length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sz="2400" dirty="0">
                <a:solidFill>
                  <a:srgbClr val="6897BB"/>
                </a:solidFill>
                <a:latin typeface="Consolas" panose="020B0609020204030204" pitchFamily="49" charset="0"/>
              </a:rPr>
              <a:t>50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published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DateTimeField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2400" dirty="0">
                <a:solidFill>
                  <a:srgbClr val="AA4926"/>
                </a:solidFill>
                <a:latin typeface="Consolas" panose="020B0609020204030204" pitchFamily="49" charset="0"/>
              </a:rPr>
              <a:t>default</a:t>
            </a:r>
            <a:r>
              <a:rPr lang="es-MX" altLang="es-MX" sz="24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datetime.datetime.now</a:t>
            </a:r>
            <a:r>
              <a:rPr lang="es-MX" altLang="es-MX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s-MX" altLang="es-MX" sz="2400" dirty="0">
              <a:latin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970F-86DB-4683-85F9-DAC2931C7E1A}" type="datetime1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Escribir con Mongo </a:t>
            </a:r>
            <a:r>
              <a:rPr lang="es-MX" dirty="0" err="1" smtClean="0"/>
              <a:t>Engine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post_1 = Post(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AA4926"/>
                </a:solidFill>
                <a:latin typeface="Consolas" panose="020B0609020204030204" pitchFamily="49" charset="0"/>
              </a:rPr>
              <a:t>title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Sample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 Post'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AA4926"/>
                </a:solidFill>
                <a:latin typeface="Consolas" panose="020B0609020204030204" pitchFamily="49" charset="0"/>
              </a:rPr>
              <a:t>content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Some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enganging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content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AA4926"/>
                </a:solidFill>
                <a:latin typeface="Consolas" panose="020B0609020204030204" pitchFamily="49" charset="0"/>
              </a:rPr>
              <a:t>author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'Scott'</a:t>
            </a:r>
            <a:b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post_1.save()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(post_1.title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post_1.title = 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'A 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Better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 Post 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Title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b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post_1.save()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(post_1.title)</a:t>
            </a:r>
            <a:endParaRPr lang="es-MX" altLang="es-MX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CE86-9B6B-419C-94C6-D7F308663B3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Leer con Mongo </a:t>
            </a:r>
            <a:r>
              <a:rPr lang="es-MX" dirty="0" err="1" smtClean="0"/>
              <a:t>Engine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for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post 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in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Post.objects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: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s-MX" altLang="es-MX" dirty="0" err="1">
                <a:solidFill>
                  <a:srgbClr val="8888C6"/>
                </a:solidFill>
                <a:latin typeface="Consolas" panose="020B0609020204030204" pitchFamily="49" charset="0"/>
              </a:rPr>
              <a:t>print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post.title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s-MX" altLang="es-MX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# </a:t>
            </a:r>
            <a:r>
              <a:rPr lang="es-MX" altLang="es-MX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find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MX" altLang="es-MX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objs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Post.objects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AA4926"/>
                </a:solidFill>
                <a:latin typeface="Consolas" panose="020B0609020204030204" pitchFamily="49" charset="0"/>
              </a:rPr>
              <a:t>author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'Scott</a:t>
            </a:r>
            <a:r>
              <a:rPr lang="es-MX" altLang="es-MX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s-MX" altLang="es-MX" sz="32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altLang="es-MX" sz="3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# </a:t>
            </a:r>
            <a:r>
              <a:rPr lang="es-MX" altLang="es-MX" sz="3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find_one</a:t>
            </a:r>
            <a:r>
              <a:rPr lang="es-MX" altLang="es-MX" sz="3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es-MX" altLang="es-MX" sz="3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altLang="es-MX" sz="3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obj</a:t>
            </a:r>
            <a:r>
              <a:rPr lang="es-MX" altLang="es-MX" sz="3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32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s-MX" altLang="es-MX" sz="3200" dirty="0" err="1">
                <a:solidFill>
                  <a:srgbClr val="A9B7C6"/>
                </a:solidFill>
                <a:latin typeface="Consolas" panose="020B0609020204030204" pitchFamily="49" charset="0"/>
              </a:rPr>
              <a:t>Post.objects</a:t>
            </a:r>
            <a:r>
              <a:rPr lang="es-MX" altLang="es-MX" sz="32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s-MX" altLang="es-MX" sz="3200" dirty="0" err="1">
                <a:solidFill>
                  <a:srgbClr val="AA4926"/>
                </a:solidFill>
                <a:latin typeface="Consolas" panose="020B0609020204030204" pitchFamily="49" charset="0"/>
              </a:rPr>
              <a:t>author</a:t>
            </a:r>
            <a:r>
              <a:rPr lang="es-MX" altLang="es-MX" sz="3200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sz="3200" dirty="0">
                <a:solidFill>
                  <a:srgbClr val="6A8759"/>
                </a:solidFill>
                <a:latin typeface="Consolas" panose="020B0609020204030204" pitchFamily="49" charset="0"/>
              </a:rPr>
              <a:t>'Scott</a:t>
            </a:r>
            <a:r>
              <a:rPr lang="es-MX" altLang="es-MX" sz="32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lang="es-MX" altLang="es-MX" sz="3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)[0]</a:t>
            </a:r>
            <a:endParaRPr lang="es-MX" altLang="es-MX" sz="3600" dirty="0"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CE86-9B6B-419C-94C6-D7F308663B3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4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Replicar tarea 3 utilizando Mongo </a:t>
            </a:r>
            <a:r>
              <a:rPr lang="es-MX" dirty="0" err="1" smtClean="0"/>
              <a:t>Engine</a:t>
            </a:r>
            <a:r>
              <a:rPr lang="es-MX" dirty="0" smtClean="0"/>
              <a:t> para conectar a la base de datos:</a:t>
            </a:r>
          </a:p>
          <a:p>
            <a:pPr lvl="1"/>
            <a:r>
              <a:rPr lang="es-MX" dirty="0" smtClean="0"/>
              <a:t>Crear modelo</a:t>
            </a:r>
          </a:p>
          <a:p>
            <a:pPr lvl="1"/>
            <a:r>
              <a:rPr lang="es-MX" dirty="0" smtClean="0"/>
              <a:t>Usar base datos ‘</a:t>
            </a:r>
            <a:r>
              <a:rPr lang="es-MX" dirty="0" err="1" smtClean="0"/>
              <a:t>padts</a:t>
            </a:r>
            <a:r>
              <a:rPr lang="es-MX" dirty="0" smtClean="0"/>
              <a:t>’ y colección ‘estudiantes’.</a:t>
            </a:r>
          </a:p>
          <a:p>
            <a:pPr lvl="1"/>
            <a:r>
              <a:rPr lang="es-MX" dirty="0" smtClean="0"/>
              <a:t>Crear métodos para escritura, lectura, actualización y eliminación de estudiantes.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5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Dudas …</a:t>
            </a:r>
            <a:br>
              <a:rPr lang="es-MX" dirty="0" smtClean="0"/>
            </a:br>
            <a:r>
              <a:rPr lang="es-MX" dirty="0" smtClean="0"/>
              <a:t>Comentarios…</a:t>
            </a:r>
            <a:endParaRPr lang="es-MX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39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Gracias!</a:t>
            </a:r>
            <a:endParaRPr lang="es-MX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9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Bases de datos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 smtClean="0"/>
              <a:t>Una base de datos se refiere a un conjunto de datos relacionados y la forma en que están organizados.</a:t>
            </a:r>
          </a:p>
          <a:p>
            <a:r>
              <a:rPr lang="es-MX" dirty="0" smtClean="0"/>
              <a:t>El acceso a las bases de datos usualmente es a través de un Sistema de Gestión de Base de Datos (DBMS)</a:t>
            </a:r>
          </a:p>
          <a:p>
            <a:r>
              <a:rPr lang="es-MX" dirty="0" smtClean="0"/>
              <a:t>Un DBMS es un conjunto de programas de computadora que permiten al usuario interactuar con una o mas bases de datos.</a:t>
            </a:r>
          </a:p>
          <a:p>
            <a:r>
              <a:rPr lang="es-MX" dirty="0" smtClean="0"/>
              <a:t>El DBMS provee el acceso a toda la información contenida en la base de datos.</a:t>
            </a:r>
          </a:p>
          <a:p>
            <a:r>
              <a:rPr lang="es-MX" dirty="0" smtClean="0"/>
              <a:t>Pueden existir restricciones de acceso a información en particular.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126-B100-4B93-9877-DC5082688102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 de datos relacional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s-MX" dirty="0"/>
              <a:t>Una base de datos relacional se basa en el modelo relacional de datos propuesto por E.F. </a:t>
            </a:r>
            <a:r>
              <a:rPr lang="es-MX" dirty="0" err="1"/>
              <a:t>Codd</a:t>
            </a:r>
            <a:r>
              <a:rPr lang="es-MX" dirty="0"/>
              <a:t> en 1970.</a:t>
            </a:r>
          </a:p>
          <a:p>
            <a:r>
              <a:rPr lang="es-MX" dirty="0"/>
              <a:t>El software que mantiene una base de datos relacional es un DBMS relacional o RDBMS.</a:t>
            </a:r>
          </a:p>
          <a:p>
            <a:r>
              <a:rPr lang="es-MX" dirty="0"/>
              <a:t>La </a:t>
            </a:r>
            <a:r>
              <a:rPr lang="es-MX" dirty="0" smtClean="0"/>
              <a:t>mayoría </a:t>
            </a:r>
            <a:r>
              <a:rPr lang="es-MX" dirty="0"/>
              <a:t>de los sistemas de bases de datos relacional  utilizan un Lenguaje de Peticiones </a:t>
            </a:r>
            <a:r>
              <a:rPr lang="es-MX" dirty="0" err="1"/>
              <a:t>Estucturadas</a:t>
            </a:r>
            <a:r>
              <a:rPr lang="es-MX" dirty="0"/>
              <a:t> (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) para realizar las peticiones y mantener la base de datos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F8EB-5AA8-4370-8CDB-FDBBFA3A4AC5}" type="datetime1">
              <a:rPr lang="en-US" smtClean="0"/>
              <a:t>6/22/2020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SQLite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bg1">
              <a:alpha val="55000"/>
            </a:schemeClr>
          </a:solidFill>
        </p:spPr>
        <p:txBody>
          <a:bodyPr anchor="ctr"/>
          <a:lstStyle/>
          <a:p>
            <a:r>
              <a:rPr lang="es-MX" dirty="0" smtClean="0"/>
              <a:t>En una librería “dentro del proceso” que implementa un motor de base de datos </a:t>
            </a:r>
            <a:r>
              <a:rPr lang="es-MX" dirty="0"/>
              <a:t>transaccional </a:t>
            </a:r>
            <a:r>
              <a:rPr lang="es-MX" dirty="0" smtClean="0"/>
              <a:t>SQL que es auto contenida, sin servidor con cero configuración.</a:t>
            </a:r>
          </a:p>
          <a:p>
            <a:endParaRPr lang="es-MX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MX" altLang="es-MX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sqlite3</a:t>
            </a:r>
            <a:endParaRPr lang="es-MX" altLang="es-MX" sz="3200" dirty="0">
              <a:latin typeface="Arial" panose="020B0604020202020204" pitchFamily="34" charset="0"/>
            </a:endParaRPr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4" y="2762250"/>
            <a:ext cx="4950015" cy="2272507"/>
          </a:xfr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444F-3CA2-4A87-B54B-A7893E1FB0EF}" type="datetime1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MySQL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s-MX" dirty="0" smtClean="0"/>
              <a:t>Es un sistema de gestión de base de datos relacional de código abierto.</a:t>
            </a:r>
          </a:p>
          <a:p>
            <a:r>
              <a:rPr lang="es-MX" dirty="0" smtClean="0"/>
              <a:t>Utiliza lenguaje SQL</a:t>
            </a:r>
          </a:p>
          <a:p>
            <a:r>
              <a:rPr lang="es-MX" dirty="0" smtClean="0"/>
              <a:t>Se utiliza en múltiples aplicaciones: comercio en línea  aplicaciones de </a:t>
            </a:r>
            <a:r>
              <a:rPr lang="es-MX" dirty="0" err="1" smtClean="0"/>
              <a:t>loggin</a:t>
            </a:r>
            <a:r>
              <a:rPr lang="es-MX" dirty="0" smtClean="0"/>
              <a:t>, entre otras.</a:t>
            </a:r>
          </a:p>
          <a:p>
            <a:r>
              <a:rPr lang="es-MX" dirty="0" smtClean="0"/>
              <a:t>La aplicación mas común es bases de datos web.</a:t>
            </a:r>
            <a:endParaRPr lang="es-MX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0915"/>
            <a:ext cx="5181600" cy="268075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A40D-3DF3-497F-99F1-064F81484749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Instalar </a:t>
            </a:r>
            <a:r>
              <a:rPr lang="es-MX" dirty="0" err="1" smtClean="0"/>
              <a:t>MySQL</a:t>
            </a:r>
            <a:r>
              <a:rPr lang="es-MX" dirty="0" smtClean="0"/>
              <a:t> </a:t>
            </a:r>
            <a:r>
              <a:rPr lang="es-MX" dirty="0" err="1" smtClean="0"/>
              <a:t>Connector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dirty="0" err="1" smtClean="0"/>
              <a:t>python</a:t>
            </a:r>
            <a:r>
              <a:rPr lang="es-MX" dirty="0" smtClean="0"/>
              <a:t> –m </a:t>
            </a:r>
            <a:r>
              <a:rPr lang="es-MX" dirty="0" err="1" smtClean="0"/>
              <a:t>pip</a:t>
            </a:r>
            <a:r>
              <a:rPr lang="es-MX" dirty="0" smtClean="0"/>
              <a:t> </a:t>
            </a:r>
            <a:r>
              <a:rPr lang="es-MX" dirty="0" err="1" smtClean="0"/>
              <a:t>install</a:t>
            </a:r>
            <a:r>
              <a:rPr lang="es-MX" dirty="0" smtClean="0"/>
              <a:t> </a:t>
            </a:r>
            <a:r>
              <a:rPr lang="es-MX" dirty="0" err="1" smtClean="0"/>
              <a:t>mysql-connector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altLang="es-MX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msql.connector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mydb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es-MX" altLang="es-MX" dirty="0" err="1">
                <a:solidFill>
                  <a:srgbClr val="A9B7C6"/>
                </a:solidFill>
                <a:latin typeface="Consolas" panose="020B0609020204030204" pitchFamily="49" charset="0"/>
              </a:rPr>
              <a:t>mysql.connector.connect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lang="es-MX" altLang="es-MX" dirty="0">
                <a:solidFill>
                  <a:srgbClr val="AA4926"/>
                </a:solidFill>
                <a:latin typeface="Consolas" panose="020B0609020204030204" pitchFamily="49" charset="0"/>
              </a:rPr>
              <a:t>host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localhost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MX" altLang="es-MX" dirty="0" err="1">
                <a:solidFill>
                  <a:srgbClr val="AA4926"/>
                </a:solidFill>
                <a:latin typeface="Consolas" panose="020B0609020204030204" pitchFamily="49" charset="0"/>
              </a:rPr>
              <a:t>user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yourusername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es-MX" altLang="es-MX" dirty="0" err="1">
                <a:solidFill>
                  <a:srgbClr val="AA4926"/>
                </a:solidFill>
                <a:latin typeface="Consolas" panose="020B0609020204030204" pitchFamily="49" charset="0"/>
              </a:rPr>
              <a:t>password</a:t>
            </a: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s-MX" altLang="es-MX" dirty="0" err="1">
                <a:solidFill>
                  <a:srgbClr val="6A8759"/>
                </a:solidFill>
                <a:latin typeface="Consolas" panose="020B0609020204030204" pitchFamily="49" charset="0"/>
              </a:rPr>
              <a:t>yourpassword</a:t>
            </a:r>
            <a: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s-MX" altLang="es-MX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s-MX" altLang="es-MX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CE86-9B6B-419C-94C6-D7F308663B38}" type="datetime1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2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Bases de datos No relacionales 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s-MX" dirty="0"/>
              <a:t>Son bases de datos que no utilizan un esquema tabular de renglones y columnas que se encuentra en la mayoría de los sistemas.</a:t>
            </a:r>
          </a:p>
          <a:p>
            <a:r>
              <a:rPr lang="es-MX" dirty="0"/>
              <a:t>Usan un modelo de almacenamiento que esta optimizado para requerimientos específicos del tipo de datos que se están almacenando.</a:t>
            </a:r>
          </a:p>
          <a:p>
            <a:r>
              <a:rPr lang="es-MX" dirty="0"/>
              <a:t>La información puede guardarse en pares &lt;</a:t>
            </a:r>
            <a:r>
              <a:rPr lang="es-MX" dirty="0" err="1"/>
              <a:t>key-value</a:t>
            </a:r>
            <a:r>
              <a:rPr lang="es-MX" dirty="0"/>
              <a:t>&gt;, como documentos JSON o como grafos que consisten de vértices y bordes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1A2-46B7-44BC-ACF9-FE89652F05EE}" type="datetime1">
              <a:rPr lang="en-US" smtClean="0"/>
              <a:t>6/22/2020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ZODB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bg1">
              <a:alpha val="5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MX" dirty="0" smtClean="0"/>
              <a:t>No necesita un lenguaje para las operaciones de la base de datos.</a:t>
            </a:r>
          </a:p>
          <a:p>
            <a:r>
              <a:rPr lang="es-MX" dirty="0" smtClean="0"/>
              <a:t>Poco impacto en el código para hacer los objetos persistentes.</a:t>
            </a:r>
          </a:p>
          <a:p>
            <a:r>
              <a:rPr lang="es-MX" dirty="0" smtClean="0"/>
              <a:t>La interacción entre el código y la base de datos el casi transparente.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</a:t>
            </a:r>
            <a:r>
              <a:rPr lang="es-MX" dirty="0" err="1" smtClean="0"/>
              <a:t>ython</a:t>
            </a:r>
            <a:r>
              <a:rPr lang="es-MX" dirty="0" smtClean="0"/>
              <a:t> –m </a:t>
            </a:r>
            <a:r>
              <a:rPr lang="es-MX" dirty="0" err="1" smtClean="0"/>
              <a:t>pip</a:t>
            </a:r>
            <a:r>
              <a:rPr lang="es-MX" dirty="0" smtClean="0"/>
              <a:t> </a:t>
            </a:r>
            <a:r>
              <a:rPr lang="es-MX" dirty="0" err="1" smtClean="0"/>
              <a:t>install</a:t>
            </a:r>
            <a:r>
              <a:rPr lang="es-MX" dirty="0" smtClean="0"/>
              <a:t> ZODB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altLang="es-MX" sz="2400" dirty="0" err="1">
                <a:solidFill>
                  <a:srgbClr val="CC7832"/>
                </a:solidFill>
                <a:latin typeface="Consolas" panose="020B0609020204030204" pitchFamily="49" charset="0"/>
              </a:rPr>
              <a:t>import</a:t>
            </a:r>
            <a:r>
              <a:rPr lang="es-MX" altLang="es-MX" sz="24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s-MX" altLang="es-MX" sz="2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ZODB, </a:t>
            </a:r>
            <a:r>
              <a:rPr lang="es-MX" altLang="es-MX" sz="24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ZODB.FileStorage</a:t>
            </a:r>
            <a:endParaRPr lang="es-MX" altLang="es-MX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6" name="Picture 2" descr="http://www.zodb.org/en/latest/_static/zodb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90" y="2467448"/>
            <a:ext cx="3138209" cy="30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04EE-63D1-431D-916D-9ABDFD1DCE9D}" type="datetime1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Pedro Valenzuela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7EAE-5C0C-4CF8-A676-4B706267E4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8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PV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thonPadts.potx" id="{DF99387B-CB6B-401A-9E20-D22061214D4E}" vid="{8EEC6123-9132-4ED3-9A60-D44DEAEF56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E32DA1ABBF14990B194D724376EEE" ma:contentTypeVersion="6" ma:contentTypeDescription="Create a new document." ma:contentTypeScope="" ma:versionID="720767e3c5ea6d63e9e8fa1722aa81c4">
  <xsd:schema xmlns:xsd="http://www.w3.org/2001/XMLSchema" xmlns:xs="http://www.w3.org/2001/XMLSchema" xmlns:p="http://schemas.microsoft.com/office/2006/metadata/properties" xmlns:ns2="91b46e57-6988-44d1-8426-0187f7a9c36a" targetNamespace="http://schemas.microsoft.com/office/2006/metadata/properties" ma:root="true" ma:fieldsID="faedaed2a17cb327c7678f29e1f4b5cf" ns2:_="">
    <xsd:import namespace="91b46e57-6988-44d1-8426-0187f7a9c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46e57-6988-44d1-8426-0187f7a9c3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2CA103-4490-4644-A56C-01328BDC14ED}"/>
</file>

<file path=customXml/itemProps2.xml><?xml version="1.0" encoding="utf-8"?>
<ds:datastoreItem xmlns:ds="http://schemas.openxmlformats.org/officeDocument/2006/customXml" ds:itemID="{19D34BCE-ED55-49E1-9A99-16384CF12A3E}"/>
</file>

<file path=customXml/itemProps3.xml><?xml version="1.0" encoding="utf-8"?>
<ds:datastoreItem xmlns:ds="http://schemas.openxmlformats.org/officeDocument/2006/customXml" ds:itemID="{5475B410-EA11-4C0D-9F0D-5FC04ACFEB11}"/>
</file>

<file path=docProps/app.xml><?xml version="1.0" encoding="utf-8"?>
<Properties xmlns="http://schemas.openxmlformats.org/officeDocument/2006/extended-properties" xmlns:vt="http://schemas.openxmlformats.org/officeDocument/2006/docPropsVTypes">
  <Template>PythonPadts</Template>
  <TotalTime>664</TotalTime>
  <Words>979</Words>
  <Application>Microsoft Office PowerPoint</Application>
  <PresentationFormat>Widescreen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PADTS Seguridad Python 3</vt:lpstr>
      <vt:lpstr>Acceso a  bases de datos</vt:lpstr>
      <vt:lpstr>Bases de datos</vt:lpstr>
      <vt:lpstr>Base de datos relacional</vt:lpstr>
      <vt:lpstr>SQLite</vt:lpstr>
      <vt:lpstr>MySQL</vt:lpstr>
      <vt:lpstr>Instalar MySQL Connector</vt:lpstr>
      <vt:lpstr>Bases de datos No relacionales </vt:lpstr>
      <vt:lpstr>ZODB</vt:lpstr>
      <vt:lpstr>MongoDB</vt:lpstr>
      <vt:lpstr>JSON</vt:lpstr>
      <vt:lpstr>Instalación de MongoDB</vt:lpstr>
      <vt:lpstr>PyMongo</vt:lpstr>
      <vt:lpstr>Entorno Virtual</vt:lpstr>
      <vt:lpstr>Instalación de PyMongo</vt:lpstr>
      <vt:lpstr>Usar PyMongo</vt:lpstr>
      <vt:lpstr>Escribir con PyMongo</vt:lpstr>
      <vt:lpstr>Leer con PyMongo</vt:lpstr>
      <vt:lpstr>Mongo Engine</vt:lpstr>
      <vt:lpstr>Usar Mongo Engine</vt:lpstr>
      <vt:lpstr>Escribir con Mongo Engine</vt:lpstr>
      <vt:lpstr>Leer con Mongo Engine</vt:lpstr>
      <vt:lpstr>Tarea 4</vt:lpstr>
      <vt:lpstr>Dudas … Comentarios…</vt:lpstr>
      <vt:lpstr>Gracias!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PADTS Seguridad Python 3</dc:title>
  <dc:creator>tele</dc:creator>
  <cp:lastModifiedBy>tele</cp:lastModifiedBy>
  <cp:revision>20</cp:revision>
  <dcterms:created xsi:type="dcterms:W3CDTF">2020-06-18T03:46:51Z</dcterms:created>
  <dcterms:modified xsi:type="dcterms:W3CDTF">2020-06-22T19:37:04Z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0x0101007FCE32DA1ABBF14990B194D724376EEE</vt:lpwstr>
  </property>
</Properties>
</file>