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sldIdLst>
    <p:sldId id="257" r:id="rId2"/>
    <p:sldId id="268" r:id="rId3"/>
    <p:sldId id="269" r:id="rId4"/>
    <p:sldId id="267" r:id="rId5"/>
    <p:sldId id="270" r:id="rId6"/>
    <p:sldId id="266" r:id="rId7"/>
    <p:sldId id="258" r:id="rId8"/>
    <p:sldId id="265" r:id="rId9"/>
    <p:sldId id="259" r:id="rId10"/>
    <p:sldId id="260" r:id="rId11"/>
    <p:sldId id="263" r:id="rId12"/>
    <p:sldId id="273" r:id="rId13"/>
    <p:sldId id="274" r:id="rId14"/>
    <p:sldId id="271" r:id="rId15"/>
    <p:sldId id="27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 showGuides="1">
      <p:cViewPr varScale="1">
        <p:scale>
          <a:sx n="70" d="100"/>
          <a:sy n="70" d="100"/>
        </p:scale>
        <p:origin x="654" y="5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21C156-2D91-454B-BF70-24E1BC643C73}" type="datetimeFigureOut">
              <a:rPr lang="es-MX" smtClean="0"/>
              <a:t>17/06/2020</a:t>
            </a:fld>
            <a:endParaRPr lang="es-MX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CADB34-B600-4D36-A1D4-826B077A6765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64452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594100"/>
          </a:xfrm>
          <a:solidFill>
            <a:schemeClr val="bg1">
              <a:alpha val="18000"/>
            </a:schemeClr>
          </a:solidFill>
        </p:spPr>
        <p:txBody>
          <a:bodyPr anchor="ctr">
            <a:normAutofit/>
          </a:bodyPr>
          <a:lstStyle>
            <a:lvl1pPr algn="ctr">
              <a:defRPr sz="8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716463"/>
            <a:ext cx="9144000" cy="455612"/>
          </a:xfrm>
        </p:spPr>
        <p:txBody>
          <a:bodyPr/>
          <a:lstStyle>
            <a:lvl1pPr marL="0" indent="0" algn="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 b="1">
                <a:solidFill>
                  <a:schemeClr val="tx1"/>
                </a:solidFill>
              </a:defRPr>
            </a:lvl1pPr>
          </a:lstStyle>
          <a:p>
            <a:fld id="{36C114C1-F92C-49E9-AA7A-9B389B7E5308}" type="datetime1">
              <a:rPr lang="en-US" smtClean="0"/>
              <a:t>6/17/2020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Pedro Valenzuela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1">
                <a:solidFill>
                  <a:schemeClr val="tx1"/>
                </a:solidFill>
              </a:defRPr>
            </a:lvl1pPr>
          </a:lstStyle>
          <a:p>
            <a:fld id="{462D7EAE-5C0C-4CF8-A676-4B706267E4C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9547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5170F-FB7C-4DB0-B9F9-F96612AF2F97}" type="datetime1">
              <a:rPr lang="en-US" smtClean="0"/>
              <a:t>6/17/2020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Pedro Valenzuela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D7EAE-5C0C-4CF8-A676-4B706267E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5581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FC229-C833-4852-971B-99FC1E0A9CC0}" type="datetime1">
              <a:rPr lang="en-US" smtClean="0"/>
              <a:t>6/17/2020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Pedro Valenzuela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D7EAE-5C0C-4CF8-A676-4B706267E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8893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BD92B-4583-4F58-8C65-AD1A341E96F7}" type="datetime1">
              <a:rPr lang="en-US" smtClean="0"/>
              <a:t>6/17/2020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Pedro Valenzuela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D7EAE-5C0C-4CF8-A676-4B706267E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4478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58D99-09AA-4B00-BEBC-93034931F8A0}" type="datetime1">
              <a:rPr lang="en-US" smtClean="0"/>
              <a:t>6/17/2020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Pedro Valenzuela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D7EAE-5C0C-4CF8-A676-4B706267E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0706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49EA2-135B-477C-814C-29C045E803B2}" type="datetime1">
              <a:rPr lang="en-US" smtClean="0"/>
              <a:t>6/17/2020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Pedro Valenzuela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D7EAE-5C0C-4CF8-A676-4B706267E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6604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0D04-3686-404B-91CD-55E82B730CC1}" type="datetime1">
              <a:rPr lang="en-US" smtClean="0"/>
              <a:t>6/17/2020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Pedro Valenzuela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D7EAE-5C0C-4CF8-A676-4B706267E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7860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0341E-58D3-469A-A008-3A1F879D80C7}" type="datetime1">
              <a:rPr lang="en-US" smtClean="0"/>
              <a:t>6/17/2020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Pedro Valenzuela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D7EAE-5C0C-4CF8-A676-4B706267E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4775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56EDF-DDF0-4E32-B83B-7DD241E01033}" type="datetime1">
              <a:rPr lang="en-US" smtClean="0"/>
              <a:t>6/17/2020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Pedro Valenzuela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D7EAE-5C0C-4CF8-A676-4B706267E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3870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2DC34-F8EE-4EA6-A888-DFEE7B36D401}" type="datetime1">
              <a:rPr lang="en-US" smtClean="0"/>
              <a:t>6/17/2020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Pedro Valenzuela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D7EAE-5C0C-4CF8-A676-4B706267E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1489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CE2FB-3C75-4FF7-B3BC-394C0A1E8AF6}" type="datetime1">
              <a:rPr lang="en-US" smtClean="0"/>
              <a:t>6/17/2020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Pedro Valenzuela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D7EAE-5C0C-4CF8-A676-4B706267E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6789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50000"/>
            <a:lum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artisticCement/>
                    </a14:imgEffect>
                    <a14:imgEffect>
                      <a14:sharpenSoften amount="-5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solidFill>
            <a:schemeClr val="bg1">
              <a:alpha val="16000"/>
            </a:schemeClr>
          </a:solidFill>
          <a:effectLst>
            <a:glow>
              <a:schemeClr val="accent1"/>
            </a:glo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solidFill>
            <a:schemeClr val="bg1">
              <a:alpha val="34000"/>
            </a:schemeClr>
          </a:solidFill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solidFill>
            <a:schemeClr val="bg1">
              <a:alpha val="34000"/>
            </a:schemeClr>
          </a:solidFill>
        </p:spPr>
        <p:txBody>
          <a:bodyPr vert="horz" lIns="91440" tIns="45720" rIns="91440" bIns="45720" rtlCol="0" anchor="ctr"/>
          <a:lstStyle>
            <a:lvl1pPr algn="l">
              <a:defRPr sz="1600" b="1">
                <a:solidFill>
                  <a:schemeClr val="tx1"/>
                </a:solidFill>
              </a:defRPr>
            </a:lvl1pPr>
          </a:lstStyle>
          <a:p>
            <a:fld id="{3C9EA084-C14B-4547-80A3-880B446C291C}" type="datetime1">
              <a:rPr lang="en-US" smtClean="0"/>
              <a:t>6/17/2020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solidFill>
            <a:schemeClr val="bg1">
              <a:alpha val="34000"/>
            </a:schemeClr>
          </a:solidFill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Pedro Valenzuela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solidFill>
            <a:schemeClr val="bg1">
              <a:alpha val="34000"/>
            </a:schemeClr>
          </a:solidFill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/>
                </a:solidFill>
              </a:defRPr>
            </a:lvl1pPr>
          </a:lstStyle>
          <a:p>
            <a:fld id="{462D7EAE-5C0C-4CF8-A676-4B706267E4C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4232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PADTS Seguridad</a:t>
            </a:r>
            <a:br>
              <a:rPr lang="es-MX" dirty="0" smtClean="0"/>
            </a:br>
            <a:r>
              <a:rPr lang="es-MX" dirty="0" smtClean="0"/>
              <a:t>Python 3</a:t>
            </a:r>
            <a:endParaRPr lang="es-MX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Presenta: Pedro Valenzuela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17064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Métodos de re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s-MX" dirty="0" smtClean="0"/>
              <a:t>Los métodos de re usan como parámetros un patrón y el texto donde se hará la búsqueda.</a:t>
            </a:r>
          </a:p>
          <a:p>
            <a:endParaRPr lang="es-MX" dirty="0" smtClean="0"/>
          </a:p>
          <a:p>
            <a:r>
              <a:rPr lang="es-MX" dirty="0" smtClean="0"/>
              <a:t>Método match</a:t>
            </a:r>
          </a:p>
          <a:p>
            <a:pPr lvl="1"/>
            <a:r>
              <a:rPr lang="es-MX" dirty="0" smtClean="0"/>
              <a:t>Retorna un objeto match si hay coincidencia</a:t>
            </a:r>
          </a:p>
          <a:p>
            <a:pPr lvl="1"/>
            <a:r>
              <a:rPr lang="es-MX" dirty="0" smtClean="0"/>
              <a:t>El patrón debe coincidir con el inicio</a:t>
            </a:r>
          </a:p>
          <a:p>
            <a:pPr lvl="1"/>
            <a:endParaRPr lang="es-MX" dirty="0" smtClean="0"/>
          </a:p>
          <a:p>
            <a:r>
              <a:rPr lang="es-MX" dirty="0" smtClean="0"/>
              <a:t>Método </a:t>
            </a:r>
            <a:r>
              <a:rPr lang="es-MX" dirty="0" err="1" smtClean="0"/>
              <a:t>search</a:t>
            </a:r>
            <a:endParaRPr lang="es-MX" dirty="0" smtClean="0"/>
          </a:p>
          <a:p>
            <a:pPr lvl="1"/>
            <a:r>
              <a:rPr lang="es-MX" dirty="0"/>
              <a:t>Regresa un objeto match si hay alguna coincidencia en el </a:t>
            </a:r>
            <a:r>
              <a:rPr lang="es-MX" dirty="0" err="1" smtClean="0"/>
              <a:t>string</a:t>
            </a:r>
            <a:endParaRPr lang="es-MX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CB7B6-0506-4E30-B29B-64B6F0106073}" type="datetime1">
              <a:rPr lang="en-US" smtClean="0"/>
              <a:t>6/17/2020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Pedro Valenzuela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D7EAE-5C0C-4CF8-A676-4B706267E4C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085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Métodos de re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 fontScale="92500"/>
          </a:bodyPr>
          <a:lstStyle/>
          <a:p>
            <a:pPr lvl="1"/>
            <a:endParaRPr lang="es-MX" dirty="0"/>
          </a:p>
          <a:p>
            <a:r>
              <a:rPr lang="es-MX" sz="3200" dirty="0"/>
              <a:t>Método </a:t>
            </a:r>
            <a:r>
              <a:rPr lang="es-MX" sz="3200" dirty="0" err="1"/>
              <a:t>findall</a:t>
            </a:r>
            <a:endParaRPr lang="es-MX" sz="3200" dirty="0"/>
          </a:p>
          <a:p>
            <a:pPr lvl="1"/>
            <a:r>
              <a:rPr lang="es-MX" sz="2800" dirty="0"/>
              <a:t>Regresa una lista con todas las </a:t>
            </a:r>
            <a:r>
              <a:rPr lang="es-MX" sz="2800" dirty="0" smtClean="0"/>
              <a:t>coincidencias</a:t>
            </a:r>
          </a:p>
          <a:p>
            <a:pPr lvl="1"/>
            <a:endParaRPr lang="es-MX" dirty="0"/>
          </a:p>
          <a:p>
            <a:r>
              <a:rPr lang="es-MX" sz="3200" dirty="0" smtClean="0"/>
              <a:t>Método </a:t>
            </a:r>
            <a:r>
              <a:rPr lang="es-MX" sz="3200" dirty="0" err="1" smtClean="0"/>
              <a:t>split</a:t>
            </a:r>
            <a:endParaRPr lang="es-MX" sz="3200" dirty="0" smtClean="0"/>
          </a:p>
          <a:p>
            <a:pPr lvl="1"/>
            <a:r>
              <a:rPr lang="es-MX" sz="2800" dirty="0" smtClean="0"/>
              <a:t>Regresa una lista donde el </a:t>
            </a:r>
            <a:r>
              <a:rPr lang="es-MX" sz="2800" dirty="0" err="1" smtClean="0"/>
              <a:t>string</a:t>
            </a:r>
            <a:r>
              <a:rPr lang="es-MX" sz="2800" dirty="0" smtClean="0"/>
              <a:t> se ha dividido en cada coincidencia</a:t>
            </a:r>
          </a:p>
          <a:p>
            <a:endParaRPr lang="es-MX" sz="3200" dirty="0"/>
          </a:p>
          <a:p>
            <a:r>
              <a:rPr lang="es-MX" sz="3200" dirty="0" smtClean="0"/>
              <a:t>Método sub</a:t>
            </a:r>
          </a:p>
          <a:p>
            <a:pPr lvl="1"/>
            <a:r>
              <a:rPr lang="es-MX" sz="2800" dirty="0"/>
              <a:t>Reemplaza una o muchas coincidencias en un </a:t>
            </a:r>
            <a:r>
              <a:rPr lang="es-MX" sz="2800" dirty="0" err="1"/>
              <a:t>string</a:t>
            </a:r>
            <a:endParaRPr lang="es-MX" sz="2800" dirty="0"/>
          </a:p>
          <a:p>
            <a:pPr lvl="1"/>
            <a:endParaRPr lang="es-MX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E832E-CFB9-41E8-A4FD-6CD2C19A6EA8}" type="datetime1">
              <a:rPr lang="en-US" smtClean="0"/>
              <a:t>6/17/2020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Pedro Valenzuela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D7EAE-5C0C-4CF8-A676-4B706267E4C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200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Ejercicios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s-MX" dirty="0" smtClean="0"/>
              <a:t>Definir patrones para:</a:t>
            </a:r>
          </a:p>
          <a:p>
            <a:pPr lvl="1"/>
            <a:r>
              <a:rPr lang="es-MX" dirty="0" smtClean="0"/>
              <a:t>Una cadena de texto que: </a:t>
            </a:r>
          </a:p>
          <a:p>
            <a:pPr lvl="2"/>
            <a:r>
              <a:rPr lang="es-MX" dirty="0" smtClean="0"/>
              <a:t>No tenga letras</a:t>
            </a:r>
          </a:p>
          <a:p>
            <a:pPr lvl="2"/>
            <a:r>
              <a:rPr lang="es-MX" dirty="0" smtClean="0"/>
              <a:t>Solo tenga números</a:t>
            </a:r>
          </a:p>
          <a:p>
            <a:pPr lvl="2"/>
            <a:r>
              <a:rPr lang="es-MX" dirty="0" smtClean="0"/>
              <a:t>Solo tenga letras mayúsculas</a:t>
            </a:r>
          </a:p>
          <a:p>
            <a:pPr lvl="2"/>
            <a:r>
              <a:rPr lang="es-MX" dirty="0" smtClean="0"/>
              <a:t>Solo tengo letras minúsculas</a:t>
            </a:r>
          </a:p>
          <a:p>
            <a:pPr lvl="2"/>
            <a:r>
              <a:rPr lang="es-MX" dirty="0" smtClean="0"/>
              <a:t>No tenga números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BD92B-4583-4F58-8C65-AD1A341E96F7}" type="datetime1">
              <a:rPr lang="en-US" smtClean="0"/>
              <a:t>6/17/2020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Pedro Valenzuela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D7EAE-5C0C-4CF8-A676-4B706267E4C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898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Tarea 2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s-MX" dirty="0" smtClean="0"/>
              <a:t>Con expresiones regulares realizar las siguientes validaciones:</a:t>
            </a:r>
          </a:p>
          <a:p>
            <a:pPr lvl="1"/>
            <a:r>
              <a:rPr lang="es-MX" dirty="0" smtClean="0"/>
              <a:t>Correo </a:t>
            </a:r>
            <a:r>
              <a:rPr lang="es-MX" dirty="0"/>
              <a:t>electrónico</a:t>
            </a:r>
          </a:p>
          <a:p>
            <a:pPr lvl="2"/>
            <a:r>
              <a:rPr lang="es-MX" dirty="0"/>
              <a:t>Dominio + 1 extensión: Ej. juan@padts.mx</a:t>
            </a:r>
          </a:p>
          <a:p>
            <a:pPr lvl="2"/>
            <a:r>
              <a:rPr lang="es-MX" dirty="0"/>
              <a:t>Dominio + 2 extensiones: Ej. juan@padts.com.mx</a:t>
            </a:r>
          </a:p>
          <a:p>
            <a:pPr lvl="2"/>
            <a:r>
              <a:rPr lang="es-MX" dirty="0"/>
              <a:t>Subdominio + dominio + 1 extensión: Ej. juan@python.padts.mx</a:t>
            </a:r>
          </a:p>
          <a:p>
            <a:pPr lvl="1"/>
            <a:r>
              <a:rPr lang="es-MX" dirty="0"/>
              <a:t>Número telefónico:</a:t>
            </a:r>
          </a:p>
          <a:p>
            <a:pPr lvl="2"/>
            <a:r>
              <a:rPr lang="es-MX" dirty="0"/>
              <a:t>10 dígitos (Como el ejemplo de la clase</a:t>
            </a:r>
            <a:r>
              <a:rPr lang="es-MX" dirty="0" smtClean="0"/>
              <a:t>): Ej. </a:t>
            </a:r>
            <a:r>
              <a:rPr lang="es-MX" dirty="0"/>
              <a:t>3312345678</a:t>
            </a:r>
          </a:p>
          <a:p>
            <a:pPr lvl="2"/>
            <a:r>
              <a:rPr lang="es-MX" dirty="0"/>
              <a:t>Lada indicada en </a:t>
            </a:r>
            <a:r>
              <a:rPr lang="es-MX" dirty="0" smtClean="0"/>
              <a:t>paréntesis 2 o 3 números: Ej. (33)12345678, (331)1235678</a:t>
            </a:r>
          </a:p>
          <a:p>
            <a:pPr lvl="3"/>
            <a:r>
              <a:rPr lang="es-MX" dirty="0" smtClean="0"/>
              <a:t>Pueden existir espacios o guiones como separador: Ej. </a:t>
            </a:r>
            <a:r>
              <a:rPr lang="es-MX" dirty="0"/>
              <a:t>(33) 1234 5678, (331) </a:t>
            </a:r>
            <a:r>
              <a:rPr lang="es-MX" dirty="0" smtClean="0"/>
              <a:t>123-5678</a:t>
            </a:r>
          </a:p>
          <a:p>
            <a:pPr lvl="3"/>
            <a:r>
              <a:rPr lang="es-MX" dirty="0" smtClean="0"/>
              <a:t>EXTRA: Los separadores deben ser iguales </a:t>
            </a:r>
            <a:endParaRPr lang="es-MX" dirty="0"/>
          </a:p>
          <a:p>
            <a:pPr lvl="1"/>
            <a:r>
              <a:rPr lang="es-MX" dirty="0" smtClean="0"/>
              <a:t>Validar RFC y CURP</a:t>
            </a:r>
            <a:endParaRPr lang="es-MX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BD92B-4583-4F58-8C65-AD1A341E96F7}" type="datetime1">
              <a:rPr lang="en-US" smtClean="0"/>
              <a:t>6/17/2020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Pedro Valenzuela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D7EAE-5C0C-4CF8-A676-4B706267E4C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960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Dudas …</a:t>
            </a:r>
            <a:br>
              <a:rPr lang="es-MX" dirty="0" smtClean="0"/>
            </a:br>
            <a:r>
              <a:rPr lang="es-MX" dirty="0" smtClean="0"/>
              <a:t>Comentarios…</a:t>
            </a:r>
            <a:endParaRPr lang="es-MX" dirty="0"/>
          </a:p>
        </p:txBody>
      </p:sp>
      <p:sp>
        <p:nvSpPr>
          <p:cNvPr id="11" name="Subtitle 10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48C47-9367-4871-9051-90C4759D8A22}" type="datetime1">
              <a:rPr lang="es-MX" smtClean="0"/>
              <a:t>17/06/2020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Pedro Valenzuela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D7EAE-5C0C-4CF8-A676-4B706267E4C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95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uiExpand="1" build="p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Gracias!</a:t>
            </a:r>
            <a:endParaRPr lang="es-MX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6EC46-2C28-41DA-BBB4-6533083574F9}" type="datetime1">
              <a:rPr lang="es-MX" smtClean="0"/>
              <a:t>17/06/2020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Pedro Valenzuela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D7EAE-5C0C-4CF8-A676-4B706267E4C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714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build="p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Operador </a:t>
            </a:r>
            <a:r>
              <a:rPr lang="es-MX" dirty="0" err="1" smtClean="0"/>
              <a:t>slice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 anchor="ctr"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s-MX" dirty="0" smtClean="0"/>
              <a:t>Se utiliza para obtener un fragmento de una lista o </a:t>
            </a:r>
            <a:r>
              <a:rPr lang="es-MX" dirty="0" err="1" smtClean="0"/>
              <a:t>tupla</a:t>
            </a:r>
            <a:endParaRPr lang="es-MX" dirty="0" smtClean="0"/>
          </a:p>
          <a:p>
            <a:pPr>
              <a:lnSpc>
                <a:spcPct val="150000"/>
              </a:lnSpc>
            </a:pPr>
            <a:r>
              <a:rPr lang="es-MX" dirty="0" smtClean="0"/>
              <a:t>Se indica dentro de los corchetes con números para indicar el índice inicial y el final separados con : </a:t>
            </a:r>
          </a:p>
          <a:p>
            <a:pPr>
              <a:lnSpc>
                <a:spcPct val="150000"/>
              </a:lnSpc>
            </a:pPr>
            <a:r>
              <a:rPr lang="es-MX" dirty="0" smtClean="0"/>
              <a:t>En la </a:t>
            </a:r>
            <a:r>
              <a:rPr lang="es-MX" dirty="0" err="1" smtClean="0"/>
              <a:t>sublista</a:t>
            </a:r>
            <a:r>
              <a:rPr lang="es-MX" dirty="0" smtClean="0"/>
              <a:t> se incluye el índice inicia mas no el final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BD92B-4583-4F58-8C65-AD1A341E96F7}" type="datetime1">
              <a:rPr lang="en-US" smtClean="0"/>
              <a:t>6/17/2020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Pedro Valenzuela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D7EAE-5C0C-4CF8-A676-4B706267E4C5}" type="slidenum">
              <a:rPr lang="en-US" smtClean="0"/>
              <a:t>2</a:t>
            </a:fld>
            <a:endParaRPr lang="en-US"/>
          </a:p>
        </p:txBody>
      </p:sp>
      <p:sp>
        <p:nvSpPr>
          <p:cNvPr id="11" name="Content Placeholder 6"/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450595" cy="4351338"/>
          </a:xfrm>
          <a:solidFill>
            <a:srgbClr val="2B2B2B"/>
          </a:solidFill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pt-BR" sz="2000" dirty="0">
                <a:solidFill>
                  <a:srgbClr val="00961D"/>
                </a:solidFill>
                <a:latin typeface="Consolas" panose="020B0609020204030204" pitchFamily="49" charset="0"/>
                <a:cs typeface="Arial"/>
              </a:rPr>
              <a:t>&gt;&gt;&gt;</a:t>
            </a:r>
            <a:r>
              <a:rPr lang="pt-BR" sz="2000" dirty="0">
                <a:solidFill>
                  <a:srgbClr val="808080"/>
                </a:solidFill>
                <a:latin typeface="Consolas" panose="020B0609020204030204" pitchFamily="49" charset="0"/>
                <a:cs typeface="Arial"/>
              </a:rPr>
              <a:t> a = [</a:t>
            </a:r>
            <a:r>
              <a:rPr lang="pt-BR" sz="2000" dirty="0">
                <a:solidFill>
                  <a:srgbClr val="6897BB"/>
                </a:solidFill>
                <a:latin typeface="Consolas" panose="020B0609020204030204" pitchFamily="49" charset="0"/>
                <a:cs typeface="Arial"/>
              </a:rPr>
              <a:t>0</a:t>
            </a:r>
            <a:r>
              <a:rPr lang="en-US" altLang="en-US" sz="2000" dirty="0">
                <a:solidFill>
                  <a:srgbClr val="CC7832"/>
                </a:solidFill>
                <a:latin typeface="Consolas" panose="020B0609020204030204" pitchFamily="49" charset="0"/>
              </a:rPr>
              <a:t>,</a:t>
            </a:r>
            <a:r>
              <a:rPr lang="pt-BR" sz="2000" dirty="0">
                <a:solidFill>
                  <a:srgbClr val="6897BB"/>
                </a:solidFill>
                <a:latin typeface="Consolas" panose="020B0609020204030204" pitchFamily="49" charset="0"/>
                <a:cs typeface="Arial"/>
              </a:rPr>
              <a:t> 1</a:t>
            </a:r>
            <a:r>
              <a:rPr lang="en-US" altLang="en-US" sz="2000" dirty="0">
                <a:solidFill>
                  <a:srgbClr val="CC7832"/>
                </a:solidFill>
                <a:latin typeface="Consolas" panose="020B0609020204030204" pitchFamily="49" charset="0"/>
              </a:rPr>
              <a:t>,</a:t>
            </a:r>
            <a:r>
              <a:rPr lang="pt-BR" sz="2000" dirty="0">
                <a:solidFill>
                  <a:srgbClr val="6897BB"/>
                </a:solidFill>
                <a:latin typeface="Consolas" panose="020B0609020204030204" pitchFamily="49" charset="0"/>
                <a:cs typeface="Arial"/>
              </a:rPr>
              <a:t> 2</a:t>
            </a:r>
            <a:r>
              <a:rPr lang="en-US" altLang="en-US" sz="2000" dirty="0">
                <a:solidFill>
                  <a:srgbClr val="CC7832"/>
                </a:solidFill>
                <a:latin typeface="Consolas" panose="020B0609020204030204" pitchFamily="49" charset="0"/>
              </a:rPr>
              <a:t>,</a:t>
            </a:r>
            <a:r>
              <a:rPr lang="pt-BR" sz="2000" dirty="0">
                <a:solidFill>
                  <a:srgbClr val="6897BB"/>
                </a:solidFill>
                <a:latin typeface="Consolas" panose="020B0609020204030204" pitchFamily="49" charset="0"/>
                <a:cs typeface="Arial"/>
              </a:rPr>
              <a:t> 3</a:t>
            </a:r>
            <a:r>
              <a:rPr lang="en-US" altLang="en-US" sz="2000" dirty="0">
                <a:solidFill>
                  <a:srgbClr val="CC7832"/>
                </a:solidFill>
                <a:latin typeface="Consolas" panose="020B0609020204030204" pitchFamily="49" charset="0"/>
              </a:rPr>
              <a:t>,</a:t>
            </a:r>
            <a:r>
              <a:rPr lang="pt-BR" sz="2000" dirty="0">
                <a:solidFill>
                  <a:srgbClr val="6897BB"/>
                </a:solidFill>
                <a:latin typeface="Consolas" panose="020B0609020204030204" pitchFamily="49" charset="0"/>
                <a:cs typeface="Arial"/>
              </a:rPr>
              <a:t> 4</a:t>
            </a:r>
            <a:r>
              <a:rPr lang="en-US" altLang="en-US" sz="2000" dirty="0">
                <a:solidFill>
                  <a:srgbClr val="CC7832"/>
                </a:solidFill>
                <a:latin typeface="Consolas" panose="020B0609020204030204" pitchFamily="49" charset="0"/>
              </a:rPr>
              <a:t>,</a:t>
            </a:r>
            <a:r>
              <a:rPr lang="pt-BR" sz="2000" dirty="0">
                <a:solidFill>
                  <a:srgbClr val="6897BB"/>
                </a:solidFill>
                <a:latin typeface="Consolas" panose="020B0609020204030204" pitchFamily="49" charset="0"/>
                <a:cs typeface="Arial"/>
              </a:rPr>
              <a:t> 5</a:t>
            </a:r>
            <a:r>
              <a:rPr lang="en-US" altLang="en-US" sz="2000" dirty="0">
                <a:solidFill>
                  <a:srgbClr val="CC7832"/>
                </a:solidFill>
                <a:latin typeface="Consolas" panose="020B0609020204030204" pitchFamily="49" charset="0"/>
              </a:rPr>
              <a:t>,</a:t>
            </a:r>
            <a:r>
              <a:rPr lang="pt-BR" sz="2000" dirty="0">
                <a:solidFill>
                  <a:srgbClr val="6897BB"/>
                </a:solidFill>
                <a:latin typeface="Consolas" panose="020B0609020204030204" pitchFamily="49" charset="0"/>
                <a:cs typeface="Arial"/>
              </a:rPr>
              <a:t> 6</a:t>
            </a:r>
            <a:r>
              <a:rPr lang="en-US" altLang="en-US" sz="2000" dirty="0">
                <a:solidFill>
                  <a:srgbClr val="CC7832"/>
                </a:solidFill>
                <a:latin typeface="Consolas" panose="020B0609020204030204" pitchFamily="49" charset="0"/>
              </a:rPr>
              <a:t>,</a:t>
            </a:r>
            <a:r>
              <a:rPr lang="pt-BR" sz="2000" dirty="0">
                <a:solidFill>
                  <a:srgbClr val="6897BB"/>
                </a:solidFill>
                <a:latin typeface="Consolas" panose="020B0609020204030204" pitchFamily="49" charset="0"/>
                <a:cs typeface="Arial"/>
              </a:rPr>
              <a:t> 7</a:t>
            </a:r>
            <a:r>
              <a:rPr lang="en-US" altLang="en-US" sz="2000" dirty="0">
                <a:solidFill>
                  <a:srgbClr val="CC7832"/>
                </a:solidFill>
                <a:latin typeface="Consolas" panose="020B0609020204030204" pitchFamily="49" charset="0"/>
              </a:rPr>
              <a:t>,</a:t>
            </a:r>
            <a:r>
              <a:rPr lang="pt-BR" sz="2000" dirty="0">
                <a:solidFill>
                  <a:srgbClr val="6897BB"/>
                </a:solidFill>
                <a:latin typeface="Consolas" panose="020B0609020204030204" pitchFamily="49" charset="0"/>
                <a:cs typeface="Arial"/>
              </a:rPr>
              <a:t> </a:t>
            </a:r>
            <a:r>
              <a:rPr lang="pt-BR" sz="2000" dirty="0" smtClean="0">
                <a:solidFill>
                  <a:srgbClr val="6897BB"/>
                </a:solidFill>
                <a:latin typeface="Consolas" panose="020B0609020204030204" pitchFamily="49" charset="0"/>
                <a:cs typeface="Arial"/>
              </a:rPr>
              <a:t>8</a:t>
            </a:r>
            <a:r>
              <a:rPr lang="pt-BR" sz="2000" dirty="0" smtClean="0">
                <a:solidFill>
                  <a:srgbClr val="808080"/>
                </a:solidFill>
                <a:latin typeface="Consolas" panose="020B0609020204030204" pitchFamily="49" charset="0"/>
                <a:cs typeface="Arial"/>
              </a:rPr>
              <a:t>]</a:t>
            </a:r>
            <a:endParaRPr lang="pt-BR" sz="2000" dirty="0">
              <a:solidFill>
                <a:srgbClr val="808080"/>
              </a:solidFill>
              <a:latin typeface="Consolas" panose="020B0609020204030204" pitchFamily="49" charset="0"/>
              <a:cs typeface="Arial"/>
            </a:endParaRPr>
          </a:p>
          <a:p>
            <a:pPr marL="0" indent="0">
              <a:buNone/>
            </a:pPr>
            <a:r>
              <a:rPr lang="pt-BR" sz="2000" dirty="0">
                <a:solidFill>
                  <a:srgbClr val="00961D"/>
                </a:solidFill>
                <a:latin typeface="Consolas" panose="020B0609020204030204" pitchFamily="49" charset="0"/>
                <a:cs typeface="Arial"/>
              </a:rPr>
              <a:t>&gt;&gt;&gt;</a:t>
            </a:r>
            <a:r>
              <a:rPr lang="pt-BR" sz="2000" dirty="0">
                <a:solidFill>
                  <a:srgbClr val="808080"/>
                </a:solidFill>
                <a:latin typeface="Consolas" panose="020B0609020204030204" pitchFamily="49" charset="0"/>
                <a:cs typeface="Arial"/>
              </a:rPr>
              <a:t> a[</a:t>
            </a:r>
            <a:r>
              <a:rPr lang="pt-BR" sz="2000" dirty="0">
                <a:solidFill>
                  <a:srgbClr val="6897BB"/>
                </a:solidFill>
                <a:latin typeface="Consolas" panose="020B0609020204030204" pitchFamily="49" charset="0"/>
                <a:cs typeface="Arial"/>
              </a:rPr>
              <a:t>3</a:t>
            </a:r>
            <a:r>
              <a:rPr lang="pt-BR" sz="2000" dirty="0">
                <a:solidFill>
                  <a:srgbClr val="808080"/>
                </a:solidFill>
                <a:latin typeface="Consolas" panose="020B0609020204030204" pitchFamily="49" charset="0"/>
                <a:cs typeface="Arial"/>
              </a:rPr>
              <a:t>:</a:t>
            </a:r>
            <a:r>
              <a:rPr lang="pt-BR" sz="2000" dirty="0">
                <a:solidFill>
                  <a:srgbClr val="6897BB"/>
                </a:solidFill>
                <a:latin typeface="Consolas" panose="020B0609020204030204" pitchFamily="49" charset="0"/>
                <a:cs typeface="Arial"/>
              </a:rPr>
              <a:t>6</a:t>
            </a:r>
            <a:r>
              <a:rPr lang="pt-BR" sz="2000" dirty="0">
                <a:solidFill>
                  <a:srgbClr val="808080"/>
                </a:solidFill>
                <a:latin typeface="Consolas" panose="020B0609020204030204" pitchFamily="49" charset="0"/>
                <a:cs typeface="Arial"/>
              </a:rPr>
              <a:t>]</a:t>
            </a:r>
          </a:p>
          <a:p>
            <a:pPr marL="0" indent="0">
              <a:buNone/>
            </a:pPr>
            <a:r>
              <a:rPr lang="pt-BR" sz="2000" dirty="0">
                <a:solidFill>
                  <a:srgbClr val="808080"/>
                </a:solidFill>
                <a:latin typeface="Consolas" panose="020B0609020204030204" pitchFamily="49" charset="0"/>
                <a:cs typeface="Arial"/>
              </a:rPr>
              <a:t>[3, 4, 5]</a:t>
            </a:r>
          </a:p>
          <a:p>
            <a:pPr marL="0" indent="0">
              <a:buNone/>
            </a:pPr>
            <a:r>
              <a:rPr lang="pt-BR" sz="2000" dirty="0">
                <a:solidFill>
                  <a:srgbClr val="00961D"/>
                </a:solidFill>
                <a:latin typeface="Consolas" panose="020B0609020204030204" pitchFamily="49" charset="0"/>
                <a:cs typeface="Arial"/>
              </a:rPr>
              <a:t>&gt;&gt;&gt;</a:t>
            </a:r>
            <a:r>
              <a:rPr lang="pt-BR" sz="2000" dirty="0">
                <a:solidFill>
                  <a:srgbClr val="808080"/>
                </a:solidFill>
                <a:latin typeface="Consolas" panose="020B0609020204030204" pitchFamily="49" charset="0"/>
                <a:cs typeface="Arial"/>
              </a:rPr>
              <a:t> a[:</a:t>
            </a:r>
            <a:r>
              <a:rPr lang="pt-BR" sz="2000" dirty="0">
                <a:solidFill>
                  <a:srgbClr val="6897BB"/>
                </a:solidFill>
                <a:latin typeface="Consolas" panose="020B0609020204030204" pitchFamily="49" charset="0"/>
                <a:cs typeface="Arial"/>
              </a:rPr>
              <a:t>5</a:t>
            </a:r>
            <a:r>
              <a:rPr lang="pt-BR" sz="2000" dirty="0">
                <a:solidFill>
                  <a:srgbClr val="808080"/>
                </a:solidFill>
                <a:latin typeface="Consolas" panose="020B0609020204030204" pitchFamily="49" charset="0"/>
                <a:cs typeface="Arial"/>
              </a:rPr>
              <a:t>]</a:t>
            </a:r>
          </a:p>
          <a:p>
            <a:pPr marL="0" indent="0">
              <a:buNone/>
            </a:pPr>
            <a:r>
              <a:rPr lang="pt-BR" sz="2000" dirty="0">
                <a:solidFill>
                  <a:srgbClr val="808080"/>
                </a:solidFill>
                <a:latin typeface="Consolas" panose="020B0609020204030204" pitchFamily="49" charset="0"/>
                <a:cs typeface="Arial"/>
              </a:rPr>
              <a:t>[0, 1, 2, 3, 4]</a:t>
            </a:r>
          </a:p>
          <a:p>
            <a:pPr marL="0" indent="0">
              <a:buNone/>
            </a:pPr>
            <a:r>
              <a:rPr lang="pt-BR" sz="2000" dirty="0" smtClean="0">
                <a:solidFill>
                  <a:srgbClr val="00961D"/>
                </a:solidFill>
                <a:latin typeface="Consolas" panose="020B0609020204030204" pitchFamily="49" charset="0"/>
                <a:cs typeface="Arial"/>
              </a:rPr>
              <a:t>&gt;&gt;&gt;</a:t>
            </a:r>
            <a:r>
              <a:rPr lang="pt-BR" sz="2000" dirty="0" smtClean="0">
                <a:solidFill>
                  <a:srgbClr val="808080"/>
                </a:solidFill>
                <a:latin typeface="Consolas" panose="020B0609020204030204" pitchFamily="49" charset="0"/>
                <a:cs typeface="Arial"/>
              </a:rPr>
              <a:t> </a:t>
            </a:r>
            <a:r>
              <a:rPr lang="pt-BR" sz="2000" dirty="0">
                <a:solidFill>
                  <a:srgbClr val="808080"/>
                </a:solidFill>
                <a:latin typeface="Consolas" panose="020B0609020204030204" pitchFamily="49" charset="0"/>
                <a:cs typeface="Arial"/>
              </a:rPr>
              <a:t>a[</a:t>
            </a:r>
            <a:r>
              <a:rPr lang="pt-BR" sz="2000" dirty="0">
                <a:solidFill>
                  <a:srgbClr val="6897BB"/>
                </a:solidFill>
                <a:latin typeface="Consolas" panose="020B0609020204030204" pitchFamily="49" charset="0"/>
                <a:cs typeface="Arial"/>
              </a:rPr>
              <a:t>7</a:t>
            </a:r>
            <a:r>
              <a:rPr lang="pt-BR" sz="2000" dirty="0">
                <a:solidFill>
                  <a:srgbClr val="808080"/>
                </a:solidFill>
                <a:latin typeface="Consolas" panose="020B0609020204030204" pitchFamily="49" charset="0"/>
                <a:cs typeface="Arial"/>
              </a:rPr>
              <a:t>:]</a:t>
            </a:r>
          </a:p>
          <a:p>
            <a:pPr marL="0" indent="0">
              <a:buNone/>
            </a:pPr>
            <a:r>
              <a:rPr lang="pt-BR" sz="2000" dirty="0">
                <a:solidFill>
                  <a:srgbClr val="808080"/>
                </a:solidFill>
                <a:latin typeface="Consolas" panose="020B0609020204030204" pitchFamily="49" charset="0"/>
                <a:cs typeface="Arial"/>
              </a:rPr>
              <a:t>[7, </a:t>
            </a:r>
            <a:r>
              <a:rPr lang="pt-BR" sz="2000" dirty="0" smtClean="0">
                <a:solidFill>
                  <a:srgbClr val="808080"/>
                </a:solidFill>
                <a:latin typeface="Consolas" panose="020B0609020204030204" pitchFamily="49" charset="0"/>
                <a:cs typeface="Arial"/>
              </a:rPr>
              <a:t>8]</a:t>
            </a:r>
            <a:endParaRPr lang="en-US" sz="2000" dirty="0">
              <a:solidFill>
                <a:srgbClr val="808080"/>
              </a:solidFill>
              <a:latin typeface="Consolas" panose="020B0609020204030204" pitchFamily="49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27171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5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11" grpId="0" uiExpand="1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Operador </a:t>
            </a:r>
            <a:r>
              <a:rPr lang="es-MX" dirty="0" err="1" smtClean="0"/>
              <a:t>slice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 anchor="ctr">
            <a:noAutofit/>
          </a:bodyPr>
          <a:lstStyle/>
          <a:p>
            <a:pPr>
              <a:lnSpc>
                <a:spcPct val="200000"/>
              </a:lnSpc>
            </a:pPr>
            <a:r>
              <a:rPr lang="es-MX" sz="2000" dirty="0" smtClean="0"/>
              <a:t>Si se omite el índice de inicio la </a:t>
            </a:r>
            <a:r>
              <a:rPr lang="es-MX" sz="2000" dirty="0" err="1" smtClean="0"/>
              <a:t>sublista</a:t>
            </a:r>
            <a:r>
              <a:rPr lang="es-MX" sz="2000" dirty="0" smtClean="0"/>
              <a:t> se obtiene desde el primer elemento de la lista.</a:t>
            </a:r>
          </a:p>
          <a:p>
            <a:pPr>
              <a:lnSpc>
                <a:spcPct val="200000"/>
              </a:lnSpc>
            </a:pPr>
            <a:r>
              <a:rPr lang="es-MX" sz="2000" dirty="0" smtClean="0"/>
              <a:t>Si se omite el índice de final la </a:t>
            </a:r>
            <a:r>
              <a:rPr lang="es-MX" sz="2000" dirty="0" err="1" smtClean="0"/>
              <a:t>sublista</a:t>
            </a:r>
            <a:r>
              <a:rPr lang="es-MX" sz="2000" dirty="0" smtClean="0"/>
              <a:t> abarca hasta el ultimo elemento de la lista.</a:t>
            </a:r>
          </a:p>
          <a:p>
            <a:pPr>
              <a:lnSpc>
                <a:spcPct val="200000"/>
              </a:lnSpc>
            </a:pPr>
            <a:r>
              <a:rPr lang="es-MX" sz="2000" dirty="0" smtClean="0"/>
              <a:t>Existe un tercer parámetro que indica el paso.</a:t>
            </a:r>
          </a:p>
          <a:p>
            <a:pPr>
              <a:lnSpc>
                <a:spcPct val="200000"/>
              </a:lnSpc>
            </a:pPr>
            <a:r>
              <a:rPr lang="es-MX" sz="2000" dirty="0" smtClean="0"/>
              <a:t>Los índices y el paso pueden ser negativos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BD92B-4583-4F58-8C65-AD1A341E96F7}" type="datetime1">
              <a:rPr lang="en-US" smtClean="0"/>
              <a:t>6/17/2020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Pedro Valenzuela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D7EAE-5C0C-4CF8-A676-4B706267E4C5}" type="slidenum">
              <a:rPr lang="en-US" smtClean="0"/>
              <a:t>3</a:t>
            </a:fld>
            <a:endParaRPr lang="en-US"/>
          </a:p>
        </p:txBody>
      </p:sp>
      <p:sp>
        <p:nvSpPr>
          <p:cNvPr id="8" name="Content Placeholder 1"/>
          <p:cNvSpPr>
            <a:spLocks noGrp="1"/>
          </p:cNvSpPr>
          <p:nvPr>
            <p:ph sz="half" idx="2"/>
          </p:nvPr>
        </p:nvSpPr>
        <p:spPr>
          <a:solidFill>
            <a:srgbClr val="2B2B2B"/>
          </a:solidFill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t-BR" sz="2000" dirty="0">
                <a:solidFill>
                  <a:srgbClr val="00961D"/>
                </a:solidFill>
                <a:latin typeface="Consolas" panose="020B0609020204030204" pitchFamily="49" charset="0"/>
                <a:cs typeface="Arial"/>
              </a:rPr>
              <a:t>&gt;&gt;&gt;</a:t>
            </a:r>
            <a:r>
              <a:rPr lang="pt-BR" sz="2000" dirty="0">
                <a:solidFill>
                  <a:srgbClr val="808080"/>
                </a:solidFill>
                <a:latin typeface="Consolas" panose="020B0609020204030204" pitchFamily="49" charset="0"/>
                <a:cs typeface="Arial"/>
              </a:rPr>
              <a:t> a = [</a:t>
            </a:r>
            <a:r>
              <a:rPr lang="pt-BR" sz="2000" dirty="0">
                <a:solidFill>
                  <a:srgbClr val="6897BB"/>
                </a:solidFill>
                <a:latin typeface="Consolas" panose="020B0609020204030204" pitchFamily="49" charset="0"/>
                <a:cs typeface="Arial"/>
              </a:rPr>
              <a:t>0</a:t>
            </a:r>
            <a:r>
              <a:rPr lang="en-US" altLang="en-US" sz="2000" dirty="0">
                <a:solidFill>
                  <a:srgbClr val="CC7832"/>
                </a:solidFill>
                <a:latin typeface="Consolas" panose="020B0609020204030204" pitchFamily="49" charset="0"/>
              </a:rPr>
              <a:t>,</a:t>
            </a:r>
            <a:r>
              <a:rPr lang="pt-BR" sz="2000" dirty="0">
                <a:solidFill>
                  <a:srgbClr val="6897BB"/>
                </a:solidFill>
                <a:latin typeface="Consolas" panose="020B0609020204030204" pitchFamily="49" charset="0"/>
                <a:cs typeface="Arial"/>
              </a:rPr>
              <a:t> 1</a:t>
            </a:r>
            <a:r>
              <a:rPr lang="en-US" altLang="en-US" sz="2000" dirty="0">
                <a:solidFill>
                  <a:srgbClr val="CC7832"/>
                </a:solidFill>
                <a:latin typeface="Consolas" panose="020B0609020204030204" pitchFamily="49" charset="0"/>
              </a:rPr>
              <a:t>,</a:t>
            </a:r>
            <a:r>
              <a:rPr lang="pt-BR" sz="2000" dirty="0">
                <a:solidFill>
                  <a:srgbClr val="6897BB"/>
                </a:solidFill>
                <a:latin typeface="Consolas" panose="020B0609020204030204" pitchFamily="49" charset="0"/>
                <a:cs typeface="Arial"/>
              </a:rPr>
              <a:t> 2</a:t>
            </a:r>
            <a:r>
              <a:rPr lang="en-US" altLang="en-US" sz="2000" dirty="0">
                <a:solidFill>
                  <a:srgbClr val="CC7832"/>
                </a:solidFill>
                <a:latin typeface="Consolas" panose="020B0609020204030204" pitchFamily="49" charset="0"/>
              </a:rPr>
              <a:t>,</a:t>
            </a:r>
            <a:r>
              <a:rPr lang="pt-BR" sz="2000" dirty="0">
                <a:solidFill>
                  <a:srgbClr val="6897BB"/>
                </a:solidFill>
                <a:latin typeface="Consolas" panose="020B0609020204030204" pitchFamily="49" charset="0"/>
                <a:cs typeface="Arial"/>
              </a:rPr>
              <a:t> 3</a:t>
            </a:r>
            <a:r>
              <a:rPr lang="en-US" altLang="en-US" sz="2000" dirty="0">
                <a:solidFill>
                  <a:srgbClr val="CC7832"/>
                </a:solidFill>
                <a:latin typeface="Consolas" panose="020B0609020204030204" pitchFamily="49" charset="0"/>
              </a:rPr>
              <a:t>,</a:t>
            </a:r>
            <a:r>
              <a:rPr lang="pt-BR" sz="2000" dirty="0">
                <a:solidFill>
                  <a:srgbClr val="6897BB"/>
                </a:solidFill>
                <a:latin typeface="Consolas" panose="020B0609020204030204" pitchFamily="49" charset="0"/>
                <a:cs typeface="Arial"/>
              </a:rPr>
              <a:t> 4</a:t>
            </a:r>
            <a:r>
              <a:rPr lang="en-US" altLang="en-US" sz="2000" dirty="0">
                <a:solidFill>
                  <a:srgbClr val="CC7832"/>
                </a:solidFill>
                <a:latin typeface="Consolas" panose="020B0609020204030204" pitchFamily="49" charset="0"/>
              </a:rPr>
              <a:t>,</a:t>
            </a:r>
            <a:r>
              <a:rPr lang="pt-BR" sz="2000" dirty="0">
                <a:solidFill>
                  <a:srgbClr val="6897BB"/>
                </a:solidFill>
                <a:latin typeface="Consolas" panose="020B0609020204030204" pitchFamily="49" charset="0"/>
                <a:cs typeface="Arial"/>
              </a:rPr>
              <a:t> 5</a:t>
            </a:r>
            <a:r>
              <a:rPr lang="en-US" altLang="en-US" sz="2000" dirty="0">
                <a:solidFill>
                  <a:srgbClr val="CC7832"/>
                </a:solidFill>
                <a:latin typeface="Consolas" panose="020B0609020204030204" pitchFamily="49" charset="0"/>
              </a:rPr>
              <a:t>,</a:t>
            </a:r>
            <a:r>
              <a:rPr lang="pt-BR" sz="2000" dirty="0">
                <a:solidFill>
                  <a:srgbClr val="6897BB"/>
                </a:solidFill>
                <a:latin typeface="Consolas" panose="020B0609020204030204" pitchFamily="49" charset="0"/>
                <a:cs typeface="Arial"/>
              </a:rPr>
              <a:t> 6</a:t>
            </a:r>
            <a:r>
              <a:rPr lang="en-US" altLang="en-US" sz="2000" dirty="0">
                <a:solidFill>
                  <a:srgbClr val="CC7832"/>
                </a:solidFill>
                <a:latin typeface="Consolas" panose="020B0609020204030204" pitchFamily="49" charset="0"/>
              </a:rPr>
              <a:t>,</a:t>
            </a:r>
            <a:r>
              <a:rPr lang="pt-BR" sz="2000" dirty="0">
                <a:solidFill>
                  <a:srgbClr val="6897BB"/>
                </a:solidFill>
                <a:latin typeface="Consolas" panose="020B0609020204030204" pitchFamily="49" charset="0"/>
                <a:cs typeface="Arial"/>
              </a:rPr>
              <a:t> 7</a:t>
            </a:r>
            <a:r>
              <a:rPr lang="en-US" altLang="en-US" sz="2000" dirty="0">
                <a:solidFill>
                  <a:srgbClr val="CC7832"/>
                </a:solidFill>
                <a:latin typeface="Consolas" panose="020B0609020204030204" pitchFamily="49" charset="0"/>
              </a:rPr>
              <a:t>,</a:t>
            </a:r>
            <a:r>
              <a:rPr lang="pt-BR" sz="2000" dirty="0">
                <a:solidFill>
                  <a:srgbClr val="6897BB"/>
                </a:solidFill>
                <a:latin typeface="Consolas" panose="020B0609020204030204" pitchFamily="49" charset="0"/>
                <a:cs typeface="Arial"/>
              </a:rPr>
              <a:t> 8</a:t>
            </a:r>
            <a:r>
              <a:rPr lang="pt-BR" sz="2000" dirty="0" smtClean="0">
                <a:solidFill>
                  <a:srgbClr val="808080"/>
                </a:solidFill>
                <a:latin typeface="Consolas" panose="020B0609020204030204" pitchFamily="49" charset="0"/>
                <a:cs typeface="Arial"/>
              </a:rPr>
              <a:t>]</a:t>
            </a:r>
            <a:endParaRPr lang="pt-BR" sz="2000" dirty="0" smtClean="0">
              <a:solidFill>
                <a:srgbClr val="00961D"/>
              </a:solidFill>
              <a:latin typeface="Consolas" panose="020B0609020204030204" pitchFamily="49" charset="0"/>
              <a:cs typeface="Arial"/>
            </a:endParaRPr>
          </a:p>
          <a:p>
            <a:pPr marL="0" indent="0">
              <a:buNone/>
            </a:pPr>
            <a:r>
              <a:rPr lang="pt-BR" sz="2000" dirty="0" smtClean="0">
                <a:solidFill>
                  <a:srgbClr val="00961D"/>
                </a:solidFill>
                <a:latin typeface="Consolas" panose="020B0609020204030204" pitchFamily="49" charset="0"/>
                <a:cs typeface="Arial"/>
              </a:rPr>
              <a:t>&gt;&gt;&gt;</a:t>
            </a:r>
            <a:r>
              <a:rPr lang="pt-BR" sz="2000" dirty="0" smtClean="0">
                <a:solidFill>
                  <a:srgbClr val="808080"/>
                </a:solidFill>
                <a:latin typeface="Consolas" panose="020B0609020204030204" pitchFamily="49" charset="0"/>
                <a:cs typeface="Arial"/>
              </a:rPr>
              <a:t> </a:t>
            </a:r>
            <a:r>
              <a:rPr lang="pt-BR" sz="2000" dirty="0">
                <a:solidFill>
                  <a:srgbClr val="808080"/>
                </a:solidFill>
                <a:latin typeface="Consolas" panose="020B0609020204030204" pitchFamily="49" charset="0"/>
                <a:cs typeface="Arial"/>
              </a:rPr>
              <a:t>a</a:t>
            </a:r>
            <a:r>
              <a:rPr lang="pt-BR" sz="2000" dirty="0" smtClean="0">
                <a:solidFill>
                  <a:srgbClr val="808080"/>
                </a:solidFill>
                <a:latin typeface="Consolas" panose="020B0609020204030204" pitchFamily="49" charset="0"/>
                <a:cs typeface="Arial"/>
              </a:rPr>
              <a:t>[-</a:t>
            </a:r>
            <a:r>
              <a:rPr lang="pt-BR" sz="2000" dirty="0">
                <a:solidFill>
                  <a:srgbClr val="6897BB"/>
                </a:solidFill>
                <a:latin typeface="Consolas" panose="020B0609020204030204" pitchFamily="49" charset="0"/>
                <a:cs typeface="Arial"/>
              </a:rPr>
              <a:t>5</a:t>
            </a:r>
            <a:r>
              <a:rPr lang="pt-BR" sz="2000" dirty="0" smtClean="0">
                <a:solidFill>
                  <a:srgbClr val="808080"/>
                </a:solidFill>
                <a:latin typeface="Consolas" panose="020B0609020204030204" pitchFamily="49" charset="0"/>
                <a:cs typeface="Arial"/>
              </a:rPr>
              <a:t>:-</a:t>
            </a:r>
            <a:r>
              <a:rPr lang="pt-BR" sz="2000" dirty="0">
                <a:solidFill>
                  <a:srgbClr val="6897BB"/>
                </a:solidFill>
                <a:latin typeface="Consolas" panose="020B0609020204030204" pitchFamily="49" charset="0"/>
                <a:cs typeface="Arial"/>
              </a:rPr>
              <a:t>1</a:t>
            </a:r>
            <a:r>
              <a:rPr lang="pt-BR" sz="2000" dirty="0" smtClean="0">
                <a:solidFill>
                  <a:srgbClr val="808080"/>
                </a:solidFill>
                <a:latin typeface="Consolas" panose="020B0609020204030204" pitchFamily="49" charset="0"/>
                <a:cs typeface="Arial"/>
              </a:rPr>
              <a:t>]</a:t>
            </a:r>
            <a:endParaRPr lang="pt-BR" sz="2000" dirty="0">
              <a:solidFill>
                <a:srgbClr val="808080"/>
              </a:solidFill>
              <a:latin typeface="Consolas" panose="020B0609020204030204" pitchFamily="49" charset="0"/>
              <a:cs typeface="Arial"/>
            </a:endParaRPr>
          </a:p>
          <a:p>
            <a:pPr marL="0" indent="0">
              <a:buNone/>
            </a:pPr>
            <a:r>
              <a:rPr lang="pt-BR" sz="2000" dirty="0" smtClean="0">
                <a:solidFill>
                  <a:srgbClr val="808080"/>
                </a:solidFill>
                <a:latin typeface="Consolas" panose="020B0609020204030204" pitchFamily="49" charset="0"/>
                <a:cs typeface="Arial"/>
              </a:rPr>
              <a:t>[5, 6, 7]</a:t>
            </a:r>
            <a:endParaRPr lang="pt-BR" sz="2000" dirty="0">
              <a:solidFill>
                <a:srgbClr val="808080"/>
              </a:solidFill>
              <a:latin typeface="Consolas" panose="020B0609020204030204" pitchFamily="49" charset="0"/>
              <a:cs typeface="Arial"/>
            </a:endParaRPr>
          </a:p>
          <a:p>
            <a:pPr marL="0" indent="0">
              <a:buNone/>
            </a:pPr>
            <a:r>
              <a:rPr lang="pt-BR" sz="2000" dirty="0">
                <a:solidFill>
                  <a:srgbClr val="00961D"/>
                </a:solidFill>
                <a:latin typeface="Consolas" panose="020B0609020204030204" pitchFamily="49" charset="0"/>
                <a:cs typeface="Arial"/>
              </a:rPr>
              <a:t>&gt;&gt;&gt;</a:t>
            </a:r>
            <a:r>
              <a:rPr lang="pt-BR" sz="2000" dirty="0">
                <a:solidFill>
                  <a:srgbClr val="808080"/>
                </a:solidFill>
                <a:latin typeface="Consolas" panose="020B0609020204030204" pitchFamily="49" charset="0"/>
                <a:cs typeface="Arial"/>
              </a:rPr>
              <a:t> a</a:t>
            </a:r>
            <a:r>
              <a:rPr lang="pt-BR" sz="2000" dirty="0" smtClean="0">
                <a:solidFill>
                  <a:srgbClr val="808080"/>
                </a:solidFill>
                <a:latin typeface="Consolas" panose="020B0609020204030204" pitchFamily="49" charset="0"/>
                <a:cs typeface="Arial"/>
              </a:rPr>
              <a:t>[:-</a:t>
            </a:r>
            <a:r>
              <a:rPr lang="pt-BR" sz="2000" dirty="0">
                <a:solidFill>
                  <a:srgbClr val="6897BB"/>
                </a:solidFill>
                <a:latin typeface="Consolas" panose="020B0609020204030204" pitchFamily="49" charset="0"/>
                <a:cs typeface="Arial"/>
              </a:rPr>
              <a:t>1</a:t>
            </a:r>
            <a:r>
              <a:rPr lang="pt-BR" sz="2000" dirty="0" smtClean="0">
                <a:solidFill>
                  <a:srgbClr val="808080"/>
                </a:solidFill>
                <a:latin typeface="Consolas" panose="020B0609020204030204" pitchFamily="49" charset="0"/>
                <a:cs typeface="Arial"/>
              </a:rPr>
              <a:t>]</a:t>
            </a:r>
            <a:endParaRPr lang="pt-BR" sz="2000" dirty="0">
              <a:solidFill>
                <a:srgbClr val="808080"/>
              </a:solidFill>
              <a:latin typeface="Consolas" panose="020B0609020204030204" pitchFamily="49" charset="0"/>
              <a:cs typeface="Arial"/>
            </a:endParaRPr>
          </a:p>
          <a:p>
            <a:pPr marL="0" indent="0">
              <a:buNone/>
            </a:pPr>
            <a:r>
              <a:rPr lang="pt-BR" sz="2000" dirty="0">
                <a:solidFill>
                  <a:srgbClr val="808080"/>
                </a:solidFill>
                <a:latin typeface="Consolas" panose="020B0609020204030204" pitchFamily="49" charset="0"/>
                <a:cs typeface="Arial"/>
              </a:rPr>
              <a:t>[0, 1, 2, 3, 4, 5, 6, </a:t>
            </a:r>
            <a:r>
              <a:rPr lang="pt-BR" sz="2000" dirty="0" smtClean="0">
                <a:solidFill>
                  <a:srgbClr val="808080"/>
                </a:solidFill>
                <a:latin typeface="Consolas" panose="020B0609020204030204" pitchFamily="49" charset="0"/>
                <a:cs typeface="Arial"/>
              </a:rPr>
              <a:t>7]</a:t>
            </a:r>
            <a:endParaRPr lang="pt-BR" sz="2000" dirty="0">
              <a:solidFill>
                <a:srgbClr val="808080"/>
              </a:solidFill>
              <a:latin typeface="Consolas" panose="020B0609020204030204" pitchFamily="49" charset="0"/>
              <a:cs typeface="Arial"/>
            </a:endParaRPr>
          </a:p>
          <a:p>
            <a:pPr marL="0" indent="0">
              <a:buNone/>
            </a:pPr>
            <a:r>
              <a:rPr lang="pt-BR" sz="2000" dirty="0" smtClean="0">
                <a:solidFill>
                  <a:srgbClr val="00961D"/>
                </a:solidFill>
                <a:latin typeface="Consolas" panose="020B0609020204030204" pitchFamily="49" charset="0"/>
                <a:cs typeface="Arial"/>
              </a:rPr>
              <a:t>&gt;&gt;&gt;</a:t>
            </a:r>
            <a:r>
              <a:rPr lang="pt-BR" sz="2000" dirty="0" smtClean="0">
                <a:solidFill>
                  <a:srgbClr val="808080"/>
                </a:solidFill>
                <a:latin typeface="Consolas" panose="020B0609020204030204" pitchFamily="49" charset="0"/>
                <a:cs typeface="Arial"/>
              </a:rPr>
              <a:t> a[-</a:t>
            </a:r>
            <a:r>
              <a:rPr lang="pt-BR" sz="2000" dirty="0" smtClean="0">
                <a:solidFill>
                  <a:srgbClr val="6897BB"/>
                </a:solidFill>
                <a:latin typeface="Consolas" panose="020B0609020204030204" pitchFamily="49" charset="0"/>
                <a:cs typeface="Arial"/>
              </a:rPr>
              <a:t>5</a:t>
            </a:r>
            <a:r>
              <a:rPr lang="pt-BR" sz="2000" dirty="0" smtClean="0">
                <a:solidFill>
                  <a:srgbClr val="808080"/>
                </a:solidFill>
                <a:latin typeface="Consolas" panose="020B0609020204030204" pitchFamily="49" charset="0"/>
                <a:cs typeface="Arial"/>
              </a:rPr>
              <a:t>:]</a:t>
            </a:r>
            <a:endParaRPr lang="pt-BR" sz="2000" dirty="0">
              <a:solidFill>
                <a:srgbClr val="808080"/>
              </a:solidFill>
              <a:latin typeface="Consolas" panose="020B0609020204030204" pitchFamily="49" charset="0"/>
              <a:cs typeface="Arial"/>
            </a:endParaRPr>
          </a:p>
          <a:p>
            <a:pPr marL="0" indent="0">
              <a:buNone/>
            </a:pPr>
            <a:r>
              <a:rPr lang="pt-BR" sz="2000" dirty="0">
                <a:solidFill>
                  <a:srgbClr val="808080"/>
                </a:solidFill>
                <a:latin typeface="Consolas" panose="020B0609020204030204" pitchFamily="49" charset="0"/>
                <a:cs typeface="Arial"/>
              </a:rPr>
              <a:t>[5, 6, 7, </a:t>
            </a:r>
            <a:r>
              <a:rPr lang="pt-BR" sz="2000" dirty="0" smtClean="0">
                <a:solidFill>
                  <a:srgbClr val="808080"/>
                </a:solidFill>
                <a:latin typeface="Consolas" panose="020B0609020204030204" pitchFamily="49" charset="0"/>
                <a:cs typeface="Arial"/>
              </a:rPr>
              <a:t>8]</a:t>
            </a:r>
            <a:endParaRPr lang="en-US" sz="2000" dirty="0">
              <a:solidFill>
                <a:srgbClr val="808080"/>
              </a:solidFill>
              <a:latin typeface="Consolas" panose="020B0609020204030204" pitchFamily="49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10174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5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0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5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8" grpId="0" uiExpand="1" build="p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Diccionarios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lnSpc>
                <a:spcPct val="150000"/>
              </a:lnSpc>
            </a:pPr>
            <a:r>
              <a:rPr lang="es-MX" dirty="0" smtClean="0"/>
              <a:t>Un diccionario es como una lista, pero mas general</a:t>
            </a:r>
          </a:p>
          <a:p>
            <a:pPr>
              <a:lnSpc>
                <a:spcPct val="150000"/>
              </a:lnSpc>
            </a:pPr>
            <a:r>
              <a:rPr lang="es-MX" dirty="0" smtClean="0"/>
              <a:t>En una lista los índices deben ser enteros</a:t>
            </a:r>
          </a:p>
          <a:p>
            <a:pPr>
              <a:lnSpc>
                <a:spcPct val="150000"/>
              </a:lnSpc>
            </a:pPr>
            <a:r>
              <a:rPr lang="es-MX" dirty="0" smtClean="0"/>
              <a:t>En un diccionario los índices pueden ser </a:t>
            </a:r>
            <a:r>
              <a:rPr lang="es-MX" dirty="0"/>
              <a:t>(casi) </a:t>
            </a:r>
            <a:r>
              <a:rPr lang="es-MX" dirty="0" smtClean="0"/>
              <a:t>cualquier cosa</a:t>
            </a:r>
          </a:p>
          <a:p>
            <a:pPr>
              <a:lnSpc>
                <a:spcPct val="150000"/>
              </a:lnSpc>
            </a:pPr>
            <a:r>
              <a:rPr lang="es-MX" dirty="0" smtClean="0"/>
              <a:t>Los elementos de un diccionario son llaves y valores</a:t>
            </a:r>
          </a:p>
          <a:p>
            <a:pPr>
              <a:lnSpc>
                <a:spcPct val="150000"/>
              </a:lnSpc>
            </a:pPr>
            <a:r>
              <a:rPr lang="es-MX" dirty="0" smtClean="0"/>
              <a:t>Cada llave hace referencia a un valor</a:t>
            </a:r>
            <a:endParaRPr lang="es-MX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BD92B-4583-4F58-8C65-AD1A341E96F7}" type="datetime1">
              <a:rPr lang="en-US" smtClean="0"/>
              <a:t>6/17/2020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Pedro Valenzuela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D7EAE-5C0C-4CF8-A676-4B706267E4C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536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Diccionarios</a:t>
            </a:r>
            <a:endParaRPr lang="es-MX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BD92B-4583-4F58-8C65-AD1A341E96F7}" type="datetime1">
              <a:rPr lang="en-US" smtClean="0"/>
              <a:t>6/17/2020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Pedro Valenzuela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D7EAE-5C0C-4CF8-A676-4B706267E4C5}" type="slidenum">
              <a:rPr lang="en-US" smtClean="0"/>
              <a:t>5</a:t>
            </a:fld>
            <a:endParaRPr lang="en-US"/>
          </a:p>
        </p:txBody>
      </p:sp>
      <p:sp>
        <p:nvSpPr>
          <p:cNvPr id="7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893023"/>
            <a:ext cx="10515600" cy="4216539"/>
          </a:xfrm>
          <a:prstGeom prst="rect">
            <a:avLst/>
          </a:prstGeom>
          <a:solidFill>
            <a:srgbClr val="2B2B2B">
              <a:alpha val="80000"/>
            </a:srgbClr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80808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Diccionario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vacío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 =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dict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d= {} 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rgbClr val="A9B7C6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Llaves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y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valores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son strings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dd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{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'one'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uno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'two'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'dos'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'three'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tres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rgbClr val="A9B7C6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En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el primer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elemento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la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llave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es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un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entero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y el valor un string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# </a:t>
            </a:r>
            <a:r>
              <a:rPr lang="en-US" altLang="en-US" sz="2000" dirty="0" err="1" smtClean="0">
                <a:solidFill>
                  <a:srgbClr val="808080"/>
                </a:solidFill>
                <a:latin typeface="Consolas" panose="020B0609020204030204" pitchFamily="49" charset="0"/>
              </a:rPr>
              <a:t>En</a:t>
            </a:r>
            <a:r>
              <a:rPr lang="en-US" altLang="en-US" sz="20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 el Segundo </a:t>
            </a:r>
            <a:r>
              <a:rPr lang="en-US" altLang="en-US" sz="2000" dirty="0" err="1" smtClean="0">
                <a:solidFill>
                  <a:srgbClr val="808080"/>
                </a:solidFill>
                <a:latin typeface="Consolas" panose="020B0609020204030204" pitchFamily="49" charset="0"/>
              </a:rPr>
              <a:t>elemento</a:t>
            </a:r>
            <a:r>
              <a:rPr lang="en-US" altLang="en-US" sz="20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 la </a:t>
            </a:r>
            <a:r>
              <a:rPr lang="en-US" altLang="en-US" sz="2000" dirty="0" err="1" smtClean="0">
                <a:solidFill>
                  <a:srgbClr val="808080"/>
                </a:solidFill>
                <a:latin typeface="Consolas" panose="020B0609020204030204" pitchFamily="49" charset="0"/>
              </a:rPr>
              <a:t>llave</a:t>
            </a:r>
            <a:r>
              <a:rPr lang="en-US" altLang="en-US" sz="20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000" dirty="0" err="1" smtClean="0">
                <a:solidFill>
                  <a:srgbClr val="808080"/>
                </a:solidFill>
                <a:latin typeface="Consolas" panose="020B0609020204030204" pitchFamily="49" charset="0"/>
              </a:rPr>
              <a:t>es</a:t>
            </a:r>
            <a:r>
              <a:rPr lang="en-US" altLang="en-US" sz="20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 un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string y el valor un float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ddd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{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'one'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'two'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2.3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en-US" sz="36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rgbClr val="A9B7C6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4215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err="1" smtClean="0"/>
              <a:t>Regex</a:t>
            </a:r>
            <a:endParaRPr lang="es-MX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BD92B-4583-4F58-8C65-AD1A341E96F7}" type="datetime1">
              <a:rPr lang="en-US" smtClean="0"/>
              <a:t>6/17/2020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Pedro Valenzuela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D7EAE-5C0C-4CF8-A676-4B706267E4C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481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Expresiones regulares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s-MX" dirty="0" smtClean="0"/>
              <a:t>Es un objeto que describe una secuencia de caracteres.</a:t>
            </a:r>
          </a:p>
          <a:p>
            <a:endParaRPr lang="es-MX" dirty="0" smtClean="0"/>
          </a:p>
          <a:p>
            <a:r>
              <a:rPr lang="es-MX" dirty="0" smtClean="0"/>
              <a:t>Una secuencia de caracteres que define un patrón de búsqueda.</a:t>
            </a:r>
          </a:p>
          <a:p>
            <a:endParaRPr lang="es-MX" dirty="0" smtClean="0"/>
          </a:p>
          <a:p>
            <a:r>
              <a:rPr lang="es-MX" dirty="0" smtClean="0"/>
              <a:t>Se utilizan para  búsqueda de patrones y “buscar y remplazar”</a:t>
            </a:r>
          </a:p>
          <a:p>
            <a:endParaRPr lang="es-MX" dirty="0" smtClean="0"/>
          </a:p>
          <a:p>
            <a:r>
              <a:rPr lang="es-MX" dirty="0" smtClean="0"/>
              <a:t>Python tiene un modulo para expresiones regulares llamado 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F507E-3697-4DD3-9A00-0300022C32F6}" type="datetime1">
              <a:rPr lang="en-US" smtClean="0"/>
              <a:t>6/17/2020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Pedro Valenzuela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D7EAE-5C0C-4CF8-A676-4B706267E4C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859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Patrones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r>
              <a:rPr lang="es-MX" dirty="0" smtClean="0"/>
              <a:t>Los </a:t>
            </a:r>
            <a:r>
              <a:rPr lang="es-MX" dirty="0"/>
              <a:t>patrones están </a:t>
            </a:r>
            <a:r>
              <a:rPr lang="es-MX" dirty="0" smtClean="0"/>
              <a:t>conformados </a:t>
            </a:r>
            <a:r>
              <a:rPr lang="es-MX" dirty="0"/>
              <a:t>por números, letras y caracteres especiales</a:t>
            </a:r>
            <a:r>
              <a:rPr lang="es-MX" dirty="0" smtClean="0"/>
              <a:t>.</a:t>
            </a:r>
          </a:p>
          <a:p>
            <a:endParaRPr lang="es-MX" dirty="0"/>
          </a:p>
          <a:p>
            <a:r>
              <a:rPr lang="es-MX" dirty="0" err="1"/>
              <a:t>patron</a:t>
            </a:r>
            <a:r>
              <a:rPr lang="es-MX" dirty="0"/>
              <a:t> = 'H.*d[</a:t>
            </a:r>
            <a:r>
              <a:rPr lang="es-MX" dirty="0" err="1"/>
              <a:t>ao</a:t>
            </a:r>
            <a:r>
              <a:rPr lang="es-MX" dirty="0" smtClean="0"/>
              <a:t>]'</a:t>
            </a:r>
          </a:p>
          <a:p>
            <a:endParaRPr lang="es-MX" dirty="0"/>
          </a:p>
          <a:p>
            <a:r>
              <a:rPr lang="es-MX" dirty="0"/>
              <a:t>Coincidencias: Hada, Helado, Herido, Hola mundo, </a:t>
            </a:r>
            <a:r>
              <a:rPr lang="es-MX" dirty="0" smtClean="0"/>
              <a:t>Hermano te ves cansado</a:t>
            </a:r>
            <a:endParaRPr lang="es-MX" dirty="0"/>
          </a:p>
          <a:p>
            <a:endParaRPr lang="es-MX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5E177-F06F-4282-9BD9-FD345F4245CB}" type="datetime1">
              <a:rPr lang="en-US" smtClean="0"/>
              <a:t>6/17/2020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Pedro Valenzuela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D7EAE-5C0C-4CF8-A676-4B706267E4C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43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Caracteres Especiales</a:t>
            </a:r>
            <a:endParaRPr lang="es-MX" dirty="0"/>
          </a:p>
        </p:txBody>
      </p:sp>
      <p:graphicFrame>
        <p:nvGraphicFramePr>
          <p:cNvPr id="4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1080563"/>
              </p:ext>
            </p:extLst>
          </p:nvPr>
        </p:nvGraphicFramePr>
        <p:xfrm>
          <a:off x="838200" y="1825625"/>
          <a:ext cx="10515600" cy="3669918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981456">
                  <a:extLst>
                    <a:ext uri="{9D8B030D-6E8A-4147-A177-3AD203B41FA5}">
                      <a16:colId xmlns:a16="http://schemas.microsoft.com/office/drawing/2014/main" val="2480820290"/>
                    </a:ext>
                  </a:extLst>
                </a:gridCol>
                <a:gridCol w="4158879">
                  <a:extLst>
                    <a:ext uri="{9D8B030D-6E8A-4147-A177-3AD203B41FA5}">
                      <a16:colId xmlns:a16="http://schemas.microsoft.com/office/drawing/2014/main" val="2925635579"/>
                    </a:ext>
                  </a:extLst>
                </a:gridCol>
                <a:gridCol w="309999">
                  <a:extLst>
                    <a:ext uri="{9D8B030D-6E8A-4147-A177-3AD203B41FA5}">
                      <a16:colId xmlns:a16="http://schemas.microsoft.com/office/drawing/2014/main" val="320093496"/>
                    </a:ext>
                  </a:extLst>
                </a:gridCol>
                <a:gridCol w="1151943">
                  <a:extLst>
                    <a:ext uri="{9D8B030D-6E8A-4147-A177-3AD203B41FA5}">
                      <a16:colId xmlns:a16="http://schemas.microsoft.com/office/drawing/2014/main" val="1643224033"/>
                    </a:ext>
                  </a:extLst>
                </a:gridCol>
                <a:gridCol w="3913323">
                  <a:extLst>
                    <a:ext uri="{9D8B030D-6E8A-4147-A177-3AD203B41FA5}">
                      <a16:colId xmlns:a16="http://schemas.microsoft.com/office/drawing/2014/main" val="327274373"/>
                    </a:ext>
                  </a:extLst>
                </a:gridCol>
              </a:tblGrid>
              <a:tr h="524274">
                <a:tc>
                  <a:txBody>
                    <a:bodyPr/>
                    <a:lstStyle/>
                    <a:p>
                      <a:r>
                        <a:rPr lang="es-MX" noProof="0" dirty="0" err="1" smtClean="0"/>
                        <a:t>Caracter</a:t>
                      </a:r>
                      <a:endParaRPr lang="es-MX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 smtClean="0"/>
                        <a:t>Uso</a:t>
                      </a:r>
                      <a:endParaRPr lang="es-MX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 err="1" smtClean="0"/>
                        <a:t>Char</a:t>
                      </a:r>
                      <a:endParaRPr lang="es-MX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 smtClean="0"/>
                        <a:t>Use</a:t>
                      </a:r>
                      <a:endParaRPr lang="es-MX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3612747"/>
                  </a:ext>
                </a:extLst>
              </a:tr>
              <a:tr h="524274"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 smtClean="0"/>
                        <a:t>.</a:t>
                      </a:r>
                      <a:endParaRPr lang="es-MX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 smtClean="0"/>
                        <a:t>Coincide cualquier</a:t>
                      </a:r>
                      <a:r>
                        <a:rPr lang="es-MX" baseline="0" noProof="0" dirty="0" smtClean="0"/>
                        <a:t> carácter</a:t>
                      </a:r>
                      <a:endParaRPr lang="es-MX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 smtClean="0"/>
                        <a:t>{m}</a:t>
                      </a:r>
                      <a:endParaRPr lang="es-MX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 smtClean="0"/>
                        <a:t>Coinciden m caracteres</a:t>
                      </a:r>
                      <a:endParaRPr lang="es-MX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6347072"/>
                  </a:ext>
                </a:extLst>
              </a:tr>
              <a:tr h="524274"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 smtClean="0"/>
                        <a:t>^</a:t>
                      </a:r>
                      <a:endParaRPr lang="es-MX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 smtClean="0"/>
                        <a:t>Coincide con el inicio del </a:t>
                      </a:r>
                      <a:r>
                        <a:rPr lang="es-MX" noProof="0" dirty="0" err="1" smtClean="0"/>
                        <a:t>string</a:t>
                      </a:r>
                      <a:endParaRPr lang="es-MX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 smtClean="0"/>
                        <a:t>{</a:t>
                      </a:r>
                      <a:r>
                        <a:rPr lang="es-MX" noProof="0" dirty="0" err="1" smtClean="0"/>
                        <a:t>m,n</a:t>
                      </a:r>
                      <a:r>
                        <a:rPr lang="es-MX" noProof="0" dirty="0" smtClean="0"/>
                        <a:t>}</a:t>
                      </a:r>
                      <a:endParaRPr lang="es-MX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 smtClean="0"/>
                        <a:t>Coinciden entre m y n caracteres</a:t>
                      </a:r>
                      <a:endParaRPr lang="es-MX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9771604"/>
                  </a:ext>
                </a:extLst>
              </a:tr>
              <a:tr h="524274"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 smtClean="0"/>
                        <a:t>$</a:t>
                      </a:r>
                      <a:endParaRPr lang="es-MX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 smtClean="0"/>
                        <a:t>Coincide con el final del </a:t>
                      </a:r>
                      <a:r>
                        <a:rPr lang="es-MX" noProof="0" dirty="0" err="1" smtClean="0"/>
                        <a:t>string</a:t>
                      </a:r>
                      <a:endParaRPr lang="es-MX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 smtClean="0"/>
                        <a:t>\</a:t>
                      </a:r>
                      <a:endParaRPr lang="es-MX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 smtClean="0"/>
                        <a:t>Indica una secuencia</a:t>
                      </a:r>
                      <a:r>
                        <a:rPr lang="es-MX" baseline="0" noProof="0" dirty="0" smtClean="0"/>
                        <a:t> especial</a:t>
                      </a:r>
                      <a:endParaRPr lang="es-MX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3221416"/>
                  </a:ext>
                </a:extLst>
              </a:tr>
              <a:tr h="524274"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 smtClean="0"/>
                        <a:t>*</a:t>
                      </a:r>
                      <a:endParaRPr lang="es-MX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 smtClean="0"/>
                        <a:t>Coinciden</a:t>
                      </a:r>
                      <a:r>
                        <a:rPr lang="es-MX" baseline="0" noProof="0" dirty="0" smtClean="0"/>
                        <a:t> 0 o mas caracteres</a:t>
                      </a:r>
                      <a:endParaRPr lang="es-MX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 smtClean="0"/>
                        <a:t>[ ]</a:t>
                      </a:r>
                      <a:endParaRPr lang="es-MX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 smtClean="0"/>
                        <a:t>Un conjunto de caracteres</a:t>
                      </a:r>
                      <a:endParaRPr lang="es-MX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8795043"/>
                  </a:ext>
                </a:extLst>
              </a:tr>
              <a:tr h="524274"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 smtClean="0"/>
                        <a:t>+</a:t>
                      </a:r>
                      <a:endParaRPr lang="es-MX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 smtClean="0"/>
                        <a:t>Coinciden 1 o mas </a:t>
                      </a:r>
                      <a:r>
                        <a:rPr lang="es-MX" noProof="0" dirty="0" err="1" smtClean="0"/>
                        <a:t>carcteres</a:t>
                      </a:r>
                      <a:endParaRPr lang="es-MX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 smtClean="0"/>
                        <a:t>(…)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 smtClean="0"/>
                        <a:t>Captura un grupo</a:t>
                      </a:r>
                      <a:endParaRPr lang="es-MX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1702492"/>
                  </a:ext>
                </a:extLst>
              </a:tr>
              <a:tr h="524274"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 smtClean="0"/>
                        <a:t>?</a:t>
                      </a:r>
                      <a:endParaRPr lang="es-MX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 smtClean="0"/>
                        <a:t>Coincide 0 o 1 </a:t>
                      </a:r>
                      <a:r>
                        <a:rPr lang="es-MX" noProof="0" dirty="0" err="1" smtClean="0"/>
                        <a:t>caracter</a:t>
                      </a:r>
                      <a:endParaRPr lang="es-MX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 smtClean="0"/>
                        <a:t>\1</a:t>
                      </a:r>
                      <a:r>
                        <a:rPr lang="es-MX" baseline="0" noProof="0" dirty="0" smtClean="0"/>
                        <a:t> - \99</a:t>
                      </a:r>
                      <a:endParaRPr lang="es-MX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 smtClean="0"/>
                        <a:t>Grupos del 1 al 99</a:t>
                      </a:r>
                      <a:endParaRPr lang="es-MX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7798866"/>
                  </a:ext>
                </a:extLst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E81B2-DB4A-4597-AEBE-36FE7E8D95AD}" type="datetime1">
              <a:rPr lang="en-US" smtClean="0"/>
              <a:t>6/17/2020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Pedro Valenzuela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D7EAE-5C0C-4CF8-A676-4B706267E4C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650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PV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ythonPadts.potx" id="{44831F90-B7C0-410F-89F0-195525A825EB}" vid="{3EED0311-2A08-4481-A291-1D6AD15995C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CE32DA1ABBF14990B194D724376EEE" ma:contentTypeVersion="6" ma:contentTypeDescription="Create a new document." ma:contentTypeScope="" ma:versionID="720767e3c5ea6d63e9e8fa1722aa81c4">
  <xsd:schema xmlns:xsd="http://www.w3.org/2001/XMLSchema" xmlns:xs="http://www.w3.org/2001/XMLSchema" xmlns:p="http://schemas.microsoft.com/office/2006/metadata/properties" xmlns:ns2="91b46e57-6988-44d1-8426-0187f7a9c36a" targetNamespace="http://schemas.microsoft.com/office/2006/metadata/properties" ma:root="true" ma:fieldsID="faedaed2a17cb327c7678f29e1f4b5cf" ns2:_="">
    <xsd:import namespace="91b46e57-6988-44d1-8426-0187f7a9c36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b46e57-6988-44d1-8426-0187f7a9c36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06D8277-749F-4FAD-931A-FC32AC0453E0}"/>
</file>

<file path=customXml/itemProps2.xml><?xml version="1.0" encoding="utf-8"?>
<ds:datastoreItem xmlns:ds="http://schemas.openxmlformats.org/officeDocument/2006/customXml" ds:itemID="{F277E92F-2035-4F4D-B4E8-706632490DE8}"/>
</file>

<file path=customXml/itemProps3.xml><?xml version="1.0" encoding="utf-8"?>
<ds:datastoreItem xmlns:ds="http://schemas.openxmlformats.org/officeDocument/2006/customXml" ds:itemID="{32A73BBA-0FDF-44B3-8FE9-78E031265034}"/>
</file>

<file path=docProps/app.xml><?xml version="1.0" encoding="utf-8"?>
<Properties xmlns="http://schemas.openxmlformats.org/officeDocument/2006/extended-properties" xmlns:vt="http://schemas.openxmlformats.org/officeDocument/2006/docPropsVTypes">
  <Template>PythonPadts</Template>
  <TotalTime>2984</TotalTime>
  <Words>801</Words>
  <Application>Microsoft Office PowerPoint</Application>
  <PresentationFormat>Widescreen</PresentationFormat>
  <Paragraphs>166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Consolas</vt:lpstr>
      <vt:lpstr>Office Theme</vt:lpstr>
      <vt:lpstr>PADTS Seguridad Python 3</vt:lpstr>
      <vt:lpstr>Operador slice</vt:lpstr>
      <vt:lpstr>Operador slice</vt:lpstr>
      <vt:lpstr>Diccionarios</vt:lpstr>
      <vt:lpstr>Diccionarios</vt:lpstr>
      <vt:lpstr>Regex</vt:lpstr>
      <vt:lpstr>Expresiones regulares</vt:lpstr>
      <vt:lpstr>Patrones</vt:lpstr>
      <vt:lpstr>Caracteres Especiales</vt:lpstr>
      <vt:lpstr>Métodos de re</vt:lpstr>
      <vt:lpstr>Métodos de re</vt:lpstr>
      <vt:lpstr>Ejercicios</vt:lpstr>
      <vt:lpstr>Tarea 2</vt:lpstr>
      <vt:lpstr>Dudas … Comentarios…</vt:lpstr>
      <vt:lpstr>Gracias!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PADTS Seguridad Python 3</dc:title>
  <dc:creator>tele</dc:creator>
  <cp:lastModifiedBy>tele</cp:lastModifiedBy>
  <cp:revision>26</cp:revision>
  <dcterms:created xsi:type="dcterms:W3CDTF">2020-06-10T05:51:29Z</dcterms:created>
  <dcterms:modified xsi:type="dcterms:W3CDTF">2020-06-18T00:53:43Z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0x0101007FCE32DA1ABBF14990B194D724376EEE</vt:lpwstr>
  </property>
</Properties>
</file>