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6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2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1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1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9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6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7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6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4125-912A-4EA9-BF15-89132BA8D6AB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98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8BD-D0B5-42D9-9EBA-E33CDBF3EE52}" type="slidenum">
              <a:rPr lang="es-ES" smtClean="0"/>
              <a:t>1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7" y="1318319"/>
            <a:ext cx="3680423" cy="43840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1993143" y="231284"/>
            <a:ext cx="5083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SwissParam</a:t>
            </a:r>
            <a:r>
              <a:rPr lang="es-ES" sz="2400" b="1" dirty="0" smtClean="0"/>
              <a:t> data to </a:t>
            </a:r>
            <a:r>
              <a:rPr lang="es-ES" sz="2400" b="1" dirty="0" err="1" smtClean="0"/>
              <a:t>generate</a:t>
            </a:r>
            <a:r>
              <a:rPr lang="es-ES" sz="2400" b="1" dirty="0" smtClean="0"/>
              <a:t> PQR files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484246" y="5821480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Atom</a:t>
            </a:r>
            <a:r>
              <a:rPr lang="es-ES" sz="1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</a:t>
            </a:r>
            <a:r>
              <a:rPr lang="es-ES" sz="1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Atomic</a:t>
            </a:r>
            <a:endParaRPr lang="es-ES" sz="1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s-ES" sz="14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types</a:t>
            </a:r>
            <a:r>
              <a:rPr lang="es-ES" sz="1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 </a:t>
            </a:r>
            <a:r>
              <a:rPr lang="es-ES" sz="14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charges</a:t>
            </a:r>
            <a:endParaRPr lang="es-ES" sz="1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94386" y="3389576"/>
            <a:ext cx="927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Total </a:t>
            </a:r>
            <a:r>
              <a:rPr lang="es-ES" sz="12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charge</a:t>
            </a:r>
            <a:endParaRPr lang="es-ES" sz="1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17376" y="1424609"/>
            <a:ext cx="252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954695" y="3690740"/>
            <a:ext cx="504000" cy="2107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287617" y="14246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97290" y="779545"/>
            <a:ext cx="3393878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err="1" smtClean="0"/>
              <a:t>Atom</a:t>
            </a:r>
            <a:r>
              <a:rPr lang="es-ES" sz="1600" dirty="0" smtClean="0"/>
              <a:t> </a:t>
            </a:r>
            <a:r>
              <a:rPr lang="es-ES" sz="1600" dirty="0" err="1"/>
              <a:t>radii</a:t>
            </a:r>
            <a:r>
              <a:rPr lang="es-ES" sz="1600" dirty="0"/>
              <a:t> </a:t>
            </a:r>
            <a:r>
              <a:rPr lang="es-ES" sz="1600" dirty="0" err="1"/>
              <a:t>derived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smtClean="0"/>
              <a:t>CHARMM</a:t>
            </a:r>
          </a:p>
          <a:p>
            <a:pPr algn="ctr"/>
            <a:r>
              <a:rPr lang="es-ES" sz="1600" dirty="0" err="1" smtClean="0"/>
              <a:t>values</a:t>
            </a:r>
            <a:r>
              <a:rPr lang="es-ES" sz="1600" dirty="0" smtClean="0"/>
              <a:t> </a:t>
            </a:r>
            <a:r>
              <a:rPr lang="es-ES" sz="1600" dirty="0"/>
              <a:t>in </a:t>
            </a:r>
            <a:r>
              <a:rPr lang="es-ES" sz="1600" dirty="0" err="1" smtClean="0"/>
              <a:t>proteins</a:t>
            </a:r>
            <a:r>
              <a:rPr lang="es-ES" sz="1600" dirty="0" smtClean="0"/>
              <a:t> &amp; </a:t>
            </a:r>
            <a:r>
              <a:rPr lang="es-ES" sz="1600" dirty="0" err="1" smtClean="0"/>
              <a:t>nucleic</a:t>
            </a:r>
            <a:r>
              <a:rPr lang="es-ES" sz="1600" dirty="0" smtClean="0"/>
              <a:t> </a:t>
            </a:r>
            <a:r>
              <a:rPr lang="es-ES" sz="1600" dirty="0" err="1" smtClean="0"/>
              <a:t>acids</a:t>
            </a:r>
            <a:r>
              <a:rPr lang="es-ES" sz="1600" dirty="0" smtClean="0"/>
              <a:t> </a:t>
            </a:r>
          </a:p>
          <a:p>
            <a:pPr algn="ctr"/>
            <a:endParaRPr lang="es-ES" sz="1600" dirty="0" smtClean="0"/>
          </a:p>
          <a:p>
            <a:r>
              <a:rPr lang="es-ES" sz="1600" dirty="0" smtClean="0"/>
              <a:t>	</a:t>
            </a:r>
            <a:r>
              <a:rPr lang="es-ES" sz="1600" b="1" dirty="0" err="1" smtClean="0"/>
              <a:t>Carbon</a:t>
            </a:r>
            <a:endParaRPr lang="es-ES" sz="1600" b="1" dirty="0" smtClean="0"/>
          </a:p>
          <a:p>
            <a:r>
              <a:rPr lang="es-ES" sz="1600" i="1" dirty="0" err="1" smtClean="0"/>
              <a:t>Aromatic</a:t>
            </a:r>
            <a:r>
              <a:rPr lang="es-ES" sz="1600" dirty="0" smtClean="0"/>
              <a:t> 		1.9924 (</a:t>
            </a:r>
            <a:r>
              <a:rPr lang="es-ES" sz="1600" dirty="0" smtClean="0">
                <a:solidFill>
                  <a:srgbClr val="00B050"/>
                </a:solidFill>
              </a:rPr>
              <a:t>CB</a:t>
            </a:r>
            <a:r>
              <a:rPr lang="es-ES" sz="1600" dirty="0" smtClean="0"/>
              <a:t>)</a:t>
            </a:r>
          </a:p>
          <a:p>
            <a:r>
              <a:rPr lang="es-ES" sz="1600" i="1" dirty="0" err="1" smtClean="0"/>
              <a:t>Double</a:t>
            </a:r>
            <a:r>
              <a:rPr lang="es-ES" sz="1600" i="1" dirty="0" smtClean="0"/>
              <a:t> bond  </a:t>
            </a:r>
            <a:r>
              <a:rPr lang="es-ES" sz="1600" dirty="0" smtClean="0"/>
              <a:t>	2.0000 </a:t>
            </a:r>
            <a:r>
              <a:rPr lang="es-ES" sz="1600" dirty="0"/>
              <a:t>(</a:t>
            </a:r>
            <a:r>
              <a:rPr lang="es-ES" sz="1600" dirty="0" smtClean="0">
                <a:solidFill>
                  <a:srgbClr val="00B050"/>
                </a:solidFill>
              </a:rPr>
              <a:t>C=</a:t>
            </a:r>
            <a:r>
              <a:rPr lang="es-ES" sz="1600" dirty="0" smtClean="0"/>
              <a:t>)</a:t>
            </a:r>
          </a:p>
          <a:p>
            <a:r>
              <a:rPr lang="es-ES" sz="1600" i="1" dirty="0" err="1" smtClean="0"/>
              <a:t>Carboxyl</a:t>
            </a:r>
            <a:r>
              <a:rPr lang="es-ES" sz="1600" i="1" dirty="0" smtClean="0"/>
              <a:t>	  </a:t>
            </a:r>
            <a:r>
              <a:rPr lang="es-ES" sz="1600" dirty="0"/>
              <a:t>	2.0000 </a:t>
            </a:r>
            <a:r>
              <a:rPr lang="es-ES" sz="1600" dirty="0" smtClean="0"/>
              <a:t>(</a:t>
            </a:r>
            <a:r>
              <a:rPr lang="es-ES" sz="1600" dirty="0" smtClean="0">
                <a:solidFill>
                  <a:srgbClr val="00B050"/>
                </a:solidFill>
              </a:rPr>
              <a:t>CO</a:t>
            </a:r>
            <a:r>
              <a:rPr lang="es-ES" sz="1600" dirty="0"/>
              <a:t>)</a:t>
            </a:r>
          </a:p>
          <a:p>
            <a:r>
              <a:rPr lang="es-ES" sz="1600" i="1" dirty="0" smtClean="0"/>
              <a:t>Single bond</a:t>
            </a:r>
            <a:r>
              <a:rPr lang="es-ES" sz="1600" dirty="0" smtClean="0"/>
              <a:t>	2.1750 </a:t>
            </a:r>
            <a:r>
              <a:rPr lang="es-ES" sz="1600" dirty="0"/>
              <a:t>(</a:t>
            </a:r>
            <a:r>
              <a:rPr lang="es-ES" sz="1600" dirty="0" smtClean="0">
                <a:solidFill>
                  <a:srgbClr val="00B050"/>
                </a:solidFill>
              </a:rPr>
              <a:t>CR</a:t>
            </a:r>
            <a:r>
              <a:rPr lang="es-ES" sz="1600" dirty="0" smtClean="0"/>
              <a:t>)</a:t>
            </a:r>
          </a:p>
          <a:p>
            <a:endParaRPr lang="es-ES" sz="600" dirty="0" smtClean="0"/>
          </a:p>
          <a:p>
            <a:r>
              <a:rPr lang="es-ES" sz="1600" dirty="0" smtClean="0"/>
              <a:t>	</a:t>
            </a:r>
            <a:r>
              <a:rPr lang="es-ES" sz="1600" b="1" dirty="0" err="1" smtClean="0"/>
              <a:t>Oxygen</a:t>
            </a:r>
            <a:endParaRPr lang="es-ES" sz="1600" b="1" dirty="0" smtClean="0"/>
          </a:p>
          <a:p>
            <a:r>
              <a:rPr lang="es-ES" sz="1600" i="1" dirty="0" err="1" smtClean="0"/>
              <a:t>Carbonyl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carboxyl</a:t>
            </a:r>
            <a:r>
              <a:rPr lang="es-ES" sz="1600" dirty="0" smtClean="0"/>
              <a:t>	1.7000 (</a:t>
            </a:r>
            <a:r>
              <a:rPr lang="es-ES" sz="1600" dirty="0" smtClean="0">
                <a:solidFill>
                  <a:srgbClr val="00B050"/>
                </a:solidFill>
              </a:rPr>
              <a:t>O=</a:t>
            </a:r>
            <a:r>
              <a:rPr lang="es-ES" sz="1600" dirty="0" smtClean="0"/>
              <a:t>, </a:t>
            </a:r>
            <a:r>
              <a:rPr lang="es-ES" sz="1600" dirty="0" smtClean="0">
                <a:solidFill>
                  <a:srgbClr val="00B050"/>
                </a:solidFill>
              </a:rPr>
              <a:t>O2</a:t>
            </a:r>
            <a:r>
              <a:rPr lang="es-ES" sz="1600" dirty="0" smtClean="0"/>
              <a:t>)</a:t>
            </a:r>
          </a:p>
          <a:p>
            <a:r>
              <a:rPr lang="es-ES" sz="1600" i="1" dirty="0" smtClean="0"/>
              <a:t>Radical </a:t>
            </a:r>
            <a:r>
              <a:rPr lang="es-ES" sz="1600" i="1" dirty="0" err="1" smtClean="0"/>
              <a:t>oxygen</a:t>
            </a:r>
            <a:r>
              <a:rPr lang="es-ES" sz="1600" dirty="0"/>
              <a:t>	</a:t>
            </a:r>
            <a:r>
              <a:rPr lang="es-ES" sz="1600" dirty="0" smtClean="0"/>
              <a:t>1.7000 </a:t>
            </a:r>
            <a:r>
              <a:rPr lang="es-ES" sz="1600" dirty="0"/>
              <a:t>(</a:t>
            </a:r>
            <a:r>
              <a:rPr lang="es-ES" sz="1600" dirty="0" smtClean="0">
                <a:solidFill>
                  <a:srgbClr val="00B050"/>
                </a:solidFill>
              </a:rPr>
              <a:t>OM</a:t>
            </a:r>
            <a:r>
              <a:rPr lang="es-ES" sz="1600" dirty="0" smtClean="0"/>
              <a:t>)</a:t>
            </a:r>
            <a:endParaRPr lang="es-ES" sz="1600" dirty="0"/>
          </a:p>
          <a:p>
            <a:r>
              <a:rPr lang="es-ES" sz="1600" i="1" dirty="0" err="1" smtClean="0"/>
              <a:t>Hydroxyl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ether</a:t>
            </a:r>
            <a:r>
              <a:rPr lang="es-ES" sz="1600" dirty="0" smtClean="0"/>
              <a:t>	1.7700 (</a:t>
            </a:r>
            <a:r>
              <a:rPr lang="es-ES" sz="1600" dirty="0" smtClean="0">
                <a:solidFill>
                  <a:srgbClr val="00B050"/>
                </a:solidFill>
              </a:rPr>
              <a:t>OR</a:t>
            </a:r>
            <a:r>
              <a:rPr lang="es-ES" sz="1600" dirty="0" smtClean="0"/>
              <a:t>)</a:t>
            </a:r>
          </a:p>
          <a:p>
            <a:endParaRPr lang="es-ES" sz="800" dirty="0"/>
          </a:p>
          <a:p>
            <a:r>
              <a:rPr lang="es-ES" sz="1600" dirty="0" smtClean="0"/>
              <a:t>	</a:t>
            </a:r>
            <a:r>
              <a:rPr lang="es-ES" sz="1600" b="1" dirty="0" err="1" smtClean="0"/>
              <a:t>Nitrogen</a:t>
            </a:r>
            <a:endParaRPr lang="es-ES" sz="1600" b="1" dirty="0" smtClean="0"/>
          </a:p>
          <a:p>
            <a:r>
              <a:rPr lang="es-ES" sz="1600" i="1" dirty="0" err="1" smtClean="0"/>
              <a:t>Unique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value</a:t>
            </a:r>
            <a:r>
              <a:rPr lang="es-ES" sz="1600" dirty="0" smtClean="0"/>
              <a:t>	1.8500 (</a:t>
            </a:r>
            <a:r>
              <a:rPr lang="es-ES" sz="1600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)</a:t>
            </a:r>
          </a:p>
          <a:p>
            <a:endParaRPr lang="es-ES" sz="800" dirty="0"/>
          </a:p>
          <a:p>
            <a:r>
              <a:rPr lang="es-ES" sz="1600" dirty="0"/>
              <a:t>	</a:t>
            </a:r>
            <a:r>
              <a:rPr lang="es-ES" sz="1600" b="1" dirty="0" err="1" smtClean="0"/>
              <a:t>Phosphorus</a:t>
            </a:r>
            <a:endParaRPr lang="es-ES" sz="1600" b="1" dirty="0"/>
          </a:p>
          <a:p>
            <a:r>
              <a:rPr lang="es-ES" sz="1600" i="1" dirty="0" err="1"/>
              <a:t>Unique</a:t>
            </a:r>
            <a:r>
              <a:rPr lang="es-ES" sz="1600" i="1" dirty="0"/>
              <a:t> </a:t>
            </a:r>
            <a:r>
              <a:rPr lang="es-ES" sz="1600" i="1" dirty="0" err="1"/>
              <a:t>value</a:t>
            </a:r>
            <a:r>
              <a:rPr lang="es-ES" sz="1600" dirty="0"/>
              <a:t>	</a:t>
            </a:r>
            <a:r>
              <a:rPr lang="es-ES" sz="1600" dirty="0" smtClean="0"/>
              <a:t>2.1500 (</a:t>
            </a:r>
            <a:r>
              <a:rPr lang="es-ES" sz="1600" dirty="0" smtClean="0">
                <a:solidFill>
                  <a:srgbClr val="00B050"/>
                </a:solidFill>
              </a:rPr>
              <a:t>P</a:t>
            </a:r>
            <a:r>
              <a:rPr lang="es-ES" sz="1600" dirty="0" smtClean="0"/>
              <a:t>)</a:t>
            </a:r>
          </a:p>
          <a:p>
            <a:endParaRPr lang="es-ES" sz="800" dirty="0" smtClean="0"/>
          </a:p>
          <a:p>
            <a:r>
              <a:rPr lang="es-ES" sz="1600" dirty="0"/>
              <a:t>	</a:t>
            </a:r>
            <a:r>
              <a:rPr lang="es-ES" sz="1600" b="1" dirty="0" err="1" smtClean="0"/>
              <a:t>Sulfur</a:t>
            </a:r>
            <a:endParaRPr lang="es-ES" sz="1600" b="1" dirty="0"/>
          </a:p>
          <a:p>
            <a:r>
              <a:rPr lang="es-ES" sz="1600" i="1" dirty="0" err="1"/>
              <a:t>Unique</a:t>
            </a:r>
            <a:r>
              <a:rPr lang="es-ES" sz="1600" i="1" dirty="0"/>
              <a:t> </a:t>
            </a:r>
            <a:r>
              <a:rPr lang="es-ES" sz="1600" i="1" dirty="0" err="1"/>
              <a:t>value</a:t>
            </a:r>
            <a:r>
              <a:rPr lang="es-ES" sz="1600" dirty="0"/>
              <a:t>	</a:t>
            </a:r>
            <a:r>
              <a:rPr lang="es-ES" sz="1600" dirty="0" smtClean="0"/>
              <a:t>2.0000 (</a:t>
            </a:r>
            <a:r>
              <a:rPr lang="es-ES" sz="1600" dirty="0" smtClean="0">
                <a:solidFill>
                  <a:srgbClr val="00B050"/>
                </a:solidFill>
              </a:rPr>
              <a:t>S</a:t>
            </a:r>
            <a:r>
              <a:rPr lang="es-ES" sz="1600" dirty="0" smtClean="0"/>
              <a:t>)</a:t>
            </a:r>
            <a:endParaRPr lang="es-ES" sz="1600" dirty="0"/>
          </a:p>
          <a:p>
            <a:endParaRPr lang="es-ES" sz="800" dirty="0"/>
          </a:p>
          <a:p>
            <a:r>
              <a:rPr lang="es-ES" sz="1600" dirty="0" smtClean="0"/>
              <a:t>	</a:t>
            </a:r>
            <a:r>
              <a:rPr lang="es-ES" sz="1600" b="1" dirty="0" err="1" smtClean="0"/>
              <a:t>Hydrogen</a:t>
            </a:r>
            <a:endParaRPr lang="es-ES" sz="1600" b="1" dirty="0" smtClean="0"/>
          </a:p>
          <a:p>
            <a:r>
              <a:rPr lang="es-ES" sz="1600" i="1" dirty="0" err="1" smtClean="0"/>
              <a:t>Bonded</a:t>
            </a:r>
            <a:r>
              <a:rPr lang="es-ES" sz="1600" i="1" dirty="0" smtClean="0"/>
              <a:t> to O </a:t>
            </a:r>
            <a:r>
              <a:rPr lang="es-ES" sz="1600" i="1" dirty="0" err="1" smtClean="0"/>
              <a:t>or</a:t>
            </a:r>
            <a:r>
              <a:rPr lang="es-ES" sz="1600" i="1" dirty="0" smtClean="0"/>
              <a:t> N</a:t>
            </a:r>
            <a:r>
              <a:rPr lang="es-ES" sz="1600" dirty="0" smtClean="0"/>
              <a:t>	0.2245 (</a:t>
            </a:r>
            <a:r>
              <a:rPr lang="es-ES" sz="1600" dirty="0" smtClean="0">
                <a:solidFill>
                  <a:srgbClr val="00B050"/>
                </a:solidFill>
              </a:rPr>
              <a:t>HO</a:t>
            </a:r>
            <a:r>
              <a:rPr lang="es-ES" sz="1600" dirty="0" smtClean="0"/>
              <a:t>, </a:t>
            </a:r>
            <a:r>
              <a:rPr lang="es-ES" sz="1600" dirty="0" smtClean="0">
                <a:solidFill>
                  <a:srgbClr val="00B050"/>
                </a:solidFill>
              </a:rPr>
              <a:t>HN</a:t>
            </a:r>
            <a:r>
              <a:rPr lang="es-ES" sz="1600" dirty="0" smtClean="0"/>
              <a:t>)</a:t>
            </a:r>
          </a:p>
          <a:p>
            <a:r>
              <a:rPr lang="es-ES" sz="1600" i="1" dirty="0" err="1" smtClean="0"/>
              <a:t>Bonded</a:t>
            </a:r>
            <a:r>
              <a:rPr lang="es-ES" sz="1600" i="1" dirty="0" smtClean="0"/>
              <a:t> to C</a:t>
            </a:r>
            <a:r>
              <a:rPr lang="es-ES" sz="1600" dirty="0" smtClean="0"/>
              <a:t>	1.3500 (</a:t>
            </a:r>
            <a:r>
              <a:rPr lang="es-ES" sz="1600" dirty="0" smtClean="0">
                <a:solidFill>
                  <a:srgbClr val="00B050"/>
                </a:solidFill>
              </a:rPr>
              <a:t>HC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3" name="Rectángulo 12"/>
          <p:cNvSpPr/>
          <p:nvPr/>
        </p:nvSpPr>
        <p:spPr>
          <a:xfrm>
            <a:off x="1610140" y="3700000"/>
            <a:ext cx="324000" cy="21070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433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24</Words>
  <Application>Microsoft Office PowerPoint</Application>
  <PresentationFormat>Presentación en pantalla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</dc:creator>
  <cp:lastModifiedBy>LFP</cp:lastModifiedBy>
  <cp:revision>4</cp:revision>
  <dcterms:created xsi:type="dcterms:W3CDTF">2016-04-10T11:06:14Z</dcterms:created>
  <dcterms:modified xsi:type="dcterms:W3CDTF">2016-04-18T06:54:43Z</dcterms:modified>
</cp:coreProperties>
</file>