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529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841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619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39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491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328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05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05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3148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3885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77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5C764C76-02B3-4897-BF35-B5BD6B06A6F6}" type="datetimeFigureOut">
              <a:rPr lang="es-ES" smtClean="0"/>
              <a:t>27/10/2025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67C3024-1CA4-4884-A33C-720538DB5F9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06611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icef.org/topic/child-survival/under-five-mortality/" TargetMode="External"/><Relationship Id="rId2" Type="http://schemas.openxmlformats.org/officeDocument/2006/relationships/hyperlink" Target="https://www.cia.gov/the-world-factbook/field/maternal-mortality-ratio/country-comparison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orldometers.info/demographics/life-expectancy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ashboards.sdgindex.org/explorer/?metric=universal-health-coverage-uhc-index-of-service-coverage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ia.gov/the-world-factbook/countries/somalia/" TargetMode="External"/><Relationship Id="rId3" Type="http://schemas.openxmlformats.org/officeDocument/2006/relationships/hyperlink" Target="https://www.cia.gov/the-world-factbook/countries/nigeria/" TargetMode="External"/><Relationship Id="rId7" Type="http://schemas.openxmlformats.org/officeDocument/2006/relationships/hyperlink" Target="https://www.cia.gov/the-world-factbook/countries/liberia/" TargetMode="External"/><Relationship Id="rId12" Type="http://schemas.openxmlformats.org/officeDocument/2006/relationships/hyperlink" Target="https://www.cia.gov/the-world-factbook/countries/guinea/" TargetMode="External"/><Relationship Id="rId2" Type="http://schemas.openxmlformats.org/officeDocument/2006/relationships/hyperlink" Target="https://www.cia.gov/the-world-factbook/field/maternal-mortality-ratio/country-comparison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cia.gov/the-world-factbook/countries/central-african-republic/" TargetMode="External"/><Relationship Id="rId11" Type="http://schemas.openxmlformats.org/officeDocument/2006/relationships/hyperlink" Target="https://www.cia.gov/the-world-factbook/countries/guinea-bissau/" TargetMode="External"/><Relationship Id="rId5" Type="http://schemas.openxmlformats.org/officeDocument/2006/relationships/hyperlink" Target="https://www.cia.gov/the-world-factbook/countries/south-sudan/" TargetMode="External"/><Relationship Id="rId10" Type="http://schemas.openxmlformats.org/officeDocument/2006/relationships/hyperlink" Target="https://www.cia.gov/the-world-factbook/countries/benin/" TargetMode="External"/><Relationship Id="rId4" Type="http://schemas.openxmlformats.org/officeDocument/2006/relationships/hyperlink" Target="https://www.cia.gov/the-world-factbook/countries/chad/" TargetMode="External"/><Relationship Id="rId9" Type="http://schemas.openxmlformats.org/officeDocument/2006/relationships/hyperlink" Target="https://www.cia.gov/the-world-factbook/countries/afghanista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unicef.org/topic/child-survival/under-five-mortality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CDD62-FF83-A5AA-8673-D3FC690BB3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ODS Salud y  bienestar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25053A-AE8F-A1CD-53FF-B5144176E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Autor: Juan José Blandón Arango </a:t>
            </a:r>
          </a:p>
        </p:txBody>
      </p:sp>
    </p:spTree>
    <p:extLst>
      <p:ext uri="{BB962C8B-B14F-4D97-AF65-F5344CB8AC3E}">
        <p14:creationId xmlns:p14="http://schemas.microsoft.com/office/powerpoint/2010/main" val="286669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48EB7-79B7-4D2F-2266-14DC954DC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Datos actuales sobre bienestar y salud  (2023–2024)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44721F-7EE7-2CAF-917E-7E686872E3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Muertes maternas:</a:t>
            </a:r>
            <a:r>
              <a:rPr lang="es-ES" dirty="0"/>
              <a:t> ~260,000 por año (92% en países pobres).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Muertes infantiles (&lt;5 años):</a:t>
            </a:r>
            <a:r>
              <a:rPr lang="es-ES" dirty="0"/>
              <a:t> ~4.8 millones (13,000 por día).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Esperanza de vida mundial:</a:t>
            </a:r>
            <a:r>
              <a:rPr lang="es-ES" dirty="0"/>
              <a:t> ~73–76 años.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Cobertura sanitaria universal (UHC):</a:t>
            </a:r>
            <a:r>
              <a:rPr lang="es-ES" dirty="0"/>
              <a:t> índice global = 68/100.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Muertes por ENT:</a:t>
            </a:r>
            <a:r>
              <a:rPr lang="es-ES" dirty="0"/>
              <a:t> &gt;43 millones por año (mayoría de muertes globales).</a:t>
            </a:r>
          </a:p>
          <a:p>
            <a:endParaRPr lang="es-ES" dirty="0"/>
          </a:p>
        </p:txBody>
      </p:sp>
      <p:pic>
        <p:nvPicPr>
          <p:cNvPr id="2050" name="Picture 2" descr="Una economía del bienestar para la equidad en salud | EuroHealthNet">
            <a:extLst>
              <a:ext uri="{FF2B5EF4-FFF2-40B4-BE49-F238E27FC236}">
                <a16:creationId xmlns:a16="http://schemas.microsoft.com/office/drawing/2014/main" id="{B1558F28-BD34-8B5D-2618-384858F7D75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2103438"/>
            <a:ext cx="3748087" cy="3748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57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C500DF-3629-2EA2-EB66-E5DB08BEB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Objetivos del ODS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B637646-ED27-87E6-8244-7F062647D3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s-ES" dirty="0"/>
              <a:t>Reducir mortalidad materna e infantil en.</a:t>
            </a:r>
          </a:p>
          <a:p>
            <a:r>
              <a:rPr lang="es-ES" dirty="0"/>
              <a:t>Combatir enfermedades transmisibles (VIH, malaria, tuberculosis).</a:t>
            </a:r>
          </a:p>
          <a:p>
            <a:r>
              <a:rPr lang="es-ES" dirty="0"/>
              <a:t>Disminuir muertes por enfermedades no transmisibles (ENT)</a:t>
            </a:r>
          </a:p>
          <a:p>
            <a:r>
              <a:rPr lang="es-ES" dirty="0"/>
              <a:t>Lograr cobertura sanitaria universal</a:t>
            </a:r>
          </a:p>
        </p:txBody>
      </p:sp>
      <p:pic>
        <p:nvPicPr>
          <p:cNvPr id="1026" name="Picture 2" descr="Medios actuales para cuidar de la salud: bienestar físico y mental -  Noticias en Salud">
            <a:extLst>
              <a:ext uri="{FF2B5EF4-FFF2-40B4-BE49-F238E27FC236}">
                <a16:creationId xmlns:a16="http://schemas.microsoft.com/office/drawing/2014/main" id="{91042E5F-0F99-36F0-E1E2-34F90A33D3B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19" y="2103119"/>
            <a:ext cx="5709481" cy="3864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526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EEFF7-B886-5BCB-9C8D-DC17B0EC5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Comparación con las metas del ODS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15E8D6-47C3-7486-0AF5-9686456268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Datos actuales 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6E8D0B-5740-0569-224B-40BF0C9465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Mortalidad materna: </a:t>
            </a:r>
            <a:r>
              <a:rPr lang="es-ES" dirty="0">
                <a:hlinkClick r:id="rId2"/>
              </a:rPr>
              <a:t>260Mil muertes anuales; 70% en África subsahariana.</a:t>
            </a:r>
            <a:endParaRPr lang="es-ES" dirty="0"/>
          </a:p>
          <a:p>
            <a:r>
              <a:rPr lang="es-ES" dirty="0"/>
              <a:t>Mortalidad infantil: </a:t>
            </a:r>
            <a:r>
              <a:rPr lang="es-ES" dirty="0">
                <a:hlinkClick r:id="rId3"/>
              </a:rPr>
              <a:t>4,8Millones de muertes en 2023, reducida al 60% desde 1990.</a:t>
            </a:r>
            <a:endParaRPr lang="es-ES" dirty="0"/>
          </a:p>
          <a:p>
            <a:r>
              <a:rPr lang="es-ES" dirty="0"/>
              <a:t>Enfermedades transmisibles: Reducción sostenida desde 2000, pero repunte tras la pandemia.</a:t>
            </a:r>
          </a:p>
          <a:p>
            <a:r>
              <a:rPr lang="es-ES" dirty="0"/>
              <a:t>Enfermedades no transmisibles: Causan el 74% de las muertes globales; aumento en países de ingresos medios.</a:t>
            </a:r>
          </a:p>
          <a:p>
            <a:r>
              <a:rPr lang="es-ES" dirty="0"/>
              <a:t>Abuso de sustancias: 1 de cada 8 adultos tiene consumo nocivo de alcohol o drogas.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413F27-CF98-E6A2-F5AB-1DDEBFA2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ES" dirty="0"/>
              <a:t>Objetivos originales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ECEB37F-6F0C-2917-D5AB-CA484EA1E97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Mortalidad materna: Objetivo: reducir a menos de 70 por 100,000 nacidos vivos. Actual: promedio mundial ≈ 210.</a:t>
            </a:r>
          </a:p>
          <a:p>
            <a:r>
              <a:rPr lang="es-ES" dirty="0"/>
              <a:t>Mortalidad infantil: Objetivo: acabar con muertes evitables. Persisten altas tasas en países pobres.</a:t>
            </a:r>
          </a:p>
          <a:p>
            <a:r>
              <a:rPr lang="es-ES" dirty="0"/>
              <a:t>Enfermedades transmisibles: Objetivo: poner fin a epidemias.</a:t>
            </a:r>
          </a:p>
          <a:p>
            <a:r>
              <a:rPr lang="es-ES" dirty="0"/>
              <a:t>Enfermedades no transmisibles: Objetivo: reducir muertes prematuras en un tercio.</a:t>
            </a:r>
          </a:p>
          <a:p>
            <a:r>
              <a:rPr lang="es-ES" dirty="0"/>
              <a:t>Abuso de sustancias: Objetivo: fortalecer prevención y tratamiento.</a:t>
            </a:r>
          </a:p>
        </p:txBody>
      </p:sp>
    </p:spTree>
    <p:extLst>
      <p:ext uri="{BB962C8B-B14F-4D97-AF65-F5344CB8AC3E}">
        <p14:creationId xmlns:p14="http://schemas.microsoft.com/office/powerpoint/2010/main" val="2976923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595F1-D166-1AD4-187F-AAD89D96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por países.</a:t>
            </a:r>
          </a:p>
        </p:txBody>
      </p:sp>
      <p:pic>
        <p:nvPicPr>
          <p:cNvPr id="18" name="Marcador de posición de imagen 17">
            <a:extLst>
              <a:ext uri="{FF2B5EF4-FFF2-40B4-BE49-F238E27FC236}">
                <a16:creationId xmlns:a16="http://schemas.microsoft.com/office/drawing/2014/main" id="{580D099B-F817-D60C-C366-7C5C15A609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008" r="12008"/>
          <a:stretch/>
        </p:blipFill>
        <p:spPr/>
      </p:pic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027DD5FA-7E84-D9E1-1A68-A774A8777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/>
              <a:t>Esperanza de vida — países con mayor esperanza (ejemplos 2023–2025): Hong Kong, Japón, Corea del Sur, Suiza, España — (esperanza de vida ≈ 84–86 años en los primeros).</a:t>
            </a:r>
          </a:p>
          <a:p>
            <a:r>
              <a:rPr lang="es-ES" dirty="0">
                <a:hlinkClick r:id="rId3"/>
              </a:rPr>
              <a:t>+</a:t>
            </a:r>
            <a:r>
              <a:rPr lang="es-ES" dirty="0" err="1">
                <a:hlinkClick r:id="rId3"/>
              </a:rPr>
              <a:t>info</a:t>
            </a:r>
            <a:r>
              <a:rPr lang="es-ES" dirty="0">
                <a:hlinkClick r:id="rId3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1900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>
            <a:extLst>
              <a:ext uri="{FF2B5EF4-FFF2-40B4-BE49-F238E27FC236}">
                <a16:creationId xmlns:a16="http://schemas.microsoft.com/office/drawing/2014/main" id="{6E160626-5A8D-4AAD-DA07-28EFF7809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por países.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F3EB5266-F6E7-013F-69A4-E8F1A734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/>
              <a:t>UHC (índice de cobertura de servicios) — mejores ejemplos (según índices 2021/SDG </a:t>
            </a:r>
            <a:r>
              <a:rPr lang="es-ES" b="1" dirty="0" err="1"/>
              <a:t>index</a:t>
            </a:r>
            <a:r>
              <a:rPr lang="es-ES" b="1" dirty="0"/>
              <a:t>): </a:t>
            </a:r>
            <a:r>
              <a:rPr lang="es-ES" dirty="0"/>
              <a:t>Corea, Alemania, Reino Unido, Australia, varios países europeos suelen estar en los puestos altos del índice UHC. (Fuente: </a:t>
            </a:r>
            <a:r>
              <a:rPr lang="es-ES" dirty="0" err="1"/>
              <a:t>dashboards</a:t>
            </a:r>
            <a:r>
              <a:rPr lang="es-ES" dirty="0"/>
              <a:t> SDG / WHO UHC </a:t>
            </a:r>
            <a:r>
              <a:rPr lang="es-ES" dirty="0" err="1"/>
              <a:t>index</a:t>
            </a:r>
            <a:r>
              <a:rPr lang="es-ES" dirty="0"/>
              <a:t>).</a:t>
            </a:r>
          </a:p>
          <a:p>
            <a:r>
              <a:rPr lang="es-ES" dirty="0">
                <a:hlinkClick r:id="rId2"/>
              </a:rPr>
              <a:t>+</a:t>
            </a:r>
            <a:r>
              <a:rPr lang="es-ES" dirty="0" err="1">
                <a:hlinkClick r:id="rId2"/>
              </a:rPr>
              <a:t>info</a:t>
            </a:r>
            <a:r>
              <a:rPr lang="es-ES" dirty="0">
                <a:hlinkClick r:id="rId2"/>
              </a:rPr>
              <a:t>.</a:t>
            </a:r>
            <a:endParaRPr lang="es-ES" dirty="0"/>
          </a:p>
        </p:txBody>
      </p:sp>
      <p:pic>
        <p:nvPicPr>
          <p:cNvPr id="18" name="Marcador de contenido 17">
            <a:extLst>
              <a:ext uri="{FF2B5EF4-FFF2-40B4-BE49-F238E27FC236}">
                <a16:creationId xmlns:a16="http://schemas.microsoft.com/office/drawing/2014/main" id="{6E356859-60A1-CE26-8499-8E881F6BE3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027" y="385011"/>
            <a:ext cx="8355878" cy="6128084"/>
          </a:xfrm>
        </p:spPr>
      </p:pic>
    </p:spTree>
    <p:extLst>
      <p:ext uri="{BB962C8B-B14F-4D97-AF65-F5344CB8AC3E}">
        <p14:creationId xmlns:p14="http://schemas.microsoft.com/office/powerpoint/2010/main" val="13703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56903-DCFA-EB45-8FD7-846E5EE24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0" kern="1200" spc="0" baseline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Clasificación por países.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D2B8801-A03E-FFCD-19EA-43BA95E11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/>
              <a:t>Mortalidad materna — países con peor situación (ejemplos recientes): </a:t>
            </a:r>
            <a:r>
              <a:rPr lang="es-ES" dirty="0"/>
              <a:t>Nigeria, Chad, Sudán del Sur, República Centroafricana, Liberia — MMR extremadamente alto (cientos por 100,000 NV)</a:t>
            </a:r>
          </a:p>
          <a:p>
            <a:r>
              <a:rPr lang="es-ES" dirty="0">
                <a:hlinkClick r:id="rId2"/>
              </a:rPr>
              <a:t>+</a:t>
            </a:r>
            <a:r>
              <a:rPr lang="es-ES" dirty="0" err="1">
                <a:hlinkClick r:id="rId2"/>
              </a:rPr>
              <a:t>info</a:t>
            </a:r>
            <a:r>
              <a:rPr lang="es-ES" dirty="0">
                <a:hlinkClick r:id="rId2"/>
              </a:rPr>
              <a:t>.</a:t>
            </a:r>
            <a:endParaRPr lang="es-ES" dirty="0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5DBBE953-1F38-2AFA-AA9B-E7BA2925E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994352"/>
              </p:ext>
            </p:extLst>
          </p:nvPr>
        </p:nvGraphicFramePr>
        <p:xfrm>
          <a:off x="0" y="0"/>
          <a:ext cx="8935452" cy="6858000"/>
        </p:xfrm>
        <a:graphic>
          <a:graphicData uri="http://schemas.openxmlformats.org/drawingml/2006/table">
            <a:tbl>
              <a:tblPr/>
              <a:tblGrid>
                <a:gridCol w="2233863">
                  <a:extLst>
                    <a:ext uri="{9D8B030D-6E8A-4147-A177-3AD203B41FA5}">
                      <a16:colId xmlns:a16="http://schemas.microsoft.com/office/drawing/2014/main" val="369795944"/>
                    </a:ext>
                  </a:extLst>
                </a:gridCol>
                <a:gridCol w="2233863">
                  <a:extLst>
                    <a:ext uri="{9D8B030D-6E8A-4147-A177-3AD203B41FA5}">
                      <a16:colId xmlns:a16="http://schemas.microsoft.com/office/drawing/2014/main" val="781549806"/>
                    </a:ext>
                  </a:extLst>
                </a:gridCol>
                <a:gridCol w="2233863">
                  <a:extLst>
                    <a:ext uri="{9D8B030D-6E8A-4147-A177-3AD203B41FA5}">
                      <a16:colId xmlns:a16="http://schemas.microsoft.com/office/drawing/2014/main" val="414459792"/>
                    </a:ext>
                  </a:extLst>
                </a:gridCol>
                <a:gridCol w="2233863">
                  <a:extLst>
                    <a:ext uri="{9D8B030D-6E8A-4147-A177-3AD203B41FA5}">
                      <a16:colId xmlns:a16="http://schemas.microsoft.com/office/drawing/2014/main" val="3295297071"/>
                    </a:ext>
                  </a:extLst>
                </a:gridCol>
              </a:tblGrid>
              <a:tr h="96012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effectLst/>
                        </a:rPr>
                        <a:t>Rank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>
                          <a:effectLst/>
                        </a:rPr>
                        <a:t>Country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>
                          <a:effectLst/>
                        </a:rPr>
                        <a:t>deaths/100,000 live births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b="1">
                          <a:effectLst/>
                        </a:rPr>
                        <a:t>Date of Information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48799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1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3"/>
                        </a:rPr>
                        <a:t>Nigeria</a:t>
                      </a:r>
                      <a:endParaRPr lang="es-ES" sz="150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993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2023 est.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75556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2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4"/>
                        </a:rPr>
                        <a:t>Chad</a:t>
                      </a:r>
                      <a:endParaRPr lang="es-ES" sz="150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748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2023 est.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054008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3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5"/>
                        </a:rPr>
                        <a:t>South Sudan</a:t>
                      </a:r>
                      <a:endParaRPr lang="es-ES" sz="150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692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2023 est.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460619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4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6"/>
                        </a:rPr>
                        <a:t>Central African Republic</a:t>
                      </a:r>
                      <a:endParaRPr lang="es-ES" sz="150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692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2023 est.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9514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5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7"/>
                        </a:rPr>
                        <a:t>Liberia</a:t>
                      </a:r>
                      <a:endParaRPr lang="es-ES" sz="150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628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2023 est.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7836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6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dirty="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8"/>
                        </a:rPr>
                        <a:t>Somalia</a:t>
                      </a:r>
                      <a:endParaRPr lang="es-ES" sz="1500" dirty="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563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2023 est.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0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7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9"/>
                        </a:rPr>
                        <a:t>Afghanistan</a:t>
                      </a:r>
                      <a:endParaRPr lang="es-ES" sz="150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521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2023 est.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79097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8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10"/>
                        </a:rPr>
                        <a:t>Benin</a:t>
                      </a:r>
                      <a:endParaRPr lang="es-ES" sz="150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518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2023 est.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0967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9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11"/>
                        </a:rPr>
                        <a:t>Guinea-Bissau</a:t>
                      </a:r>
                      <a:endParaRPr lang="es-ES" sz="150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505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dirty="0">
                          <a:solidFill>
                            <a:schemeClr val="bg1"/>
                          </a:solidFill>
                          <a:effectLst/>
                        </a:rPr>
                        <a:t>2023 </a:t>
                      </a:r>
                      <a:r>
                        <a:rPr lang="es-ES" sz="1500" dirty="0" err="1">
                          <a:solidFill>
                            <a:schemeClr val="bg1"/>
                          </a:solidFill>
                          <a:effectLst/>
                        </a:rPr>
                        <a:t>est</a:t>
                      </a:r>
                      <a:r>
                        <a:rPr lang="es-ES" sz="15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4751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l"/>
                      <a:r>
                        <a:rPr lang="es-ES" sz="1500" b="1" dirty="0">
                          <a:solidFill>
                            <a:schemeClr val="bg1"/>
                          </a:solidFill>
                          <a:effectLst/>
                          <a:latin typeface="GT America Extended"/>
                        </a:rPr>
                        <a:t>10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rgbClr val="000000"/>
                          </a:solidFill>
                          <a:effectLst/>
                          <a:latin typeface="GT America Expanded"/>
                          <a:hlinkClick r:id="rId12"/>
                        </a:rPr>
                        <a:t>Guinea</a:t>
                      </a:r>
                      <a:endParaRPr lang="es-ES" sz="1500">
                        <a:effectLst/>
                      </a:endParaRP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>
                          <a:solidFill>
                            <a:schemeClr val="bg1"/>
                          </a:solidFill>
                          <a:effectLst/>
                        </a:rPr>
                        <a:t>494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500" dirty="0">
                          <a:solidFill>
                            <a:schemeClr val="bg1"/>
                          </a:solidFill>
                          <a:effectLst/>
                        </a:rPr>
                        <a:t>2023 </a:t>
                      </a:r>
                      <a:r>
                        <a:rPr lang="es-ES" sz="1500" dirty="0" err="1">
                          <a:solidFill>
                            <a:schemeClr val="bg1"/>
                          </a:solidFill>
                          <a:effectLst/>
                        </a:rPr>
                        <a:t>est</a:t>
                      </a:r>
                      <a:r>
                        <a:rPr lang="es-ES" sz="1500" dirty="0">
                          <a:solidFill>
                            <a:schemeClr val="bg1"/>
                          </a:solidFill>
                          <a:effectLst/>
                        </a:rPr>
                        <a:t>.</a:t>
                      </a:r>
                    </a:p>
                  </a:txBody>
                  <a:tcPr marL="78645" marR="78645" marT="39322" marB="3932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650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35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1F081-D1EF-50EC-F91F-68B57207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b="0" kern="1200" spc="0" baseline="0" dirty="0">
                <a:solidFill>
                  <a:srgbClr val="FFFFFF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Clasificación por países.</a:t>
            </a:r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986033A-3E3B-35A3-4D42-A0112A321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304799"/>
            <a:ext cx="8422105" cy="6176211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1ED979-94D8-3266-B7CB-8552707DB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/>
              <a:t>Mortalidad infantil (U5MR) — peores ejemplos (regiones con tasas más altas):</a:t>
            </a:r>
            <a:r>
              <a:rPr lang="es-ES" dirty="0"/>
              <a:t> principalmente países de África subsahariana y algunos de Asia meridional; suficientes variaciones entre países. (Ver datos de UNICEF por país).</a:t>
            </a:r>
          </a:p>
          <a:p>
            <a:r>
              <a:rPr lang="es-ES" dirty="0">
                <a:hlinkClick r:id="rId3"/>
              </a:rPr>
              <a:t>+</a:t>
            </a:r>
            <a:r>
              <a:rPr lang="es-ES" dirty="0" err="1">
                <a:hlinkClick r:id="rId3"/>
              </a:rPr>
              <a:t>info</a:t>
            </a:r>
            <a:r>
              <a:rPr lang="es-ES" dirty="0">
                <a:hlinkClick r:id="rId3"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9597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F42FF-7A01-C0BD-5BC7-C77D9A8E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BBCE51-1545-F9FD-3BE9-DDAD6851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Hay progreso real (especialmente en mortalidad infantil comparado con 1990) pero no es suficiente y es muy desigual.</a:t>
            </a:r>
          </a:p>
          <a:p>
            <a:r>
              <a:rPr lang="es-ES" dirty="0"/>
              <a:t>Muchas metas de salud están en riesgo a menos que se ponga foco en equidad, financiación y prevención de ENT. </a:t>
            </a:r>
          </a:p>
          <a:p>
            <a:r>
              <a:rPr lang="es-ES" dirty="0"/>
              <a:t>La acción prioritaria: cubrir brechas en países de bajos ingresos (MMR, U5MR, atención primaria, acceso a medicamentos) y combatir ENT en todo el mundo.</a:t>
            </a:r>
          </a:p>
        </p:txBody>
      </p:sp>
    </p:spTree>
    <p:extLst>
      <p:ext uri="{BB962C8B-B14F-4D97-AF65-F5344CB8AC3E}">
        <p14:creationId xmlns:p14="http://schemas.microsoft.com/office/powerpoint/2010/main" val="3518489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63</TotalTime>
  <Words>613</Words>
  <Application>Microsoft Office PowerPoint</Application>
  <PresentationFormat>Panorámica</PresentationFormat>
  <Paragraphs>86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GT America Expanded</vt:lpstr>
      <vt:lpstr>GT America Extended</vt:lpstr>
      <vt:lpstr>Savon</vt:lpstr>
      <vt:lpstr>ODS Salud y  bienestar</vt:lpstr>
      <vt:lpstr>Datos actuales sobre bienestar y salud  (2023–2024)</vt:lpstr>
      <vt:lpstr>Objetivos del ODS</vt:lpstr>
      <vt:lpstr>Comparación con las metas del ODS </vt:lpstr>
      <vt:lpstr>Clasificación por países.</vt:lpstr>
      <vt:lpstr>Clasificación por países.</vt:lpstr>
      <vt:lpstr>Clasificación por países.</vt:lpstr>
      <vt:lpstr>Clasificación por países.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ODS Salud y  bienestar</dc:title>
  <dc:creator>WacheR</dc:creator>
  <cp:lastModifiedBy>WacheR</cp:lastModifiedBy>
  <cp:revision>1</cp:revision>
  <dcterms:created xsi:type="dcterms:W3CDTF">2025-10-27T17:28:50Z</dcterms:created>
  <dcterms:modified xsi:type="dcterms:W3CDTF">2025-10-27T18:32:11Z</dcterms:modified>
</cp:coreProperties>
</file>