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3" r:id="rId3"/>
    <p:sldId id="268" r:id="rId4"/>
    <p:sldId id="258" r:id="rId5"/>
    <p:sldId id="257" r:id="rId6"/>
    <p:sldId id="259" r:id="rId7"/>
    <p:sldId id="264" r:id="rId8"/>
    <p:sldId id="265" r:id="rId9"/>
    <p:sldId id="266" r:id="rId10"/>
    <p:sldId id="267" r:id="rId11"/>
    <p:sldId id="260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B7668-E27E-4D0C-BC05-4990045D491D}" v="59" dt="2024-12-11T05:02:3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4F90A-0097-19A6-61C7-6D7E27B9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75566-B1B2-9E7A-A489-560F3187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B6861-42E4-D4DD-EDAC-166F328C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70CA1-8571-6280-BDDE-BF8174D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4FC8C-527C-7D34-4385-5BB72069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FA2C-D85E-3E48-B9CB-5989A54A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56B11C-580B-80E4-A59A-4473B392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1898E-1C10-19EB-ABB6-E6E1BC34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6BEA6-26A4-607B-5D96-46BEAC87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B4B9B-C534-9961-73FB-8DFEAA72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4BA9F-0E7A-12E0-1F74-52163E08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6F65C-DFF2-72EC-61C5-B399B8BA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AE12D-D083-4183-B524-AD9E2BB2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F18DA-672E-AB45-19E6-7470EEAD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28280-7A9D-ACCC-0DDB-2D120986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4DCF-2A83-8B7C-FA2B-850DAFF7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7F6C6-333D-E77E-A1D1-85FDCE3A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A3EC-9FFE-B94D-7323-241AC065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805F-16D9-93FE-65F8-7BAE068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0AADA-BDAC-7403-82A1-0D541C07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2F0D-CF49-A482-62DB-E9A6FDB5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09E63-F355-9C6B-4213-A1C11155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0D4EC-0A16-0D8B-E003-FDCE7395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C6C3C-4335-3C48-3D32-616A00F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44525-CA43-FA53-5350-727C4A7A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4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7C433-3879-459E-EF96-838B8675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6B22A-DD83-5D15-A345-169C3DF6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8FA7F8-6571-C7A8-4B1A-B0C08B4F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D1D30E-EEF5-4C28-4DF4-686895F6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48065-65F8-2868-E54A-360F80C3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E7C366-D053-3549-0703-8E56CFE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D4121-3984-66B8-4E08-0196A04C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1F898-62F6-DECD-406A-BD00E5BE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58C7E2-B486-D8F5-970E-69D131CC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4D61A8-D1E6-28C9-F420-45B9E9DFC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D5FC1B-53C1-BCE9-6929-438468908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78C7E8-6953-5840-597B-D574D2A3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7035A-D162-D479-5B31-7E91C5E2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6AD6A3-F0E4-800D-23C2-965C7F6F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29E3-D3FD-54EF-BF58-22E5DE26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4318D3-F03F-1307-10E3-4F9123B3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F2E67-C594-6434-0D13-20A115A2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CDD32-66D4-1E0A-1B58-F24983A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82B92-84DF-8634-4E8E-D707FFA7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42965D-6DF9-AD82-268A-D5582567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F7F59-D69F-445E-6087-5F37DCC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3B30E-9A98-81EF-6A22-68D5CCE6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72529-2280-B663-5B63-4A1E3C84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980A1-5064-6D47-AF04-BA455269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AA021-BB4F-7F41-96C7-1319FFF1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796627-185C-7FF5-9D0F-5561F117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61510-F4B3-1CB2-ADC4-EA94E5C1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C78BF-18BD-2D12-9933-926C7181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83B9FE-271E-3BFC-72F6-D6C2AE662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5A9F9-35AA-BFA7-3B1A-7A867206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72D40-C663-152F-465C-BAEEE8A1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B8050-FC03-4CD3-E78D-9BB5713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8013F5-3FA9-D347-F32D-7C8C37CB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3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CA3FB7-6D69-69D4-6D06-1EE89EC4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DC299-1554-41E3-B111-900F1EEE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662C6-DD0B-5F87-4E45-5D798B12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ABCE-84C9-7C50-2C76-302673F5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B9F1B-ACAA-F638-A6AB-7CBC9B087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rdrive9000/PetFeeder" TargetMode="External"/><Relationship Id="rId3" Type="http://schemas.openxmlformats.org/officeDocument/2006/relationships/hyperlink" Target="https://acortar.link/515r6l" TargetMode="External"/><Relationship Id="rId7" Type="http://schemas.openxmlformats.org/officeDocument/2006/relationships/hyperlink" Target="https://lc.cx/_hEkA8" TargetMode="External"/><Relationship Id="rId2" Type="http://schemas.openxmlformats.org/officeDocument/2006/relationships/hyperlink" Target="https://acortar.link/KULI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c.cx/CMfOo2" TargetMode="External"/><Relationship Id="rId5" Type="http://schemas.openxmlformats.org/officeDocument/2006/relationships/hyperlink" Target="https://acortar.link/hfIjxy" TargetMode="External"/><Relationship Id="rId4" Type="http://schemas.openxmlformats.org/officeDocument/2006/relationships/hyperlink" Target="https://acortar.link/G47MQ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c.cx/xmd9s_" TargetMode="External"/><Relationship Id="rId2" Type="http://schemas.openxmlformats.org/officeDocument/2006/relationships/hyperlink" Target="https://lc.cx/aG53x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F1F41-8392-EEAF-28FC-F1F550CE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 fontScale="90000"/>
          </a:bodyPr>
          <a:lstStyle/>
          <a:p>
            <a:r>
              <a:rPr lang="es-ES" sz="5100"/>
              <a:t>Proyecto final</a:t>
            </a:r>
            <a:br>
              <a:rPr lang="es-ES" sz="5100"/>
            </a:br>
            <a:r>
              <a:rPr lang="es-ES" sz="5100"/>
              <a:t>Electrónica Digital III</a:t>
            </a:r>
            <a:br>
              <a:rPr lang="es-ES" sz="5100"/>
            </a:br>
            <a:r>
              <a:rPr lang="es-ES" sz="5100"/>
              <a:t>HAPPY PET!!</a:t>
            </a:r>
            <a:endParaRPr lang="es-CO" sz="5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24844-63AB-3214-1A0C-B41DDD581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s-ES" dirty="0"/>
              <a:t>DUVAN CAMILO RAMIREZ CARO</a:t>
            </a:r>
          </a:p>
          <a:p>
            <a:r>
              <a:rPr lang="es-ES" dirty="0"/>
              <a:t>JUAN ESTEBAN LOPEZ DOMINGUEZ</a:t>
            </a:r>
          </a:p>
          <a:p>
            <a:r>
              <a:rPr lang="es-ES" dirty="0"/>
              <a:t>JORGE ANDRES URREA  FRANCO</a:t>
            </a:r>
            <a:endParaRPr lang="es-CO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A24F3039-636F-B229-D7E6-B509E38D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8" r="29162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FF623-FDD5-8C8C-3ACF-C53ACC44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Análisis de Costos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A5271-1DC0-04E9-E03D-62C26CA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045" y="678426"/>
            <a:ext cx="6092951" cy="6179574"/>
          </a:xfrm>
        </p:spPr>
        <p:txBody>
          <a:bodyPr anchor="t">
            <a:normAutofit fontScale="40000" lnSpcReduction="20000"/>
          </a:bodyPr>
          <a:lstStyle/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pico –&gt;</a:t>
            </a:r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$ 44.625,00</a:t>
            </a:r>
          </a:p>
          <a:p>
            <a:pPr lvl="1"/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https://acortar.link/KULIva</a:t>
            </a:r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s-CO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futaba</a:t>
            </a:r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s3003 -&gt; </a:t>
            </a:r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$ 25,000</a:t>
            </a:r>
          </a:p>
          <a:p>
            <a:pPr lvl="1"/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https://acortar.link/515r6l</a:t>
            </a:r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Teclado matricial 4x4 -&gt; </a:t>
            </a:r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$ 4,200 </a:t>
            </a:r>
          </a:p>
          <a:p>
            <a:pPr lvl="1"/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https://acortar.link/G47MQ0</a:t>
            </a:r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segmentos -&gt; </a:t>
            </a:r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$ 2,200 </a:t>
            </a:r>
          </a:p>
          <a:p>
            <a:pPr lvl="1"/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https://acortar.link/hfIjxy</a:t>
            </a:r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 bomba de agua -&gt; $12.900</a:t>
            </a:r>
          </a:p>
          <a:p>
            <a:pPr lvl="1"/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https://lc.cx/CMfOo2</a:t>
            </a:r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</a:t>
            </a:r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5v -&gt; $2.900</a:t>
            </a:r>
          </a:p>
          <a:p>
            <a:pPr lvl="1"/>
            <a:r>
              <a:rPr lang="es-CO" sz="3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https://lc.cx/_hEkA8</a:t>
            </a:r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Impresión 3D -&gt; $</a:t>
            </a:r>
            <a:r>
              <a:rPr lang="es-CO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144.000 -&gt; </a:t>
            </a:r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Cocas -&gt; $20.000</a:t>
            </a:r>
          </a:p>
          <a:p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Otros -&gt; 12.000</a:t>
            </a:r>
          </a:p>
          <a:p>
            <a:endParaRPr lang="es-CO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$270.020</a:t>
            </a:r>
          </a:p>
          <a:p>
            <a:endParaRPr lang="es-CO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5349379"/>
            <a:ext cx="70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del modelo 3D: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://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github.com/hardrive9000/PetFeeder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532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A740C0-5E38-33D7-7655-15EF9C7B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 dirty="0"/>
              <a:t>Producción en masa</a:t>
            </a:r>
            <a:endParaRPr lang="es-CO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250D7-9759-0A1E-B452-ACDD32D4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82" y="1575757"/>
            <a:ext cx="3429000" cy="270704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reducir costos por estos lados</a:t>
            </a:r>
          </a:p>
          <a:p>
            <a:pPr>
              <a:buFont typeface="+mj-lt"/>
              <a:buAutoNum type="arabicPeriod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Descuentos por compra al por mayor</a:t>
            </a:r>
          </a:p>
          <a:p>
            <a:pPr>
              <a:buFont typeface="+mj-lt"/>
              <a:buAutoNum type="arabicPeriod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Buscar alternativas para no usar la impresión 3D o reducir materiales en ellas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8018F1-ED53-A32D-58DD-E802AFEE96B1}"/>
              </a:ext>
            </a:extLst>
          </p:cNvPr>
          <p:cNvSpPr txBox="1"/>
          <p:nvPr/>
        </p:nvSpPr>
        <p:spPr>
          <a:xfrm>
            <a:off x="3617444" y="4282803"/>
            <a:ext cx="4120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 cap="all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Compra de impresora 3d + 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cap="all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Impresora 3D </a:t>
            </a:r>
            <a:r>
              <a:rPr lang="es-CO" b="0" i="0" cap="all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Creality</a:t>
            </a:r>
            <a:r>
              <a:rPr lang="es-CO" b="0" i="0" cap="all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Ender 3 V3 SE -&gt; </a:t>
            </a:r>
            <a:r>
              <a:rPr lang="es-CO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$1.050.000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hlinkClick r:id="rId2"/>
              </a:rPr>
              <a:t>https://lc.cx/aG53xN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ROLLO DE PLA -&gt; </a:t>
            </a:r>
            <a:r>
              <a:rPr lang="es-CO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$78.000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hlinkClick r:id="rId3"/>
              </a:rPr>
              <a:t>https://lc.cx/xmd9s_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7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9B00C-2E56-BEEC-6414-8429C10B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386735-051C-03A3-0DDC-D4F52AAF2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0D98B8-BFCA-3F89-3560-EC8499A5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788"/>
            <a:ext cx="5558489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en masa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D2A8D0-595C-E32F-2779-83A1CDA206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9F73EE-418F-6162-AE08-642F586A08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E374C0A2-F6ED-E5CE-23B8-142D127D6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CAA93E-7048-6201-5D2B-C44DC6DE8A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83A555-75E9-062E-0758-02457F4D5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914ABC-B291-D24A-35F1-63C9477983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D8BB196-0E89-1E04-D173-1F916F1868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B7E78D-49B1-0C1B-F2A9-D16931A57E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2D7E68-39A2-6C9A-56DE-3A97678428D5}"/>
              </a:ext>
            </a:extLst>
          </p:cNvPr>
          <p:cNvSpPr txBox="1"/>
          <p:nvPr/>
        </p:nvSpPr>
        <p:spPr>
          <a:xfrm>
            <a:off x="838390" y="1058056"/>
            <a:ext cx="476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 rollo se podrían imprimir el equivalente a 2 juegos de piezas para el dispensador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0F12A-6B1A-5E0C-50AB-28DDA368DB27}"/>
              </a:ext>
            </a:extLst>
          </p:cNvPr>
          <p:cNvSpPr txBox="1"/>
          <p:nvPr/>
        </p:nvSpPr>
        <p:spPr>
          <a:xfrm>
            <a:off x="782954" y="1947321"/>
            <a:ext cx="4817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Análisis de Producción</a:t>
            </a:r>
          </a:p>
          <a:p>
            <a:pPr lvl="1">
              <a:buFont typeface="+mj-lt"/>
              <a:buAutoNum type="arabicPeriod"/>
            </a:pPr>
            <a:r>
              <a:rPr lang="es-ES" b="1" dirty="0"/>
              <a:t>Costo inicial:</a:t>
            </a:r>
            <a:endParaRPr lang="es-ES" dirty="0"/>
          </a:p>
          <a:p>
            <a:pPr marL="1200150" lvl="2" indent="-285750">
              <a:buFont typeface="+mj-lt"/>
              <a:buAutoNum type="arabicPeriod"/>
            </a:pPr>
            <a:r>
              <a:rPr lang="es-ES" dirty="0"/>
              <a:t>Impresora</a:t>
            </a:r>
            <a:r>
              <a:rPr lang="es-ES" b="1" dirty="0"/>
              <a:t> </a:t>
            </a:r>
            <a:r>
              <a:rPr lang="es-ES" dirty="0"/>
              <a:t>-&gt;</a:t>
            </a:r>
            <a:r>
              <a:rPr lang="es-ES" b="1" dirty="0"/>
              <a:t> </a:t>
            </a:r>
            <a:r>
              <a:rPr lang="es-CO" dirty="0"/>
              <a:t>3.150.000</a:t>
            </a:r>
          </a:p>
          <a:p>
            <a:pPr marL="1200150" lvl="2" indent="-285750">
              <a:buFont typeface="+mj-lt"/>
              <a:buAutoNum type="arabicPeriod"/>
            </a:pPr>
            <a:endParaRPr lang="es-CO" b="1" dirty="0"/>
          </a:p>
          <a:p>
            <a:pPr marL="742950" lvl="1" indent="-285750">
              <a:buFont typeface="+mj-lt"/>
              <a:buAutoNum type="arabicPeriod"/>
            </a:pPr>
            <a:r>
              <a:rPr lang="es-ES" b="1" dirty="0"/>
              <a:t>Costo por unidad (al producir 500 unidades):</a:t>
            </a:r>
            <a:endParaRPr lang="es-ES" dirty="0"/>
          </a:p>
          <a:p>
            <a:pPr marL="1200150" lvl="2" indent="-285750">
              <a:buFont typeface="+mj-lt"/>
              <a:buAutoNum type="arabicPeriod"/>
            </a:pPr>
            <a:r>
              <a:rPr lang="es-ES" dirty="0"/>
              <a:t>$165.020 COP por unidad × 500 unidades = $82.510.000 COP.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dirty="0"/>
              <a:t>Costo total (incluyendo inversión inicial): $85.660.000 COP.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dirty="0"/>
              <a:t>Costo promedio por unidad (incluyendo inversión inicial): $171.320 COP.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38AA04-1DFD-2676-00CC-29E4B84D7911}"/>
              </a:ext>
            </a:extLst>
          </p:cNvPr>
          <p:cNvSpPr txBox="1"/>
          <p:nvPr/>
        </p:nvSpPr>
        <p:spPr>
          <a:xfrm>
            <a:off x="5602571" y="1550992"/>
            <a:ext cx="203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sin impresión 3D y medio rollo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$165.020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87B4A-3A54-A5DA-A134-AC85DAC5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A75C30-1236-E234-CA31-9ACDBEF9F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206F-0D89-62EA-2AA4-FA077A8D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en masa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BE04603-DC0B-7360-E030-90D8E46A5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D94558-17A3-BBF1-99A9-0B83ED1E1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688E2BF6-5580-1EAB-94C1-0AEF954C40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E9BBAE-450F-3E4D-50DA-5041BCBE8F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08CC31-0AE8-5067-5C88-AA14357E4B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E6C3B2A-1CC6-130C-C15D-F79159A45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228768C-8FC3-9925-939E-67D06862F3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A9CE16-EA56-F6C8-0EF1-6B99AD6A8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62313D-872D-526F-F004-96B50FB1AB6F}"/>
              </a:ext>
            </a:extLst>
          </p:cNvPr>
          <p:cNvSpPr txBox="1"/>
          <p:nvPr/>
        </p:nvSpPr>
        <p:spPr>
          <a:xfrm>
            <a:off x="937050" y="2451969"/>
            <a:ext cx="4761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Precio de Venta y Beneficio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Suposición del precio de venta por unidad:</a:t>
            </a:r>
            <a:r>
              <a:rPr lang="es-ES" dirty="0"/>
              <a:t> $200.000 COP.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Ganancia por unidad:</a:t>
            </a:r>
            <a:r>
              <a:rPr lang="es-ES" dirty="0"/>
              <a:t> $ 200.000 - $171.320 COP = </a:t>
            </a:r>
            <a:r>
              <a:rPr lang="es-ES" b="1" dirty="0"/>
              <a:t>$28.680 COP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Ganancia total al vender 500 unidades:</a:t>
            </a:r>
            <a:r>
              <a:rPr lang="es-ES" dirty="0"/>
              <a:t> </a:t>
            </a:r>
            <a:r>
              <a:rPr lang="es-ES" b="1" dirty="0"/>
              <a:t>$14.340.000 COP.</a:t>
            </a:r>
            <a:endParaRPr lang="es-ES" dirty="0"/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D6D051-8063-7F44-2A4A-F124226E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12" y="-327329"/>
            <a:ext cx="6376688" cy="1325563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de cada integrante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D810D-592A-5989-0E07-C4142AC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06" y="670905"/>
            <a:ext cx="6257903" cy="6082504"/>
          </a:xfrm>
        </p:spPr>
        <p:txBody>
          <a:bodyPr>
            <a:noAutofit/>
          </a:bodyPr>
          <a:lstStyle/>
          <a:p>
            <a:r>
              <a:rPr lang="es-C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Duvan</a:t>
            </a:r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Camilo </a:t>
            </a:r>
            <a:r>
              <a:rPr lang="es-C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Ramirez</a:t>
            </a:r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Caro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Apoyo en la construcción de la estructura.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Manejo del repositorio.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porciones de alimentos.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Funcionamiento del motor.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Censado de agua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del código.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Esteban Lopez Dominguez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del teclado matricial.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Apoyo con la configuración de porciones de alimentos.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los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Manejo de los tiempos de dispensado de alimentos.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Jorge </a:t>
            </a:r>
            <a:r>
              <a:rPr lang="es-C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Andres</a:t>
            </a:r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Urrea Franco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la parte 3D de la estructura física del dispensador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Conexiones de Hardware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Apoyo en código para el funcionamiento del motor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843B8-BE6B-A6CE-4940-5F413436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Descripción del Sistema Final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B7B01-27AF-9BFF-AD60-C8AD902D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79"/>
            <a:ext cx="5476568" cy="5437875"/>
          </a:xfrm>
        </p:spPr>
        <p:txBody>
          <a:bodyPr anchor="t">
            <a:normAutofit/>
          </a:bodyPr>
          <a:lstStyle/>
          <a:p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dispensador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!! busca automatizar el cuidado de las mascotas, facilitando la liberación de porciones de alimento y de agua en tiempos establecidos. De acuerdo con las configuraciones establecidas por el usuario, el sistema ajusta la cantidad de comida dispensada.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Además, el dispensador dispone de un teclado matricial como interfaz de usuario, que simplifica la configuración de horarios, la cantidad de comida, y posibilita al usuario iniciar o apagar el sistema, además de efectuar dispensados manuales cuando se requiera.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FBD01-8959-DE3B-A9A7-4218714F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1AFF51-FB59-4069-86EB-E8740FE0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Aplicaciones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2E484-341B-9678-D99C-19D7895D3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785133"/>
            <a:ext cx="5132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Hogares: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Ideal para dueños que desean asegurar la alimentación de sus mascotas mientras están fuera.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Refugios para animales: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Facilita la gestión de la alimentación de múltiples mascotas.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Clínicas veterinarias: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Ayuda a mantener un control estricto sobre la dieta de las mascotas en recuperación. </a:t>
            </a:r>
          </a:p>
        </p:txBody>
      </p:sp>
    </p:spTree>
    <p:extLst>
      <p:ext uri="{BB962C8B-B14F-4D97-AF65-F5344CB8AC3E}">
        <p14:creationId xmlns:p14="http://schemas.microsoft.com/office/powerpoint/2010/main" val="735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B3A64-ADF5-43E9-D711-4B000463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Diagrama de Bloques</a:t>
            </a:r>
            <a:endParaRPr lang="es-CO" sz="54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5299A1-788E-E9F7-75B9-02D62002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3" y="1657366"/>
            <a:ext cx="9033468" cy="50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305912-2C10-A958-8F95-632261A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417" y="867885"/>
            <a:ext cx="4947745" cy="518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esta basado en la Raspberry Pi Pico como unidad central de control. Las entradas serian un teclado matricial 4x4 y un sensor de proximidad. Las salidas del sistema controlan una motobomba mediante un relé, un servomotor y un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7 segmentos para la visualización de información. Este diseño permite la interacción del usuario, la automatización de tareas como dispensado de comida y el monitoreo del sistema en tiempo real.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Block Arc 7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2B6B0-671F-4875-943E-67FCFA22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22" y="175846"/>
            <a:ext cx="10515600" cy="1348065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Diagrama </a:t>
            </a: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5400" dirty="0">
                <a:solidFill>
                  <a:srgbClr val="FFFFFF"/>
                </a:solidFill>
              </a:rPr>
              <a:t>de Flujo</a:t>
            </a:r>
            <a:endParaRPr lang="es-CO" sz="5400" dirty="0">
              <a:solidFill>
                <a:srgbClr val="FFFFF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6E15503-0503-EC24-AA0C-CB2001FC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0" y="1908242"/>
            <a:ext cx="2802104" cy="4166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A46256-071C-3AB0-AB82-E81E1FB7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87" y="0"/>
            <a:ext cx="8846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336E5-6051-F4CC-4642-A5BBADED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86A10D-87B0-FE85-3CD9-4C009F85DE0A}"/>
              </a:ext>
            </a:extLst>
          </p:cNvPr>
          <p:cNvSpPr txBox="1"/>
          <p:nvPr/>
        </p:nvSpPr>
        <p:spPr>
          <a:xfrm>
            <a:off x="1111045" y="707923"/>
            <a:ext cx="48182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iniciar, se configuran los pines, el reloj RTC, y el servo, además de las variables de control. Luego, el programa entra en un ciclo donde espera eventos: la activación de una alarma programada o la pulsación de una tecla en el teclado matricial. Si se activa la alarma, el sistema mueve el servo para dispensar comida y lee el voltaje del sensor del agua para decidir si enciende la motobomba durante un tiempo definido o no. Si se presiona una tecla, permite configurar la hora de la alarma, la porción de comida, o activar manualmente el servo o la motobomba. Después de realizar cualquier acción, el sistema entra en modo de bajo consumo y espera alguna interrupción de tiempo o de tecla para volver a funcionamiento.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E9D787-4E6B-5E44-D541-3DA0F889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93" y="1233241"/>
            <a:ext cx="4100771" cy="4064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Requisitos Funcionales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274E66B-078B-CEBB-8979-CEDBE778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3" y="1445342"/>
            <a:ext cx="5673213" cy="3852527"/>
          </a:xfrm>
        </p:spPr>
        <p:txBody>
          <a:bodyPr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Automatización de la Alimentación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Detección de Niveles de Comida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Dispensación Precisa de Comida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s-CO" alt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Parámetros con Teclado Matricial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Medición de Nivel de Agua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Opción de dispensado manual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06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7067F-33F1-4EC8-D16A-4BA2E0DB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47" y="1396686"/>
            <a:ext cx="4199079" cy="4064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Requisitos No Funcionales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9CE52-F74B-75F0-C969-3158F512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8" y="1671484"/>
            <a:ext cx="5758532" cy="4505479"/>
          </a:xfrm>
        </p:spPr>
        <p:txBody>
          <a:bodyPr/>
          <a:lstStyle/>
          <a:p>
            <a:r>
              <a:rPr lang="es-CO" dirty="0"/>
              <a:t>Rendimiento</a:t>
            </a:r>
          </a:p>
          <a:p>
            <a:r>
              <a:rPr lang="es-ES" dirty="0" smtClean="0"/>
              <a:t>Usabilidad</a:t>
            </a:r>
            <a:endParaRPr lang="es-CO" dirty="0" smtClean="0"/>
          </a:p>
          <a:p>
            <a:r>
              <a:rPr lang="es-CO" dirty="0"/>
              <a:t>Disponibilidad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3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803</Words>
  <Application>Microsoft Office PowerPoint</Application>
  <PresentationFormat>Panorámica</PresentationFormat>
  <Paragraphs>99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Times New Roman</vt:lpstr>
      <vt:lpstr>Wingdings</vt:lpstr>
      <vt:lpstr>Tema de Office</vt:lpstr>
      <vt:lpstr>Proyecto final Electrónica Digital III HAPPY PET!!</vt:lpstr>
      <vt:lpstr>Descripción del Sistema Final</vt:lpstr>
      <vt:lpstr>Aplicaciones</vt:lpstr>
      <vt:lpstr>Diagrama de Bloques</vt:lpstr>
      <vt:lpstr>El sistema esta basado en la Raspberry Pi Pico como unidad central de control. Las entradas serian un teclado matricial 4x4 y un sensor de proximidad. Las salidas del sistema controlan una motobomba mediante un relé, un servomotor y un display de 7 segmentos para la visualización de información. Este diseño permite la interacción del usuario, la automatización de tareas como dispensado de comida y el monitoreo del sistema en tiempo real.</vt:lpstr>
      <vt:lpstr>Diagrama  de Flujo</vt:lpstr>
      <vt:lpstr>Presentación de PowerPoint</vt:lpstr>
      <vt:lpstr>Requisitos Funcionales</vt:lpstr>
      <vt:lpstr>Requisitos No Funcionales</vt:lpstr>
      <vt:lpstr>Análisis de Costos</vt:lpstr>
      <vt:lpstr>Producción en masa</vt:lpstr>
      <vt:lpstr>Producción en masa</vt:lpstr>
      <vt:lpstr>Producción en masa</vt:lpstr>
      <vt:lpstr>Funciones de cada integrante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Electrónica Digital III HAPPY PET!!</dc:title>
  <dc:creator>Juan Esteban Lopez Dominguez</dc:creator>
  <cp:lastModifiedBy>Juanes</cp:lastModifiedBy>
  <cp:revision>8</cp:revision>
  <dcterms:created xsi:type="dcterms:W3CDTF">2024-12-10T20:19:28Z</dcterms:created>
  <dcterms:modified xsi:type="dcterms:W3CDTF">2024-12-12T16:58:38Z</dcterms:modified>
</cp:coreProperties>
</file>