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77" r:id="rId7"/>
    <p:sldId id="270" r:id="rId8"/>
    <p:sldId id="271" r:id="rId9"/>
    <p:sldId id="278" r:id="rId10"/>
    <p:sldId id="279" r:id="rId11"/>
    <p:sldId id="267" r:id="rId12"/>
    <p:sldId id="268" r:id="rId13"/>
  </p:sldIdLst>
  <p:sldSz cx="12192000" cy="6858000"/>
  <p:notesSz cx="6858000" cy="9144000"/>
  <p:embeddedFontLst>
    <p:embeddedFont>
      <p:font typeface="Nunito Sans" pitchFamily="2" charset="77"/>
      <p:regular r:id="rId15"/>
      <p:bold r:id="rId16"/>
      <p:italic r:id="rId17"/>
      <p:boldItalic r:id="rId18"/>
    </p:embeddedFont>
    <p:embeddedFont>
      <p:font typeface="Nunito Sans Black" panose="020F0502020204030204" pitchFamily="34" charset="0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w1Pd3/luT/icPS1arYroNFdcN7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metria Diseño" initials="" lastIdx="5" clrIdx="0"/>
  <p:cmAuthor id="1" name="Cristian Camilo Tirado Cifuentes" initials="" lastIdx="1" clrIdx="1">
    <p:extLst>
      <p:ext uri="{19B8F6BF-5375-455C-9EA6-DF929625EA0E}">
        <p15:presenceInfo xmlns:p15="http://schemas.microsoft.com/office/powerpoint/2012/main" userId="S::cristianctirado@javeriana.edu.co::1486f778-4b45-49f3-af36-a9908f30cb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86667"/>
  </p:normalViewPr>
  <p:slideViewPr>
    <p:cSldViewPr snapToGrid="0">
      <p:cViewPr varScale="1">
        <p:scale>
          <a:sx n="110" d="100"/>
          <a:sy n="110" d="100"/>
        </p:scale>
        <p:origin x="14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1-26T17:23:37.114" idx="1">
    <p:pos x="7776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FCdLRkA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7T19:49:28.47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1-26T17:23:37.114" idx="5">
    <p:pos x="7776" y="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1-26T17:23:37.114" idx="4">
    <p:pos x="7776" y="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7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289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88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1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39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comments" Target="../comments/comment1.xml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7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9039" y="647754"/>
            <a:ext cx="3753920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158676" y="2392672"/>
            <a:ext cx="787464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0" b="1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Bootcamp</a:t>
            </a:r>
            <a:endParaRPr sz="7000" b="1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185075" y="3581822"/>
            <a:ext cx="78746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Inteligencia Artificial </a:t>
            </a:r>
            <a:endParaRPr sz="4000" b="0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"/>
          <p:cNvSpPr/>
          <p:nvPr/>
        </p:nvSpPr>
        <p:spPr>
          <a:xfrm>
            <a:off x="4219039" y="4689185"/>
            <a:ext cx="374263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Avanzado </a:t>
            </a:r>
            <a:endParaRPr lang="es-CO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Cristian Camilo Tirado Cifuentes</a:t>
            </a:r>
            <a:endParaRPr lang="es-CO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Fecha: </a:t>
            </a:r>
            <a:r>
              <a:rPr lang="es-CO" sz="1800" dirty="0">
                <a:solidFill>
                  <a:srgbClr val="D2A6FF"/>
                </a:solidFill>
              </a:rPr>
              <a:t>08</a:t>
            </a: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/06/2024</a:t>
            </a:r>
            <a:endParaRPr sz="1800" b="0" i="0" u="none" strike="noStrike" cap="none" dirty="0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772926" y="1171826"/>
            <a:ext cx="5384039" cy="635000"/>
          </a:xfrm>
          <a:prstGeom prst="rect">
            <a:avLst/>
          </a:prstGeom>
          <a:solidFill>
            <a:srgbClr val="D2A6FF">
              <a:alpha val="87843"/>
            </a:srgbClr>
          </a:solidFill>
          <a:ln w="12700" cap="flat" cmpd="sng">
            <a:solidFill>
              <a:srgbClr val="ADF6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772926" y="1258514"/>
            <a:ext cx="53610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Gated</a:t>
            </a: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Recurrent</a:t>
            </a: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Unit</a:t>
            </a: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endParaRPr lang="es-CO" sz="900" dirty="0"/>
          </a:p>
        </p:txBody>
      </p:sp>
      <p:grpSp>
        <p:nvGrpSpPr>
          <p:cNvPr id="183" name="Google Shape;183;p5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8" y="390743"/>
              <a:ext cx="1088022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30" y="535305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69573F4-17C1-D45F-3819-394E7C78239E}"/>
              </a:ext>
            </a:extLst>
          </p:cNvPr>
          <p:cNvSpPr txBox="1"/>
          <p:nvPr/>
        </p:nvSpPr>
        <p:spPr>
          <a:xfrm>
            <a:off x="6659385" y="4580067"/>
            <a:ext cx="53127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/>
              <a:t>Versión simplificada de LSTM </a:t>
            </a:r>
            <a:r>
              <a:rPr lang="es-ES_tradnl" sz="2000" b="1" dirty="0" err="1"/>
              <a:t>cell</a:t>
            </a:r>
            <a:endParaRPr lang="es-ES_tradnl" sz="2000" b="1" dirty="0"/>
          </a:p>
          <a:p>
            <a:endParaRPr lang="es-ES_tradnl" sz="2000" b="1" dirty="0"/>
          </a:p>
          <a:p>
            <a:r>
              <a:rPr lang="es-ES_tradnl" sz="2000" b="1" dirty="0"/>
              <a:t>Solamente un estado oculto </a:t>
            </a:r>
          </a:p>
          <a:p>
            <a:endParaRPr lang="es-ES_tradnl" sz="2000" b="1" dirty="0"/>
          </a:p>
          <a:p>
            <a:r>
              <a:rPr lang="es-ES_tradnl" sz="2000" b="1" dirty="0"/>
              <a:t>Ninguna puerta de salida 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C21C0B-47BF-245E-3F39-AF97E218E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3751" y="1893514"/>
            <a:ext cx="3422164" cy="25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4967" y="4641265"/>
            <a:ext cx="4090045" cy="133739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2"/>
          <p:cNvSpPr txBox="1"/>
          <p:nvPr/>
        </p:nvSpPr>
        <p:spPr>
          <a:xfrm>
            <a:off x="1228592" y="584928"/>
            <a:ext cx="956666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LOGOS:</a:t>
            </a:r>
            <a:endParaRPr/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4">
            <a:alphaModFix/>
          </a:blip>
          <a:srcRect l="8008" t="20497" r="6928" b="16481"/>
          <a:stretch/>
        </p:blipFill>
        <p:spPr>
          <a:xfrm>
            <a:off x="4869436" y="2808048"/>
            <a:ext cx="2453130" cy="8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592" y="2808048"/>
            <a:ext cx="1854985" cy="64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79763" y="2695554"/>
            <a:ext cx="2027639" cy="109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7743" y="398399"/>
            <a:ext cx="1088021" cy="379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02119" y="199927"/>
            <a:ext cx="1423991" cy="77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324" name="Google Shape;324;p1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" name="Google Shape;3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0554" y="1970769"/>
            <a:ext cx="7510889" cy="291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2280" y="324169"/>
            <a:ext cx="3007439" cy="144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3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330" name="Google Shape;330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06" name="Google Shape;106;p2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2753576" y="1352266"/>
            <a:ext cx="710688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b="0" i="0" u="none" strike="noStrike" cap="non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Tabla de contenidos</a:t>
            </a:r>
            <a:endParaRPr sz="5000" b="0" i="0" u="none" strike="noStrike" cap="non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476266" y="2461172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476266" y="3603906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476266" y="4757859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630461" y="2580983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630461" y="3668648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630461" y="4822601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587006" y="2520035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3595092" y="3687327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3578039" y="4822601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3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575277" y="2602171"/>
            <a:ext cx="436990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Redes Neuronales Recurrentes</a:t>
            </a:r>
            <a:endParaRPr lang="es-CO" sz="900" dirty="0"/>
          </a:p>
        </p:txBody>
      </p:sp>
      <p:sp>
        <p:nvSpPr>
          <p:cNvPr id="120" name="Google Shape;120;p2"/>
          <p:cNvSpPr txBox="1"/>
          <p:nvPr/>
        </p:nvSpPr>
        <p:spPr>
          <a:xfrm>
            <a:off x="4814108" y="3711355"/>
            <a:ext cx="37950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LSTM </a:t>
            </a:r>
            <a:endParaRPr sz="1200"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4541408" y="4939075"/>
            <a:ext cx="43699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GRU  </a:t>
            </a:r>
            <a:r>
              <a:rPr lang="es-CO" sz="2400" b="0" i="0" u="none" strike="noStrike" cap="none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endParaRPr sz="1000" dirty="0"/>
          </a:p>
        </p:txBody>
      </p:sp>
      <p:cxnSp>
        <p:nvCxnSpPr>
          <p:cNvPr id="122" name="Google Shape;122;p2"/>
          <p:cNvCxnSpPr>
            <a:stCxn id="110" idx="4"/>
            <a:endCxn id="111" idx="0"/>
          </p:cNvCxnSpPr>
          <p:nvPr/>
        </p:nvCxnSpPr>
        <p:spPr>
          <a:xfrm>
            <a:off x="3871379" y="3251398"/>
            <a:ext cx="0" cy="3525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2"/>
          <p:cNvCxnSpPr>
            <a:stCxn id="117" idx="2"/>
          </p:cNvCxnSpPr>
          <p:nvPr/>
        </p:nvCxnSpPr>
        <p:spPr>
          <a:xfrm>
            <a:off x="3888432" y="4395213"/>
            <a:ext cx="0" cy="3450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4" name="Google Shape;124;p2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125" name="Google Shape;125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772926" y="1171826"/>
            <a:ext cx="5384039" cy="635000"/>
          </a:xfrm>
          <a:prstGeom prst="rect">
            <a:avLst/>
          </a:prstGeom>
          <a:solidFill>
            <a:srgbClr val="D2A6FF">
              <a:alpha val="87843"/>
            </a:srgbClr>
          </a:solidFill>
          <a:ln w="12700" cap="flat" cmpd="sng">
            <a:solidFill>
              <a:srgbClr val="ADF6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907154" y="1151749"/>
            <a:ext cx="536107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Parámetros comunes sintonizables en el árbol</a:t>
            </a:r>
            <a:endParaRPr sz="800" dirty="0"/>
          </a:p>
        </p:txBody>
      </p:sp>
      <p:grpSp>
        <p:nvGrpSpPr>
          <p:cNvPr id="183" name="Google Shape;183;p5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8" y="390743"/>
              <a:ext cx="1088022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30" y="535305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/>
          <p:nvPr/>
        </p:nvSpPr>
        <p:spPr>
          <a:xfrm>
            <a:off x="6213296" y="1973093"/>
            <a:ext cx="597870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200" dirty="0"/>
              <a:t>Ordenes en tiempo y espacio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200" dirty="0"/>
              <a:t>Ejemplos de secuencias de datos (Series de tiempo, Texto y Longitudes de audio)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02E0B0-2331-FE94-7A13-7D8402B1A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491" y="3287774"/>
            <a:ext cx="2508918" cy="16023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7A3D09-1945-8DCF-7529-25E3591C4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9900" y="3400381"/>
            <a:ext cx="2441256" cy="13771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E46E69-9894-1E2E-F82E-DEEC4F1D9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1181" y="5043511"/>
            <a:ext cx="3012455" cy="1325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597743" y="203053"/>
            <a:ext cx="10996514" cy="770002"/>
            <a:chOff x="597743" y="203053"/>
            <a:chExt cx="10996514" cy="770002"/>
          </a:xfrm>
        </p:grpSpPr>
        <p:pic>
          <p:nvPicPr>
            <p:cNvPr id="196" name="Google Shape;19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7743" y="398399"/>
              <a:ext cx="1088021" cy="379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70585" y="203053"/>
              <a:ext cx="1423672" cy="770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8573" y="5482507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>
            <a:off x="524898" y="3178793"/>
            <a:ext cx="1871462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997371" y="3178793"/>
            <a:ext cx="2131887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381686" y="1006054"/>
            <a:ext cx="54357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¿Cómo gestionar el </a:t>
            </a:r>
            <a:r>
              <a:rPr lang="es-CO" sz="36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train</a:t>
            </a:r>
            <a:r>
              <a:rPr lang="es-CO" sz="36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-test-</a:t>
            </a:r>
            <a:r>
              <a:rPr lang="es-CO" sz="36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split</a:t>
            </a:r>
            <a:r>
              <a:rPr lang="es-CO" sz="36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?</a:t>
            </a:r>
            <a:endParaRPr lang="es-CO" sz="1100" dirty="0"/>
          </a:p>
        </p:txBody>
      </p:sp>
      <p:sp>
        <p:nvSpPr>
          <p:cNvPr id="202" name="Google Shape;202;p6"/>
          <p:cNvSpPr txBox="1"/>
          <p:nvPr/>
        </p:nvSpPr>
        <p:spPr>
          <a:xfrm>
            <a:off x="710586" y="3287573"/>
            <a:ext cx="152180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="1" dirty="0"/>
              <a:t>No partir los datos aleatoriamente para series de tiempo </a:t>
            </a:r>
          </a:p>
        </p:txBody>
      </p:sp>
      <p:sp>
        <p:nvSpPr>
          <p:cNvPr id="203" name="Google Shape;203;p6"/>
          <p:cNvSpPr txBox="1"/>
          <p:nvPr/>
        </p:nvSpPr>
        <p:spPr>
          <a:xfrm>
            <a:off x="381686" y="2295751"/>
            <a:ext cx="50504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 err="1">
                <a:solidFill>
                  <a:srgbClr val="001059"/>
                </a:solidFill>
                <a:latin typeface="Nunito Sans"/>
                <a:sym typeface="Nunito Sans"/>
              </a:rPr>
              <a:t>Insights</a:t>
            </a:r>
            <a:r>
              <a:rPr lang="es-CO" sz="2400" b="1" dirty="0">
                <a:solidFill>
                  <a:srgbClr val="001059"/>
                </a:solidFill>
                <a:latin typeface="Nunito Sans"/>
                <a:sym typeface="Nunito Sans"/>
              </a:rPr>
              <a:t> </a:t>
            </a:r>
            <a:endParaRPr dirty="0"/>
          </a:p>
        </p:txBody>
      </p:sp>
      <p:sp>
        <p:nvSpPr>
          <p:cNvPr id="2" name="Google Shape;202;p6">
            <a:extLst>
              <a:ext uri="{FF2B5EF4-FFF2-40B4-BE49-F238E27FC236}">
                <a16:creationId xmlns:a16="http://schemas.microsoft.com/office/drawing/2014/main" id="{D53597D9-9541-ECFC-FF67-47A13524DC32}"/>
              </a:ext>
            </a:extLst>
          </p:cNvPr>
          <p:cNvSpPr txBox="1"/>
          <p:nvPr/>
        </p:nvSpPr>
        <p:spPr>
          <a:xfrm>
            <a:off x="3132551" y="3243679"/>
            <a:ext cx="186152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b="1" dirty="0"/>
              <a:t>Hacer la partición por el tiempo para los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ABC973-A54F-1DEC-AA33-3E3525122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324" y="4842645"/>
            <a:ext cx="5339212" cy="1200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0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0304" y="79887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-1255027" y="1316427"/>
            <a:ext cx="961601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Crear las secuencias </a:t>
            </a: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470367" y="153938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5833DFEC-2306-632C-DCD2-1A563BCADAFA}"/>
              </a:ext>
            </a:extLst>
          </p:cNvPr>
          <p:cNvSpPr txBox="1"/>
          <p:nvPr/>
        </p:nvSpPr>
        <p:spPr>
          <a:xfrm>
            <a:off x="7253207" y="2774197"/>
            <a:ext cx="4355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bg1"/>
                </a:solidFill>
              </a:rPr>
              <a:t>-Generar una secuencia para los elementos que se tienen de los datos</a:t>
            </a:r>
          </a:p>
          <a:p>
            <a:pPr algn="ctr"/>
            <a:endParaRPr lang="es-ES_tradnl" sz="2400" b="1" dirty="0">
              <a:solidFill>
                <a:schemeClr val="bg1"/>
              </a:solidFill>
            </a:endParaRPr>
          </a:p>
          <a:p>
            <a:pPr algn="ctr"/>
            <a:r>
              <a:rPr lang="es-ES_tradnl" sz="2400" b="1" dirty="0">
                <a:solidFill>
                  <a:schemeClr val="bg1"/>
                </a:solidFill>
              </a:rPr>
              <a:t>-Predecir el siguiente elemento de la secuencia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B53292-AC47-5581-E862-233D19E10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769" y="2494469"/>
            <a:ext cx="6273070" cy="32812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772926" y="1171826"/>
            <a:ext cx="5384039" cy="635000"/>
          </a:xfrm>
          <a:prstGeom prst="rect">
            <a:avLst/>
          </a:prstGeom>
          <a:solidFill>
            <a:srgbClr val="D2A6FF">
              <a:alpha val="87843"/>
            </a:srgbClr>
          </a:solidFill>
          <a:ln w="12700" cap="flat" cmpd="sng">
            <a:solidFill>
              <a:srgbClr val="ADF6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907154" y="1151749"/>
            <a:ext cx="53610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Elementos para crear las secuencias </a:t>
            </a:r>
            <a:endParaRPr sz="800" dirty="0"/>
          </a:p>
        </p:txBody>
      </p:sp>
      <p:grpSp>
        <p:nvGrpSpPr>
          <p:cNvPr id="183" name="Google Shape;183;p5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8" y="390743"/>
              <a:ext cx="1088022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30" y="535305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/>
          <p:nvPr/>
        </p:nvSpPr>
        <p:spPr>
          <a:xfrm>
            <a:off x="6213296" y="1973093"/>
            <a:ext cx="597870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400" dirty="0"/>
              <a:t>Tomar los datos y la longitud de la secuencia  como datos de entrada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400" dirty="0"/>
              <a:t>Inicializar datos de entrada y listas como objetivos de la predicción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400" dirty="0"/>
              <a:t>Iterar sobre los puntos de los datos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400" dirty="0"/>
              <a:t>Definir los datos de entrada y objetivos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400" dirty="0"/>
              <a:t>Añadir las listas pre inicializadas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400" dirty="0"/>
              <a:t>Retornar los datos de entrada y objetivos como un arreglo de </a:t>
            </a:r>
            <a:r>
              <a:rPr lang="es-ES_tradnl" sz="2400" dirty="0" err="1"/>
              <a:t>numpy</a:t>
            </a:r>
            <a:r>
              <a:rPr lang="es-ES_tradnl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03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0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4937" y="185859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426288" y="1459149"/>
            <a:ext cx="1089646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Red neuronal recurrente  </a:t>
            </a: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CFA9BC5-8B61-DB4F-DBAD-B83DE3DE83FD}"/>
              </a:ext>
            </a:extLst>
          </p:cNvPr>
          <p:cNvSpPr txBox="1"/>
          <p:nvPr/>
        </p:nvSpPr>
        <p:spPr>
          <a:xfrm>
            <a:off x="1031322" y="2930094"/>
            <a:ext cx="5703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bg1"/>
                </a:solidFill>
              </a:rPr>
              <a:t>-Tener conexiones y secuencias con los datos de entrada X </a:t>
            </a:r>
          </a:p>
          <a:p>
            <a:pPr algn="ctr"/>
            <a:r>
              <a:rPr lang="es-ES_tradnl" sz="2800" dirty="0">
                <a:solidFill>
                  <a:schemeClr val="bg1"/>
                </a:solidFill>
              </a:rPr>
              <a:t>-Generar resultados de la predicción en y con un estado oculto h</a:t>
            </a:r>
          </a:p>
          <a:p>
            <a:pPr algn="ctr"/>
            <a:endParaRPr lang="es-ES_tradnl" sz="28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6080A2-C3A8-F1E5-F60D-4068DCCDA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3852" y="2228550"/>
            <a:ext cx="1808334" cy="41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772926" y="1171826"/>
            <a:ext cx="5384039" cy="635000"/>
          </a:xfrm>
          <a:prstGeom prst="rect">
            <a:avLst/>
          </a:prstGeom>
          <a:solidFill>
            <a:srgbClr val="D2A6FF">
              <a:alpha val="87843"/>
            </a:srgbClr>
          </a:solidFill>
          <a:ln w="12700" cap="flat" cmpd="sng">
            <a:solidFill>
              <a:srgbClr val="ADF6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907153" y="1258514"/>
            <a:ext cx="53610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Arquitectura profunda 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RNNs</a:t>
            </a: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endParaRPr lang="es-CO" sz="900" dirty="0"/>
          </a:p>
        </p:txBody>
      </p:sp>
      <p:grpSp>
        <p:nvGrpSpPr>
          <p:cNvPr id="183" name="Google Shape;183;p5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8" y="390743"/>
              <a:ext cx="1088022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30" y="5353058"/>
            <a:ext cx="2339170" cy="112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2FD70A-7E95-2F06-5330-DF3D13C30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330" y="2377151"/>
            <a:ext cx="4840388" cy="36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6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772926" y="1171826"/>
            <a:ext cx="5384039" cy="635000"/>
          </a:xfrm>
          <a:prstGeom prst="rect">
            <a:avLst/>
          </a:prstGeom>
          <a:solidFill>
            <a:srgbClr val="D2A6FF">
              <a:alpha val="87843"/>
            </a:srgbClr>
          </a:solidFill>
          <a:ln w="12700" cap="flat" cmpd="sng">
            <a:solidFill>
              <a:srgbClr val="ADF6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772926" y="1258514"/>
            <a:ext cx="53610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Long short-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term</a:t>
            </a: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memory</a:t>
            </a: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problem</a:t>
            </a: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endParaRPr lang="es-CO" sz="900" dirty="0"/>
          </a:p>
        </p:txBody>
      </p:sp>
      <p:grpSp>
        <p:nvGrpSpPr>
          <p:cNvPr id="183" name="Google Shape;183;p5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8" y="390743"/>
              <a:ext cx="1088022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30" y="535305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69573F4-17C1-D45F-3819-394E7C78239E}"/>
              </a:ext>
            </a:extLst>
          </p:cNvPr>
          <p:cNvSpPr txBox="1"/>
          <p:nvPr/>
        </p:nvSpPr>
        <p:spPr>
          <a:xfrm>
            <a:off x="6659385" y="4580067"/>
            <a:ext cx="5312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/>
              <a:t>RNN células mantienen la memoria vía estados ocultos </a:t>
            </a:r>
          </a:p>
          <a:p>
            <a:endParaRPr lang="es-ES_tradnl" sz="2000" b="1" dirty="0"/>
          </a:p>
          <a:p>
            <a:r>
              <a:rPr lang="es-ES_tradnl" sz="2000" b="1" dirty="0"/>
              <a:t>Esta memoria es de muy corto plazo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E007D0-8644-7CDB-A4B1-DEE3426BE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334" y="1919696"/>
            <a:ext cx="3307948" cy="25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77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237</Words>
  <Application>Microsoft Macintosh PowerPoint</Application>
  <PresentationFormat>Panorámica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Nunito Sans Black</vt:lpstr>
      <vt:lpstr>Arial</vt:lpstr>
      <vt:lpstr>Nunito Sans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Cymetria Diseño</dc:creator>
  <cp:lastModifiedBy>Cristian Camilo Tirado Cifuentes</cp:lastModifiedBy>
  <cp:revision>12</cp:revision>
  <dcterms:created xsi:type="dcterms:W3CDTF">2023-12-20T20:41:55Z</dcterms:created>
  <dcterms:modified xsi:type="dcterms:W3CDTF">2024-07-01T17:59:32Z</dcterms:modified>
</cp:coreProperties>
</file>