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280da39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3280da39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280da39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280da39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280da39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280da39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280da39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280da39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280da397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280da39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280da397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280da39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3e390c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3e390c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3e390c51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3e390c51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3e390c51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3e390c51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3e390c5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3e390c5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42a9666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42a9666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3ef852fe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3ef852fe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a803189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a803189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a803189e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a803189e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a803189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a803189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42a9666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42a9666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2a9666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42a9666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3e390c5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3e390c5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280da397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280da397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416baa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416baa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416baa2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416baa2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416baa2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3416baa2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3e390c5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3e390c5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416baa2b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416baa2b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3068b2f4f_3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3068b2f4f_3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3068b2f4f_3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3068b2f4f_3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3068b2f4f_3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3068b2f4f_3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3068b2f4f_3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3068b2f4f_3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280da39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280da39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3e390c51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3e390c51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280da3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280da3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280da39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280da39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280da39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280da39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280da39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280da39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280da39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280da39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3.png"/><Relationship Id="rId10" Type="http://schemas.openxmlformats.org/officeDocument/2006/relationships/image" Target="../media/image20.png"/><Relationship Id="rId9"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44.png"/><Relationship Id="rId6"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0.png"/><Relationship Id="rId4" Type="http://schemas.openxmlformats.org/officeDocument/2006/relationships/image" Target="../media/image47.png"/><Relationship Id="rId5"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1.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a:t>¿Por qué la solución al problema de optimalidad funciona?</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 un poco de contexto…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0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Ejemplo 1.20</a:t>
            </a:r>
            <a:endParaRPr b="1">
              <a:solidFill>
                <a:srgbClr val="CC0000"/>
              </a:solidFill>
            </a:endParaRPr>
          </a:p>
        </p:txBody>
      </p:sp>
      <p:sp>
        <p:nvSpPr>
          <p:cNvPr id="121" name="Google Shape;121;p22"/>
          <p:cNvSpPr txBox="1"/>
          <p:nvPr>
            <p:ph idx="1" type="body"/>
          </p:nvPr>
        </p:nvSpPr>
        <p:spPr>
          <a:xfrm>
            <a:off x="311700" y="783925"/>
            <a:ext cx="8520600" cy="40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Consideramos la red neuronal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con función de activación ReLu:</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Para los parámetros</a:t>
            </a:r>
            <a:endParaRPr/>
          </a:p>
          <a:p>
            <a:pPr indent="0" lvl="0" marL="0" rtl="0" algn="l">
              <a:spcBef>
                <a:spcPts val="1200"/>
              </a:spcBef>
              <a:spcAft>
                <a:spcPts val="1200"/>
              </a:spcAft>
              <a:buNone/>
            </a:pPr>
            <a:r>
              <a:rPr lang="es"/>
              <a:t>la red funciona de la misma manera. </a:t>
            </a:r>
            <a:endParaRPr/>
          </a:p>
        </p:txBody>
      </p:sp>
      <p:pic>
        <p:nvPicPr>
          <p:cNvPr descr="\Phi(x,\theta) = \theta_1 \varrho_R(\theta_3x+\theta_5)+\theta_2\varrho_R(\theta_4x+\theta_6), \quad \theta\in \mathbb{R}&#10;^6, x\in \mathbb{R}" id="122" name="Google Shape;122;p22" title="MathEquation,#000000"/>
          <p:cNvPicPr preferRelativeResize="0"/>
          <p:nvPr/>
        </p:nvPicPr>
        <p:blipFill>
          <a:blip r:embed="rId3">
            <a:alphaModFix/>
          </a:blip>
          <a:stretch>
            <a:fillRect/>
          </a:stretch>
        </p:blipFill>
        <p:spPr>
          <a:xfrm>
            <a:off x="889000" y="1482313"/>
            <a:ext cx="7366000" cy="368300"/>
          </a:xfrm>
          <a:prstGeom prst="rect">
            <a:avLst/>
          </a:prstGeom>
          <a:noFill/>
          <a:ln>
            <a:noFill/>
          </a:ln>
        </p:spPr>
      </p:pic>
      <p:pic>
        <p:nvPicPr>
          <p:cNvPr descr="\varrho_R(x) = \max\{0,x\}" id="123" name="Google Shape;123;p22" title="MathEquation,#000000"/>
          <p:cNvPicPr preferRelativeResize="0"/>
          <p:nvPr/>
        </p:nvPicPr>
        <p:blipFill>
          <a:blip r:embed="rId4">
            <a:alphaModFix/>
          </a:blip>
          <a:stretch>
            <a:fillRect/>
          </a:stretch>
        </p:blipFill>
        <p:spPr>
          <a:xfrm>
            <a:off x="3512161" y="2655263"/>
            <a:ext cx="2394876" cy="338276"/>
          </a:xfrm>
          <a:prstGeom prst="rect">
            <a:avLst/>
          </a:prstGeom>
          <a:noFill/>
          <a:ln>
            <a:noFill/>
          </a:ln>
        </p:spPr>
      </p:pic>
      <p:pic>
        <p:nvPicPr>
          <p:cNvPr descr="\theta = (1,-1,1,1,1,0), \quad \bar\theta = (-1,1,1,1,0,1)" id="124" name="Google Shape;124;p22" title="MathEquation,#000000"/>
          <p:cNvPicPr preferRelativeResize="0"/>
          <p:nvPr/>
        </p:nvPicPr>
        <p:blipFill>
          <a:blip r:embed="rId5">
            <a:alphaModFix/>
          </a:blip>
          <a:stretch>
            <a:fillRect/>
          </a:stretch>
        </p:blipFill>
        <p:spPr>
          <a:xfrm>
            <a:off x="2637350" y="3212988"/>
            <a:ext cx="5357090" cy="368300"/>
          </a:xfrm>
          <a:prstGeom prst="rect">
            <a:avLst/>
          </a:prstGeom>
          <a:noFill/>
          <a:ln>
            <a:noFill/>
          </a:ln>
        </p:spPr>
      </p:pic>
      <p:pic>
        <p:nvPicPr>
          <p:cNvPr descr="\Phi(x,\theta) = \Phi(x, \bar\theta)" id="125" name="Google Shape;125;p22" title="MathEquation,#000000"/>
          <p:cNvPicPr preferRelativeResize="0"/>
          <p:nvPr/>
        </p:nvPicPr>
        <p:blipFill>
          <a:blip r:embed="rId6">
            <a:alphaModFix/>
          </a:blip>
          <a:stretch>
            <a:fillRect/>
          </a:stretch>
        </p:blipFill>
        <p:spPr>
          <a:xfrm>
            <a:off x="3512138" y="4247075"/>
            <a:ext cx="2119712" cy="36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597693" y="0"/>
            <a:ext cx="5948613"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p:nvPr/>
        </p:nvSpPr>
        <p:spPr>
          <a:xfrm>
            <a:off x="2223450" y="3257125"/>
            <a:ext cx="4697100" cy="17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 presentan problemas</a:t>
            </a:r>
            <a:endParaRPr/>
          </a:p>
        </p:txBody>
      </p:sp>
      <p:sp>
        <p:nvSpPr>
          <p:cNvPr id="137" name="Google Shape;137;p24"/>
          <p:cNvSpPr txBox="1"/>
          <p:nvPr>
            <p:ph idx="1" type="body"/>
          </p:nvPr>
        </p:nvSpPr>
        <p:spPr>
          <a:xfrm>
            <a:off x="215650" y="1116020"/>
            <a:ext cx="8520600" cy="214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000000"/>
                </a:solidFill>
              </a:rPr>
              <a:t>En particular este es no convexo pues:</a:t>
            </a:r>
            <a:endParaRPr>
              <a:solidFill>
                <a:srgbClr val="000000"/>
              </a:solidFill>
            </a:endParaRPr>
          </a:p>
        </p:txBody>
      </p:sp>
      <p:pic>
        <p:nvPicPr>
          <p:cNvPr descr="\frac{\theta+ \bar\theta}{2} = (0,0,1,1,1/2,1/2)" id="138" name="Google Shape;138;p24" title="MathEquation,#000000"/>
          <p:cNvPicPr preferRelativeResize="0"/>
          <p:nvPr/>
        </p:nvPicPr>
        <p:blipFill>
          <a:blip r:embed="rId3">
            <a:alphaModFix/>
          </a:blip>
          <a:stretch>
            <a:fillRect/>
          </a:stretch>
        </p:blipFill>
        <p:spPr>
          <a:xfrm>
            <a:off x="912950" y="2636225"/>
            <a:ext cx="2338412" cy="368300"/>
          </a:xfrm>
          <a:prstGeom prst="rect">
            <a:avLst/>
          </a:prstGeom>
          <a:noFill/>
          <a:ln>
            <a:noFill/>
          </a:ln>
        </p:spPr>
      </p:pic>
      <p:pic>
        <p:nvPicPr>
          <p:cNvPr descr="\Phi(\cdot, \frac{\theta + \bar\theta}{2}) = 0" id="139" name="Google Shape;139;p24" title="MathEquation,#000000"/>
          <p:cNvPicPr preferRelativeResize="0"/>
          <p:nvPr/>
        </p:nvPicPr>
        <p:blipFill>
          <a:blip r:embed="rId4">
            <a:alphaModFix/>
          </a:blip>
          <a:stretch>
            <a:fillRect/>
          </a:stretch>
        </p:blipFill>
        <p:spPr>
          <a:xfrm>
            <a:off x="3867188" y="2640063"/>
            <a:ext cx="1217520" cy="368300"/>
          </a:xfrm>
          <a:prstGeom prst="rect">
            <a:avLst/>
          </a:prstGeom>
          <a:noFill/>
          <a:ln>
            <a:noFill/>
          </a:ln>
        </p:spPr>
      </p:pic>
      <p:pic>
        <p:nvPicPr>
          <p:cNvPr descr="s = ((-1,0),(1,1))" id="140" name="Google Shape;140;p24" title="MathEquation,#000000"/>
          <p:cNvPicPr preferRelativeResize="0"/>
          <p:nvPr/>
        </p:nvPicPr>
        <p:blipFill>
          <a:blip r:embed="rId5">
            <a:alphaModFix/>
          </a:blip>
          <a:stretch>
            <a:fillRect/>
          </a:stretch>
        </p:blipFill>
        <p:spPr>
          <a:xfrm>
            <a:off x="4409150" y="1139300"/>
            <a:ext cx="2630714" cy="368300"/>
          </a:xfrm>
          <a:prstGeom prst="rect">
            <a:avLst/>
          </a:prstGeom>
          <a:noFill/>
          <a:ln>
            <a:noFill/>
          </a:ln>
        </p:spPr>
      </p:pic>
      <p:pic>
        <p:nvPicPr>
          <p:cNvPr descr="\hat{\mathcal{R}}_s(\Phi(\cdot, \theta) )= \hat{\mathcal{R}}_s(\Phi(\cdot, \bar\theta))=0," id="141" name="Google Shape;141;p24" title="MathEquation,#000000"/>
          <p:cNvPicPr preferRelativeResize="0"/>
          <p:nvPr/>
        </p:nvPicPr>
        <p:blipFill>
          <a:blip r:embed="rId6">
            <a:alphaModFix/>
          </a:blip>
          <a:stretch>
            <a:fillRect/>
          </a:stretch>
        </p:blipFill>
        <p:spPr>
          <a:xfrm>
            <a:off x="2408475" y="1855525"/>
            <a:ext cx="3549880" cy="368300"/>
          </a:xfrm>
          <a:prstGeom prst="rect">
            <a:avLst/>
          </a:prstGeom>
          <a:noFill/>
          <a:ln>
            <a:noFill/>
          </a:ln>
        </p:spPr>
      </p:pic>
      <p:pic>
        <p:nvPicPr>
          <p:cNvPr descr=" \hat{\mathcal{R}}_s(\Phi(\cdot, \frac{\theta+\bar\theta}{2})) = \frac{1}{2}" id="142" name="Google Shape;142;p24" title="MathEquation,#000000"/>
          <p:cNvPicPr preferRelativeResize="0"/>
          <p:nvPr/>
        </p:nvPicPr>
        <p:blipFill>
          <a:blip r:embed="rId7">
            <a:alphaModFix/>
          </a:blip>
          <a:stretch>
            <a:fillRect/>
          </a:stretch>
        </p:blipFill>
        <p:spPr>
          <a:xfrm>
            <a:off x="6048200" y="2636225"/>
            <a:ext cx="1703122" cy="368300"/>
          </a:xfrm>
          <a:prstGeom prst="rect">
            <a:avLst/>
          </a:prstGeom>
          <a:noFill/>
          <a:ln>
            <a:noFill/>
          </a:ln>
        </p:spPr>
      </p:pic>
      <p:sp>
        <p:nvSpPr>
          <p:cNvPr id="143" name="Google Shape;143;p24"/>
          <p:cNvSpPr/>
          <p:nvPr/>
        </p:nvSpPr>
        <p:spPr>
          <a:xfrm>
            <a:off x="2838863" y="4426075"/>
            <a:ext cx="132600" cy="14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5947988" y="4426075"/>
            <a:ext cx="132600" cy="14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4409138" y="3424600"/>
            <a:ext cx="132600" cy="14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heta" id="146" name="Google Shape;146;p24" title="MathEquation,#000000"/>
          <p:cNvPicPr preferRelativeResize="0"/>
          <p:nvPr/>
        </p:nvPicPr>
        <p:blipFill>
          <a:blip r:embed="rId8">
            <a:alphaModFix/>
          </a:blip>
          <a:stretch>
            <a:fillRect/>
          </a:stretch>
        </p:blipFill>
        <p:spPr>
          <a:xfrm>
            <a:off x="2874313" y="4623025"/>
            <a:ext cx="61726" cy="127001"/>
          </a:xfrm>
          <a:prstGeom prst="rect">
            <a:avLst/>
          </a:prstGeom>
          <a:noFill/>
          <a:ln>
            <a:noFill/>
          </a:ln>
        </p:spPr>
      </p:pic>
      <p:pic>
        <p:nvPicPr>
          <p:cNvPr descr="\bar\theta" id="147" name="Google Shape;147;p24" title="MathEquation,#000000"/>
          <p:cNvPicPr preferRelativeResize="0"/>
          <p:nvPr/>
        </p:nvPicPr>
        <p:blipFill>
          <a:blip r:embed="rId9">
            <a:alphaModFix/>
          </a:blip>
          <a:stretch>
            <a:fillRect/>
          </a:stretch>
        </p:blipFill>
        <p:spPr>
          <a:xfrm>
            <a:off x="5980413" y="4623025"/>
            <a:ext cx="67778" cy="126999"/>
          </a:xfrm>
          <a:prstGeom prst="rect">
            <a:avLst/>
          </a:prstGeom>
          <a:noFill/>
          <a:ln>
            <a:noFill/>
          </a:ln>
        </p:spPr>
      </p:pic>
      <p:pic>
        <p:nvPicPr>
          <p:cNvPr descr="\frac{\theta+\bar\theta}{2}" id="148" name="Google Shape;148;p24" title="MathEquation,#000000"/>
          <p:cNvPicPr preferRelativeResize="0"/>
          <p:nvPr/>
        </p:nvPicPr>
        <p:blipFill>
          <a:blip r:embed="rId10">
            <a:alphaModFix/>
          </a:blip>
          <a:stretch>
            <a:fillRect/>
          </a:stretch>
        </p:blipFill>
        <p:spPr>
          <a:xfrm>
            <a:off x="4352938" y="4559525"/>
            <a:ext cx="246004" cy="253999"/>
          </a:xfrm>
          <a:prstGeom prst="rect">
            <a:avLst/>
          </a:prstGeom>
          <a:noFill/>
          <a:ln>
            <a:noFill/>
          </a:ln>
        </p:spPr>
      </p:pic>
      <p:cxnSp>
        <p:nvCxnSpPr>
          <p:cNvPr id="149" name="Google Shape;149;p24"/>
          <p:cNvCxnSpPr>
            <a:stCxn id="143" idx="6"/>
            <a:endCxn id="144" idx="2"/>
          </p:cNvCxnSpPr>
          <p:nvPr/>
        </p:nvCxnSpPr>
        <p:spPr>
          <a:xfrm>
            <a:off x="2971463" y="4497475"/>
            <a:ext cx="2976600" cy="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4"/>
          <p:cNvSpPr/>
          <p:nvPr/>
        </p:nvSpPr>
        <p:spPr>
          <a:xfrm>
            <a:off x="2906200" y="3306748"/>
            <a:ext cx="3125300" cy="1202450"/>
          </a:xfrm>
          <a:custGeom>
            <a:rect b="b" l="l" r="r" t="t"/>
            <a:pathLst>
              <a:path extrusionOk="0" h="48098" w="125012">
                <a:moveTo>
                  <a:pt x="0" y="47637"/>
                </a:moveTo>
                <a:cubicBezTo>
                  <a:pt x="1999" y="43793"/>
                  <a:pt x="9226" y="31645"/>
                  <a:pt x="11994" y="24572"/>
                </a:cubicBezTo>
                <a:cubicBezTo>
                  <a:pt x="14762" y="17499"/>
                  <a:pt x="13378" y="7428"/>
                  <a:pt x="16607" y="5198"/>
                </a:cubicBezTo>
                <a:cubicBezTo>
                  <a:pt x="19836" y="2968"/>
                  <a:pt x="25217" y="10041"/>
                  <a:pt x="31368" y="11194"/>
                </a:cubicBezTo>
                <a:cubicBezTo>
                  <a:pt x="37519" y="12347"/>
                  <a:pt x="48283" y="12809"/>
                  <a:pt x="53511" y="12117"/>
                </a:cubicBezTo>
                <a:cubicBezTo>
                  <a:pt x="58739" y="11425"/>
                  <a:pt x="57970" y="4813"/>
                  <a:pt x="62737" y="7043"/>
                </a:cubicBezTo>
                <a:cubicBezTo>
                  <a:pt x="67504" y="9273"/>
                  <a:pt x="76345" y="25341"/>
                  <a:pt x="82111" y="25495"/>
                </a:cubicBezTo>
                <a:cubicBezTo>
                  <a:pt x="87877" y="25649"/>
                  <a:pt x="92106" y="11963"/>
                  <a:pt x="97334" y="7965"/>
                </a:cubicBezTo>
                <a:cubicBezTo>
                  <a:pt x="102562" y="3967"/>
                  <a:pt x="110020" y="-3029"/>
                  <a:pt x="113480" y="1507"/>
                </a:cubicBezTo>
                <a:cubicBezTo>
                  <a:pt x="116940" y="6043"/>
                  <a:pt x="116709" y="30723"/>
                  <a:pt x="118093" y="35182"/>
                </a:cubicBezTo>
                <a:cubicBezTo>
                  <a:pt x="119477" y="39641"/>
                  <a:pt x="120630" y="26110"/>
                  <a:pt x="121783" y="28263"/>
                </a:cubicBezTo>
                <a:cubicBezTo>
                  <a:pt x="122936" y="30416"/>
                  <a:pt x="124474" y="44792"/>
                  <a:pt x="125012" y="48098"/>
                </a:cubicBezTo>
              </a:path>
            </a:pathLst>
          </a:custGeom>
          <a:noFill/>
          <a:ln cap="flat" cmpd="sng" w="9525">
            <a:solidFill>
              <a:srgbClr val="00FFFF"/>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31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Más problemas</a:t>
            </a:r>
            <a:endParaRPr b="1">
              <a:solidFill>
                <a:srgbClr val="CC0000"/>
              </a:solidFill>
            </a:endParaRPr>
          </a:p>
        </p:txBody>
      </p:sp>
      <p:sp>
        <p:nvSpPr>
          <p:cNvPr id="156" name="Google Shape;156;p25"/>
          <p:cNvSpPr txBox="1"/>
          <p:nvPr>
            <p:ph idx="1" type="body"/>
          </p:nvPr>
        </p:nvSpPr>
        <p:spPr>
          <a:xfrm>
            <a:off x="311700" y="1211475"/>
            <a:ext cx="8520600" cy="2059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AutoNum type="arabicPeriod"/>
            </a:pPr>
            <a:r>
              <a:rPr lang="es" sz="1900">
                <a:solidFill>
                  <a:schemeClr val="dk1"/>
                </a:solidFill>
              </a:rPr>
              <a:t>Varios mínimos locales.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s" sz="1900">
                <a:solidFill>
                  <a:schemeClr val="dk1"/>
                </a:solidFill>
              </a:rPr>
              <a:t>Puntos de silla (algunos de alto orden, se desvanece la Hessiana). </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s" sz="1900">
                <a:solidFill>
                  <a:schemeClr val="dk1"/>
                </a:solidFill>
              </a:rPr>
              <a:t>Gradiente muy pequeño -&gt; Toma mucho tiempo.</a:t>
            </a:r>
            <a:endParaRPr sz="1900">
              <a:solidFill>
                <a:schemeClr val="dk1"/>
              </a:solidFill>
            </a:endParaRPr>
          </a:p>
          <a:p>
            <a:pPr indent="-349250" lvl="0" marL="457200" rtl="0" algn="l">
              <a:lnSpc>
                <a:spcPct val="100000"/>
              </a:lnSpc>
              <a:spcBef>
                <a:spcPts val="0"/>
              </a:spcBef>
              <a:spcAft>
                <a:spcPts val="0"/>
              </a:spcAft>
              <a:buSzPts val="1900"/>
              <a:buAutoNum type="arabicPeriod"/>
            </a:pPr>
            <a:r>
              <a:rPr lang="es" sz="1900">
                <a:solidFill>
                  <a:schemeClr val="dk1"/>
                </a:solidFill>
              </a:rPr>
              <a:t>En general para las L^p normas el conjunto de redes neuronales está lejos de ser convexo y cerrado.</a:t>
            </a:r>
            <a:endParaRPr sz="1900"/>
          </a:p>
          <a:p>
            <a:pPr indent="0" lvl="0" marL="457200" rtl="0" algn="l">
              <a:spcBef>
                <a:spcPts val="0"/>
              </a:spcBef>
              <a:spcAft>
                <a:spcPts val="1200"/>
              </a:spcAft>
              <a:buNone/>
            </a:pPr>
            <a:r>
              <a:t/>
            </a:r>
            <a:endParaRPr/>
          </a:p>
        </p:txBody>
      </p:sp>
      <p:sp>
        <p:nvSpPr>
          <p:cNvPr id="157" name="Google Shape;157;p25"/>
          <p:cNvSpPr txBox="1"/>
          <p:nvPr/>
        </p:nvSpPr>
        <p:spPr>
          <a:xfrm>
            <a:off x="416850" y="3525800"/>
            <a:ext cx="8310300" cy="1062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900">
                <a:solidFill>
                  <a:schemeClr val="dk1"/>
                </a:solidFill>
              </a:rPr>
              <a:t>A pesar de todos estos problemas, el aprendizaje profundo usando SGD funciona muy bien en la práctica. Este fenómeno no puede ser explicado bajo el marco clásico de la teoría del aprendizaje. </a:t>
            </a:r>
            <a:endParaRPr sz="19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6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Algunas posibles explicaciones</a:t>
            </a:r>
            <a:endParaRPr b="1">
              <a:solidFill>
                <a:srgbClr val="CC0000"/>
              </a:solidFill>
            </a:endParaRPr>
          </a:p>
        </p:txBody>
      </p:sp>
      <p:sp>
        <p:nvSpPr>
          <p:cNvPr id="163" name="Google Shape;163;p26"/>
          <p:cNvSpPr txBox="1"/>
          <p:nvPr>
            <p:ph type="title"/>
          </p:nvPr>
        </p:nvSpPr>
        <p:spPr>
          <a:xfrm>
            <a:off x="311700" y="1785350"/>
            <a:ext cx="8520600" cy="2635500"/>
          </a:xfrm>
          <a:prstGeom prst="rect">
            <a:avLst/>
          </a:prstGeom>
        </p:spPr>
        <p:txBody>
          <a:bodyPr anchorCtr="0" anchor="t" bIns="91425" lIns="91425" spcFirstLastPara="1" rIns="91425" wrap="square" tIns="91425">
            <a:normAutofit/>
          </a:bodyPr>
          <a:lstStyle/>
          <a:p>
            <a:pPr indent="-363220" lvl="0" marL="457200" rtl="0" algn="l">
              <a:spcBef>
                <a:spcPts val="0"/>
              </a:spcBef>
              <a:spcAft>
                <a:spcPts val="0"/>
              </a:spcAft>
              <a:buSzPts val="2120"/>
              <a:buAutoNum type="arabicPeriod"/>
            </a:pPr>
            <a:r>
              <a:rPr b="1" lang="es" sz="2120"/>
              <a:t>Análisis del “paisaje” (gráfica) de la función de pérdida.</a:t>
            </a:r>
            <a:endParaRPr b="1" sz="2120"/>
          </a:p>
          <a:p>
            <a:pPr indent="0" lvl="0" marL="914400" rtl="0" algn="l">
              <a:spcBef>
                <a:spcPts val="0"/>
              </a:spcBef>
              <a:spcAft>
                <a:spcPts val="0"/>
              </a:spcAft>
              <a:buNone/>
            </a:pPr>
            <a:r>
              <a:t/>
            </a:r>
            <a:endParaRPr b="1" sz="2120"/>
          </a:p>
          <a:p>
            <a:pPr indent="-363220" lvl="0" marL="457200" rtl="0" algn="l">
              <a:spcBef>
                <a:spcPts val="0"/>
              </a:spcBef>
              <a:spcAft>
                <a:spcPts val="0"/>
              </a:spcAft>
              <a:buSzPts val="2120"/>
              <a:buAutoNum type="arabicPeriod"/>
            </a:pPr>
            <a:r>
              <a:rPr b="1" lang="es" sz="2120"/>
              <a:t>Convergencia de SGD para redes neuronales sobre-parametrizadas </a:t>
            </a:r>
            <a:r>
              <a:rPr b="1" i="1" lang="es" sz="2120"/>
              <a:t>(Demostrable)</a:t>
            </a:r>
            <a:r>
              <a:rPr b="1" lang="es" sz="2120"/>
              <a:t>. </a:t>
            </a:r>
            <a:endParaRPr b="1" sz="21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361300" y="318800"/>
            <a:ext cx="5332200" cy="72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120">
                <a:solidFill>
                  <a:srgbClr val="CC0000"/>
                </a:solidFill>
              </a:rPr>
              <a:t>1.1 </a:t>
            </a:r>
            <a:r>
              <a:rPr b="1" lang="es" sz="2120">
                <a:solidFill>
                  <a:srgbClr val="CC0000"/>
                </a:solidFill>
              </a:rPr>
              <a:t>Interpretación del vidrio de espín.</a:t>
            </a:r>
            <a:endParaRPr b="1" sz="2120">
              <a:solidFill>
                <a:srgbClr val="CC0000"/>
              </a:solidFill>
            </a:endParaRPr>
          </a:p>
          <a:p>
            <a:pPr indent="0" lvl="0" marL="0" rtl="0" algn="l">
              <a:spcBef>
                <a:spcPts val="0"/>
              </a:spcBef>
              <a:spcAft>
                <a:spcPts val="0"/>
              </a:spcAft>
              <a:buNone/>
            </a:pPr>
            <a:r>
              <a:t/>
            </a:r>
            <a:endParaRPr/>
          </a:p>
        </p:txBody>
      </p:sp>
      <p:sp>
        <p:nvSpPr>
          <p:cNvPr id="169" name="Google Shape;169;p27"/>
          <p:cNvSpPr txBox="1"/>
          <p:nvPr>
            <p:ph type="title"/>
          </p:nvPr>
        </p:nvSpPr>
        <p:spPr>
          <a:xfrm>
            <a:off x="361300" y="1147725"/>
            <a:ext cx="5016900" cy="2635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820"/>
              <a:t>El </a:t>
            </a:r>
            <a:r>
              <a:rPr b="1" lang="es" sz="1820"/>
              <a:t>hamiltoniano </a:t>
            </a:r>
            <a:r>
              <a:rPr lang="es" sz="1820"/>
              <a:t>de un sistema es un operador (función) que corresponde a la energía total del sistema (energía potencial + energía cinética).</a:t>
            </a:r>
            <a:endParaRPr sz="1820"/>
          </a:p>
          <a:p>
            <a:pPr indent="0" lvl="0" marL="0" rtl="0" algn="just">
              <a:spcBef>
                <a:spcPts val="0"/>
              </a:spcBef>
              <a:spcAft>
                <a:spcPts val="0"/>
              </a:spcAft>
              <a:buNone/>
            </a:pPr>
            <a:r>
              <a:t/>
            </a:r>
            <a:endParaRPr b="1" sz="1820"/>
          </a:p>
          <a:p>
            <a:pPr indent="0" lvl="0" marL="0" rtl="0" algn="just">
              <a:spcBef>
                <a:spcPts val="0"/>
              </a:spcBef>
              <a:spcAft>
                <a:spcPts val="0"/>
              </a:spcAft>
              <a:buNone/>
            </a:pPr>
            <a:r>
              <a:rPr lang="es" sz="1820"/>
              <a:t>El </a:t>
            </a:r>
            <a:r>
              <a:rPr b="1" lang="es" sz="1820"/>
              <a:t>vidrio de espín</a:t>
            </a:r>
            <a:r>
              <a:rPr lang="es" sz="1820"/>
              <a:t> es un sistema magnético </a:t>
            </a:r>
            <a:r>
              <a:rPr lang="es" sz="1820"/>
              <a:t>caracterizado</a:t>
            </a:r>
            <a:r>
              <a:rPr lang="es" sz="1820"/>
              <a:t> por la </a:t>
            </a:r>
            <a:r>
              <a:rPr lang="es" sz="1820"/>
              <a:t>aleatoriedad</a:t>
            </a:r>
            <a:r>
              <a:rPr lang="es" sz="1820"/>
              <a:t> de los espíns, entre otras cosas.</a:t>
            </a:r>
            <a:endParaRPr sz="1820" u="sng"/>
          </a:p>
        </p:txBody>
      </p:sp>
      <p:pic>
        <p:nvPicPr>
          <p:cNvPr id="170" name="Google Shape;170;p27"/>
          <p:cNvPicPr preferRelativeResize="0"/>
          <p:nvPr/>
        </p:nvPicPr>
        <p:blipFill>
          <a:blip r:embed="rId3">
            <a:alphaModFix/>
          </a:blip>
          <a:stretch>
            <a:fillRect/>
          </a:stretch>
        </p:blipFill>
        <p:spPr>
          <a:xfrm>
            <a:off x="5842325" y="76200"/>
            <a:ext cx="3050113" cy="499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501800" y="438750"/>
            <a:ext cx="3642600" cy="26355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t/>
            </a:r>
            <a:endParaRPr b="1" sz="1820"/>
          </a:p>
          <a:p>
            <a:pPr indent="0" lvl="0" marL="0" rtl="0" algn="just">
              <a:spcBef>
                <a:spcPts val="0"/>
              </a:spcBef>
              <a:spcAft>
                <a:spcPts val="0"/>
              </a:spcAft>
              <a:buNone/>
            </a:pPr>
            <a:r>
              <a:rPr lang="es" sz="1820"/>
              <a:t>Para modelos de</a:t>
            </a:r>
            <a:r>
              <a:rPr lang="es" sz="1820"/>
              <a:t> </a:t>
            </a:r>
            <a:r>
              <a:rPr b="1" lang="es" sz="1820"/>
              <a:t>vidrio de espín, </a:t>
            </a:r>
            <a:r>
              <a:rPr lang="es" sz="1820"/>
              <a:t>el </a:t>
            </a:r>
            <a:r>
              <a:rPr b="1" lang="es" sz="1820"/>
              <a:t>hamiltoniano </a:t>
            </a:r>
            <a:r>
              <a:rPr lang="es" sz="1820"/>
              <a:t>tiene cierta propiedad sobre la matriz Hessiana cuando esta es  evaluada en sus puntos críticos.</a:t>
            </a:r>
            <a:endParaRPr sz="1820"/>
          </a:p>
          <a:p>
            <a:pPr indent="0" lvl="0" marL="0" rtl="0" algn="just">
              <a:spcBef>
                <a:spcPts val="0"/>
              </a:spcBef>
              <a:spcAft>
                <a:spcPts val="0"/>
              </a:spcAft>
              <a:buNone/>
            </a:pPr>
            <a:r>
              <a:t/>
            </a:r>
            <a:endParaRPr sz="1820"/>
          </a:p>
          <a:p>
            <a:pPr indent="0" lvl="0" marL="0" rtl="0" algn="just">
              <a:spcBef>
                <a:spcPts val="0"/>
              </a:spcBef>
              <a:spcAft>
                <a:spcPts val="0"/>
              </a:spcAft>
              <a:buNone/>
            </a:pPr>
            <a:r>
              <a:rPr lang="es" sz="1820"/>
              <a:t>Esta propiedad implica una </a:t>
            </a:r>
            <a:r>
              <a:rPr b="1" lang="es" sz="1820"/>
              <a:t>relación </a:t>
            </a:r>
            <a:r>
              <a:rPr lang="es" sz="1820"/>
              <a:t>entre la </a:t>
            </a:r>
            <a:r>
              <a:rPr b="1" lang="es" sz="1820"/>
              <a:t>inestabilidad </a:t>
            </a:r>
            <a:r>
              <a:rPr lang="es" sz="1820"/>
              <a:t>de un punto crítico y su </a:t>
            </a:r>
            <a:r>
              <a:rPr b="1" lang="es" sz="1820"/>
              <a:t>diferencia respecto al mínimo global</a:t>
            </a:r>
            <a:r>
              <a:rPr lang="es" sz="1820"/>
              <a:t>. Si usamos SGD y en alguna de sus iteraciones nos encontramos con un mínimo local de este hamiltoniano, es probable que su valor sea cercano al del mínimo global. </a:t>
            </a:r>
            <a:endParaRPr sz="1820" u="sng"/>
          </a:p>
        </p:txBody>
      </p:sp>
      <p:pic>
        <p:nvPicPr>
          <p:cNvPr id="176" name="Google Shape;176;p28"/>
          <p:cNvPicPr preferRelativeResize="0"/>
          <p:nvPr/>
        </p:nvPicPr>
        <p:blipFill>
          <a:blip r:embed="rId3">
            <a:alphaModFix/>
          </a:blip>
          <a:stretch>
            <a:fillRect/>
          </a:stretch>
        </p:blipFill>
        <p:spPr>
          <a:xfrm>
            <a:off x="4321675" y="91450"/>
            <a:ext cx="4668825" cy="476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291600" y="361325"/>
            <a:ext cx="3491700" cy="55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1" lang="es" sz="2037"/>
              <a:t>Punto crítico estable</a:t>
            </a:r>
            <a:endParaRPr b="1" sz="2037"/>
          </a:p>
          <a:p>
            <a:pPr indent="0" lvl="0" marL="0" rtl="0" algn="just">
              <a:spcBef>
                <a:spcPts val="0"/>
              </a:spcBef>
              <a:spcAft>
                <a:spcPts val="0"/>
              </a:spcAft>
              <a:buSzPts val="990"/>
              <a:buNone/>
            </a:pPr>
            <a:r>
              <a:t/>
            </a:r>
            <a:endParaRPr sz="1637" u="sng"/>
          </a:p>
        </p:txBody>
      </p:sp>
      <p:sp>
        <p:nvSpPr>
          <p:cNvPr id="182" name="Google Shape;182;p29"/>
          <p:cNvSpPr txBox="1"/>
          <p:nvPr>
            <p:ph type="title"/>
          </p:nvPr>
        </p:nvSpPr>
        <p:spPr>
          <a:xfrm>
            <a:off x="4572000" y="361325"/>
            <a:ext cx="3491700" cy="55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b="1" lang="es" sz="2037"/>
              <a:t>Punto crítico no estable</a:t>
            </a:r>
            <a:endParaRPr b="1" sz="2037"/>
          </a:p>
          <a:p>
            <a:pPr indent="0" lvl="0" marL="0" rtl="0" algn="just">
              <a:spcBef>
                <a:spcPts val="0"/>
              </a:spcBef>
              <a:spcAft>
                <a:spcPts val="0"/>
              </a:spcAft>
              <a:buSzPts val="990"/>
              <a:buNone/>
            </a:pPr>
            <a:r>
              <a:t/>
            </a:r>
            <a:endParaRPr sz="1637" u="sng"/>
          </a:p>
        </p:txBody>
      </p:sp>
      <p:pic>
        <p:nvPicPr>
          <p:cNvPr id="183" name="Google Shape;183;p29"/>
          <p:cNvPicPr preferRelativeResize="0"/>
          <p:nvPr/>
        </p:nvPicPr>
        <p:blipFill>
          <a:blip r:embed="rId3">
            <a:alphaModFix/>
          </a:blip>
          <a:stretch>
            <a:fillRect/>
          </a:stretch>
        </p:blipFill>
        <p:spPr>
          <a:xfrm>
            <a:off x="224575" y="1764125"/>
            <a:ext cx="3625750" cy="2844425"/>
          </a:xfrm>
          <a:prstGeom prst="rect">
            <a:avLst/>
          </a:prstGeom>
          <a:noFill/>
          <a:ln>
            <a:noFill/>
          </a:ln>
        </p:spPr>
      </p:pic>
      <p:pic>
        <p:nvPicPr>
          <p:cNvPr id="184" name="Google Shape;184;p29"/>
          <p:cNvPicPr preferRelativeResize="0"/>
          <p:nvPr/>
        </p:nvPicPr>
        <p:blipFill>
          <a:blip r:embed="rId4">
            <a:alphaModFix/>
          </a:blip>
          <a:stretch>
            <a:fillRect/>
          </a:stretch>
        </p:blipFill>
        <p:spPr>
          <a:xfrm>
            <a:off x="4572000" y="1551550"/>
            <a:ext cx="3972150" cy="323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nvSpPr>
        <p:spPr>
          <a:xfrm>
            <a:off x="361300" y="318800"/>
            <a:ext cx="7842900" cy="105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120">
                <a:solidFill>
                  <a:srgbClr val="CC0000"/>
                </a:solidFill>
              </a:rPr>
              <a:t>¿Cómo se relaciona lo anterior con la función de pérdida o riesgo de las redes neuronales?</a:t>
            </a:r>
            <a:endParaRPr b="1" sz="2120">
              <a:solidFill>
                <a:srgbClr val="CC0000"/>
              </a:solidFill>
            </a:endParaRPr>
          </a:p>
          <a:p>
            <a:pPr indent="0" lvl="0" marL="0" rtl="0" algn="l">
              <a:spcBef>
                <a:spcPts val="0"/>
              </a:spcBef>
              <a:spcAft>
                <a:spcPts val="0"/>
              </a:spcAft>
              <a:buNone/>
            </a:pPr>
            <a:r>
              <a:t/>
            </a:r>
            <a:endParaRPr/>
          </a:p>
        </p:txBody>
      </p:sp>
      <p:sp>
        <p:nvSpPr>
          <p:cNvPr id="190" name="Google Shape;190;p30"/>
          <p:cNvSpPr txBox="1"/>
          <p:nvPr>
            <p:ph type="title"/>
          </p:nvPr>
        </p:nvSpPr>
        <p:spPr>
          <a:xfrm>
            <a:off x="361300" y="1371500"/>
            <a:ext cx="8416800" cy="177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b="1" sz="1820"/>
          </a:p>
          <a:p>
            <a:pPr indent="0" lvl="0" marL="0" rtl="0" algn="just">
              <a:spcBef>
                <a:spcPts val="0"/>
              </a:spcBef>
              <a:spcAft>
                <a:spcPts val="0"/>
              </a:spcAft>
              <a:buNone/>
            </a:pPr>
            <a:r>
              <a:rPr lang="es" sz="1820"/>
              <a:t>Asumiendo algunas simplificaciones, se demostró que </a:t>
            </a:r>
            <a:r>
              <a:rPr b="1" lang="es" sz="1820"/>
              <a:t>la función de pérdida de una red neuronal con inputs aleatorios</a:t>
            </a:r>
            <a:r>
              <a:rPr lang="es" sz="1820"/>
              <a:t> (parámetros aleatorios) puede ser considerado como el hamiltoniano de un modelo de vidrio de espín.</a:t>
            </a:r>
            <a:endParaRPr sz="1820"/>
          </a:p>
        </p:txBody>
      </p:sp>
      <p:sp>
        <p:nvSpPr>
          <p:cNvPr id="191" name="Google Shape;191;p30"/>
          <p:cNvSpPr txBox="1"/>
          <p:nvPr>
            <p:ph type="title"/>
          </p:nvPr>
        </p:nvSpPr>
        <p:spPr>
          <a:xfrm>
            <a:off x="363600" y="3032950"/>
            <a:ext cx="8416800" cy="1774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1820"/>
              <a:t>Algunas de las suposiciones realizadas para concluir esta relación no siempre se mantienen en la práctica, pero las propiedades mencionadas respecto a los puntos críticos sí se presentan usualmente en la práctica.</a:t>
            </a:r>
            <a:endParaRPr sz="18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688">
                <a:solidFill>
                  <a:srgbClr val="CC0000"/>
                </a:solidFill>
              </a:rPr>
              <a:t>1.2 Caminos a lo largo del espacio de parámetros</a:t>
            </a:r>
            <a:r>
              <a:rPr b="1" lang="es">
                <a:solidFill>
                  <a:srgbClr val="CC0000"/>
                </a:solidFill>
              </a:rPr>
              <a:t> </a:t>
            </a:r>
            <a:endParaRPr b="1">
              <a:solidFill>
                <a:srgbClr val="CC0000"/>
              </a:solidFill>
            </a:endParaRPr>
          </a:p>
        </p:txBody>
      </p:sp>
      <p:sp>
        <p:nvSpPr>
          <p:cNvPr id="197" name="Google Shape;197;p31"/>
          <p:cNvSpPr txBox="1"/>
          <p:nvPr>
            <p:ph idx="1" type="body"/>
          </p:nvPr>
        </p:nvSpPr>
        <p:spPr>
          <a:xfrm>
            <a:off x="311700" y="1152475"/>
            <a:ext cx="8424600" cy="22386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s">
                <a:solidFill>
                  <a:srgbClr val="000000"/>
                </a:solidFill>
              </a:rPr>
              <a:t>Otra línea centra sus esfuerzos en estudiar caminos a lo largo del espacio de parámetros. En particular, los caminos de interés son aquellos en los que el riesgo empírico asociado a los parámetros del camino, es monótono. La existencia de un camino en el que el riesgo empírico es no-creciente que vaya de cualquier punto al mínimo global, garantizaría la no existencia de mínimos no globales. </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Contenido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Contexto</a:t>
            </a:r>
            <a:endParaRPr/>
          </a:p>
          <a:p>
            <a:pPr indent="-317500" lvl="1" marL="914400" rtl="0" algn="l">
              <a:spcBef>
                <a:spcPts val="0"/>
              </a:spcBef>
              <a:spcAft>
                <a:spcPts val="0"/>
              </a:spcAft>
              <a:buSzPts val="1400"/>
              <a:buAutoNum type="alphaLcPeriod"/>
            </a:pPr>
            <a:r>
              <a:rPr lang="es" sz="1400"/>
              <a:t>Función de pérdida y riesgo empírico</a:t>
            </a:r>
            <a:endParaRPr sz="1400"/>
          </a:p>
          <a:p>
            <a:pPr indent="-317500" lvl="1" marL="914400" rtl="0" algn="l">
              <a:spcBef>
                <a:spcPts val="0"/>
              </a:spcBef>
              <a:spcAft>
                <a:spcPts val="0"/>
              </a:spcAft>
              <a:buSzPts val="1400"/>
              <a:buAutoNum type="alphaLcPeriod"/>
            </a:pPr>
            <a:r>
              <a:rPr lang="es" sz="1400"/>
              <a:t>Gradiente en descenso estocástico</a:t>
            </a:r>
            <a:endParaRPr sz="1400"/>
          </a:p>
          <a:p>
            <a:pPr indent="-317500" lvl="1" marL="914400" rtl="0" algn="l">
              <a:spcBef>
                <a:spcPts val="0"/>
              </a:spcBef>
              <a:spcAft>
                <a:spcPts val="0"/>
              </a:spcAft>
              <a:buSzPts val="1400"/>
              <a:buAutoNum type="alphaLcPeriod"/>
            </a:pPr>
            <a:r>
              <a:rPr lang="es" sz="1400"/>
              <a:t>Convexidad</a:t>
            </a:r>
            <a:endParaRPr sz="1400"/>
          </a:p>
          <a:p>
            <a:pPr indent="-342900" lvl="0" marL="457200" rtl="0" algn="l">
              <a:spcBef>
                <a:spcPts val="0"/>
              </a:spcBef>
              <a:spcAft>
                <a:spcPts val="0"/>
              </a:spcAft>
              <a:buSzPts val="1800"/>
              <a:buAutoNum type="arabicPeriod"/>
            </a:pPr>
            <a:r>
              <a:rPr lang="es"/>
              <a:t>Problemas</a:t>
            </a:r>
            <a:endParaRPr/>
          </a:p>
          <a:p>
            <a:pPr indent="-317500" lvl="1" marL="914400" rtl="0" algn="l">
              <a:spcBef>
                <a:spcPts val="0"/>
              </a:spcBef>
              <a:spcAft>
                <a:spcPts val="0"/>
              </a:spcAft>
              <a:buSzPts val="1400"/>
              <a:buAutoNum type="alphaLcPeriod"/>
            </a:pPr>
            <a:r>
              <a:rPr lang="es"/>
              <a:t>Ejemplo</a:t>
            </a:r>
            <a:endParaRPr/>
          </a:p>
          <a:p>
            <a:pPr indent="-342900" lvl="0" marL="457200" rtl="0" algn="l">
              <a:spcBef>
                <a:spcPts val="0"/>
              </a:spcBef>
              <a:spcAft>
                <a:spcPts val="0"/>
              </a:spcAft>
              <a:buSzPts val="1800"/>
              <a:buAutoNum type="arabicPeriod"/>
            </a:pPr>
            <a:r>
              <a:rPr lang="es"/>
              <a:t>Posibles explicaciones</a:t>
            </a:r>
            <a:endParaRPr/>
          </a:p>
          <a:p>
            <a:pPr indent="-317500" lvl="1" marL="914400" rtl="0" algn="l">
              <a:spcBef>
                <a:spcPts val="0"/>
              </a:spcBef>
              <a:spcAft>
                <a:spcPts val="0"/>
              </a:spcAft>
              <a:buSzPts val="1400"/>
              <a:buAutoNum type="alphaLcPeriod"/>
            </a:pPr>
            <a:r>
              <a:rPr lang="es"/>
              <a:t>Analogía física</a:t>
            </a:r>
            <a:endParaRPr/>
          </a:p>
          <a:p>
            <a:pPr indent="-317500" lvl="1" marL="914400" rtl="0" algn="l">
              <a:spcBef>
                <a:spcPts val="0"/>
              </a:spcBef>
              <a:spcAft>
                <a:spcPts val="0"/>
              </a:spcAft>
              <a:buSzPts val="1400"/>
              <a:buAutoNum type="alphaLcPeriod"/>
            </a:pPr>
            <a:r>
              <a:rPr lang="es"/>
              <a:t>Caminos y conjuntos de nivel</a:t>
            </a:r>
            <a:endParaRPr/>
          </a:p>
          <a:p>
            <a:pPr indent="-317500" lvl="1" marL="914400" rtl="0" algn="l">
              <a:spcBef>
                <a:spcPts val="0"/>
              </a:spcBef>
              <a:spcAft>
                <a:spcPts val="0"/>
              </a:spcAft>
              <a:buSzPts val="1400"/>
              <a:buAutoNum type="alphaLcPeriod"/>
            </a:pPr>
            <a:r>
              <a:rPr lang="es"/>
              <a:t>Convergencia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2"/>
          <p:cNvPicPr preferRelativeResize="0"/>
          <p:nvPr/>
        </p:nvPicPr>
        <p:blipFill>
          <a:blip r:embed="rId3">
            <a:alphaModFix/>
          </a:blip>
          <a:stretch>
            <a:fillRect/>
          </a:stretch>
        </p:blipFill>
        <p:spPr>
          <a:xfrm>
            <a:off x="0" y="819026"/>
            <a:ext cx="9144001" cy="24464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3"/>
          <p:cNvPicPr preferRelativeResize="0"/>
          <p:nvPr/>
        </p:nvPicPr>
        <p:blipFill rotWithShape="1">
          <a:blip r:embed="rId3">
            <a:alphaModFix/>
          </a:blip>
          <a:srcRect b="21441" l="5553" r="0" t="25421"/>
          <a:stretch/>
        </p:blipFill>
        <p:spPr>
          <a:xfrm>
            <a:off x="-2655300" y="1399322"/>
            <a:ext cx="15715250" cy="1235450"/>
          </a:xfrm>
          <a:prstGeom prst="rect">
            <a:avLst/>
          </a:prstGeom>
          <a:noFill/>
          <a:ln>
            <a:noFill/>
          </a:ln>
        </p:spPr>
      </p:pic>
      <p:sp>
        <p:nvSpPr>
          <p:cNvPr id="208" name="Google Shape;208;p33"/>
          <p:cNvSpPr txBox="1"/>
          <p:nvPr/>
        </p:nvSpPr>
        <p:spPr>
          <a:xfrm>
            <a:off x="941250" y="567300"/>
            <a:ext cx="726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t>Luego podemos pasar a definir uno de los elementos más importantes del análisis que se va a realizar; los conjuntos de nivel:</a:t>
            </a:r>
            <a:endParaRPr sz="1800"/>
          </a:p>
        </p:txBody>
      </p:sp>
      <p:pic>
        <p:nvPicPr>
          <p:cNvPr id="209" name="Google Shape;209;p33"/>
          <p:cNvPicPr preferRelativeResize="0"/>
          <p:nvPr/>
        </p:nvPicPr>
        <p:blipFill>
          <a:blip r:embed="rId4">
            <a:alphaModFix/>
          </a:blip>
          <a:stretch>
            <a:fillRect/>
          </a:stretch>
        </p:blipFill>
        <p:spPr>
          <a:xfrm>
            <a:off x="-355125" y="2370025"/>
            <a:ext cx="9854250" cy="202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714425" y="139800"/>
            <a:ext cx="10572850" cy="1889875"/>
          </a:xfrm>
          <a:prstGeom prst="rect">
            <a:avLst/>
          </a:prstGeom>
          <a:noFill/>
          <a:ln>
            <a:noFill/>
          </a:ln>
        </p:spPr>
      </p:pic>
      <p:pic>
        <p:nvPicPr>
          <p:cNvPr id="215" name="Google Shape;215;p34"/>
          <p:cNvPicPr preferRelativeResize="0"/>
          <p:nvPr/>
        </p:nvPicPr>
        <p:blipFill>
          <a:blip r:embed="rId4">
            <a:alphaModFix/>
          </a:blip>
          <a:stretch>
            <a:fillRect/>
          </a:stretch>
        </p:blipFill>
        <p:spPr>
          <a:xfrm>
            <a:off x="-818350" y="3062036"/>
            <a:ext cx="10572850" cy="1853439"/>
          </a:xfrm>
          <a:prstGeom prst="rect">
            <a:avLst/>
          </a:prstGeom>
          <a:noFill/>
          <a:ln>
            <a:noFill/>
          </a:ln>
        </p:spPr>
      </p:pic>
      <p:sp>
        <p:nvSpPr>
          <p:cNvPr id="216" name="Google Shape;216;p34"/>
          <p:cNvSpPr txBox="1"/>
          <p:nvPr/>
        </p:nvSpPr>
        <p:spPr>
          <a:xfrm>
            <a:off x="1122000" y="2697825"/>
            <a:ext cx="72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7" name="Google Shape;217;p34"/>
          <p:cNvSpPr txBox="1"/>
          <p:nvPr/>
        </p:nvSpPr>
        <p:spPr>
          <a:xfrm>
            <a:off x="832025" y="2217750"/>
            <a:ext cx="7261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t>pero…</a:t>
            </a:r>
            <a:endParaRPr sz="1700"/>
          </a:p>
          <a:p>
            <a:pPr indent="0" lvl="0" marL="0" rtl="0" algn="l">
              <a:spcBef>
                <a:spcPts val="0"/>
              </a:spcBef>
              <a:spcAft>
                <a:spcPts val="0"/>
              </a:spcAft>
              <a:buNone/>
            </a:pPr>
            <a:r>
              <a:rPr lang="es" sz="1700"/>
              <a:t>para redes del tipo</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rotWithShape="1">
          <a:blip r:embed="rId3">
            <a:alphaModFix/>
          </a:blip>
          <a:srcRect b="4465" l="41861" r="16024" t="27149"/>
          <a:stretch/>
        </p:blipFill>
        <p:spPr>
          <a:xfrm>
            <a:off x="2042063" y="406562"/>
            <a:ext cx="5059883" cy="4330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idx="1" type="body"/>
          </p:nvPr>
        </p:nvSpPr>
        <p:spPr>
          <a:xfrm>
            <a:off x="1006800" y="1796400"/>
            <a:ext cx="7130400" cy="155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000000"/>
              </a:solidFill>
            </a:endParaRPr>
          </a:p>
        </p:txBody>
      </p:sp>
      <p:pic>
        <p:nvPicPr>
          <p:cNvPr id="228" name="Google Shape;228;p36"/>
          <p:cNvPicPr preferRelativeResize="0"/>
          <p:nvPr/>
        </p:nvPicPr>
        <p:blipFill>
          <a:blip r:embed="rId3">
            <a:alphaModFix/>
          </a:blip>
          <a:stretch>
            <a:fillRect/>
          </a:stretch>
        </p:blipFill>
        <p:spPr>
          <a:xfrm>
            <a:off x="0" y="1412831"/>
            <a:ext cx="9143999" cy="2317838"/>
          </a:xfrm>
          <a:prstGeom prst="rect">
            <a:avLst/>
          </a:prstGeom>
          <a:noFill/>
          <a:ln>
            <a:noFill/>
          </a:ln>
        </p:spPr>
      </p:pic>
      <p:sp>
        <p:nvSpPr>
          <p:cNvPr id="229" name="Google Shape;229;p36"/>
          <p:cNvSpPr txBox="1"/>
          <p:nvPr/>
        </p:nvSpPr>
        <p:spPr>
          <a:xfrm>
            <a:off x="941250" y="441225"/>
            <a:ext cx="726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600">
                <a:solidFill>
                  <a:srgbClr val="CC0000"/>
                </a:solidFill>
              </a:rPr>
              <a:t>Resultado principal</a:t>
            </a:r>
            <a:endParaRPr sz="2600">
              <a:solidFill>
                <a:srgbClr val="CC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p:txBody>
      </p:sp>
      <p:pic>
        <p:nvPicPr>
          <p:cNvPr id="235" name="Google Shape;235;p37"/>
          <p:cNvPicPr preferRelativeResize="0"/>
          <p:nvPr/>
        </p:nvPicPr>
        <p:blipFill>
          <a:blip r:embed="rId3">
            <a:alphaModFix/>
          </a:blip>
          <a:stretch>
            <a:fillRect/>
          </a:stretch>
        </p:blipFill>
        <p:spPr>
          <a:xfrm>
            <a:off x="391200" y="2380660"/>
            <a:ext cx="4454575" cy="960025"/>
          </a:xfrm>
          <a:prstGeom prst="rect">
            <a:avLst/>
          </a:prstGeom>
          <a:noFill/>
          <a:ln>
            <a:noFill/>
          </a:ln>
        </p:spPr>
      </p:pic>
      <p:pic>
        <p:nvPicPr>
          <p:cNvPr id="236" name="Google Shape;236;p37"/>
          <p:cNvPicPr preferRelativeResize="0"/>
          <p:nvPr/>
        </p:nvPicPr>
        <p:blipFill>
          <a:blip r:embed="rId4">
            <a:alphaModFix/>
          </a:blip>
          <a:stretch>
            <a:fillRect/>
          </a:stretch>
        </p:blipFill>
        <p:spPr>
          <a:xfrm>
            <a:off x="5351013" y="300025"/>
            <a:ext cx="3400425" cy="4543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2" name="Google Shape;24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Peeeero</a:t>
            </a:r>
            <a:endParaRPr/>
          </a:p>
        </p:txBody>
      </p:sp>
      <p:pic>
        <p:nvPicPr>
          <p:cNvPr id="243" name="Google Shape;243;p38"/>
          <p:cNvPicPr preferRelativeResize="0"/>
          <p:nvPr/>
        </p:nvPicPr>
        <p:blipFill>
          <a:blip r:embed="rId3">
            <a:alphaModFix/>
          </a:blip>
          <a:stretch>
            <a:fillRect/>
          </a:stretch>
        </p:blipFill>
        <p:spPr>
          <a:xfrm>
            <a:off x="252413" y="244200"/>
            <a:ext cx="8639175" cy="1733550"/>
          </a:xfrm>
          <a:prstGeom prst="rect">
            <a:avLst/>
          </a:prstGeom>
          <a:noFill/>
          <a:ln>
            <a:noFill/>
          </a:ln>
        </p:spPr>
      </p:pic>
      <p:pic>
        <p:nvPicPr>
          <p:cNvPr id="244" name="Google Shape;244;p38"/>
          <p:cNvPicPr preferRelativeResize="0"/>
          <p:nvPr/>
        </p:nvPicPr>
        <p:blipFill>
          <a:blip r:embed="rId4">
            <a:alphaModFix/>
          </a:blip>
          <a:stretch>
            <a:fillRect/>
          </a:stretch>
        </p:blipFill>
        <p:spPr>
          <a:xfrm>
            <a:off x="252413" y="2096863"/>
            <a:ext cx="8582025" cy="866775"/>
          </a:xfrm>
          <a:prstGeom prst="rect">
            <a:avLst/>
          </a:prstGeom>
          <a:noFill/>
          <a:ln>
            <a:noFill/>
          </a:ln>
        </p:spPr>
      </p:pic>
      <p:pic>
        <p:nvPicPr>
          <p:cNvPr id="245" name="Google Shape;245;p38"/>
          <p:cNvPicPr preferRelativeResize="0"/>
          <p:nvPr/>
        </p:nvPicPr>
        <p:blipFill>
          <a:blip r:embed="rId5">
            <a:alphaModFix/>
          </a:blip>
          <a:stretch>
            <a:fillRect/>
          </a:stretch>
        </p:blipFill>
        <p:spPr>
          <a:xfrm>
            <a:off x="311688" y="4267200"/>
            <a:ext cx="8677275" cy="647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a:t>
            </a:r>
            <a:r>
              <a:rPr b="1" lang="es" sz="2120"/>
              <a:t>Convergencia de SGD para redes neuronales sobre-parametrizadas</a:t>
            </a:r>
            <a:endParaRPr/>
          </a:p>
        </p:txBody>
      </p:sp>
      <p:sp>
        <p:nvSpPr>
          <p:cNvPr id="251" name="Google Shape;25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¿Qué</a:t>
            </a:r>
            <a:r>
              <a:rPr lang="es"/>
              <a:t> se ha observado desde el punto de vista de la </a:t>
            </a:r>
            <a:r>
              <a:rPr lang="es"/>
              <a:t>parametrización</a:t>
            </a:r>
            <a:r>
              <a:rPr lang="es"/>
              <a:t> de las NNs?</a:t>
            </a:r>
            <a:endParaRPr/>
          </a:p>
        </p:txBody>
      </p:sp>
      <p:pic>
        <p:nvPicPr>
          <p:cNvPr id="252" name="Google Shape;252;p39"/>
          <p:cNvPicPr preferRelativeResize="0"/>
          <p:nvPr/>
        </p:nvPicPr>
        <p:blipFill>
          <a:blip r:embed="rId3">
            <a:alphaModFix/>
          </a:blip>
          <a:stretch>
            <a:fillRect/>
          </a:stretch>
        </p:blipFill>
        <p:spPr>
          <a:xfrm>
            <a:off x="0" y="1838358"/>
            <a:ext cx="9143999" cy="26301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Un modelo simple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Los efectos de cambio en la </a:t>
            </a:r>
            <a:r>
              <a:rPr lang="es"/>
              <a:t>sobre-parametrización</a:t>
            </a:r>
            <a:r>
              <a:rPr lang="es"/>
              <a:t> son estudiados a través del mismo modelo de NN de </a:t>
            </a:r>
            <a:r>
              <a:rPr lang="es">
                <a:solidFill>
                  <a:schemeClr val="dk1"/>
                </a:solidFill>
              </a:rPr>
              <a:t>dos capas sin sesgo</a:t>
            </a:r>
            <a:r>
              <a:rPr lang="es"/>
              <a:t> presentada en la sección 1.2: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Para la función de pérdida cuadrática y conjunto de datos s definimos el riesgo empírico como: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9" name="Google Shape;259;p40"/>
          <p:cNvPicPr preferRelativeResize="0"/>
          <p:nvPr/>
        </p:nvPicPr>
        <p:blipFill>
          <a:blip r:embed="rId3">
            <a:alphaModFix/>
          </a:blip>
          <a:stretch>
            <a:fillRect/>
          </a:stretch>
        </p:blipFill>
        <p:spPr>
          <a:xfrm>
            <a:off x="2290750" y="3544813"/>
            <a:ext cx="4562475" cy="752475"/>
          </a:xfrm>
          <a:prstGeom prst="rect">
            <a:avLst/>
          </a:prstGeom>
          <a:noFill/>
          <a:ln>
            <a:noFill/>
          </a:ln>
        </p:spPr>
      </p:pic>
      <p:pic>
        <p:nvPicPr>
          <p:cNvPr id="260" name="Google Shape;260;p40"/>
          <p:cNvPicPr preferRelativeResize="0"/>
          <p:nvPr/>
        </p:nvPicPr>
        <p:blipFill>
          <a:blip r:embed="rId4">
            <a:alphaModFix/>
          </a:blip>
          <a:stretch>
            <a:fillRect/>
          </a:stretch>
        </p:blipFill>
        <p:spPr>
          <a:xfrm>
            <a:off x="1870613" y="1818400"/>
            <a:ext cx="5402775" cy="1072075"/>
          </a:xfrm>
          <a:prstGeom prst="rect">
            <a:avLst/>
          </a:prstGeom>
          <a:noFill/>
          <a:ln>
            <a:noFill/>
          </a:ln>
        </p:spPr>
      </p:pic>
      <p:sp>
        <p:nvSpPr>
          <p:cNvPr id="261" name="Google Shape;261;p40"/>
          <p:cNvSpPr/>
          <p:nvPr/>
        </p:nvSpPr>
        <p:spPr>
          <a:xfrm>
            <a:off x="2275800" y="3673925"/>
            <a:ext cx="612300" cy="43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Parámetros</a:t>
            </a:r>
            <a:endParaRPr/>
          </a:p>
        </p:txBody>
      </p:sp>
      <p:sp>
        <p:nvSpPr>
          <p:cNvPr id="267" name="Google Shape;267;p41"/>
          <p:cNvSpPr txBox="1"/>
          <p:nvPr>
            <p:ph idx="1" type="body"/>
          </p:nvPr>
        </p:nvSpPr>
        <p:spPr>
          <a:xfrm>
            <a:off x="311700" y="1152475"/>
            <a:ext cx="8520600" cy="37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Considere además la siguiente elección de </a:t>
            </a:r>
            <a:r>
              <a:rPr lang="es"/>
              <a:t>parámetros</a:t>
            </a:r>
            <a:r>
              <a:rPr lang="es"/>
              <a:t> para la arquitectura: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Con j que varía de 1 a n, con n el número de neuronas por capa.</a:t>
            </a:r>
            <a:endParaRPr/>
          </a:p>
          <a:p>
            <a:pPr indent="0" lvl="0" marL="0" rtl="0" algn="l">
              <a:spcBef>
                <a:spcPts val="1200"/>
              </a:spcBef>
              <a:spcAft>
                <a:spcPts val="0"/>
              </a:spcAft>
              <a:buNone/>
            </a:pPr>
            <a:r>
              <a:rPr lang="es"/>
              <a:t>Nos preguntamos entonces:</a:t>
            </a:r>
            <a:endParaRPr/>
          </a:p>
          <a:p>
            <a:pPr indent="0" lvl="0" marL="0" rtl="0" algn="l">
              <a:spcBef>
                <a:spcPts val="1200"/>
              </a:spcBef>
              <a:spcAft>
                <a:spcPts val="1200"/>
              </a:spcAft>
              <a:buNone/>
            </a:pPr>
            <a:r>
              <a:rPr lang="es"/>
              <a:t>¿Cómo se ve, con una alta probabilidad, el gradiente               dada esta inicialización?</a:t>
            </a:r>
            <a:endParaRPr/>
          </a:p>
        </p:txBody>
      </p:sp>
      <p:pic>
        <p:nvPicPr>
          <p:cNvPr id="268" name="Google Shape;268;p41"/>
          <p:cNvPicPr preferRelativeResize="0"/>
          <p:nvPr/>
        </p:nvPicPr>
        <p:blipFill>
          <a:blip r:embed="rId3">
            <a:alphaModFix/>
          </a:blip>
          <a:stretch>
            <a:fillRect/>
          </a:stretch>
        </p:blipFill>
        <p:spPr>
          <a:xfrm>
            <a:off x="1271475" y="2016900"/>
            <a:ext cx="2443000" cy="468350"/>
          </a:xfrm>
          <a:prstGeom prst="rect">
            <a:avLst/>
          </a:prstGeom>
          <a:noFill/>
          <a:ln>
            <a:noFill/>
          </a:ln>
        </p:spPr>
      </p:pic>
      <p:pic>
        <p:nvPicPr>
          <p:cNvPr id="269" name="Google Shape;269;p41"/>
          <p:cNvPicPr preferRelativeResize="0"/>
          <p:nvPr/>
        </p:nvPicPr>
        <p:blipFill>
          <a:blip r:embed="rId4">
            <a:alphaModFix/>
          </a:blip>
          <a:stretch>
            <a:fillRect/>
          </a:stretch>
        </p:blipFill>
        <p:spPr>
          <a:xfrm>
            <a:off x="5054150" y="2295111"/>
            <a:ext cx="1957724" cy="468350"/>
          </a:xfrm>
          <a:prstGeom prst="rect">
            <a:avLst/>
          </a:prstGeom>
          <a:noFill/>
          <a:ln>
            <a:noFill/>
          </a:ln>
        </p:spPr>
      </p:pic>
      <p:pic>
        <p:nvPicPr>
          <p:cNvPr id="270" name="Google Shape;270;p41"/>
          <p:cNvPicPr preferRelativeResize="0"/>
          <p:nvPr/>
        </p:nvPicPr>
        <p:blipFill>
          <a:blip r:embed="rId5">
            <a:alphaModFix/>
          </a:blip>
          <a:stretch>
            <a:fillRect/>
          </a:stretch>
        </p:blipFill>
        <p:spPr>
          <a:xfrm>
            <a:off x="5054150" y="1776975"/>
            <a:ext cx="2277484" cy="468350"/>
          </a:xfrm>
          <a:prstGeom prst="rect">
            <a:avLst/>
          </a:prstGeom>
          <a:noFill/>
          <a:ln>
            <a:noFill/>
          </a:ln>
        </p:spPr>
      </p:pic>
      <p:sp>
        <p:nvSpPr>
          <p:cNvPr id="271" name="Google Shape;271;p41"/>
          <p:cNvSpPr/>
          <p:nvPr/>
        </p:nvSpPr>
        <p:spPr>
          <a:xfrm>
            <a:off x="3871063" y="2106925"/>
            <a:ext cx="853500" cy="2883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41"/>
          <p:cNvPicPr preferRelativeResize="0"/>
          <p:nvPr/>
        </p:nvPicPr>
        <p:blipFill>
          <a:blip r:embed="rId6">
            <a:alphaModFix/>
          </a:blip>
          <a:stretch>
            <a:fillRect/>
          </a:stretch>
        </p:blipFill>
        <p:spPr>
          <a:xfrm>
            <a:off x="5863650" y="4040850"/>
            <a:ext cx="722179" cy="26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99150" y="333350"/>
            <a:ext cx="3620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Recordemos</a:t>
            </a:r>
            <a:endParaRPr b="1">
              <a:solidFill>
                <a:srgbClr val="CC0000"/>
              </a:solidFill>
            </a:endParaRPr>
          </a:p>
        </p:txBody>
      </p:sp>
      <p:sp>
        <p:nvSpPr>
          <p:cNvPr id="67" name="Google Shape;67;p15"/>
          <p:cNvSpPr txBox="1"/>
          <p:nvPr/>
        </p:nvSpPr>
        <p:spPr>
          <a:xfrm>
            <a:off x="393150" y="1349450"/>
            <a:ext cx="36204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800"/>
              <a:t>Para cuantificar qué tanto se aproxima una hipótesis g a la función objetivo f, usamos una </a:t>
            </a:r>
            <a:r>
              <a:rPr b="1" lang="es" sz="1800"/>
              <a:t>medida del error</a:t>
            </a:r>
            <a:r>
              <a:rPr lang="es" sz="1800"/>
              <a:t>. </a:t>
            </a:r>
            <a:endParaRPr sz="1800"/>
          </a:p>
        </p:txBody>
      </p:sp>
      <p:pic>
        <p:nvPicPr>
          <p:cNvPr id="68" name="Google Shape;68;p15"/>
          <p:cNvPicPr preferRelativeResize="0"/>
          <p:nvPr/>
        </p:nvPicPr>
        <p:blipFill>
          <a:blip r:embed="rId3">
            <a:alphaModFix/>
          </a:blip>
          <a:stretch>
            <a:fillRect/>
          </a:stretch>
        </p:blipFill>
        <p:spPr>
          <a:xfrm>
            <a:off x="4013563" y="134787"/>
            <a:ext cx="5130437" cy="4873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t>
            </a:r>
            <a:r>
              <a:rPr lang="es"/>
              <a:t>Cómo</a:t>
            </a:r>
            <a:r>
              <a:rPr lang="es"/>
              <a:t> se ve este gradiente?</a:t>
            </a:r>
            <a:endParaRPr/>
          </a:p>
        </p:txBody>
      </p:sp>
      <p:sp>
        <p:nvSpPr>
          <p:cNvPr id="278" name="Google Shape;278;p42"/>
          <p:cNvSpPr txBox="1"/>
          <p:nvPr>
            <p:ph idx="1" type="body"/>
          </p:nvPr>
        </p:nvSpPr>
        <p:spPr>
          <a:xfrm>
            <a:off x="311700" y="1152475"/>
            <a:ext cx="8520600" cy="352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 restringimos el gradiente al componente        podemos encontrar la siguiente relación entre la norma del gradiente y un kernel aleatorio con entradas alimentadas por el componente       y los vectores de características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9" name="Google Shape;279;p42"/>
          <p:cNvPicPr preferRelativeResize="0"/>
          <p:nvPr/>
        </p:nvPicPr>
        <p:blipFill>
          <a:blip r:embed="rId3">
            <a:alphaModFix/>
          </a:blip>
          <a:stretch>
            <a:fillRect/>
          </a:stretch>
        </p:blipFill>
        <p:spPr>
          <a:xfrm>
            <a:off x="885825" y="2313675"/>
            <a:ext cx="7372350" cy="1600200"/>
          </a:xfrm>
          <a:prstGeom prst="rect">
            <a:avLst/>
          </a:prstGeom>
          <a:noFill/>
          <a:ln>
            <a:noFill/>
          </a:ln>
        </p:spPr>
      </p:pic>
      <p:pic>
        <p:nvPicPr>
          <p:cNvPr id="280" name="Google Shape;280;p42"/>
          <p:cNvPicPr preferRelativeResize="0"/>
          <p:nvPr/>
        </p:nvPicPr>
        <p:blipFill>
          <a:blip r:embed="rId4">
            <a:alphaModFix/>
          </a:blip>
          <a:stretch>
            <a:fillRect/>
          </a:stretch>
        </p:blipFill>
        <p:spPr>
          <a:xfrm>
            <a:off x="4800000" y="1273050"/>
            <a:ext cx="391681" cy="269825"/>
          </a:xfrm>
          <a:prstGeom prst="rect">
            <a:avLst/>
          </a:prstGeom>
          <a:noFill/>
          <a:ln>
            <a:noFill/>
          </a:ln>
        </p:spPr>
      </p:pic>
      <p:pic>
        <p:nvPicPr>
          <p:cNvPr id="281" name="Google Shape;281;p42"/>
          <p:cNvPicPr preferRelativeResize="0"/>
          <p:nvPr/>
        </p:nvPicPr>
        <p:blipFill>
          <a:blip r:embed="rId5">
            <a:alphaModFix/>
          </a:blip>
          <a:stretch>
            <a:fillRect/>
          </a:stretch>
        </p:blipFill>
        <p:spPr>
          <a:xfrm>
            <a:off x="3704425" y="1918875"/>
            <a:ext cx="219075" cy="20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120">
                <a:solidFill>
                  <a:srgbClr val="CC0000"/>
                </a:solidFill>
              </a:rPr>
              <a:t>Acto de fe…</a:t>
            </a:r>
            <a:endParaRPr b="1" sz="2120">
              <a:solidFill>
                <a:srgbClr val="CC0000"/>
              </a:solidFill>
            </a:endParaRPr>
          </a:p>
        </p:txBody>
      </p:sp>
      <p:sp>
        <p:nvSpPr>
          <p:cNvPr id="287" name="Google Shape;28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nuestro modelo simple podemos escribir la matriz como: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
              <a:t>Simétrica,  semi-definida positiva. </a:t>
            </a:r>
            <a:endParaRPr/>
          </a:p>
          <a:p>
            <a:pPr indent="-342900" lvl="0" marL="457200" rtl="0" algn="l">
              <a:spcBef>
                <a:spcPts val="0"/>
              </a:spcBef>
              <a:spcAft>
                <a:spcPts val="0"/>
              </a:spcAft>
              <a:buSzPts val="1800"/>
              <a:buChar char="-"/>
            </a:pPr>
            <a:r>
              <a:rPr lang="es"/>
              <a:t>Entre más neuronas más probable que sea invertible. (crece rápido)</a:t>
            </a:r>
            <a:endParaRPr/>
          </a:p>
          <a:p>
            <a:pPr indent="-342900" lvl="0" marL="457200" rtl="0" algn="l">
              <a:spcBef>
                <a:spcPts val="0"/>
              </a:spcBef>
              <a:spcAft>
                <a:spcPts val="0"/>
              </a:spcAft>
              <a:buSzPts val="1800"/>
              <a:buChar char="-"/>
            </a:pPr>
            <a:r>
              <a:rPr lang="es"/>
              <a:t>El valor propio más pequeño crece linealmente respecto a n.</a:t>
            </a:r>
            <a:endParaRPr/>
          </a:p>
          <a:p>
            <a:pPr indent="0" lvl="0" marL="0" rtl="0" algn="l">
              <a:spcBef>
                <a:spcPts val="1200"/>
              </a:spcBef>
              <a:spcAft>
                <a:spcPts val="1200"/>
              </a:spcAft>
              <a:buNone/>
            </a:pPr>
            <a:r>
              <a:t/>
            </a:r>
            <a:endParaRPr/>
          </a:p>
        </p:txBody>
      </p:sp>
      <p:pic>
        <p:nvPicPr>
          <p:cNvPr id="288" name="Google Shape;288;p43"/>
          <p:cNvPicPr preferRelativeResize="0"/>
          <p:nvPr/>
        </p:nvPicPr>
        <p:blipFill>
          <a:blip r:embed="rId3">
            <a:alphaModFix/>
          </a:blip>
          <a:stretch>
            <a:fillRect/>
          </a:stretch>
        </p:blipFill>
        <p:spPr>
          <a:xfrm>
            <a:off x="385700" y="1519226"/>
            <a:ext cx="8372599" cy="1052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control del gradiente</a:t>
            </a:r>
            <a:endParaRPr/>
          </a:p>
        </p:txBody>
      </p:sp>
      <p:sp>
        <p:nvSpPr>
          <p:cNvPr id="294" name="Google Shape;29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Con una alta probabilidad…</a:t>
            </a:r>
            <a:endParaRPr/>
          </a:p>
        </p:txBody>
      </p:sp>
      <p:pic>
        <p:nvPicPr>
          <p:cNvPr id="295" name="Google Shape;295;p44"/>
          <p:cNvPicPr preferRelativeResize="0"/>
          <p:nvPr/>
        </p:nvPicPr>
        <p:blipFill>
          <a:blip r:embed="rId3">
            <a:alphaModFix/>
          </a:blip>
          <a:stretch>
            <a:fillRect/>
          </a:stretch>
        </p:blipFill>
        <p:spPr>
          <a:xfrm>
            <a:off x="485775" y="1600925"/>
            <a:ext cx="8172450" cy="857250"/>
          </a:xfrm>
          <a:prstGeom prst="rect">
            <a:avLst/>
          </a:prstGeom>
          <a:noFill/>
          <a:ln>
            <a:noFill/>
          </a:ln>
        </p:spPr>
      </p:pic>
      <p:pic>
        <p:nvPicPr>
          <p:cNvPr id="296" name="Google Shape;296;p44"/>
          <p:cNvPicPr preferRelativeResize="0"/>
          <p:nvPr/>
        </p:nvPicPr>
        <p:blipFill>
          <a:blip r:embed="rId4">
            <a:alphaModFix/>
          </a:blip>
          <a:stretch>
            <a:fillRect/>
          </a:stretch>
        </p:blipFill>
        <p:spPr>
          <a:xfrm>
            <a:off x="362638" y="2661525"/>
            <a:ext cx="8418725" cy="794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2" name="Google Shape;30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45"/>
          <p:cNvPicPr preferRelativeResize="0"/>
          <p:nvPr/>
        </p:nvPicPr>
        <p:blipFill>
          <a:blip r:embed="rId3">
            <a:alphaModFix/>
          </a:blip>
          <a:stretch>
            <a:fillRect/>
          </a:stretch>
        </p:blipFill>
        <p:spPr>
          <a:xfrm>
            <a:off x="0" y="1287013"/>
            <a:ext cx="9144001" cy="31473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 de convergencia</a:t>
            </a:r>
            <a:endParaRPr/>
          </a:p>
        </p:txBody>
      </p:sp>
      <p:sp>
        <p:nvSpPr>
          <p:cNvPr id="309" name="Google Shape;30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Dada nuestra </a:t>
            </a:r>
            <a:r>
              <a:rPr lang="es"/>
              <a:t>inicialización</a:t>
            </a:r>
            <a:r>
              <a:rPr lang="es"/>
              <a:t> podemos asegurar, y con alta probabilidad, que el gradiente en descenso converge a un ritmo exponencial a un punto de riesgo </a:t>
            </a:r>
            <a:r>
              <a:rPr lang="es"/>
              <a:t>empírico</a:t>
            </a:r>
            <a:r>
              <a:rPr lang="es"/>
              <a:t> arbitrariamente pequeño si tenemos un n suficientemente grande.</a:t>
            </a:r>
            <a:endParaRPr/>
          </a:p>
          <a:p>
            <a:pPr indent="-342900" lvl="0" marL="457200" rtl="0" algn="l">
              <a:spcBef>
                <a:spcPts val="0"/>
              </a:spcBef>
              <a:spcAft>
                <a:spcPts val="0"/>
              </a:spcAft>
              <a:buSzPts val="1800"/>
              <a:buChar char="-"/>
            </a:pPr>
            <a:r>
              <a:rPr lang="es"/>
              <a:t>Las iteraciones del algoritmo permanecen en un pequeño vecindario del punto de </a:t>
            </a:r>
            <a:r>
              <a:rPr lang="es"/>
              <a:t>inicialización</a:t>
            </a:r>
            <a:r>
              <a:rPr lang="es"/>
              <a:t>. </a:t>
            </a:r>
            <a:r>
              <a:rPr lang="es"/>
              <a:t>Así</a:t>
            </a:r>
            <a:r>
              <a:rPr lang="es"/>
              <a:t>, como los </a:t>
            </a:r>
            <a:r>
              <a:rPr lang="es"/>
              <a:t>parámetros</a:t>
            </a:r>
            <a:r>
              <a:rPr lang="es"/>
              <a:t> se mueven muy poco este tipo de entrenamiento es llamado entrenamiento perezoso.</a:t>
            </a:r>
            <a:endParaRPr/>
          </a:p>
          <a:p>
            <a:pPr indent="0" lvl="0" marL="914400" rtl="0" algn="ctr">
              <a:spcBef>
                <a:spcPts val="1200"/>
              </a:spcBef>
              <a:spcAft>
                <a:spcPts val="1200"/>
              </a:spcAft>
              <a:buNone/>
            </a:pPr>
            <a:r>
              <a:rPr lang="es"/>
              <a:t>En nuestro modelo simple mostramos la convergencia de SGD de forma controlada, esto debido a la </a:t>
            </a:r>
            <a:r>
              <a:rPr lang="es"/>
              <a:t>sobre parametrización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Preguntas</a:t>
            </a:r>
            <a:endParaRPr/>
          </a:p>
        </p:txBody>
      </p:sp>
      <p:sp>
        <p:nvSpPr>
          <p:cNvPr id="315" name="Google Shape;315;p4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6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Recordemos</a:t>
            </a:r>
            <a:endParaRPr b="1">
              <a:solidFill>
                <a:srgbClr val="CC0000"/>
              </a:solidFill>
            </a:endParaRPr>
          </a:p>
        </p:txBody>
      </p:sp>
      <p:sp>
        <p:nvSpPr>
          <p:cNvPr id="74" name="Google Shape;74;p16"/>
          <p:cNvSpPr txBox="1"/>
          <p:nvPr/>
        </p:nvSpPr>
        <p:spPr>
          <a:xfrm>
            <a:off x="340075" y="1221400"/>
            <a:ext cx="8161500" cy="969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700"/>
              <a:t>La </a:t>
            </a:r>
            <a:r>
              <a:rPr b="1" lang="es" sz="1700"/>
              <a:t>función de pérdida</a:t>
            </a:r>
            <a:r>
              <a:rPr lang="es" sz="1700"/>
              <a:t> penaliza la mala clasificación o aproximación de un ejemplo particular z, por una función </a:t>
            </a:r>
            <a:r>
              <a:rPr lang="es" sz="1700">
                <a:solidFill>
                  <a:schemeClr val="dk1"/>
                </a:solidFill>
              </a:rPr>
              <a:t>f_z</a:t>
            </a:r>
            <a:r>
              <a:rPr lang="es" sz="1700"/>
              <a:t> en el espacio de hipótesis. La podemos notar así:</a:t>
            </a:r>
            <a:endParaRPr sz="1700"/>
          </a:p>
        </p:txBody>
      </p:sp>
      <p:sp>
        <p:nvSpPr>
          <p:cNvPr id="75" name="Google Shape;75;p16"/>
          <p:cNvSpPr txBox="1"/>
          <p:nvPr/>
        </p:nvSpPr>
        <p:spPr>
          <a:xfrm>
            <a:off x="340075" y="2922313"/>
            <a:ext cx="8161500" cy="70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700"/>
              <a:t>En el proceso de aprendizaje, intentamos minimizar una </a:t>
            </a:r>
            <a:r>
              <a:rPr b="1" lang="es" sz="1700"/>
              <a:t>función de costo</a:t>
            </a:r>
            <a:r>
              <a:rPr lang="es" sz="1700"/>
              <a:t>. Un ejemplo particular de una función de costo es el </a:t>
            </a:r>
            <a:r>
              <a:rPr b="1" lang="es" sz="1700"/>
              <a:t>riesgo empírico</a:t>
            </a:r>
            <a:r>
              <a:rPr lang="es" sz="1700"/>
              <a:t>, definido como</a:t>
            </a:r>
            <a:endParaRPr sz="1700"/>
          </a:p>
        </p:txBody>
      </p:sp>
      <p:pic>
        <p:nvPicPr>
          <p:cNvPr id="76" name="Google Shape;76;p16"/>
          <p:cNvPicPr preferRelativeResize="0"/>
          <p:nvPr/>
        </p:nvPicPr>
        <p:blipFill>
          <a:blip r:embed="rId3">
            <a:alphaModFix/>
          </a:blip>
          <a:stretch>
            <a:fillRect/>
          </a:stretch>
        </p:blipFill>
        <p:spPr>
          <a:xfrm>
            <a:off x="3489325" y="2190988"/>
            <a:ext cx="1428750" cy="514350"/>
          </a:xfrm>
          <a:prstGeom prst="rect">
            <a:avLst/>
          </a:prstGeom>
          <a:noFill/>
          <a:ln>
            <a:noFill/>
          </a:ln>
        </p:spPr>
      </p:pic>
      <p:pic>
        <p:nvPicPr>
          <p:cNvPr id="77" name="Google Shape;77;p16"/>
          <p:cNvPicPr preferRelativeResize="0"/>
          <p:nvPr/>
        </p:nvPicPr>
        <p:blipFill>
          <a:blip r:embed="rId4">
            <a:alphaModFix/>
          </a:blip>
          <a:stretch>
            <a:fillRect/>
          </a:stretch>
        </p:blipFill>
        <p:spPr>
          <a:xfrm>
            <a:off x="2441613" y="3767425"/>
            <a:ext cx="3835670" cy="102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99150" y="26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Recordemos</a:t>
            </a:r>
            <a:endParaRPr b="1">
              <a:solidFill>
                <a:srgbClr val="CC0000"/>
              </a:solidFill>
            </a:endParaRPr>
          </a:p>
        </p:txBody>
      </p:sp>
      <p:sp>
        <p:nvSpPr>
          <p:cNvPr id="83" name="Google Shape;83;p17"/>
          <p:cNvSpPr txBox="1"/>
          <p:nvPr>
            <p:ph idx="1" type="body"/>
          </p:nvPr>
        </p:nvSpPr>
        <p:spPr>
          <a:xfrm>
            <a:off x="99150" y="1161091"/>
            <a:ext cx="4534200" cy="87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Gradiente en descenso:</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99150" y="2040400"/>
            <a:ext cx="3753550" cy="535165"/>
          </a:xfrm>
          <a:prstGeom prst="rect">
            <a:avLst/>
          </a:prstGeom>
          <a:noFill/>
          <a:ln>
            <a:noFill/>
          </a:ln>
        </p:spPr>
      </p:pic>
      <p:pic>
        <p:nvPicPr>
          <p:cNvPr id="85" name="Google Shape;85;p17"/>
          <p:cNvPicPr preferRelativeResize="0"/>
          <p:nvPr/>
        </p:nvPicPr>
        <p:blipFill>
          <a:blip r:embed="rId4">
            <a:alphaModFix/>
          </a:blip>
          <a:stretch>
            <a:fillRect/>
          </a:stretch>
        </p:blipFill>
        <p:spPr>
          <a:xfrm>
            <a:off x="4065242" y="0"/>
            <a:ext cx="5078758"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Recordemos</a:t>
            </a:r>
            <a:endParaRPr b="1">
              <a:solidFill>
                <a:srgbClr val="CC0000"/>
              </a:solidFill>
            </a:endParaRPr>
          </a:p>
        </p:txBody>
      </p:sp>
      <p:sp>
        <p:nvSpPr>
          <p:cNvPr id="91" name="Google Shape;91;p18"/>
          <p:cNvSpPr txBox="1"/>
          <p:nvPr>
            <p:ph idx="1" type="body"/>
          </p:nvPr>
        </p:nvSpPr>
        <p:spPr>
          <a:xfrm>
            <a:off x="226675" y="1109975"/>
            <a:ext cx="4260300" cy="99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Gradiente en descenso estocástico:</a:t>
            </a:r>
            <a:endParaRPr>
              <a:solidFill>
                <a:schemeClr val="dk1"/>
              </a:solidFill>
            </a:endParaRPr>
          </a:p>
        </p:txBody>
      </p:sp>
      <p:pic>
        <p:nvPicPr>
          <p:cNvPr id="92" name="Google Shape;92;p18"/>
          <p:cNvPicPr preferRelativeResize="0"/>
          <p:nvPr/>
        </p:nvPicPr>
        <p:blipFill>
          <a:blip r:embed="rId3">
            <a:alphaModFix/>
          </a:blip>
          <a:stretch>
            <a:fillRect/>
          </a:stretch>
        </p:blipFill>
        <p:spPr>
          <a:xfrm>
            <a:off x="311700" y="2514788"/>
            <a:ext cx="3581399" cy="691775"/>
          </a:xfrm>
          <a:prstGeom prst="rect">
            <a:avLst/>
          </a:prstGeom>
          <a:noFill/>
          <a:ln>
            <a:noFill/>
          </a:ln>
        </p:spPr>
      </p:pic>
      <p:pic>
        <p:nvPicPr>
          <p:cNvPr id="93" name="Google Shape;93;p18"/>
          <p:cNvPicPr preferRelativeResize="0"/>
          <p:nvPr/>
        </p:nvPicPr>
        <p:blipFill>
          <a:blip r:embed="rId4">
            <a:alphaModFix/>
          </a:blip>
          <a:stretch>
            <a:fillRect/>
          </a:stretch>
        </p:blipFill>
        <p:spPr>
          <a:xfrm>
            <a:off x="4019200" y="0"/>
            <a:ext cx="51248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CC0000"/>
                </a:solidFill>
              </a:rPr>
              <a:t>Problemas convexos</a:t>
            </a:r>
            <a:endParaRPr b="1">
              <a:solidFill>
                <a:srgbClr val="CC0000"/>
              </a:solidFill>
            </a:endParaRPr>
          </a:p>
        </p:txBody>
      </p:sp>
      <p:sp>
        <p:nvSpPr>
          <p:cNvPr id="99" name="Google Shape;99;p19"/>
          <p:cNvSpPr txBox="1"/>
          <p:nvPr>
            <p:ph idx="1" type="body"/>
          </p:nvPr>
        </p:nvSpPr>
        <p:spPr>
          <a:xfrm>
            <a:off x="311700" y="10177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Para las</a:t>
            </a:r>
            <a:r>
              <a:rPr lang="es">
                <a:solidFill>
                  <a:schemeClr val="dk1"/>
                </a:solidFill>
              </a:rPr>
              <a:t> funciones convexas, todo mínimo local es mínimo global.</a:t>
            </a:r>
            <a:endParaRPr>
              <a:solidFill>
                <a:schemeClr val="dk1"/>
              </a:solidFill>
            </a:endParaRPr>
          </a:p>
        </p:txBody>
      </p:sp>
      <p:pic>
        <p:nvPicPr>
          <p:cNvPr id="100" name="Google Shape;100;p19"/>
          <p:cNvPicPr preferRelativeResize="0"/>
          <p:nvPr/>
        </p:nvPicPr>
        <p:blipFill>
          <a:blip r:embed="rId3">
            <a:alphaModFix/>
          </a:blip>
          <a:stretch>
            <a:fillRect/>
          </a:stretch>
        </p:blipFill>
        <p:spPr>
          <a:xfrm>
            <a:off x="438850" y="1852650"/>
            <a:ext cx="8096250"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32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En general, las </a:t>
            </a:r>
            <a:r>
              <a:rPr b="1" lang="es"/>
              <a:t>funciones de costo</a:t>
            </a:r>
            <a:r>
              <a:rPr lang="es"/>
              <a:t> (riesgo empírico) de las redes neuronales </a:t>
            </a:r>
            <a:r>
              <a:rPr b="1" lang="es"/>
              <a:t>NO son convexas.</a:t>
            </a:r>
            <a:endParaRPr b="1"/>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7" name="Google Shape;107;p20"/>
          <p:cNvPicPr preferRelativeResize="0"/>
          <p:nvPr/>
        </p:nvPicPr>
        <p:blipFill>
          <a:blip r:embed="rId3">
            <a:alphaModFix/>
          </a:blip>
          <a:stretch>
            <a:fillRect/>
          </a:stretch>
        </p:blipFill>
        <p:spPr>
          <a:xfrm>
            <a:off x="2140300" y="1496350"/>
            <a:ext cx="4554749" cy="354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Función de </a:t>
            </a:r>
            <a:r>
              <a:rPr b="1" lang="es"/>
              <a:t>pérdida</a:t>
            </a:r>
            <a:r>
              <a:rPr b="1" lang="es"/>
              <a:t> en redes neuronales</a:t>
            </a:r>
            <a:endParaRPr b="1"/>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199450" y="1152475"/>
            <a:ext cx="4267175" cy="3521601"/>
          </a:xfrm>
          <a:prstGeom prst="rect">
            <a:avLst/>
          </a:prstGeom>
          <a:noFill/>
          <a:ln>
            <a:noFill/>
          </a:ln>
        </p:spPr>
      </p:pic>
      <p:pic>
        <p:nvPicPr>
          <p:cNvPr id="115" name="Google Shape;115;p21"/>
          <p:cNvPicPr preferRelativeResize="0"/>
          <p:nvPr/>
        </p:nvPicPr>
        <p:blipFill>
          <a:blip r:embed="rId4">
            <a:alphaModFix/>
          </a:blip>
          <a:stretch>
            <a:fillRect/>
          </a:stretch>
        </p:blipFill>
        <p:spPr>
          <a:xfrm>
            <a:off x="4572000" y="1493725"/>
            <a:ext cx="4267174" cy="29615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