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08" r:id="rId2"/>
  </p:sldMasterIdLst>
  <p:notesMasterIdLst>
    <p:notesMasterId r:id="rId12"/>
  </p:notesMasterIdLst>
  <p:sldIdLst>
    <p:sldId id="257" r:id="rId3"/>
    <p:sldId id="258" r:id="rId4"/>
    <p:sldId id="260" r:id="rId5"/>
    <p:sldId id="265" r:id="rId6"/>
    <p:sldId id="266" r:id="rId7"/>
    <p:sldId id="263" r:id="rId8"/>
    <p:sldId id="267" r:id="rId9"/>
    <p:sldId id="268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6FF"/>
    <a:srgbClr val="FF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81188" autoAdjust="0"/>
  </p:normalViewPr>
  <p:slideViewPr>
    <p:cSldViewPr snapToGrid="0">
      <p:cViewPr varScale="1">
        <p:scale>
          <a:sx n="70" d="100"/>
          <a:sy n="70" d="100"/>
        </p:scale>
        <p:origin x="1445" y="8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60D65-DF38-455A-AA78-F3029E1BF5B9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2563D-3A1D-4371-89B0-96CEA25D105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3328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https://www.iconfinder.com/iconsets/artificial-intelligence-6</a:t>
            </a:r>
          </a:p>
          <a:p>
            <a:endParaRPr lang="es-CO" dirty="0"/>
          </a:p>
          <a:p>
            <a:r>
              <a:rPr lang="es-CO" dirty="0"/>
              <a:t>https://www.iconfinder.com/iconsets/free-simple-line-mix</a:t>
            </a:r>
          </a:p>
          <a:p>
            <a:endParaRPr lang="es-CO" dirty="0"/>
          </a:p>
          <a:p>
            <a:r>
              <a:rPr lang="es-CO" dirty="0"/>
              <a:t>https://www.iconfinder.com/computer-hardware-icons?price=free</a:t>
            </a:r>
          </a:p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2563D-3A1D-4371-89B0-96CEA25D1055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7109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Inicialmente eran 53 </a:t>
            </a:r>
            <a:r>
              <a:rPr lang="es-CO" dirty="0" err="1"/>
              <a:t>cloud</a:t>
            </a:r>
            <a:r>
              <a:rPr lang="es-CO" dirty="0"/>
              <a:t> </a:t>
            </a:r>
            <a:r>
              <a:rPr lang="es-CO" dirty="0" err="1"/>
              <a:t>services</a:t>
            </a:r>
            <a:r>
              <a:rPr lang="es-CO" dirty="0"/>
              <a:t>, estos se reducen a 41 pues algunos despliegues cuentan con muy pocos datos por tener </a:t>
            </a:r>
            <a:r>
              <a:rPr lang="es-CO" dirty="0" err="1"/>
              <a:t>despligues</a:t>
            </a:r>
            <a:r>
              <a:rPr lang="es-CO" dirty="0"/>
              <a:t> recientes o tienen desplegado un sitio histórico que no es comparable con los demás </a:t>
            </a:r>
            <a:r>
              <a:rPr lang="es-CO" dirty="0" err="1"/>
              <a:t>WebFlowers</a:t>
            </a:r>
            <a:r>
              <a:rPr lang="es-CO" dirty="0"/>
              <a:t> desplegados.</a:t>
            </a:r>
          </a:p>
          <a:p>
            <a:endParaRPr lang="es-CO" dirty="0"/>
          </a:p>
          <a:p>
            <a:r>
              <a:rPr lang="es-CO" dirty="0"/>
              <a:t>Datos obtenidos desde el 01 de Octubre hasta el 10 de Octubre</a:t>
            </a:r>
          </a:p>
          <a:p>
            <a:endParaRPr lang="es-CO" dirty="0"/>
          </a:p>
          <a:p>
            <a:r>
              <a:rPr lang="es-CO" dirty="0"/>
              <a:t>Máximos, Promedios, Mínimos y Acumulados cada 5 minutos.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2563D-3A1D-4371-89B0-96CEA25D1055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9010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NO ENTENDIAMOS UN CARAJO!!!!!</a:t>
            </a:r>
          </a:p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2563D-3A1D-4371-89B0-96CEA25D1055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3249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La salida de red es la </a:t>
            </a:r>
            <a:r>
              <a:rPr lang="es-CO" dirty="0" err="1"/>
              <a:t>metrica</a:t>
            </a:r>
            <a:r>
              <a:rPr lang="es-CO" dirty="0"/>
              <a:t> que permite mejores comparaciones, pues es una muestra fiel del uso del software, la concurrencia de los usuarios y el peso de las peticiones.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2563D-3A1D-4371-89B0-96CEA25D1055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0417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2563D-3A1D-4371-89B0-96CEA25D1055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4543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2563D-3A1D-4371-89B0-96CEA25D1055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2669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2563D-3A1D-4371-89B0-96CEA25D1055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811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876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013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5131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7842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3713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6498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2868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0303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12181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52402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308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5752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5146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46580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415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90059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50514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04738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62652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85565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300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507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293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592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463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200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13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684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5254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A00D0-160B-420F-90FC-08235F816E7C}" type="datetimeFigureOut">
              <a:rPr lang="es-CO" smtClean="0"/>
              <a:t>30/10/2019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08D67-B234-45BF-BC48-95BC7453D2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886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utt.ly/GS1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E80C3E-A531-478B-AD8C-01119F5C2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Cloud </a:t>
            </a:r>
            <a:r>
              <a:rPr lang="es-CO" dirty="0" err="1"/>
              <a:t>Location</a:t>
            </a:r>
            <a:endParaRPr lang="es-CO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F5004C-DFA3-4A7D-80F8-44082DAD5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Juan </a:t>
            </a:r>
            <a:r>
              <a:rPr lang="es-CO" dirty="0" err="1"/>
              <a:t>manuel</a:t>
            </a:r>
            <a:r>
              <a:rPr lang="es-CO" dirty="0"/>
              <a:t> Lombana</a:t>
            </a:r>
          </a:p>
        </p:txBody>
      </p:sp>
    </p:spTree>
    <p:extLst>
      <p:ext uri="{BB962C8B-B14F-4D97-AF65-F5344CB8AC3E}">
        <p14:creationId xmlns:p14="http://schemas.microsoft.com/office/powerpoint/2010/main" val="289604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7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60FA4-A37D-49DB-9ED0-D176116B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262" y="1359093"/>
            <a:ext cx="4524738" cy="306650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Objetivo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FB94D2-FDBB-402D-9B9B-CABB48D8A56C}"/>
              </a:ext>
            </a:extLst>
          </p:cNvPr>
          <p:cNvSpPr txBox="1"/>
          <p:nvPr/>
        </p:nvSpPr>
        <p:spPr>
          <a:xfrm>
            <a:off x="217209" y="3753987"/>
            <a:ext cx="7157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bg1"/>
                </a:solidFill>
              </a:rPr>
              <a:t>Realizar comparaciones de los diferentes </a:t>
            </a:r>
            <a:r>
              <a:rPr lang="es-CO" dirty="0" err="1">
                <a:solidFill>
                  <a:schemeClr val="bg1"/>
                </a:solidFill>
              </a:rPr>
              <a:t>cloud</a:t>
            </a:r>
            <a:r>
              <a:rPr lang="es-CO" dirty="0">
                <a:solidFill>
                  <a:schemeClr val="bg1"/>
                </a:solidFill>
              </a:rPr>
              <a:t> </a:t>
            </a:r>
            <a:r>
              <a:rPr lang="es-CO" dirty="0" err="1">
                <a:solidFill>
                  <a:schemeClr val="bg1"/>
                </a:solidFill>
              </a:rPr>
              <a:t>services</a:t>
            </a:r>
            <a:r>
              <a:rPr lang="es-CO" dirty="0">
                <a:solidFill>
                  <a:schemeClr val="bg1"/>
                </a:solidFill>
              </a:rPr>
              <a:t> desplegados en el </a:t>
            </a:r>
            <a:r>
              <a:rPr lang="es-CO" dirty="0" err="1">
                <a:solidFill>
                  <a:schemeClr val="bg1"/>
                </a:solidFill>
              </a:rPr>
              <a:t>datacenter</a:t>
            </a:r>
            <a:r>
              <a:rPr lang="es-CO" dirty="0">
                <a:solidFill>
                  <a:schemeClr val="bg1"/>
                </a:solidFill>
              </a:rPr>
              <a:t> </a:t>
            </a:r>
            <a:r>
              <a:rPr lang="es-CO" i="1" dirty="0" err="1">
                <a:solidFill>
                  <a:schemeClr val="bg1"/>
                </a:solidFill>
              </a:rPr>
              <a:t>south</a:t>
            </a:r>
            <a:r>
              <a:rPr lang="es-CO" i="1" dirty="0">
                <a:solidFill>
                  <a:schemeClr val="bg1"/>
                </a:solidFill>
              </a:rPr>
              <a:t> central </a:t>
            </a:r>
            <a:r>
              <a:rPr lang="es-CO" i="1" dirty="0" err="1">
                <a:solidFill>
                  <a:schemeClr val="bg1"/>
                </a:solidFill>
              </a:rPr>
              <a:t>us</a:t>
            </a:r>
            <a:r>
              <a:rPr lang="es-CO" dirty="0">
                <a:solidFill>
                  <a:schemeClr val="bg1"/>
                </a:solidFill>
              </a:rPr>
              <a:t>, usando  telemetría para identificar similitudes en el consumo de recursos de computo.</a:t>
            </a: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910CEB38-977A-4364-BDBC-90D98E59894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670" y="773436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46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7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60FA4-A37D-49DB-9ED0-D176116B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2075" y="1552846"/>
            <a:ext cx="3352375" cy="306650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Fuente de </a:t>
            </a:r>
            <a:r>
              <a:rPr lang="en-US" sz="50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Datos</a:t>
            </a:r>
            <a:endParaRPr lang="en-US" sz="50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FB94D2-FDBB-402D-9B9B-CABB48D8A56C}"/>
              </a:ext>
            </a:extLst>
          </p:cNvPr>
          <p:cNvSpPr txBox="1"/>
          <p:nvPr/>
        </p:nvSpPr>
        <p:spPr>
          <a:xfrm>
            <a:off x="222968" y="700153"/>
            <a:ext cx="715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CO" dirty="0">
                <a:solidFill>
                  <a:schemeClr val="bg1"/>
                </a:solidFill>
              </a:rPr>
              <a:t>41 </a:t>
            </a:r>
            <a:r>
              <a:rPr lang="es-CO" dirty="0" err="1">
                <a:solidFill>
                  <a:schemeClr val="bg1"/>
                </a:solidFill>
              </a:rPr>
              <a:t>Classic</a:t>
            </a:r>
            <a:r>
              <a:rPr lang="es-CO" dirty="0">
                <a:solidFill>
                  <a:schemeClr val="bg1"/>
                </a:solidFill>
              </a:rPr>
              <a:t> Cloud </a:t>
            </a:r>
            <a:r>
              <a:rPr lang="es-CO" dirty="0" err="1">
                <a:solidFill>
                  <a:schemeClr val="bg1"/>
                </a:solidFill>
              </a:rPr>
              <a:t>Services</a:t>
            </a:r>
            <a:r>
              <a:rPr lang="es-CO" dirty="0">
                <a:solidFill>
                  <a:schemeClr val="bg1"/>
                </a:solidFill>
              </a:rPr>
              <a:t> desplegados en South Central US.</a:t>
            </a:r>
          </a:p>
        </p:txBody>
      </p:sp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C56CB77C-8367-4174-98D2-CFB95008B2D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075" y="4324584"/>
            <a:ext cx="1021749" cy="1021749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4AC8B8E5-9F38-4C36-A383-CACB1712C797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684" y="4338405"/>
            <a:ext cx="994104" cy="1007927"/>
          </a:xfrm>
          <a:prstGeom prst="rect">
            <a:avLst/>
          </a:prstGeom>
        </p:spPr>
      </p:pic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CFF338BF-ED47-4BBA-84C7-7A2CB7FCA7E0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477" y="4324584"/>
            <a:ext cx="1092640" cy="102174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3C14DA0-FFE9-4427-BF43-F7BEB21862D6}"/>
              </a:ext>
            </a:extLst>
          </p:cNvPr>
          <p:cNvSpPr txBox="1"/>
          <p:nvPr/>
        </p:nvSpPr>
        <p:spPr>
          <a:xfrm>
            <a:off x="1394952" y="551818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% CPU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A75DE4-C49B-489B-BA7E-27FC88DB08CF}"/>
              </a:ext>
            </a:extLst>
          </p:cNvPr>
          <p:cNvSpPr txBox="1"/>
          <p:nvPr/>
        </p:nvSpPr>
        <p:spPr>
          <a:xfrm>
            <a:off x="3120513" y="5334303"/>
            <a:ext cx="1176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Entrada de Red (bytes)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84BE2B-8A56-4989-8975-7ACE7CCB8114}"/>
              </a:ext>
            </a:extLst>
          </p:cNvPr>
          <p:cNvSpPr txBox="1"/>
          <p:nvPr/>
        </p:nvSpPr>
        <p:spPr>
          <a:xfrm>
            <a:off x="4928432" y="5346332"/>
            <a:ext cx="1176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Salida de Red (bytes)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FD88B6-77EC-4885-936F-13EBFD895E5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4629" y="1196761"/>
            <a:ext cx="6713802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4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14BFAA0-6B7A-44EF-B3C8-911125B56706}"/>
              </a:ext>
            </a:extLst>
          </p:cNvPr>
          <p:cNvGrpSpPr/>
          <p:nvPr/>
        </p:nvGrpSpPr>
        <p:grpSpPr>
          <a:xfrm>
            <a:off x="665257" y="5708630"/>
            <a:ext cx="7630886" cy="409655"/>
            <a:chOff x="2411184" y="6078230"/>
            <a:chExt cx="7630886" cy="40965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D2D52C4-612E-4908-B01E-D82038A057EC}"/>
                </a:ext>
              </a:extLst>
            </p:cNvPr>
            <p:cNvSpPr/>
            <p:nvPr/>
          </p:nvSpPr>
          <p:spPr>
            <a:xfrm>
              <a:off x="2411184" y="6078230"/>
              <a:ext cx="7630886" cy="4096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40C7BF-2662-4622-ADB9-93BB0ED0CB87}"/>
                </a:ext>
              </a:extLst>
            </p:cNvPr>
            <p:cNvSpPr txBox="1"/>
            <p:nvPr/>
          </p:nvSpPr>
          <p:spPr>
            <a:xfrm>
              <a:off x="2612570" y="6100002"/>
              <a:ext cx="7228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00B050"/>
                </a:buClr>
              </a:pPr>
              <a:r>
                <a:rPr lang="es-CO" b="1" dirty="0">
                  <a:solidFill>
                    <a:srgbClr val="C00000"/>
                  </a:solidFill>
                </a:rPr>
                <a:t>FRACASO:</a:t>
              </a:r>
              <a:r>
                <a:rPr lang="es-CO" b="1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s-CO" dirty="0"/>
                <a:t>No se pudo extraer información relevante en el proceso.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7833AC8-F667-4ADA-8F9C-BBAADF0DA6FC}"/>
              </a:ext>
            </a:extLst>
          </p:cNvPr>
          <p:cNvSpPr txBox="1"/>
          <p:nvPr/>
        </p:nvSpPr>
        <p:spPr>
          <a:xfrm>
            <a:off x="4038600" y="392939"/>
            <a:ext cx="4540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Comparación de uso de CPU% cada 5 minutos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1442EE-EC97-4D3D-9E6C-87B9EC715826}"/>
              </a:ext>
            </a:extLst>
          </p:cNvPr>
          <p:cNvGrpSpPr/>
          <p:nvPr/>
        </p:nvGrpSpPr>
        <p:grpSpPr>
          <a:xfrm>
            <a:off x="10312905" y="5592840"/>
            <a:ext cx="1699973" cy="626440"/>
            <a:chOff x="9329057" y="102121"/>
            <a:chExt cx="731949" cy="62644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E522BCC-F0D1-40DC-AE8A-3D1B3AE1DFB1}"/>
                </a:ext>
              </a:extLst>
            </p:cNvPr>
            <p:cNvSpPr/>
            <p:nvPr/>
          </p:nvSpPr>
          <p:spPr>
            <a:xfrm>
              <a:off x="9329057" y="174524"/>
              <a:ext cx="228600" cy="175225"/>
            </a:xfrm>
            <a:prstGeom prst="rect">
              <a:avLst/>
            </a:prstGeom>
            <a:solidFill>
              <a:srgbClr val="092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B32878D-EDBE-4E4C-A400-3847E50D23FD}"/>
                </a:ext>
              </a:extLst>
            </p:cNvPr>
            <p:cNvSpPr/>
            <p:nvPr/>
          </p:nvSpPr>
          <p:spPr>
            <a:xfrm>
              <a:off x="9329057" y="473223"/>
              <a:ext cx="228600" cy="1752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3E791D1-E352-4638-A9BC-056692BF78DF}"/>
                </a:ext>
              </a:extLst>
            </p:cNvPr>
            <p:cNvSpPr txBox="1"/>
            <p:nvPr/>
          </p:nvSpPr>
          <p:spPr>
            <a:xfrm>
              <a:off x="9581388" y="420784"/>
              <a:ext cx="4796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b="1" dirty="0"/>
                <a:t>LM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0F5EB2-58ED-49C5-A3A8-A038D45A2C65}"/>
                </a:ext>
              </a:extLst>
            </p:cNvPr>
            <p:cNvSpPr txBox="1"/>
            <p:nvPr/>
          </p:nvSpPr>
          <p:spPr>
            <a:xfrm>
              <a:off x="9581388" y="102121"/>
              <a:ext cx="4796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b="1" dirty="0"/>
                <a:t>CA</a:t>
              </a:r>
              <a:endParaRPr lang="en-US" sz="1400" b="1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03E190A-7602-48DB-9DC5-7799FD3A3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23" y="784043"/>
            <a:ext cx="11538617" cy="468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1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833AC8-F667-4ADA-8F9C-BBAADF0DA6FC}"/>
              </a:ext>
            </a:extLst>
          </p:cNvPr>
          <p:cNvSpPr txBox="1"/>
          <p:nvPr/>
        </p:nvSpPr>
        <p:spPr>
          <a:xfrm>
            <a:off x="4038600" y="229656"/>
            <a:ext cx="451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Salida de red en MB </a:t>
            </a:r>
            <a:r>
              <a:rPr lang="en-US" b="1" dirty="0" err="1"/>
              <a:t>acumulados</a:t>
            </a:r>
            <a:r>
              <a:rPr lang="en-US" b="1" dirty="0"/>
              <a:t> </a:t>
            </a:r>
            <a:r>
              <a:rPr lang="en-US" b="1" dirty="0" err="1"/>
              <a:t>diariamente</a:t>
            </a:r>
            <a:endParaRPr lang="es-CO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494D2D-9A67-4908-940C-D5B98E79D500}"/>
              </a:ext>
            </a:extLst>
          </p:cNvPr>
          <p:cNvGrpSpPr/>
          <p:nvPr/>
        </p:nvGrpSpPr>
        <p:grpSpPr>
          <a:xfrm>
            <a:off x="526247" y="5965611"/>
            <a:ext cx="11382724" cy="668102"/>
            <a:chOff x="2411184" y="6078230"/>
            <a:chExt cx="7175408" cy="66810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CE79B8-0015-42CA-A1B6-CE875E360D2E}"/>
                </a:ext>
              </a:extLst>
            </p:cNvPr>
            <p:cNvSpPr/>
            <p:nvPr/>
          </p:nvSpPr>
          <p:spPr>
            <a:xfrm>
              <a:off x="2411184" y="6078230"/>
              <a:ext cx="7175408" cy="6627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3AFFBD2-8DAB-494C-9FC4-05D72D975ECF}"/>
                </a:ext>
              </a:extLst>
            </p:cNvPr>
            <p:cNvSpPr txBox="1"/>
            <p:nvPr/>
          </p:nvSpPr>
          <p:spPr>
            <a:xfrm>
              <a:off x="2411184" y="6100001"/>
              <a:ext cx="7175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00B050"/>
                </a:buClr>
              </a:pPr>
              <a:r>
                <a:rPr lang="es-CO" b="1" dirty="0">
                  <a:solidFill>
                    <a:srgbClr val="00B050"/>
                  </a:solidFill>
                </a:rPr>
                <a:t>HALLAZGO : </a:t>
              </a:r>
              <a:r>
                <a:rPr lang="es-CO" dirty="0"/>
                <a:t>Los datos de salida de red acumulados diariamente están fuertemente relacionados al uso REAL del software.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250AD45-D244-48CF-9E61-DB53FA296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27" y="687561"/>
            <a:ext cx="11796255" cy="4777072"/>
          </a:xfrm>
          <a:prstGeom prst="rect">
            <a:avLst/>
          </a:prstGeom>
        </p:spPr>
      </p:pic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E6826C13-C072-4B40-835F-8B36934B8762}"/>
              </a:ext>
            </a:extLst>
          </p:cNvPr>
          <p:cNvSpPr/>
          <p:nvPr/>
        </p:nvSpPr>
        <p:spPr>
          <a:xfrm rot="16200000">
            <a:off x="6519161" y="5227154"/>
            <a:ext cx="700768" cy="259938"/>
          </a:xfrm>
          <a:prstGeom prst="homePlate">
            <a:avLst>
              <a:gd name="adj" fmla="val 103571"/>
            </a:avLst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3774959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430EACF6-8A6A-4446-A6AD-F88F912BAC58}"/>
              </a:ext>
            </a:extLst>
          </p:cNvPr>
          <p:cNvSpPr txBox="1"/>
          <p:nvPr/>
        </p:nvSpPr>
        <p:spPr>
          <a:xfrm>
            <a:off x="350969" y="319152"/>
            <a:ext cx="1149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CO" dirty="0"/>
              <a:t>Para cada </a:t>
            </a:r>
            <a:r>
              <a:rPr lang="es-CO" dirty="0" err="1"/>
              <a:t>cloud</a:t>
            </a:r>
            <a:r>
              <a:rPr lang="es-CO" dirty="0"/>
              <a:t> </a:t>
            </a:r>
            <a:r>
              <a:rPr lang="es-CO" dirty="0" err="1"/>
              <a:t>service</a:t>
            </a:r>
            <a:r>
              <a:rPr lang="es-CO" dirty="0"/>
              <a:t> se calculó la función de densidad y se comparó contra una Distribución Normal de Referencia.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14B2B39-ECE1-47F6-B66D-9DFBCD940712}"/>
              </a:ext>
            </a:extLst>
          </p:cNvPr>
          <p:cNvGrpSpPr/>
          <p:nvPr/>
        </p:nvGrpSpPr>
        <p:grpSpPr>
          <a:xfrm>
            <a:off x="296539" y="6005854"/>
            <a:ext cx="9591677" cy="409655"/>
            <a:chOff x="2411184" y="6078230"/>
            <a:chExt cx="7175408" cy="40965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BA342A2-6E34-448B-BEF6-E312A4854D1E}"/>
                </a:ext>
              </a:extLst>
            </p:cNvPr>
            <p:cNvSpPr/>
            <p:nvPr/>
          </p:nvSpPr>
          <p:spPr>
            <a:xfrm>
              <a:off x="2411184" y="6078230"/>
              <a:ext cx="7175408" cy="40965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39401B4-E147-4A76-AF3E-E6291B52C777}"/>
                </a:ext>
              </a:extLst>
            </p:cNvPr>
            <p:cNvSpPr txBox="1"/>
            <p:nvPr/>
          </p:nvSpPr>
          <p:spPr>
            <a:xfrm>
              <a:off x="2411184" y="6100001"/>
              <a:ext cx="7042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00B050"/>
                </a:buClr>
              </a:pPr>
              <a:r>
                <a:rPr lang="es-CO" b="1" dirty="0">
                  <a:solidFill>
                    <a:srgbClr val="00B050"/>
                  </a:solidFill>
                </a:rPr>
                <a:t>HALLAZGO : </a:t>
              </a:r>
              <a:r>
                <a:rPr lang="es-CO" dirty="0"/>
                <a:t>La salida de red de todos los </a:t>
              </a:r>
              <a:r>
                <a:rPr lang="es-CO" dirty="0" err="1"/>
                <a:t>cloud</a:t>
              </a:r>
              <a:r>
                <a:rPr lang="es-CO" dirty="0"/>
                <a:t> </a:t>
              </a:r>
              <a:r>
                <a:rPr lang="es-CO" dirty="0" err="1"/>
                <a:t>service</a:t>
              </a:r>
              <a:r>
                <a:rPr lang="es-CO" dirty="0"/>
                <a:t> de </a:t>
              </a:r>
              <a:r>
                <a:rPr lang="es-CO" i="1" dirty="0" err="1"/>
                <a:t>south</a:t>
              </a:r>
              <a:r>
                <a:rPr lang="es-CO" i="1" dirty="0"/>
                <a:t> central </a:t>
              </a:r>
              <a:r>
                <a:rPr lang="es-CO" i="1" dirty="0" err="1"/>
                <a:t>us</a:t>
              </a:r>
              <a:r>
                <a:rPr lang="es-CO" i="1" dirty="0"/>
                <a:t> </a:t>
              </a:r>
              <a:r>
                <a:rPr lang="es-CO" dirty="0"/>
                <a:t>es </a:t>
              </a:r>
              <a:r>
                <a:rPr lang="es-CO" b="1" dirty="0"/>
                <a:t>NORMAL</a:t>
              </a:r>
              <a:r>
                <a:rPr lang="es-CO" dirty="0"/>
                <a:t>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21DF294-166B-4D5A-AF1D-F29014830A53}"/>
              </a:ext>
            </a:extLst>
          </p:cNvPr>
          <p:cNvGrpSpPr/>
          <p:nvPr/>
        </p:nvGrpSpPr>
        <p:grpSpPr>
          <a:xfrm>
            <a:off x="10055339" y="5903770"/>
            <a:ext cx="1861894" cy="606476"/>
            <a:chOff x="9329057" y="174524"/>
            <a:chExt cx="801667" cy="60647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E1F6055-F5E8-4CEB-A0FE-1DCE299BA221}"/>
                </a:ext>
              </a:extLst>
            </p:cNvPr>
            <p:cNvSpPr/>
            <p:nvPr/>
          </p:nvSpPr>
          <p:spPr>
            <a:xfrm>
              <a:off x="9329057" y="174524"/>
              <a:ext cx="118904" cy="23537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C461C45-1E79-4344-B0C7-BBFD8E3CEA97}"/>
                </a:ext>
              </a:extLst>
            </p:cNvPr>
            <p:cNvSpPr/>
            <p:nvPr/>
          </p:nvSpPr>
          <p:spPr>
            <a:xfrm>
              <a:off x="9329057" y="473223"/>
              <a:ext cx="118904" cy="2353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3F9D09C-C58F-4A68-930D-35F886B9D436}"/>
                </a:ext>
              </a:extLst>
            </p:cNvPr>
            <p:cNvSpPr txBox="1"/>
            <p:nvPr/>
          </p:nvSpPr>
          <p:spPr>
            <a:xfrm>
              <a:off x="9463672" y="473223"/>
              <a:ext cx="667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Dist. Normal Ref</a:t>
              </a:r>
              <a:endParaRPr lang="es-CO" sz="14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8203D1-2174-4EAB-AFFA-4FDF639E8E91}"/>
                </a:ext>
              </a:extLst>
            </p:cNvPr>
            <p:cNvSpPr txBox="1"/>
            <p:nvPr/>
          </p:nvSpPr>
          <p:spPr>
            <a:xfrm>
              <a:off x="9463673" y="174524"/>
              <a:ext cx="667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Func</a:t>
              </a:r>
              <a:r>
                <a:rPr lang="en-US" sz="1400" b="1" dirty="0"/>
                <a:t>. </a:t>
              </a:r>
              <a:r>
                <a:rPr lang="en-US" sz="1400" b="1" dirty="0" err="1"/>
                <a:t>densidad</a:t>
              </a:r>
              <a:endParaRPr lang="en-US" sz="1400" b="1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5397C42-F661-4CED-B9F7-0123E85A3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91" y="764685"/>
            <a:ext cx="11660170" cy="507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94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EB83BE-53FF-4246-B8D2-608133661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19" y="112591"/>
            <a:ext cx="10561162" cy="665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88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E14B2B39-ECE1-47F6-B66D-9DFBCD940712}"/>
              </a:ext>
            </a:extLst>
          </p:cNvPr>
          <p:cNvGrpSpPr/>
          <p:nvPr/>
        </p:nvGrpSpPr>
        <p:grpSpPr>
          <a:xfrm>
            <a:off x="1306287" y="5976261"/>
            <a:ext cx="10145486" cy="719470"/>
            <a:chOff x="2411184" y="6078230"/>
            <a:chExt cx="7175408" cy="66810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BA342A2-6E34-448B-BEF6-E312A4854D1E}"/>
                </a:ext>
              </a:extLst>
            </p:cNvPr>
            <p:cNvSpPr/>
            <p:nvPr/>
          </p:nvSpPr>
          <p:spPr>
            <a:xfrm>
              <a:off x="2411184" y="6078230"/>
              <a:ext cx="7175408" cy="6681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39401B4-E147-4A76-AF3E-E6291B52C777}"/>
                </a:ext>
              </a:extLst>
            </p:cNvPr>
            <p:cNvSpPr txBox="1"/>
            <p:nvPr/>
          </p:nvSpPr>
          <p:spPr>
            <a:xfrm>
              <a:off x="2411184" y="6100001"/>
              <a:ext cx="7042129" cy="600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00B050"/>
                </a:buClr>
              </a:pPr>
              <a:r>
                <a:rPr lang="es-CO" b="1" dirty="0">
                  <a:solidFill>
                    <a:srgbClr val="00B050"/>
                  </a:solidFill>
                </a:rPr>
                <a:t>HALLAZGO : </a:t>
              </a:r>
              <a:r>
                <a:rPr lang="es-CO" dirty="0"/>
                <a:t>Parece que hay entre 3 y 4 grupos de similitud con respecto a la salida de red acumulada diariamente.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F536314-3C7A-419A-A519-318949C59B51}"/>
              </a:ext>
            </a:extLst>
          </p:cNvPr>
          <p:cNvSpPr txBox="1"/>
          <p:nvPr/>
        </p:nvSpPr>
        <p:spPr>
          <a:xfrm>
            <a:off x="3929931" y="129538"/>
            <a:ext cx="4709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err="1"/>
              <a:t>Dendrograma</a:t>
            </a:r>
            <a:r>
              <a:rPr lang="es-CO" b="1" dirty="0"/>
              <a:t> de las agrupaciones encontradas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A989AF-2B64-404B-8FA6-3F03A1B60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35" y="498870"/>
            <a:ext cx="10966130" cy="54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48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632012-C091-4D7E-8553-9B22166B4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242" y="620485"/>
            <a:ext cx="8825657" cy="880294"/>
          </a:xfrm>
        </p:spPr>
        <p:txBody>
          <a:bodyPr/>
          <a:lstStyle/>
          <a:p>
            <a:pPr algn="ctr"/>
            <a:r>
              <a:rPr lang="es-CO" sz="6000" dirty="0"/>
              <a:t>¡</a:t>
            </a:r>
            <a:r>
              <a:rPr lang="en-US" sz="6000" dirty="0"/>
              <a:t>GRACIAS!</a:t>
            </a:r>
            <a:endParaRPr lang="es-CO" sz="6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074A49-47EA-41F3-93AA-4B1B9D31B7D0}"/>
              </a:ext>
            </a:extLst>
          </p:cNvPr>
          <p:cNvSpPr txBox="1"/>
          <p:nvPr/>
        </p:nvSpPr>
        <p:spPr>
          <a:xfrm>
            <a:off x="587828" y="1828801"/>
            <a:ext cx="1049037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Puede acceder al c</a:t>
            </a:r>
            <a:r>
              <a:rPr lang="es-CO" sz="2800" dirty="0"/>
              <a:t>ódigo y datos de este experimento en:</a:t>
            </a:r>
          </a:p>
          <a:p>
            <a:endParaRPr lang="es-CO" sz="2800" dirty="0"/>
          </a:p>
          <a:p>
            <a:r>
              <a:rPr lang="es-CO" sz="2800" dirty="0">
                <a:hlinkClick r:id="rId2"/>
              </a:rPr>
              <a:t>https://cutt.ly/GS1</a:t>
            </a:r>
            <a:endParaRPr lang="es-CO" sz="2800" dirty="0"/>
          </a:p>
          <a:p>
            <a:endParaRPr lang="es-CO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7C41CC-53E3-4DA3-9B03-624C013A4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241" y="3769064"/>
            <a:ext cx="2583404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21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271</TotalTime>
  <Words>348</Words>
  <Application>Microsoft Office PowerPoint</Application>
  <PresentationFormat>Widescreen</PresentationFormat>
  <Paragraphs>45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Wingdings</vt:lpstr>
      <vt:lpstr>Wingdings 3</vt:lpstr>
      <vt:lpstr>Ion</vt:lpstr>
      <vt:lpstr>Office Theme</vt:lpstr>
      <vt:lpstr>Cloud Location</vt:lpstr>
      <vt:lpstr>Objetivo</vt:lpstr>
      <vt:lpstr>Fuente de Datos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Lombana</dc:creator>
  <cp:lastModifiedBy>Juan Lombana</cp:lastModifiedBy>
  <cp:revision>29</cp:revision>
  <dcterms:created xsi:type="dcterms:W3CDTF">2019-10-30T19:03:18Z</dcterms:created>
  <dcterms:modified xsi:type="dcterms:W3CDTF">2019-10-31T02:46:24Z</dcterms:modified>
</cp:coreProperties>
</file>