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8" r:id="rId2"/>
  </p:sldMasterIdLst>
  <p:notesMasterIdLst>
    <p:notesMasterId r:id="rId11"/>
  </p:notesMasterIdLst>
  <p:sldIdLst>
    <p:sldId id="257" r:id="rId3"/>
    <p:sldId id="258" r:id="rId4"/>
    <p:sldId id="260" r:id="rId5"/>
    <p:sldId id="265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6FF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81188" autoAdjust="0"/>
  </p:normalViewPr>
  <p:slideViewPr>
    <p:cSldViewPr snapToGrid="0">
      <p:cViewPr>
        <p:scale>
          <a:sx n="66" d="100"/>
          <a:sy n="66" d="100"/>
        </p:scale>
        <p:origin x="1608" y="1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60D65-DF38-455A-AA78-F3029E1BF5B9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2563D-3A1D-4371-89B0-96CEA25D105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32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https://www.iconfinder.com/iconsets/artificial-intelligence-6</a:t>
            </a:r>
          </a:p>
          <a:p>
            <a:endParaRPr lang="es-CO" dirty="0"/>
          </a:p>
          <a:p>
            <a:r>
              <a:rPr lang="es-CO" dirty="0"/>
              <a:t>https://www.iconfinder.com/iconsets/free-simple-line-mix</a:t>
            </a:r>
          </a:p>
          <a:p>
            <a:endParaRPr lang="es-CO" dirty="0"/>
          </a:p>
          <a:p>
            <a:r>
              <a:rPr lang="es-CO" dirty="0"/>
              <a:t>https://www.iconfinder.com/computer-hardware-icons?price=free</a:t>
            </a:r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10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Inicialmente eran 53 </a:t>
            </a:r>
            <a:r>
              <a:rPr lang="es-CO" dirty="0" err="1"/>
              <a:t>cloud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, estos se reducen a 41 pues algunos despliegues cuentan con muy pocos datos por tener </a:t>
            </a:r>
            <a:r>
              <a:rPr lang="es-CO" dirty="0" err="1"/>
              <a:t>despligues</a:t>
            </a:r>
            <a:r>
              <a:rPr lang="es-CO" dirty="0"/>
              <a:t> recientes o tienen desplegado un sitio histórico que no es comparable con los demás </a:t>
            </a:r>
            <a:r>
              <a:rPr lang="es-CO" dirty="0" err="1"/>
              <a:t>WebFlowers</a:t>
            </a:r>
            <a:r>
              <a:rPr lang="es-CO" dirty="0"/>
              <a:t> desplegados.</a:t>
            </a:r>
          </a:p>
          <a:p>
            <a:endParaRPr lang="es-CO" dirty="0"/>
          </a:p>
          <a:p>
            <a:r>
              <a:rPr lang="es-CO" dirty="0"/>
              <a:t>Datos obtenidos desde el 01 de Octubre hasta el 10 de Octubre</a:t>
            </a:r>
          </a:p>
          <a:p>
            <a:endParaRPr lang="es-CO" dirty="0"/>
          </a:p>
          <a:p>
            <a:r>
              <a:rPr lang="es-CO" dirty="0"/>
              <a:t>Máximos, Promedios, Mínimos y Acumulados cada 5 minutos.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901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NO ENTENDIAMOS UN CARAJO!!!!!</a:t>
            </a:r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24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https://www.iconfinder.com/iconsets/artificial-intelligence-6</a:t>
            </a:r>
          </a:p>
          <a:p>
            <a:endParaRPr lang="es-CO" dirty="0"/>
          </a:p>
          <a:p>
            <a:r>
              <a:rPr lang="es-CO" dirty="0"/>
              <a:t>https://www.iconfinder.com/iconsets/free-simple-line-mix</a:t>
            </a:r>
          </a:p>
          <a:p>
            <a:endParaRPr lang="es-CO" dirty="0"/>
          </a:p>
          <a:p>
            <a:r>
              <a:rPr lang="es-CO" dirty="0"/>
              <a:t>https://www.iconfinder.com/computer-hardware-icons?price=free</a:t>
            </a:r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45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7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13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5131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8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71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49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86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30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218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240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0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5752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146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658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1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005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051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473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265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556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0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0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9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92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63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00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8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254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88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80C3E-A531-478B-AD8C-01119F5C2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Cloud </a:t>
            </a:r>
            <a:r>
              <a:rPr lang="es-CO" dirty="0" err="1"/>
              <a:t>Location</a:t>
            </a:r>
            <a:endParaRPr lang="es-C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F5004C-DFA3-4A7D-80F8-44082DAD5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</a:t>
            </a:r>
            <a:r>
              <a:rPr lang="es-CO" dirty="0" err="1"/>
              <a:t>manuel</a:t>
            </a:r>
            <a:r>
              <a:rPr lang="es-CO" dirty="0"/>
              <a:t> Lombana</a:t>
            </a:r>
          </a:p>
        </p:txBody>
      </p:sp>
    </p:spTree>
    <p:extLst>
      <p:ext uri="{BB962C8B-B14F-4D97-AF65-F5344CB8AC3E}">
        <p14:creationId xmlns:p14="http://schemas.microsoft.com/office/powerpoint/2010/main" val="289604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60FA4-A37D-49DB-9ED0-D176116B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262" y="1359093"/>
            <a:ext cx="4524738" cy="306650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94D2-FDBB-402D-9B9B-CABB48D8A56C}"/>
              </a:ext>
            </a:extLst>
          </p:cNvPr>
          <p:cNvSpPr txBox="1"/>
          <p:nvPr/>
        </p:nvSpPr>
        <p:spPr>
          <a:xfrm>
            <a:off x="217209" y="3753987"/>
            <a:ext cx="715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Realizar comparaciones de los diferentes </a:t>
            </a:r>
            <a:r>
              <a:rPr lang="es-CO" dirty="0" err="1">
                <a:solidFill>
                  <a:schemeClr val="bg1"/>
                </a:solidFill>
              </a:rPr>
              <a:t>cloud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services</a:t>
            </a:r>
            <a:r>
              <a:rPr lang="es-CO" dirty="0">
                <a:solidFill>
                  <a:schemeClr val="bg1"/>
                </a:solidFill>
              </a:rPr>
              <a:t> desplegados en el </a:t>
            </a:r>
            <a:r>
              <a:rPr lang="es-CO" dirty="0" err="1">
                <a:solidFill>
                  <a:schemeClr val="bg1"/>
                </a:solidFill>
              </a:rPr>
              <a:t>datacenter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i="1" dirty="0" err="1">
                <a:solidFill>
                  <a:schemeClr val="bg1"/>
                </a:solidFill>
              </a:rPr>
              <a:t>south</a:t>
            </a:r>
            <a:r>
              <a:rPr lang="es-CO" i="1" dirty="0">
                <a:solidFill>
                  <a:schemeClr val="bg1"/>
                </a:solidFill>
              </a:rPr>
              <a:t> central </a:t>
            </a:r>
            <a:r>
              <a:rPr lang="es-CO" i="1" dirty="0" err="1">
                <a:solidFill>
                  <a:schemeClr val="bg1"/>
                </a:solidFill>
              </a:rPr>
              <a:t>us</a:t>
            </a:r>
            <a:r>
              <a:rPr lang="es-CO" dirty="0">
                <a:solidFill>
                  <a:schemeClr val="bg1"/>
                </a:solidFill>
              </a:rPr>
              <a:t>, usando  telemetría para identificar similitudes en el consumo de recursos de computo.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10CEB38-977A-4364-BDBC-90D98E59894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70" y="77343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4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60FA4-A37D-49DB-9ED0-D176116B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Fuente de Datos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37229-B5D2-4278-B2C0-60E371739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20" y="1204967"/>
            <a:ext cx="6761113" cy="2558921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B94D2-FDBB-402D-9B9B-CABB48D8A56C}"/>
              </a:ext>
            </a:extLst>
          </p:cNvPr>
          <p:cNvSpPr txBox="1"/>
          <p:nvPr/>
        </p:nvSpPr>
        <p:spPr>
          <a:xfrm>
            <a:off x="222968" y="700153"/>
            <a:ext cx="71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41 </a:t>
            </a:r>
            <a:r>
              <a:rPr lang="es-CO" dirty="0" err="1">
                <a:solidFill>
                  <a:schemeClr val="bg1"/>
                </a:solidFill>
              </a:rPr>
              <a:t>Classic</a:t>
            </a:r>
            <a:r>
              <a:rPr lang="es-CO" dirty="0">
                <a:solidFill>
                  <a:schemeClr val="bg1"/>
                </a:solidFill>
              </a:rPr>
              <a:t> Cloud </a:t>
            </a:r>
            <a:r>
              <a:rPr lang="es-CO" dirty="0" err="1">
                <a:solidFill>
                  <a:schemeClr val="bg1"/>
                </a:solidFill>
              </a:rPr>
              <a:t>Services</a:t>
            </a:r>
            <a:r>
              <a:rPr lang="es-CO" dirty="0">
                <a:solidFill>
                  <a:schemeClr val="bg1"/>
                </a:solidFill>
              </a:rPr>
              <a:t> desplegados en South Central US.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C56CB77C-8367-4174-98D2-CFB95008B2D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75" y="4324584"/>
            <a:ext cx="1021749" cy="1021749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4AC8B8E5-9F38-4C36-A383-CACB1712C7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84" y="4338405"/>
            <a:ext cx="994104" cy="1007927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CFF338BF-ED47-4BBA-84C7-7A2CB7FCA7E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77" y="4324584"/>
            <a:ext cx="1092640" cy="10217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C14DA0-FFE9-4427-BF43-F7BEB21862D6}"/>
              </a:ext>
            </a:extLst>
          </p:cNvPr>
          <p:cNvSpPr txBox="1"/>
          <p:nvPr/>
        </p:nvSpPr>
        <p:spPr>
          <a:xfrm>
            <a:off x="1394952" y="551818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% CPU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A75DE4-C49B-489B-BA7E-27FC88DB08CF}"/>
              </a:ext>
            </a:extLst>
          </p:cNvPr>
          <p:cNvSpPr txBox="1"/>
          <p:nvPr/>
        </p:nvSpPr>
        <p:spPr>
          <a:xfrm>
            <a:off x="3120513" y="5334303"/>
            <a:ext cx="117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Entrada de Red (bytes)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4BE2B-8A56-4989-8975-7ACE7CCB8114}"/>
              </a:ext>
            </a:extLst>
          </p:cNvPr>
          <p:cNvSpPr txBox="1"/>
          <p:nvPr/>
        </p:nvSpPr>
        <p:spPr>
          <a:xfrm>
            <a:off x="4928432" y="5346332"/>
            <a:ext cx="117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Salida de Red (bytes)</a:t>
            </a:r>
          </a:p>
        </p:txBody>
      </p:sp>
    </p:spTree>
    <p:extLst>
      <p:ext uri="{BB962C8B-B14F-4D97-AF65-F5344CB8AC3E}">
        <p14:creationId xmlns:p14="http://schemas.microsoft.com/office/powerpoint/2010/main" val="127094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DA431-70F7-457B-BB63-BD3421E4D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0" y="747112"/>
            <a:ext cx="11833758" cy="46739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14BFAA0-6B7A-44EF-B3C8-911125B56706}"/>
              </a:ext>
            </a:extLst>
          </p:cNvPr>
          <p:cNvGrpSpPr/>
          <p:nvPr/>
        </p:nvGrpSpPr>
        <p:grpSpPr>
          <a:xfrm>
            <a:off x="665257" y="5708630"/>
            <a:ext cx="7630886" cy="409655"/>
            <a:chOff x="2411184" y="6078230"/>
            <a:chExt cx="7630886" cy="4096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2D52C4-612E-4908-B01E-D82038A057EC}"/>
                </a:ext>
              </a:extLst>
            </p:cNvPr>
            <p:cNvSpPr/>
            <p:nvPr/>
          </p:nvSpPr>
          <p:spPr>
            <a:xfrm>
              <a:off x="2411184" y="6078230"/>
              <a:ext cx="7630886" cy="4096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40C7BF-2662-4622-ADB9-93BB0ED0CB87}"/>
                </a:ext>
              </a:extLst>
            </p:cNvPr>
            <p:cNvSpPr txBox="1"/>
            <p:nvPr/>
          </p:nvSpPr>
          <p:spPr>
            <a:xfrm>
              <a:off x="2612570" y="6100002"/>
              <a:ext cx="72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s-CO" b="1" dirty="0">
                  <a:solidFill>
                    <a:srgbClr val="C00000"/>
                  </a:solidFill>
                </a:rPr>
                <a:t>PRIMER FRACASO:</a:t>
              </a:r>
              <a:r>
                <a:rPr lang="es-CO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CO" dirty="0"/>
                <a:t>No se pudo extraer información relevante en el proceso.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7833AC8-F667-4ADA-8F9C-BBAADF0DA6FC}"/>
              </a:ext>
            </a:extLst>
          </p:cNvPr>
          <p:cNvSpPr txBox="1"/>
          <p:nvPr/>
        </p:nvSpPr>
        <p:spPr>
          <a:xfrm>
            <a:off x="4038600" y="392939"/>
            <a:ext cx="454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Comparación de uso de CPU% cada 5 minutos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1442EE-EC97-4D3D-9E6C-87B9EC715826}"/>
              </a:ext>
            </a:extLst>
          </p:cNvPr>
          <p:cNvGrpSpPr/>
          <p:nvPr/>
        </p:nvGrpSpPr>
        <p:grpSpPr>
          <a:xfrm>
            <a:off x="10312905" y="5592840"/>
            <a:ext cx="1699973" cy="626440"/>
            <a:chOff x="9329057" y="102121"/>
            <a:chExt cx="731949" cy="6264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522BCC-F0D1-40DC-AE8A-3D1B3AE1DFB1}"/>
                </a:ext>
              </a:extLst>
            </p:cNvPr>
            <p:cNvSpPr/>
            <p:nvPr/>
          </p:nvSpPr>
          <p:spPr>
            <a:xfrm>
              <a:off x="9329057" y="174524"/>
              <a:ext cx="228600" cy="175225"/>
            </a:xfrm>
            <a:prstGeom prst="rect">
              <a:avLst/>
            </a:prstGeom>
            <a:solidFill>
              <a:srgbClr val="092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32878D-EDBE-4E4C-A400-3847E50D23FD}"/>
                </a:ext>
              </a:extLst>
            </p:cNvPr>
            <p:cNvSpPr/>
            <p:nvPr/>
          </p:nvSpPr>
          <p:spPr>
            <a:xfrm>
              <a:off x="9329057" y="473223"/>
              <a:ext cx="228600" cy="175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E791D1-E352-4638-A9BC-056692BF78DF}"/>
                </a:ext>
              </a:extLst>
            </p:cNvPr>
            <p:cNvSpPr txBox="1"/>
            <p:nvPr/>
          </p:nvSpPr>
          <p:spPr>
            <a:xfrm>
              <a:off x="9581388" y="420784"/>
              <a:ext cx="479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b="1" dirty="0"/>
                <a:t>LM </a:t>
              </a:r>
              <a:r>
                <a:rPr lang="en-US" sz="1400" b="1" dirty="0"/>
                <a:t>[%CPU]</a:t>
              </a:r>
              <a:endParaRPr lang="es-CO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0F5EB2-58ED-49C5-A3A8-A038D45A2C65}"/>
                </a:ext>
              </a:extLst>
            </p:cNvPr>
            <p:cNvSpPr txBox="1"/>
            <p:nvPr/>
          </p:nvSpPr>
          <p:spPr>
            <a:xfrm>
              <a:off x="9581388" y="102121"/>
              <a:ext cx="479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b="1" dirty="0"/>
                <a:t>CA </a:t>
              </a:r>
              <a:r>
                <a:rPr lang="en-US" sz="1400" b="1" dirty="0"/>
                <a:t>[%CPU]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11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165B-50EB-44EC-AA53-0EAB8F48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84" y="2110618"/>
            <a:ext cx="8825657" cy="1915647"/>
          </a:xfrm>
        </p:spPr>
        <p:txBody>
          <a:bodyPr/>
          <a:lstStyle/>
          <a:p>
            <a:pPr algn="ctr"/>
            <a:r>
              <a:rPr lang="es-CO" dirty="0"/>
              <a:t>Comprobación de Normalidad	</a:t>
            </a:r>
          </a:p>
        </p:txBody>
      </p:sp>
    </p:spTree>
    <p:extLst>
      <p:ext uri="{BB962C8B-B14F-4D97-AF65-F5344CB8AC3E}">
        <p14:creationId xmlns:p14="http://schemas.microsoft.com/office/powerpoint/2010/main" val="185529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6CF639-65E5-4AA8-A337-01F7DC888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6" y="852146"/>
            <a:ext cx="10943268" cy="47400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0EACF6-8A6A-4446-A6AD-F88F912BAC58}"/>
              </a:ext>
            </a:extLst>
          </p:cNvPr>
          <p:cNvSpPr txBox="1"/>
          <p:nvPr/>
        </p:nvSpPr>
        <p:spPr>
          <a:xfrm>
            <a:off x="350969" y="319152"/>
            <a:ext cx="114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CO" dirty="0"/>
              <a:t>Para cada </a:t>
            </a:r>
            <a:r>
              <a:rPr lang="es-CO" dirty="0" err="1"/>
              <a:t>cloud</a:t>
            </a:r>
            <a:r>
              <a:rPr lang="es-CO" dirty="0"/>
              <a:t> </a:t>
            </a:r>
            <a:r>
              <a:rPr lang="es-CO" dirty="0" err="1"/>
              <a:t>service</a:t>
            </a:r>
            <a:r>
              <a:rPr lang="es-CO" dirty="0"/>
              <a:t> se calculo la función de densidad y se comparó contra una Distribución Normal de Referencia.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4B2B39-ECE1-47F6-B66D-9DFBCD940712}"/>
              </a:ext>
            </a:extLst>
          </p:cNvPr>
          <p:cNvGrpSpPr/>
          <p:nvPr/>
        </p:nvGrpSpPr>
        <p:grpSpPr>
          <a:xfrm>
            <a:off x="350969" y="6005854"/>
            <a:ext cx="9117123" cy="409655"/>
            <a:chOff x="2411184" y="6078230"/>
            <a:chExt cx="7175408" cy="4096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A342A2-6E34-448B-BEF6-E312A4854D1E}"/>
                </a:ext>
              </a:extLst>
            </p:cNvPr>
            <p:cNvSpPr/>
            <p:nvPr/>
          </p:nvSpPr>
          <p:spPr>
            <a:xfrm>
              <a:off x="2411184" y="6078230"/>
              <a:ext cx="7175408" cy="4096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9401B4-E147-4A76-AF3E-E6291B52C777}"/>
                </a:ext>
              </a:extLst>
            </p:cNvPr>
            <p:cNvSpPr txBox="1"/>
            <p:nvPr/>
          </p:nvSpPr>
          <p:spPr>
            <a:xfrm>
              <a:off x="2411184" y="6100001"/>
              <a:ext cx="71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s-CO" b="1" dirty="0">
                  <a:solidFill>
                    <a:srgbClr val="00B050"/>
                  </a:solidFill>
                </a:rPr>
                <a:t>PRIMER HALLAZGO : </a:t>
              </a:r>
              <a:r>
                <a:rPr lang="es-CO" dirty="0"/>
                <a:t>La salida de red de todos los </a:t>
              </a:r>
              <a:r>
                <a:rPr lang="es-CO" dirty="0" err="1"/>
                <a:t>cloud</a:t>
              </a:r>
              <a:r>
                <a:rPr lang="es-CO" dirty="0"/>
                <a:t> </a:t>
              </a:r>
              <a:r>
                <a:rPr lang="es-CO" dirty="0" err="1"/>
                <a:t>service</a:t>
              </a:r>
              <a:r>
                <a:rPr lang="es-CO" dirty="0"/>
                <a:t> de </a:t>
              </a:r>
              <a:r>
                <a:rPr lang="es-CO" i="1" dirty="0" err="1"/>
                <a:t>south</a:t>
              </a:r>
              <a:r>
                <a:rPr lang="es-CO" i="1" dirty="0"/>
                <a:t> central </a:t>
              </a:r>
              <a:r>
                <a:rPr lang="es-CO" i="1" dirty="0" err="1"/>
                <a:t>us</a:t>
              </a:r>
              <a:r>
                <a:rPr lang="es-CO" i="1" dirty="0"/>
                <a:t> </a:t>
              </a:r>
              <a:r>
                <a:rPr lang="es-CO" dirty="0"/>
                <a:t>es </a:t>
              </a:r>
              <a:r>
                <a:rPr lang="es-CO" b="1" dirty="0"/>
                <a:t>NORMAL</a:t>
              </a:r>
              <a:r>
                <a:rPr lang="es-CO" dirty="0"/>
                <a:t>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1DF294-166B-4D5A-AF1D-F29014830A53}"/>
              </a:ext>
            </a:extLst>
          </p:cNvPr>
          <p:cNvGrpSpPr/>
          <p:nvPr/>
        </p:nvGrpSpPr>
        <p:grpSpPr>
          <a:xfrm>
            <a:off x="9979137" y="5903770"/>
            <a:ext cx="1861894" cy="606476"/>
            <a:chOff x="9329057" y="174524"/>
            <a:chExt cx="801667" cy="6064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1F6055-F5E8-4CEB-A0FE-1DCE299BA221}"/>
                </a:ext>
              </a:extLst>
            </p:cNvPr>
            <p:cNvSpPr/>
            <p:nvPr/>
          </p:nvSpPr>
          <p:spPr>
            <a:xfrm>
              <a:off x="9329057" y="174524"/>
              <a:ext cx="118904" cy="23537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461C45-1E79-4344-B0C7-BBFD8E3CEA97}"/>
                </a:ext>
              </a:extLst>
            </p:cNvPr>
            <p:cNvSpPr/>
            <p:nvPr/>
          </p:nvSpPr>
          <p:spPr>
            <a:xfrm>
              <a:off x="9329057" y="473223"/>
              <a:ext cx="118904" cy="235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F9D09C-C58F-4A68-930D-35F886B9D436}"/>
                </a:ext>
              </a:extLst>
            </p:cNvPr>
            <p:cNvSpPr txBox="1"/>
            <p:nvPr/>
          </p:nvSpPr>
          <p:spPr>
            <a:xfrm>
              <a:off x="9463672" y="473223"/>
              <a:ext cx="667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Dist. Normal Ref</a:t>
              </a:r>
              <a:endParaRPr lang="es-CO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8203D1-2174-4EAB-AFFA-4FDF639E8E91}"/>
                </a:ext>
              </a:extLst>
            </p:cNvPr>
            <p:cNvSpPr txBox="1"/>
            <p:nvPr/>
          </p:nvSpPr>
          <p:spPr>
            <a:xfrm>
              <a:off x="9463673" y="174524"/>
              <a:ext cx="667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Func</a:t>
              </a:r>
              <a:r>
                <a:rPr lang="en-US" sz="1400" b="1" dirty="0"/>
                <a:t>. </a:t>
              </a:r>
              <a:r>
                <a:rPr lang="en-US" sz="1400" b="1" dirty="0" err="1"/>
                <a:t>densidad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979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1303-AC16-4D4D-BD5C-1535ACE3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C7A5-C5A8-4563-8679-3EE2EBE0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462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32012-C091-4D7E-8553-9B22166B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13" y="2764971"/>
            <a:ext cx="8825657" cy="880294"/>
          </a:xfrm>
        </p:spPr>
        <p:txBody>
          <a:bodyPr/>
          <a:lstStyle/>
          <a:p>
            <a:pPr algn="ctr"/>
            <a:r>
              <a:rPr lang="es-CO" sz="6000" dirty="0"/>
              <a:t>¡</a:t>
            </a:r>
            <a:r>
              <a:rPr lang="en-US" sz="6000" dirty="0"/>
              <a:t>GRACIAS!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4097221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</TotalTime>
  <Words>284</Words>
  <Application>Microsoft Office PowerPoint</Application>
  <PresentationFormat>Widescreen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</vt:lpstr>
      <vt:lpstr>Wingdings 3</vt:lpstr>
      <vt:lpstr>Ion</vt:lpstr>
      <vt:lpstr>Office Theme</vt:lpstr>
      <vt:lpstr>Cloud Location</vt:lpstr>
      <vt:lpstr>Objetivo</vt:lpstr>
      <vt:lpstr>Fuente de Datos</vt:lpstr>
      <vt:lpstr>PowerPoint Presentation</vt:lpstr>
      <vt:lpstr>Comprobación de Normalidad </vt:lpstr>
      <vt:lpstr>PowerPoint Presentation</vt:lpstr>
      <vt:lpstr>PowerPoint Presentation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Lombana</dc:creator>
  <cp:lastModifiedBy>Juan Lombana</cp:lastModifiedBy>
  <cp:revision>14</cp:revision>
  <dcterms:created xsi:type="dcterms:W3CDTF">2019-10-30T19:03:18Z</dcterms:created>
  <dcterms:modified xsi:type="dcterms:W3CDTF">2019-10-31T00:05:11Z</dcterms:modified>
</cp:coreProperties>
</file>