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4"/>
  </p:notesMasterIdLst>
  <p:sldIdLst>
    <p:sldId id="256" r:id="rId2"/>
    <p:sldId id="286" r:id="rId3"/>
    <p:sldId id="295" r:id="rId4"/>
    <p:sldId id="307" r:id="rId5"/>
    <p:sldId id="258" r:id="rId6"/>
    <p:sldId id="273" r:id="rId7"/>
    <p:sldId id="262" r:id="rId8"/>
    <p:sldId id="259" r:id="rId9"/>
    <p:sldId id="276" r:id="rId10"/>
    <p:sldId id="277" r:id="rId11"/>
    <p:sldId id="278" r:id="rId12"/>
    <p:sldId id="282" r:id="rId13"/>
    <p:sldId id="285" r:id="rId14"/>
    <p:sldId id="296" r:id="rId15"/>
    <p:sldId id="272" r:id="rId16"/>
    <p:sldId id="300" r:id="rId17"/>
    <p:sldId id="301" r:id="rId18"/>
    <p:sldId id="302" r:id="rId19"/>
    <p:sldId id="304" r:id="rId20"/>
    <p:sldId id="263" r:id="rId21"/>
    <p:sldId id="306" r:id="rId22"/>
    <p:sldId id="264" r:id="rId23"/>
    <p:sldId id="268" r:id="rId24"/>
    <p:sldId id="275" r:id="rId25"/>
    <p:sldId id="297" r:id="rId26"/>
    <p:sldId id="287" r:id="rId27"/>
    <p:sldId id="288" r:id="rId28"/>
    <p:sldId id="290" r:id="rId29"/>
    <p:sldId id="291" r:id="rId30"/>
    <p:sldId id="293" r:id="rId31"/>
    <p:sldId id="294" r:id="rId32"/>
    <p:sldId id="29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50013-E2BF-447C-8B52-ED831F2DC4A6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9BB63-9949-43F3-9783-ADFD8DE562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1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9BB63-9949-43F3-9783-ADFD8DE562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9BB63-9949-43F3-9783-ADFD8DE562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2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5090-F3B4-40C4-B7C5-0923CCD53E6E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82D1-8C80-4F68-9DAD-DA25AC638C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3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5090-F3B4-40C4-B7C5-0923CCD53E6E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82D1-8C80-4F68-9DAD-DA25AC638C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8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5090-F3B4-40C4-B7C5-0923CCD53E6E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82D1-8C80-4F68-9DAD-DA25AC638C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0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5090-F3B4-40C4-B7C5-0923CCD53E6E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82D1-8C80-4F68-9DAD-DA25AC638C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1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5090-F3B4-40C4-B7C5-0923CCD53E6E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82D1-8C80-4F68-9DAD-DA25AC638C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5090-F3B4-40C4-B7C5-0923CCD53E6E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82D1-8C80-4F68-9DAD-DA25AC638C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5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5090-F3B4-40C4-B7C5-0923CCD53E6E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82D1-8C80-4F68-9DAD-DA25AC638C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2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5090-F3B4-40C4-B7C5-0923CCD53E6E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82D1-8C80-4F68-9DAD-DA25AC638C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5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5090-F3B4-40C4-B7C5-0923CCD53E6E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82D1-8C80-4F68-9DAD-DA25AC638C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5090-F3B4-40C4-B7C5-0923CCD53E6E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82D1-8C80-4F68-9DAD-DA25AC638C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5090-F3B4-40C4-B7C5-0923CCD53E6E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82D1-8C80-4F68-9DAD-DA25AC638C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4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45090-F3B4-40C4-B7C5-0923CCD53E6E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B82D1-8C80-4F68-9DAD-DA25AC638C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ambridge.org/core/journals/political-analysis/article/birds-of-the-same-feather-tweet-together-bayesian-ideal-point-estimation-using-twitter-data/91E37205F69AEA32EF27F12563DC2A0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ablobarbera/twitter_ideology/blob/master/replication/04-model-first-stage.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pablobarbera/twitter_ideology/blob/master/pkg/tweetscores/R/utils.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gvqzp/" TargetMode="External"/><Relationship Id="rId2" Type="http://schemas.openxmlformats.org/officeDocument/2006/relationships/hyperlink" Target="https://osf.io/fq5w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f.io/chyr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6772A-67B8-4A06-B6FF-0763F5F14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rgbClr val="7030A0"/>
                </a:solidFill>
              </a:rPr>
              <a:t>Brady et al. (2017): </a:t>
            </a:r>
            <a:r>
              <a:rPr lang="en-US" sz="4400" i="1" dirty="0">
                <a:solidFill>
                  <a:srgbClr val="7030A0"/>
                </a:solidFill>
              </a:rPr>
              <a:t>Emotion shapes the diffusion of moralized content in</a:t>
            </a:r>
            <a:br>
              <a:rPr lang="en-US" sz="4400" i="1" dirty="0">
                <a:solidFill>
                  <a:srgbClr val="7030A0"/>
                </a:solidFill>
              </a:rPr>
            </a:br>
            <a:r>
              <a:rPr lang="en-US" sz="4400" i="1" dirty="0">
                <a:solidFill>
                  <a:srgbClr val="7030A0"/>
                </a:solidFill>
              </a:rPr>
              <a:t>social networks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55ECA0-8830-4B7B-8397-0C4D9C5B5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3028"/>
            <a:ext cx="9144000" cy="1164771"/>
          </a:xfrm>
        </p:spPr>
        <p:txBody>
          <a:bodyPr/>
          <a:lstStyle/>
          <a:p>
            <a:r>
              <a:rPr lang="en-US" dirty="0"/>
              <a:t>Juan López Martín</a:t>
            </a:r>
          </a:p>
        </p:txBody>
      </p:sp>
    </p:spTree>
    <p:extLst>
      <p:ext uri="{BB962C8B-B14F-4D97-AF65-F5344CB8AC3E}">
        <p14:creationId xmlns:p14="http://schemas.microsoft.com/office/powerpoint/2010/main" val="176584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F50B8-B8DD-41FF-9D6F-F8FAA596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5740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Study 1 &gt; Data Analysis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6B6FB3B-1AA2-4B50-91F7-BAA365DE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6" y="1437697"/>
            <a:ext cx="10515600" cy="1000703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300" dirty="0"/>
              <a:t>Study 1 only considers the number of retweets of each original tweets. Therefore, we have:</a:t>
            </a:r>
          </a:p>
        </p:txBody>
      </p:sp>
      <p:graphicFrame>
        <p:nvGraphicFramePr>
          <p:cNvPr id="12" name="Tabla 4">
            <a:extLst>
              <a:ext uri="{FF2B5EF4-FFF2-40B4-BE49-F238E27FC236}">
                <a16:creationId xmlns:a16="http://schemas.microsoft.com/office/drawing/2014/main" id="{3AC2E6DD-83A3-442B-85FB-D43925252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7431939"/>
              </p:ext>
            </p:extLst>
          </p:nvPr>
        </p:nvGraphicFramePr>
        <p:xfrm>
          <a:off x="1886857" y="2700439"/>
          <a:ext cx="8303901" cy="16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84">
                  <a:extLst>
                    <a:ext uri="{9D8B030D-6E8A-4147-A177-3AD203B41FA5}">
                      <a16:colId xmlns:a16="http://schemas.microsoft.com/office/drawing/2014/main" val="4053672491"/>
                    </a:ext>
                  </a:extLst>
                </a:gridCol>
                <a:gridCol w="917421">
                  <a:extLst>
                    <a:ext uri="{9D8B030D-6E8A-4147-A177-3AD203B41FA5}">
                      <a16:colId xmlns:a16="http://schemas.microsoft.com/office/drawing/2014/main" val="719376472"/>
                    </a:ext>
                  </a:extLst>
                </a:gridCol>
                <a:gridCol w="1204933">
                  <a:extLst>
                    <a:ext uri="{9D8B030D-6E8A-4147-A177-3AD203B41FA5}">
                      <a16:colId xmlns:a16="http://schemas.microsoft.com/office/drawing/2014/main" val="2833026705"/>
                    </a:ext>
                  </a:extLst>
                </a:gridCol>
                <a:gridCol w="639842">
                  <a:extLst>
                    <a:ext uri="{9D8B030D-6E8A-4147-A177-3AD203B41FA5}">
                      <a16:colId xmlns:a16="http://schemas.microsoft.com/office/drawing/2014/main" val="1466083981"/>
                    </a:ext>
                  </a:extLst>
                </a:gridCol>
                <a:gridCol w="753238">
                  <a:extLst>
                    <a:ext uri="{9D8B030D-6E8A-4147-A177-3AD203B41FA5}">
                      <a16:colId xmlns:a16="http://schemas.microsoft.com/office/drawing/2014/main" val="1280582385"/>
                    </a:ext>
                  </a:extLst>
                </a:gridCol>
                <a:gridCol w="1101016">
                  <a:extLst>
                    <a:ext uri="{9D8B030D-6E8A-4147-A177-3AD203B41FA5}">
                      <a16:colId xmlns:a16="http://schemas.microsoft.com/office/drawing/2014/main" val="365373726"/>
                    </a:ext>
                  </a:extLst>
                </a:gridCol>
                <a:gridCol w="888539">
                  <a:extLst>
                    <a:ext uri="{9D8B030D-6E8A-4147-A177-3AD203B41FA5}">
                      <a16:colId xmlns:a16="http://schemas.microsoft.com/office/drawing/2014/main" val="3790395677"/>
                    </a:ext>
                  </a:extLst>
                </a:gridCol>
                <a:gridCol w="1101016">
                  <a:extLst>
                    <a:ext uri="{9D8B030D-6E8A-4147-A177-3AD203B41FA5}">
                      <a16:colId xmlns:a16="http://schemas.microsoft.com/office/drawing/2014/main" val="1163083276"/>
                    </a:ext>
                  </a:extLst>
                </a:gridCol>
                <a:gridCol w="1183512">
                  <a:extLst>
                    <a:ext uri="{9D8B030D-6E8A-4147-A177-3AD203B41FA5}">
                      <a16:colId xmlns:a16="http://schemas.microsoft.com/office/drawing/2014/main" val="2550817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# 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Moral-Emotional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Only Moral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Only Emotional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 # Retweets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2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9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851948"/>
                  </a:ext>
                </a:extLst>
              </a:tr>
            </a:tbl>
          </a:graphicData>
        </a:graphic>
      </p:graphicFrame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5C28DE22-F259-40C3-A748-EB7BFCF0B0E2}"/>
              </a:ext>
            </a:extLst>
          </p:cNvPr>
          <p:cNvSpPr txBox="1">
            <a:spLocks/>
          </p:cNvSpPr>
          <p:nvPr/>
        </p:nvSpPr>
        <p:spPr>
          <a:xfrm>
            <a:off x="745836" y="46541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/>
              <a:t>With this data they used </a:t>
            </a:r>
            <a:r>
              <a:rPr lang="en-US" sz="2300" b="1" dirty="0"/>
              <a:t>negative binomial regression</a:t>
            </a:r>
            <a:r>
              <a:rPr lang="en-US" sz="23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3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stan_glm.nb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(Retweets ~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Moral_Emotional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+ Moral + Emotional + Verified + Followers + URL + Media, data = df)</a:t>
            </a:r>
          </a:p>
        </p:txBody>
      </p:sp>
    </p:spTree>
    <p:extLst>
      <p:ext uri="{BB962C8B-B14F-4D97-AF65-F5344CB8AC3E}">
        <p14:creationId xmlns:p14="http://schemas.microsoft.com/office/powerpoint/2010/main" val="28584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CE52ACC-7F3B-47AD-B421-E2143B4EACA2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15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Study 1 &gt;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24FBCF4-3244-4BF4-8768-96F2E20AC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5658"/>
                <a:ext cx="10515600" cy="5472792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300" b="1" dirty="0"/>
                  <a:t>Poisson Regression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300" dirty="0"/>
                  <a:t>Used for count data.</a:t>
                </a:r>
              </a:p>
              <a:p>
                <a:pPr marL="0" indent="0">
                  <a:lnSpc>
                    <a:spcPct val="114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3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23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sz="2300" b="0" i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s-ES" sz="2300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s-ES" sz="2300" b="0" i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s-ES" sz="23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3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E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3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23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sz="23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3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23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3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sz="23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3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300" dirty="0"/>
                  <a:t>Interpretation: For a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3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300" b="0" i="1" smtClean="0">
                        <a:latin typeface="Cambria Math" panose="02040503050406030204" pitchFamily="18" charset="0"/>
                      </a:rPr>
                      <m:t>=0.24 </m:t>
                    </m:r>
                  </m:oMath>
                </a14:m>
                <a:r>
                  <a:rPr lang="en-US" sz="2300" dirty="0"/>
                  <a:t>the expected multiplicative increase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s-E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3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s-ES" sz="23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3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2300" b="0" i="1" smtClean="0">
                            <a:latin typeface="Cambria Math" panose="02040503050406030204" pitchFamily="18" charset="0"/>
                          </a:rPr>
                          <m:t>0.24</m:t>
                        </m:r>
                      </m:sup>
                    </m:sSup>
                    <m:r>
                      <a:rPr lang="es-ES" sz="2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300" dirty="0"/>
                  <a:t>1.27. In other words, each increase in </a:t>
                </a:r>
                <a14:m>
                  <m:oMath xmlns:m="http://schemas.openxmlformats.org/officeDocument/2006/math">
                    <m:r>
                      <a:rPr lang="es-ES" sz="23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300" dirty="0"/>
                  <a:t> implies a 27% increase in </a:t>
                </a:r>
                <a14:m>
                  <m:oMath xmlns:m="http://schemas.openxmlformats.org/officeDocument/2006/math">
                    <m:r>
                      <a:rPr lang="es-ES" sz="23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300" dirty="0"/>
                  <a:t>. Brady et al. 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3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s-E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3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300" dirty="0"/>
                  <a:t> the Incident Rate Ratio. For instance, a IRR = 0.98 would mean that the treatment reduces the response by 2%.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sz="23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300" dirty="0"/>
                  <a:t>This model does not provide an independent variance parameters (what we have called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300" dirty="0"/>
                  <a:t>),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300" b="0" i="0" smtClean="0">
                            <a:latin typeface="Cambria Math" panose="02040503050406030204" pitchFamily="18" charset="0"/>
                          </a:rPr>
                          <m:t>SD</m:t>
                        </m:r>
                        <m:r>
                          <a:rPr lang="es-ES" sz="23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ES" sz="23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3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s-ES" sz="2300" b="0" i="1" smtClean="0">
                        <a:latin typeface="Cambria Math" panose="02040503050406030204" pitchFamily="18" charset="0"/>
                      </a:rPr>
                      <m:t>)= </m:t>
                    </m:r>
                    <m:rad>
                      <m:radPr>
                        <m:degHide m:val="on"/>
                        <m:ctrlPr>
                          <a:rPr lang="es-ES" sz="23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s-ES" sz="23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3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s-ES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3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s-ES" sz="23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23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3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s-ES" sz="23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rad>
                  </m:oMath>
                </a14:m>
                <a:r>
                  <a:rPr lang="en-US" sz="2300" dirty="0"/>
                  <a:t> . In many real situations residuals are much greater – leading to overdispersion. In practice, overdispersion means SE look smaller.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endParaRPr lang="en-US" sz="23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24FBCF4-3244-4BF4-8768-96F2E20AC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5658"/>
                <a:ext cx="10515600" cy="5472792"/>
              </a:xfrm>
              <a:blipFill>
                <a:blip r:embed="rId2"/>
                <a:stretch>
                  <a:fillRect l="-870" t="-1559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75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CE52ACC-7F3B-47AD-B421-E2143B4EACA2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15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Study 1 &gt;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24FBCF4-3244-4BF4-8768-96F2E20AC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5658"/>
                <a:ext cx="10515600" cy="5472792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300" b="1" dirty="0"/>
                  <a:t>Negative Binomial</a:t>
                </a:r>
              </a:p>
              <a:p>
                <a:pPr marL="0" indent="0">
                  <a:lnSpc>
                    <a:spcPct val="114000"/>
                  </a:lnSpc>
                  <a:spcAft>
                    <a:spcPts val="1200"/>
                  </a:spcAft>
                  <a:buNone/>
                </a:pPr>
                <a:r>
                  <a:rPr lang="en-US" sz="2300" dirty="0"/>
                  <a:t>Negative binomial is a generalization of Poisson regressions that does no longer assume that the standard deviation is the square root of the mean.</a:t>
                </a:r>
              </a:p>
              <a:p>
                <a:pPr marL="0" indent="0">
                  <a:lnSpc>
                    <a:spcPct val="114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3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23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sz="2300" b="0" i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s-ES" sz="2300" b="0" i="0" smtClean="0">
                          <a:latin typeface="Cambria Math" panose="02040503050406030204" pitchFamily="18" charset="0"/>
                        </a:rPr>
                        <m:t>NegativeBinomial</m:t>
                      </m:r>
                      <m:d>
                        <m:dPr>
                          <m:ctrlPr>
                            <a:rPr lang="es-E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3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s-E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3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s-ES" sz="23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ES" sz="23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ES" sz="2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3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s-ES" sz="2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3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3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ES" sz="23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3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3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s-ES" sz="2300" dirty="0" err="1"/>
                  <a:t>where</a:t>
                </a:r>
                <a:r>
                  <a:rPr lang="es-ES" sz="2300" dirty="0"/>
                  <a:t> </a:t>
                </a:r>
                <a14:m>
                  <m:oMath xmlns:m="http://schemas.openxmlformats.org/officeDocument/2006/math">
                    <m:r>
                      <a:rPr lang="es-ES" sz="23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300" dirty="0"/>
                  <a:t> is the overdispersion control.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endParaRPr lang="en-US" sz="23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24FBCF4-3244-4BF4-8768-96F2E20AC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5658"/>
                <a:ext cx="10515600" cy="5472792"/>
              </a:xfrm>
              <a:blipFill>
                <a:blip r:embed="rId2"/>
                <a:stretch>
                  <a:fillRect l="-870" t="-1559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06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CE52ACC-7F3B-47AD-B421-E2143B4EACA2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15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Study 1 &gt; 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4FBCF4-3244-4BF4-8768-96F2E20AC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208"/>
            <a:ext cx="5257800" cy="547279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4000"/>
              </a:lnSpc>
              <a:spcAft>
                <a:spcPts val="1200"/>
              </a:spcAft>
              <a:buNone/>
            </a:pPr>
            <a:r>
              <a:rPr lang="en-US" sz="2300" dirty="0"/>
              <a:t>Using </a:t>
            </a:r>
            <a:r>
              <a:rPr lang="en-US" sz="2300" dirty="0" err="1"/>
              <a:t>stan_glm.nb</a:t>
            </a:r>
            <a:r>
              <a:rPr lang="en-US" sz="2300" dirty="0"/>
              <a:t> I obtain basically the exact same results as them (see S5). Note that the Moral, Emotional, Moral-Emotional, and followers variables are centered. </a:t>
            </a:r>
          </a:p>
          <a:p>
            <a:pPr marL="0" indent="0" algn="just">
              <a:lnSpc>
                <a:spcPct val="114000"/>
              </a:lnSpc>
              <a:spcAft>
                <a:spcPts val="1200"/>
              </a:spcAft>
              <a:buNone/>
            </a:pPr>
            <a:r>
              <a:rPr lang="en-US" sz="2300" dirty="0"/>
              <a:t>This means tweets </a:t>
            </a:r>
            <a:r>
              <a:rPr lang="en-US" sz="2300" b="1" dirty="0"/>
              <a:t>that include one more moral-emotional word than average receive 24% more retweets</a:t>
            </a:r>
            <a:r>
              <a:rPr lang="en-US" sz="2300" dirty="0"/>
              <a:t>. Similarly, tweets that include two moral-emotional words receive (e^(2*ln(1.24)) = 1.53) 53% more retweets.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BF1772E-A2B0-4CD1-99D2-DE2A3A05A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37263"/>
              </p:ext>
            </p:extLst>
          </p:nvPr>
        </p:nvGraphicFramePr>
        <p:xfrm>
          <a:off x="6460670" y="1760220"/>
          <a:ext cx="5384801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1601">
                  <a:extLst>
                    <a:ext uri="{9D8B030D-6E8A-4147-A177-3AD203B41FA5}">
                      <a16:colId xmlns:a16="http://schemas.microsoft.com/office/drawing/2014/main" val="887670615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178349636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466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5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0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Moral-Emotional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2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0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9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92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44747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043EBF7D-D83F-43BF-B14A-B344B916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669" y="1308601"/>
            <a:ext cx="5384801" cy="53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CE52ACC-7F3B-47AD-B421-E2143B4EACA2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15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Study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4FBCF4-3244-4BF4-8768-96F2E20AC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14000"/>
              </a:lnSpc>
              <a:buNone/>
            </a:pPr>
            <a:r>
              <a:rPr lang="en-US" dirty="0"/>
              <a:t>We have now seen that moral-emotional words increase the number of retweets a message gets. </a:t>
            </a:r>
            <a:r>
              <a:rPr lang="en-US" b="1" dirty="0"/>
              <a:t>The central hypothesis of Study 2 is that this increase of retweets as a product of moral-emotional words will be greater for ingroup members than for outgroup members.</a:t>
            </a:r>
          </a:p>
          <a:p>
            <a:pPr marL="0" indent="0" algn="ctr">
              <a:lnSpc>
                <a:spcPct val="114000"/>
              </a:lnSpc>
              <a:buNone/>
            </a:pPr>
            <a:endParaRPr lang="en-US" b="1" dirty="0"/>
          </a:p>
          <a:p>
            <a:pPr marL="0" indent="0">
              <a:lnSpc>
                <a:spcPct val="114000"/>
              </a:lnSpc>
              <a:buNone/>
            </a:pPr>
            <a:endParaRPr lang="en-US" dirty="0"/>
          </a:p>
          <a:p>
            <a:pPr marL="0" indent="0">
              <a:lnSpc>
                <a:spcPct val="114000"/>
              </a:lnSpc>
              <a:buNone/>
            </a:pPr>
            <a:endParaRPr lang="en-US" dirty="0"/>
          </a:p>
          <a:p>
            <a:pPr marL="0" indent="0">
              <a:lnSpc>
                <a:spcPct val="114000"/>
              </a:lnSpc>
              <a:buNone/>
            </a:pPr>
            <a:endParaRPr lang="en-US" sz="2400" dirty="0"/>
          </a:p>
          <a:p>
            <a:pPr marL="0" indent="0">
              <a:lnSpc>
                <a:spcPct val="114000"/>
              </a:lnSpc>
              <a:buNone/>
            </a:pPr>
            <a:r>
              <a:rPr lang="en-US" sz="2500" dirty="0"/>
              <a:t>This requires detecting the political ideology of the tweet authors and the </a:t>
            </a:r>
            <a:r>
              <a:rPr lang="en-US" sz="2500" dirty="0" err="1"/>
              <a:t>retweeters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64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F50B8-B8DD-41FF-9D6F-F8FAA596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5740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Study 2 &gt; Measuring Ideology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3FED0A6-BEF5-4472-A5B5-DA090FDF7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700" y="1175658"/>
                <a:ext cx="11150600" cy="516490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300" b="0" dirty="0">
                    <a:latin typeface="+mj-lt"/>
                    <a:hlinkClick r:id="rId2"/>
                  </a:rPr>
                  <a:t>Barbera (2015) </a:t>
                </a:r>
                <a:r>
                  <a:rPr lang="en-US" sz="2300" b="0" dirty="0">
                    <a:latin typeface="+mj-lt"/>
                  </a:rPr>
                  <a:t>developed a method to estimate</a:t>
                </a:r>
                <a:r>
                  <a:rPr lang="en-US" sz="2300" dirty="0">
                    <a:latin typeface="+mj-lt"/>
                  </a:rPr>
                  <a:t> ideology based on which political actors a user follows on Twitter. </a:t>
                </a:r>
              </a:p>
              <a:p>
                <a:pPr marL="0" indent="0"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300" b="0" dirty="0">
                    <a:latin typeface="+mj-lt"/>
                  </a:rPr>
                  <a:t>Assuming that Twitter is (politically) homophilic</a:t>
                </a:r>
                <a:r>
                  <a:rPr lang="en-US" sz="2300" dirty="0">
                    <a:latin typeface="+mj-lt"/>
                  </a:rPr>
                  <a:t>, the statistical model that underlies this method defines the probability that an user </a:t>
                </a:r>
                <a:r>
                  <a:rPr lang="en-US" sz="2300" i="1" dirty="0" err="1">
                    <a:latin typeface="+mj-lt"/>
                  </a:rPr>
                  <a:t>i</a:t>
                </a:r>
                <a:r>
                  <a:rPr lang="en-US" sz="2300" i="1" dirty="0">
                    <a:latin typeface="+mj-lt"/>
                  </a:rPr>
                  <a:t> </a:t>
                </a:r>
                <a:r>
                  <a:rPr lang="en-US" sz="2300" dirty="0">
                    <a:latin typeface="+mj-lt"/>
                  </a:rPr>
                  <a:t>follows a political account </a:t>
                </a:r>
                <a:r>
                  <a:rPr lang="en-US" sz="2300" i="1" dirty="0">
                    <a:latin typeface="+mj-lt"/>
                  </a:rPr>
                  <a:t>j </a:t>
                </a:r>
                <a:r>
                  <a:rPr lang="en-US" sz="2300" dirty="0">
                    <a:latin typeface="+mj-lt"/>
                  </a:rPr>
                  <a:t>as</a:t>
                </a:r>
                <a:r>
                  <a:rPr lang="en-US" sz="2300" i="1" dirty="0">
                    <a:latin typeface="+mj-lt"/>
                  </a:rPr>
                  <a:t>:</a:t>
                </a:r>
                <a:endParaRPr lang="en-US" sz="2300" b="0" i="1" dirty="0">
                  <a:latin typeface="+mj-lt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300" dirty="0">
                  <a:latin typeface="+mj-lt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300" dirty="0">
                  <a:latin typeface="+mj-lt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300" dirty="0">
                  <a:latin typeface="+mj-lt"/>
                </a:endParaRPr>
              </a:p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s-E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account for the number of followers of the political figure </a:t>
                </a:r>
                <a:r>
                  <a:rPr lang="en-US" sz="2000" i="1" dirty="0">
                    <a:latin typeface="+mj-lt"/>
                  </a:rPr>
                  <a:t>j </a:t>
                </a:r>
                <a:r>
                  <a:rPr lang="en-US" sz="2000" dirty="0">
                    <a:latin typeface="+mj-lt"/>
                  </a:rPr>
                  <a:t>and the number of </a:t>
                </a:r>
                <a:r>
                  <a:rPr lang="en-US" sz="2000" dirty="0" err="1">
                    <a:latin typeface="+mj-lt"/>
                  </a:rPr>
                  <a:t>followees</a:t>
                </a:r>
                <a:r>
                  <a:rPr lang="en-US" sz="2000" dirty="0">
                    <a:latin typeface="+mj-lt"/>
                  </a:rPr>
                  <a:t> of the user </a:t>
                </a:r>
                <a:r>
                  <a:rPr lang="en-US" sz="2000" i="1" dirty="0" err="1">
                    <a:latin typeface="+mj-lt"/>
                  </a:rPr>
                  <a:t>i</a:t>
                </a:r>
                <a:r>
                  <a:rPr lang="en-US" sz="2000" i="1" dirty="0"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+mj-lt"/>
                  </a:rPr>
                  <a:t> is a normalizing constant.</a:t>
                </a:r>
              </a:p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+mj-lt"/>
                  </a:rPr>
                  <a:t>The important parts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, the ideal point estimation for user </a:t>
                </a:r>
                <a:r>
                  <a:rPr lang="en-US" sz="2000" i="1" dirty="0" err="1">
                    <a:latin typeface="+mj-lt"/>
                  </a:rPr>
                  <a:t>i</a:t>
                </a:r>
                <a:r>
                  <a:rPr lang="en-US" sz="2000" i="1" dirty="0">
                    <a:latin typeface="+mj-lt"/>
                  </a:rPr>
                  <a:t>, </a:t>
                </a:r>
                <a:r>
                  <a:rPr lang="en-US" sz="2000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+mj-lt"/>
                  </a:rPr>
                  <a:t> the ideal point estimation for the political figure </a:t>
                </a:r>
                <a:r>
                  <a:rPr lang="en-US" sz="2000" i="1" dirty="0">
                    <a:latin typeface="+mj-lt"/>
                  </a:rPr>
                  <a:t>j.</a:t>
                </a:r>
                <a:endParaRPr lang="en-US" sz="2400" i="1" dirty="0">
                  <a:latin typeface="+mj-lt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3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3FED0A6-BEF5-4472-A5B5-DA090FDF7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700" y="1175658"/>
                <a:ext cx="11150600" cy="5164909"/>
              </a:xfrm>
              <a:blipFill>
                <a:blip r:embed="rId3"/>
                <a:stretch>
                  <a:fillRect l="-765" t="-708" r="-656" b="-3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F266C35-881C-4EF8-AE21-F6A0D54E98E7}"/>
                  </a:ext>
                </a:extLst>
              </p:cNvPr>
              <p:cNvSpPr/>
              <p:nvPr/>
            </p:nvSpPr>
            <p:spPr>
              <a:xfrm>
                <a:off x="1188720" y="3429000"/>
                <a:ext cx="9814560" cy="743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e>
                              </m:d>
                            </m:sub>
                          </m:sSub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E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𝑙𝑜𝑔𝑖𝑠𝑡𝑖𝑐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F266C35-881C-4EF8-AE21-F6A0D54E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0" y="3429000"/>
                <a:ext cx="9814560" cy="743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461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F50B8-B8DD-41FF-9D6F-F8FAA596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5740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Study 2 &gt; Measuring Ideology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3FED0A6-BEF5-4472-A5B5-DA090FDF7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700" y="1175658"/>
                <a:ext cx="11150600" cy="5164909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14000"/>
                  </a:lnSpc>
                  <a:spcBef>
                    <a:spcPts val="600"/>
                  </a:spcBef>
                  <a:spcAft>
                    <a:spcPts val="1800"/>
                  </a:spcAft>
                  <a:buNone/>
                </a:pPr>
                <a:r>
                  <a:rPr lang="en-US" sz="2300" dirty="0">
                    <a:latin typeface="+mj-lt"/>
                  </a:rPr>
                  <a:t>For </a:t>
                </a:r>
                <a:r>
                  <a:rPr lang="en-US" sz="2300" i="1" dirty="0">
                    <a:latin typeface="+mj-lt"/>
                  </a:rPr>
                  <a:t>n </a:t>
                </a:r>
                <a:r>
                  <a:rPr lang="en-US" sz="2300" dirty="0">
                    <a:latin typeface="+mj-lt"/>
                  </a:rPr>
                  <a:t>users and </a:t>
                </a:r>
                <a:r>
                  <a:rPr lang="en-US" sz="2300" i="1" dirty="0">
                    <a:latin typeface="+mj-lt"/>
                  </a:rPr>
                  <a:t>m </a:t>
                </a:r>
                <a:r>
                  <a:rPr lang="en-US" sz="2300" dirty="0">
                    <a:latin typeface="+mj-lt"/>
                  </a:rPr>
                  <a:t>political accounts, t</a:t>
                </a:r>
                <a:r>
                  <a:rPr lang="en-US" sz="2300" b="0" dirty="0">
                    <a:latin typeface="+mj-lt"/>
                  </a:rPr>
                  <a:t>he goal is to estimate </a:t>
                </a:r>
                <a14:m>
                  <m:oMath xmlns:m="http://schemas.openxmlformats.org/officeDocument/2006/math">
                    <m:r>
                      <a:rPr lang="es-ES" sz="23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s-ES" sz="23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3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3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E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3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s-ES" sz="23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s-ES" sz="23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3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3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E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3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s-ES" sz="23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s-ES" sz="2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3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s-ES" sz="23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ES" sz="23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3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s-ES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s-ES" sz="23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3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ES" sz="2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3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23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3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sz="23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ES" sz="23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300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300" dirty="0">
                    <a:latin typeface="+mj-lt"/>
                  </a:rPr>
                  <a:t>. This is divided into two stages.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300" b="1" dirty="0">
                    <a:latin typeface="+mj-lt"/>
                  </a:rPr>
                  <a:t>First stage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600"/>
                  </a:spcBef>
                  <a:spcAft>
                    <a:spcPts val="1800"/>
                  </a:spcAft>
                  <a:buNone/>
                </a:pPr>
                <a:r>
                  <a:rPr lang="en-US" sz="2300" b="0" dirty="0">
                    <a:latin typeface="+mj-lt"/>
                  </a:rPr>
                  <a:t>The author collects all the followers of a list of </a:t>
                </a:r>
                <a:r>
                  <a:rPr lang="en-US" sz="2300" b="0" i="1" dirty="0">
                    <a:latin typeface="+mj-lt"/>
                  </a:rPr>
                  <a:t>m </a:t>
                </a:r>
                <a:r>
                  <a:rPr lang="en-US" sz="2300" b="0" dirty="0">
                    <a:latin typeface="+mj-lt"/>
                  </a:rPr>
                  <a:t>political accounts, taking a random sample </a:t>
                </a:r>
                <a:r>
                  <a:rPr lang="en-US" sz="2300" dirty="0">
                    <a:latin typeface="+mj-lt"/>
                  </a:rPr>
                  <a:t>of 10,000 users who follow at least ten of the political accounts. Then, the model is estimated using STAN (</a:t>
                </a:r>
                <a:r>
                  <a:rPr lang="en-US" sz="2300" dirty="0">
                    <a:latin typeface="+mj-lt"/>
                    <a:hlinkClick r:id="rId2"/>
                  </a:rPr>
                  <a:t>see code</a:t>
                </a:r>
                <a:r>
                  <a:rPr lang="en-US" sz="2300" dirty="0">
                    <a:latin typeface="+mj-lt"/>
                  </a:rPr>
                  <a:t>).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600"/>
                  </a:spcBef>
                  <a:spcAft>
                    <a:spcPts val="1800"/>
                  </a:spcAft>
                  <a:buNone/>
                </a:pPr>
                <a:r>
                  <a:rPr lang="en-US" sz="2300" dirty="0">
                    <a:latin typeface="+mj-lt"/>
                  </a:rPr>
                  <a:t>He fixes </a:t>
                </a:r>
                <a14:m>
                  <m:oMath xmlns:m="http://schemas.openxmlformats.org/officeDocument/2006/math">
                    <m:r>
                      <a:rPr lang="es-ES" sz="23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sz="23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s-ES" sz="23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 </m:t>
                    </m:r>
                  </m:oMath>
                </a14:m>
                <a:r>
                  <a:rPr lang="en-US" sz="2300" dirty="0">
                    <a:latin typeface="+mj-lt"/>
                  </a:rPr>
                  <a:t>(that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3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3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s-ES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sz="2300" b="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3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23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s-ES" sz="23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sz="2300" dirty="0">
                    <a:latin typeface="+mj-lt"/>
                  </a:rPr>
                  <a:t>). </a:t>
                </a:r>
                <a:r>
                  <a:rPr lang="en-US" sz="2300" dirty="0">
                    <a:latin typeface="+mj-lt"/>
                  </a:rPr>
                  <a:t>Similarly, he gives initial values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300" dirty="0">
                    <a:latin typeface="+mj-lt"/>
                  </a:rPr>
                  <a:t> so they match the ideology of their party if affiliated (+1 for republicans and -1 for democrats). These two steps make interpreting ideology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300" b="0" dirty="0">
                    <a:latin typeface="+mj-lt"/>
                  </a:rPr>
                  <a:t> easy.</a:t>
                </a:r>
                <a:endParaRPr lang="en-US" sz="2300" b="0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600"/>
                  </a:spcBef>
                  <a:spcAft>
                    <a:spcPts val="1800"/>
                  </a:spcAft>
                  <a:buNone/>
                </a:pPr>
                <a:endParaRPr lang="es-ES" sz="2300" b="0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600"/>
                  </a:spcBef>
                  <a:spcAft>
                    <a:spcPts val="1800"/>
                  </a:spcAft>
                  <a:buNone/>
                </a:pPr>
                <a:endParaRPr lang="en-US" sz="23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3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3FED0A6-BEF5-4472-A5B5-DA090FDF7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700" y="1175658"/>
                <a:ext cx="11150600" cy="5164909"/>
              </a:xfrm>
              <a:blipFill>
                <a:blip r:embed="rId3"/>
                <a:stretch>
                  <a:fillRect l="-765" t="-708" r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86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F50B8-B8DD-41FF-9D6F-F8FAA596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5740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Study 2 &gt; Measuring Ideology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3FED0A6-BEF5-4472-A5B5-DA090FDF7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700" y="1175658"/>
                <a:ext cx="11150600" cy="5164909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14000"/>
                  </a:lnSpc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en-US" sz="2300" b="1" dirty="0">
                    <a:latin typeface="+mj-lt"/>
                  </a:rPr>
                  <a:t>Second stage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600"/>
                  </a:spcBef>
                  <a:spcAft>
                    <a:spcPts val="1800"/>
                  </a:spcAft>
                  <a:buNone/>
                </a:pPr>
                <a:r>
                  <a:rPr lang="en-US" sz="2300" dirty="0"/>
                  <a:t>The first stage has estimated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3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sz="23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3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23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sz="2300" b="0" dirty="0"/>
                  <a:t> </a:t>
                </a:r>
                <a:r>
                  <a:rPr lang="en-US" sz="2300" b="0" dirty="0"/>
                  <a:t>for all </a:t>
                </a:r>
                <a:r>
                  <a:rPr lang="en-US" sz="2300" b="0" i="1" dirty="0"/>
                  <a:t>j </a:t>
                </a:r>
                <a:r>
                  <a:rPr lang="en-US" sz="2300" dirty="0"/>
                  <a:t>political users, and also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300" dirty="0"/>
                  <a:t>. It has also estimated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3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300" b="0" dirty="0"/>
                  <a:t> for the sample of 10,000 normal users</a:t>
                </a:r>
                <a:r>
                  <a:rPr lang="en-US" sz="2300" dirty="0"/>
                  <a:t> – but we are not interested in these users in particular. The goal is to obtain an estimate of user ideology given the political accounts he or she follows</a:t>
                </a:r>
                <a:r>
                  <a:rPr lang="es-ES" sz="2300" dirty="0"/>
                  <a:t>.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600"/>
                  </a:spcBef>
                  <a:spcAft>
                    <a:spcPts val="1800"/>
                  </a:spcAft>
                  <a:buNone/>
                </a:pPr>
                <a:r>
                  <a:rPr lang="es-ES" sz="2300" b="0" dirty="0" err="1"/>
                  <a:t>The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second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stage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does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exactly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this</a:t>
                </a:r>
                <a:r>
                  <a:rPr lang="es-ES" sz="2300" b="0" dirty="0"/>
                  <a:t>: </a:t>
                </a:r>
                <a:r>
                  <a:rPr lang="es-ES" sz="2300" b="0" dirty="0" err="1"/>
                  <a:t>it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takes</a:t>
                </a:r>
                <a:r>
                  <a:rPr lang="es-ES" sz="2300" b="0" dirty="0"/>
                  <a:t> </a:t>
                </a:r>
                <a14:m>
                  <m:oMath xmlns:m="http://schemas.openxmlformats.org/officeDocument/2006/math">
                    <m:r>
                      <a:rPr lang="es-ES" sz="2300" b="1" i="1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s-ES" sz="2300" b="0" dirty="0"/>
                  <a:t>, </a:t>
                </a:r>
                <a14:m>
                  <m:oMath xmlns:m="http://schemas.openxmlformats.org/officeDocument/2006/math">
                    <m:r>
                      <a:rPr lang="es-ES" sz="23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s-ES" sz="2300" b="0" dirty="0"/>
                  <a:t>, and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ES" sz="2300" b="0" dirty="0"/>
                  <a:t> </a:t>
                </a:r>
                <a:r>
                  <a:rPr lang="es-ES" sz="2300" b="0" dirty="0" err="1"/>
                  <a:t>from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the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first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stage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of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the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model</a:t>
                </a:r>
                <a:r>
                  <a:rPr lang="es-ES" sz="2300" b="0" dirty="0"/>
                  <a:t> and </a:t>
                </a:r>
                <a:r>
                  <a:rPr lang="es-ES" sz="2300" b="0" dirty="0" err="1"/>
                  <a:t>the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political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accounts</a:t>
                </a:r>
                <a:r>
                  <a:rPr lang="es-ES" sz="2300" b="0" dirty="0"/>
                  <a:t> a </a:t>
                </a:r>
                <a:r>
                  <a:rPr lang="es-ES" sz="2300" b="0" dirty="0" err="1"/>
                  <a:t>given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user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follows</a:t>
                </a:r>
                <a:r>
                  <a:rPr lang="es-ES" sz="2300" b="0" dirty="0"/>
                  <a:t> as </a:t>
                </a:r>
                <a:r>
                  <a:rPr lang="es-ES" sz="2300" b="0" dirty="0" err="1"/>
                  <a:t>an</a:t>
                </a:r>
                <a:r>
                  <a:rPr lang="es-ES" sz="2300" b="0" dirty="0"/>
                  <a:t> input and outputs </a:t>
                </a:r>
                <a:r>
                  <a:rPr lang="es-ES" sz="2300" b="0" dirty="0" err="1"/>
                  <a:t>an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estimate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of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his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or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her</a:t>
                </a:r>
                <a:r>
                  <a:rPr lang="es-ES" sz="2300" b="0" dirty="0"/>
                  <a:t> </a:t>
                </a:r>
                <a:r>
                  <a:rPr lang="es-ES" sz="2300" b="0" dirty="0" err="1"/>
                  <a:t>ideology</a:t>
                </a:r>
                <a:r>
                  <a:rPr lang="es-ES" sz="2300" b="0" dirty="0"/>
                  <a:t>. </a:t>
                </a:r>
                <a:r>
                  <a:rPr lang="es-ES" sz="2300" b="0" dirty="0" err="1"/>
                  <a:t>This</a:t>
                </a:r>
                <a:r>
                  <a:rPr lang="es-ES" sz="2300" b="0" dirty="0"/>
                  <a:t> can be done </a:t>
                </a:r>
                <a:r>
                  <a:rPr lang="es-ES" sz="2300" b="0" dirty="0" err="1"/>
                  <a:t>using</a:t>
                </a:r>
                <a:r>
                  <a:rPr lang="es-ES" sz="2300" b="0" dirty="0"/>
                  <a:t> MCMC </a:t>
                </a:r>
                <a:r>
                  <a:rPr lang="es-ES" sz="2300" b="0" dirty="0" err="1"/>
                  <a:t>or</a:t>
                </a:r>
                <a:r>
                  <a:rPr lang="es-ES" sz="2300" b="0" dirty="0"/>
                  <a:t> MLE (</a:t>
                </a:r>
                <a:r>
                  <a:rPr lang="es-ES" sz="2300" b="0" dirty="0">
                    <a:hlinkClick r:id="rId2"/>
                  </a:rPr>
                  <a:t>see </a:t>
                </a:r>
                <a:r>
                  <a:rPr lang="es-ES" sz="2300" b="0" dirty="0" err="1">
                    <a:hlinkClick r:id="rId2"/>
                  </a:rPr>
                  <a:t>code</a:t>
                </a:r>
                <a:r>
                  <a:rPr lang="es-ES" sz="2300" b="0" dirty="0"/>
                  <a:t>).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600"/>
                  </a:spcBef>
                  <a:spcAft>
                    <a:spcPts val="1800"/>
                  </a:spcAft>
                  <a:buNone/>
                </a:pPr>
                <a:r>
                  <a:rPr lang="en-US" sz="2300" dirty="0">
                    <a:latin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3FED0A6-BEF5-4472-A5B5-DA090FDF7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700" y="1175658"/>
                <a:ext cx="11150600" cy="5164909"/>
              </a:xfrm>
              <a:blipFill>
                <a:blip r:embed="rId3"/>
                <a:stretch>
                  <a:fillRect l="-765" t="-708" r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03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F50B8-B8DD-41FF-9D6F-F8FAA596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5740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Study 2 &gt; Measuring Ideology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ED0A6-BEF5-4472-A5B5-DA090FDF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175658"/>
            <a:ext cx="11150600" cy="51649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sz="2300" dirty="0">
                <a:latin typeface="Cambria Math" panose="02040503050406030204" pitchFamily="18" charset="0"/>
              </a:rPr>
              <a:t> 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C28C13-88F2-493F-8FA2-23D8EC10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36" y="3339012"/>
            <a:ext cx="6565128" cy="252838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D08445C-901C-4E64-A222-C1DFF8A9AC89}"/>
              </a:ext>
            </a:extLst>
          </p:cNvPr>
          <p:cNvSpPr/>
          <p:nvPr/>
        </p:nvSpPr>
        <p:spPr>
          <a:xfrm>
            <a:off x="838200" y="1175658"/>
            <a:ext cx="10515600" cy="198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sz="2300" dirty="0"/>
              <a:t>Brady et al. (2017) used the ideology scores that Barbera (2015) obtained. I understand in all the analysis (including Study 1</a:t>
            </a:r>
            <a:r>
              <a:rPr lang="en-US" sz="2300" b="1" dirty="0"/>
              <a:t>) they only included the tweets and retweets for which the ideology of its author was known</a:t>
            </a:r>
            <a:r>
              <a:rPr lang="en-US" sz="2300" dirty="0"/>
              <a:t>. </a:t>
            </a: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sz="2300" dirty="0"/>
              <a:t>Density plots of ideology for the different topics (S1).</a:t>
            </a:r>
          </a:p>
        </p:txBody>
      </p:sp>
    </p:spTree>
    <p:extLst>
      <p:ext uri="{BB962C8B-B14F-4D97-AF65-F5344CB8AC3E}">
        <p14:creationId xmlns:p14="http://schemas.microsoft.com/office/powerpoint/2010/main" val="1546988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F50B8-B8DD-41FF-9D6F-F8FAA596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5740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Study 2 &gt; Measuring Ideology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F2AF7EC-13FF-4243-83D5-F6E109F14660}"/>
              </a:ext>
            </a:extLst>
          </p:cNvPr>
          <p:cNvGraphicFramePr>
            <a:graphicFrameLocks/>
          </p:cNvGraphicFramePr>
          <p:nvPr/>
        </p:nvGraphicFramePr>
        <p:xfrm>
          <a:off x="393697" y="3418431"/>
          <a:ext cx="8216900" cy="16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234">
                  <a:extLst>
                    <a:ext uri="{9D8B030D-6E8A-4147-A177-3AD203B41FA5}">
                      <a16:colId xmlns:a16="http://schemas.microsoft.com/office/drawing/2014/main" val="4053672491"/>
                    </a:ext>
                  </a:extLst>
                </a:gridCol>
                <a:gridCol w="879631">
                  <a:extLst>
                    <a:ext uri="{9D8B030D-6E8A-4147-A177-3AD203B41FA5}">
                      <a16:colId xmlns:a16="http://schemas.microsoft.com/office/drawing/2014/main" val="719376472"/>
                    </a:ext>
                  </a:extLst>
                </a:gridCol>
                <a:gridCol w="1184376">
                  <a:extLst>
                    <a:ext uri="{9D8B030D-6E8A-4147-A177-3AD203B41FA5}">
                      <a16:colId xmlns:a16="http://schemas.microsoft.com/office/drawing/2014/main" val="2833026705"/>
                    </a:ext>
                  </a:extLst>
                </a:gridCol>
                <a:gridCol w="697387">
                  <a:extLst>
                    <a:ext uri="{9D8B030D-6E8A-4147-A177-3AD203B41FA5}">
                      <a16:colId xmlns:a16="http://schemas.microsoft.com/office/drawing/2014/main" val="1466083981"/>
                    </a:ext>
                  </a:extLst>
                </a:gridCol>
                <a:gridCol w="834577">
                  <a:extLst>
                    <a:ext uri="{9D8B030D-6E8A-4147-A177-3AD203B41FA5}">
                      <a16:colId xmlns:a16="http://schemas.microsoft.com/office/drawing/2014/main" val="1280582385"/>
                    </a:ext>
                  </a:extLst>
                </a:gridCol>
                <a:gridCol w="1120008">
                  <a:extLst>
                    <a:ext uri="{9D8B030D-6E8A-4147-A177-3AD203B41FA5}">
                      <a16:colId xmlns:a16="http://schemas.microsoft.com/office/drawing/2014/main" val="365373726"/>
                    </a:ext>
                  </a:extLst>
                </a:gridCol>
                <a:gridCol w="772419">
                  <a:extLst>
                    <a:ext uri="{9D8B030D-6E8A-4147-A177-3AD203B41FA5}">
                      <a16:colId xmlns:a16="http://schemas.microsoft.com/office/drawing/2014/main" val="3790395677"/>
                    </a:ext>
                  </a:extLst>
                </a:gridCol>
                <a:gridCol w="1132881">
                  <a:extLst>
                    <a:ext uri="{9D8B030D-6E8A-4147-A177-3AD203B41FA5}">
                      <a16:colId xmlns:a16="http://schemas.microsoft.com/office/drawing/2014/main" val="1163083276"/>
                    </a:ext>
                  </a:extLst>
                </a:gridCol>
                <a:gridCol w="1081387">
                  <a:extLst>
                    <a:ext uri="{9D8B030D-6E8A-4147-A177-3AD203B41FA5}">
                      <a16:colId xmlns:a16="http://schemas.microsoft.com/office/drawing/2014/main" val="3024212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Moral-Emotional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Only Moral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Only Emotional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Ideology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2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9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85194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B47E67F-532A-4810-9C00-96CAFC3E2BE6}"/>
              </a:ext>
            </a:extLst>
          </p:cNvPr>
          <p:cNvGraphicFramePr>
            <a:graphicFrameLocks/>
          </p:cNvGraphicFramePr>
          <p:nvPr/>
        </p:nvGraphicFramePr>
        <p:xfrm>
          <a:off x="8961115" y="2700439"/>
          <a:ext cx="2726349" cy="1052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5749">
                  <a:extLst>
                    <a:ext uri="{9D8B030D-6E8A-4147-A177-3AD203B41FA5}">
                      <a16:colId xmlns:a16="http://schemas.microsoft.com/office/drawing/2014/main" val="149694835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970003294"/>
                    </a:ext>
                  </a:extLst>
                </a:gridCol>
              </a:tblGrid>
              <a:tr h="381975">
                <a:tc>
                  <a:txBody>
                    <a:bodyPr/>
                    <a:lstStyle/>
                    <a:p>
                      <a:r>
                        <a:rPr lang="en-US" sz="1600" b="1" dirty="0"/>
                        <a:t>RT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Ideology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TheBrandonMorse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23830"/>
                  </a:ext>
                </a:extLst>
              </a:tr>
              <a:tr h="324975">
                <a:tc>
                  <a:txBody>
                    <a:bodyPr/>
                    <a:lstStyle/>
                    <a:p>
                      <a:r>
                        <a:rPr lang="en-US" sz="1600" dirty="0"/>
                        <a:t>AMAll8976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98530"/>
                  </a:ext>
                </a:extLst>
              </a:tr>
            </a:tbl>
          </a:graphicData>
        </a:graphic>
      </p:graphicFrame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1D6C11F8-DC23-401E-9FE2-E55D33AC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7" y="1360072"/>
            <a:ext cx="11293764" cy="1000703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300" dirty="0"/>
              <a:t>The resulting dataset looks as follows. Note that the estimated ideology of all the users in this study is publicly available, which I’d expect raised some ethical concerns. 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C420814-B98A-40F0-872B-949325B3CD29}"/>
              </a:ext>
            </a:extLst>
          </p:cNvPr>
          <p:cNvGraphicFramePr>
            <a:graphicFrameLocks/>
          </p:cNvGraphicFramePr>
          <p:nvPr/>
        </p:nvGraphicFramePr>
        <p:xfrm>
          <a:off x="8961112" y="4141120"/>
          <a:ext cx="2726349" cy="717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5749">
                  <a:extLst>
                    <a:ext uri="{9D8B030D-6E8A-4147-A177-3AD203B41FA5}">
                      <a16:colId xmlns:a16="http://schemas.microsoft.com/office/drawing/2014/main" val="149694835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970003294"/>
                    </a:ext>
                  </a:extLst>
                </a:gridCol>
              </a:tblGrid>
              <a:tr h="381975">
                <a:tc>
                  <a:txBody>
                    <a:bodyPr/>
                    <a:lstStyle/>
                    <a:p>
                      <a:r>
                        <a:rPr lang="en-US" sz="1600" b="1" dirty="0"/>
                        <a:t>RT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Ideology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23830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9DCFF0A9-4B0F-4BBC-AEE6-A71ACD2EA200}"/>
              </a:ext>
            </a:extLst>
          </p:cNvPr>
          <p:cNvGraphicFramePr>
            <a:graphicFrameLocks/>
          </p:cNvGraphicFramePr>
          <p:nvPr/>
        </p:nvGraphicFramePr>
        <p:xfrm>
          <a:off x="8961112" y="5293189"/>
          <a:ext cx="2726349" cy="717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5749">
                  <a:extLst>
                    <a:ext uri="{9D8B030D-6E8A-4147-A177-3AD203B41FA5}">
                      <a16:colId xmlns:a16="http://schemas.microsoft.com/office/drawing/2014/main" val="149694835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970003294"/>
                    </a:ext>
                  </a:extLst>
                </a:gridCol>
              </a:tblGrid>
              <a:tr h="381975">
                <a:tc>
                  <a:txBody>
                    <a:bodyPr/>
                    <a:lstStyle/>
                    <a:p>
                      <a:r>
                        <a:rPr lang="en-US" sz="1600" b="1" dirty="0"/>
                        <a:t>RT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Ideology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ARandomUser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23830"/>
                  </a:ext>
                </a:extLst>
              </a:tr>
            </a:tbl>
          </a:graphicData>
        </a:graphic>
      </p:graphicFrame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20082A-8D09-41D8-AF8D-5D4619F12865}"/>
              </a:ext>
            </a:extLst>
          </p:cNvPr>
          <p:cNvCxnSpPr>
            <a:cxnSpLocks/>
          </p:cNvCxnSpPr>
          <p:nvPr/>
        </p:nvCxnSpPr>
        <p:spPr>
          <a:xfrm flipV="1">
            <a:off x="8610600" y="3424947"/>
            <a:ext cx="350512" cy="742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8CC4B30-2EA3-4110-A180-A02BF5A442A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610596" y="4499747"/>
            <a:ext cx="350516" cy="52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0310412-BE93-4706-BE50-87C70EF4211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610597" y="4913826"/>
            <a:ext cx="350515" cy="737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F50B8-B8DD-41FF-9D6F-F8FAA596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5740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Goals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ED0A6-BEF5-4472-A5B5-DA090FDF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375590"/>
            <a:ext cx="11150600" cy="5330010"/>
          </a:xfrm>
        </p:spPr>
        <p:txBody>
          <a:bodyPr>
            <a:normAutofit/>
          </a:bodyPr>
          <a:lstStyle/>
          <a:p>
            <a:pPr marL="0" indent="0">
              <a:lnSpc>
                <a:spcPct val="134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sz="2300" dirty="0"/>
              <a:t>The authors are interested in the role of moral-emotional expression on information diffusion over Twitter. Two main hypothesis that we will discuss:</a:t>
            </a:r>
          </a:p>
          <a:p>
            <a:pPr>
              <a:lnSpc>
                <a:spcPct val="134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sz="2300" dirty="0"/>
              <a:t>Study 1. </a:t>
            </a:r>
            <a:r>
              <a:rPr lang="en-US" sz="2300" b="1" dirty="0"/>
              <a:t>Do moral emotions increase the likelihood that a given message would go “viral”?</a:t>
            </a:r>
          </a:p>
          <a:p>
            <a:pPr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Study 2. </a:t>
            </a:r>
            <a:r>
              <a:rPr lang="en-US" sz="2300" b="1" dirty="0"/>
              <a:t>Do messages containing moral-emotional language transcended ideological group boundaries, or do they spread largely within those boundaries</a:t>
            </a:r>
            <a:r>
              <a:rPr lang="en-US" sz="2500" b="1" dirty="0"/>
              <a:t>?</a:t>
            </a:r>
          </a:p>
          <a:p>
            <a:pPr marL="0" indent="0"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300" dirty="0"/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56542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CE52ACC-7F3B-47AD-B421-E2143B4EACA2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15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Study 2 &gt; Dataset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6449B25-86F8-4213-8172-23625B317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299123"/>
            <a:ext cx="11150600" cy="5164909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/>
              <a:t>Brady et al. (2017) are interested in the rates of information diffusion in the ingroup network versus in the outgroup network. Thus, </a:t>
            </a:r>
            <a:r>
              <a:rPr lang="en-US" sz="2300" b="1" dirty="0"/>
              <a:t>they formed two separate counts for each message: an ingroup count and an outgroup count.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/>
              <a:t>To distinguish between liberal and conservatives they used Ideology = 0 as the cutoff. They also tried excluding the middle 10% and 20%, obtaining similar results (see S14 and S15).</a:t>
            </a:r>
          </a:p>
        </p:txBody>
      </p:sp>
    </p:spTree>
    <p:extLst>
      <p:ext uri="{BB962C8B-B14F-4D97-AF65-F5344CB8AC3E}">
        <p14:creationId xmlns:p14="http://schemas.microsoft.com/office/powerpoint/2010/main" val="1556674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CE52ACC-7F3B-47AD-B421-E2143B4EACA2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15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Study 2 &gt; Dataset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6449B25-86F8-4213-8172-23625B317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299123"/>
            <a:ext cx="11150600" cy="5164909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/>
              <a:t>Two ways to think about the resulting dataset:</a:t>
            </a:r>
          </a:p>
          <a:p>
            <a:pPr marL="0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b="1" dirty="0"/>
              <a:t>Option 1: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/>
              <a:t>For each tweet we have two outcome variables – count from ingroup and count from outgroup. We want to test if the effect of Moral-Emotional, Emotional, or Moral words varies for the ingroup and the outgroup.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B8AE6AF-D1D3-4EC5-B8E6-9B499C2F2D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983629"/>
              </p:ext>
            </p:extLst>
          </p:nvPr>
        </p:nvGraphicFramePr>
        <p:xfrm>
          <a:off x="1219200" y="4479374"/>
          <a:ext cx="9017000" cy="137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752">
                  <a:extLst>
                    <a:ext uri="{9D8B030D-6E8A-4147-A177-3AD203B41FA5}">
                      <a16:colId xmlns:a16="http://schemas.microsoft.com/office/drawing/2014/main" val="1372539201"/>
                    </a:ext>
                  </a:extLst>
                </a:gridCol>
                <a:gridCol w="1213725">
                  <a:extLst>
                    <a:ext uri="{9D8B030D-6E8A-4147-A177-3AD203B41FA5}">
                      <a16:colId xmlns:a16="http://schemas.microsoft.com/office/drawing/2014/main" val="1496948358"/>
                    </a:ext>
                  </a:extLst>
                </a:gridCol>
                <a:gridCol w="1180139">
                  <a:extLst>
                    <a:ext uri="{9D8B030D-6E8A-4147-A177-3AD203B41FA5}">
                      <a16:colId xmlns:a16="http://schemas.microsoft.com/office/drawing/2014/main" val="2833026705"/>
                    </a:ext>
                  </a:extLst>
                </a:gridCol>
                <a:gridCol w="1327656">
                  <a:extLst>
                    <a:ext uri="{9D8B030D-6E8A-4147-A177-3AD203B41FA5}">
                      <a16:colId xmlns:a16="http://schemas.microsoft.com/office/drawing/2014/main" val="1466083981"/>
                    </a:ext>
                  </a:extLst>
                </a:gridCol>
                <a:gridCol w="1244679">
                  <a:extLst>
                    <a:ext uri="{9D8B030D-6E8A-4147-A177-3AD203B41FA5}">
                      <a16:colId xmlns:a16="http://schemas.microsoft.com/office/drawing/2014/main" val="1280582385"/>
                    </a:ext>
                  </a:extLst>
                </a:gridCol>
                <a:gridCol w="1253898">
                  <a:extLst>
                    <a:ext uri="{9D8B030D-6E8A-4147-A177-3AD203B41FA5}">
                      <a16:colId xmlns:a16="http://schemas.microsoft.com/office/drawing/2014/main" val="1187595898"/>
                    </a:ext>
                  </a:extLst>
                </a:gridCol>
                <a:gridCol w="2208151">
                  <a:extLst>
                    <a:ext uri="{9D8B030D-6E8A-4147-A177-3AD203B41FA5}">
                      <a16:colId xmlns:a16="http://schemas.microsoft.com/office/drawing/2014/main" val="4092629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Retweets Ingroup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Retweets Outgroup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Moral -Emotional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Moral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Emotional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Other Covariates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23830"/>
                  </a:ext>
                </a:extLst>
              </a:tr>
              <a:tr h="358963">
                <a:tc>
                  <a:txBody>
                    <a:bodyPr/>
                    <a:lstStyle/>
                    <a:p>
                      <a:r>
                        <a:rPr lang="en-US" dirty="0"/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98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49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AC20143-970E-4705-8FA5-4CEEDE213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395234"/>
              </p:ext>
            </p:extLst>
          </p:nvPr>
        </p:nvGraphicFramePr>
        <p:xfrm>
          <a:off x="1718129" y="3297552"/>
          <a:ext cx="8755742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346">
                  <a:extLst>
                    <a:ext uri="{9D8B030D-6E8A-4147-A177-3AD203B41FA5}">
                      <a16:colId xmlns:a16="http://schemas.microsoft.com/office/drawing/2014/main" val="1372539201"/>
                    </a:ext>
                  </a:extLst>
                </a:gridCol>
                <a:gridCol w="1193906">
                  <a:extLst>
                    <a:ext uri="{9D8B030D-6E8A-4147-A177-3AD203B41FA5}">
                      <a16:colId xmlns:a16="http://schemas.microsoft.com/office/drawing/2014/main" val="1496948358"/>
                    </a:ext>
                  </a:extLst>
                </a:gridCol>
                <a:gridCol w="1145945">
                  <a:extLst>
                    <a:ext uri="{9D8B030D-6E8A-4147-A177-3AD203B41FA5}">
                      <a16:colId xmlns:a16="http://schemas.microsoft.com/office/drawing/2014/main" val="2833026705"/>
                    </a:ext>
                  </a:extLst>
                </a:gridCol>
                <a:gridCol w="1289189">
                  <a:extLst>
                    <a:ext uri="{9D8B030D-6E8A-4147-A177-3AD203B41FA5}">
                      <a16:colId xmlns:a16="http://schemas.microsoft.com/office/drawing/2014/main" val="1466083981"/>
                    </a:ext>
                  </a:extLst>
                </a:gridCol>
                <a:gridCol w="1208615">
                  <a:extLst>
                    <a:ext uri="{9D8B030D-6E8A-4147-A177-3AD203B41FA5}">
                      <a16:colId xmlns:a16="http://schemas.microsoft.com/office/drawing/2014/main" val="1280582385"/>
                    </a:ext>
                  </a:extLst>
                </a:gridCol>
                <a:gridCol w="1217568">
                  <a:extLst>
                    <a:ext uri="{9D8B030D-6E8A-4147-A177-3AD203B41FA5}">
                      <a16:colId xmlns:a16="http://schemas.microsoft.com/office/drawing/2014/main" val="1187595898"/>
                    </a:ext>
                  </a:extLst>
                </a:gridCol>
                <a:gridCol w="2144173">
                  <a:extLst>
                    <a:ext uri="{9D8B030D-6E8A-4147-A177-3AD203B41FA5}">
                      <a16:colId xmlns:a16="http://schemas.microsoft.com/office/drawing/2014/main" val="4092629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Moral -Emotional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Moral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Emotional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Other Covariates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2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9853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/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851948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/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02633"/>
                  </a:ext>
                </a:extLst>
              </a:tr>
            </a:tbl>
          </a:graphicData>
        </a:graphic>
      </p:graphicFrame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234C7F4-C314-47B7-A14E-62170B1E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299123"/>
            <a:ext cx="11150600" cy="5164909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b="1" dirty="0"/>
              <a:t>Option 2 (what they are using):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/>
              <a:t>We only have one outcome – count – with two repeated measures – one for ingroup and the other for outgroup.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F069CE-9038-40B6-83A4-EA68F7961C79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15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Study 2 &gt; Dataset</a:t>
            </a:r>
          </a:p>
        </p:txBody>
      </p:sp>
    </p:spTree>
    <p:extLst>
      <p:ext uri="{BB962C8B-B14F-4D97-AF65-F5344CB8AC3E}">
        <p14:creationId xmlns:p14="http://schemas.microsoft.com/office/powerpoint/2010/main" val="2039276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234C7F4-C314-47B7-A14E-62170B1E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299123"/>
            <a:ext cx="11150600" cy="5164909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/>
              <a:t>Using the dataset described in </a:t>
            </a:r>
            <a:r>
              <a:rPr lang="en-US" sz="2300" b="1" dirty="0"/>
              <a:t>Option 1 </a:t>
            </a:r>
            <a:r>
              <a:rPr lang="en-US" sz="2300" dirty="0"/>
              <a:t>we can fit two different models, one for </a:t>
            </a:r>
            <a:r>
              <a:rPr lang="en-US" sz="2300" dirty="0" err="1"/>
              <a:t>Count_Ingroup</a:t>
            </a:r>
            <a:r>
              <a:rPr lang="en-US" sz="2300" dirty="0"/>
              <a:t> and the other for </a:t>
            </a:r>
            <a:r>
              <a:rPr lang="en-US" sz="2300" dirty="0" err="1"/>
              <a:t>Count_Outgroup</a:t>
            </a:r>
            <a:r>
              <a:rPr lang="en-US" sz="2300" dirty="0"/>
              <a:t>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3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stan_glm.nb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Retweets_Ingroup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Moral_Emotional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+ Moral + Emotional + Verified + Followers + URL + Media, data = df)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300" dirty="0"/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stan_glm.nb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Retweets_Ingroup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Moral_Emotional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+ Moral + Emotional + Verified + Followers + URL + Media, data = df)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300" dirty="0"/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3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F069CE-9038-40B6-83A4-EA68F7961C79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15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Study 2 &gt; Data Analysis &gt; Two Reg.</a:t>
            </a:r>
          </a:p>
        </p:txBody>
      </p:sp>
    </p:spTree>
    <p:extLst>
      <p:ext uri="{BB962C8B-B14F-4D97-AF65-F5344CB8AC3E}">
        <p14:creationId xmlns:p14="http://schemas.microsoft.com/office/powerpoint/2010/main" val="3884057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F50B8-B8DD-41FF-9D6F-F8FAA596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5740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Study 2 &gt; Data Analysis &gt; Two Reg.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ED0A6-BEF5-4472-A5B5-DA090FDF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306287"/>
            <a:ext cx="11150600" cy="5164909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Ingroup					     Outgroup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30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7114246-C79E-4711-AF77-1CD106FB2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88123"/>
              </p:ext>
            </p:extLst>
          </p:nvPr>
        </p:nvGraphicFramePr>
        <p:xfrm>
          <a:off x="6460670" y="1890849"/>
          <a:ext cx="5384801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1601">
                  <a:extLst>
                    <a:ext uri="{9D8B030D-6E8A-4147-A177-3AD203B41FA5}">
                      <a16:colId xmlns:a16="http://schemas.microsoft.com/office/drawing/2014/main" val="887670615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178349636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466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5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0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Moral-Emotional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2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0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9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92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44747"/>
                  </a:ext>
                </a:extLst>
              </a:tr>
            </a:tbl>
          </a:graphicData>
        </a:graphic>
      </p:graphicFrame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45B0E229-8F7B-450F-98EC-2ACCA05D4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45568"/>
              </p:ext>
            </p:extLst>
          </p:nvPr>
        </p:nvGraphicFramePr>
        <p:xfrm>
          <a:off x="520700" y="1890849"/>
          <a:ext cx="5384801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1601">
                  <a:extLst>
                    <a:ext uri="{9D8B030D-6E8A-4147-A177-3AD203B41FA5}">
                      <a16:colId xmlns:a16="http://schemas.microsoft.com/office/drawing/2014/main" val="887670615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178349636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466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5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0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Moral-Emotional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2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0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9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92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44747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B01DD1F6-9F33-4E35-ABCA-5225281F6BB7}"/>
              </a:ext>
            </a:extLst>
          </p:cNvPr>
          <p:cNvSpPr/>
          <p:nvPr/>
        </p:nvSpPr>
        <p:spPr>
          <a:xfrm>
            <a:off x="520700" y="5628305"/>
            <a:ext cx="1132477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/>
              <a:t>Including an additional Moral-Emotional word increases 40% the diffusion within the ingroup, but only 9% within the outgroup.</a:t>
            </a:r>
          </a:p>
        </p:txBody>
      </p:sp>
    </p:spTree>
    <p:extLst>
      <p:ext uri="{BB962C8B-B14F-4D97-AF65-F5344CB8AC3E}">
        <p14:creationId xmlns:p14="http://schemas.microsoft.com/office/powerpoint/2010/main" val="277966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AF069CE-9038-40B6-83A4-EA68F7961C79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15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Study 2 &gt; Data Analysis &gt; Two Reg.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1A2888-0F92-4567-BB53-59280DBDC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4"/>
          <a:stretch/>
        </p:blipFill>
        <p:spPr>
          <a:xfrm>
            <a:off x="2428230" y="1646477"/>
            <a:ext cx="7335540" cy="356504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29FEBED8-553D-4572-A3E1-02AB01178D28}"/>
              </a:ext>
            </a:extLst>
          </p:cNvPr>
          <p:cNvSpPr/>
          <p:nvPr/>
        </p:nvSpPr>
        <p:spPr>
          <a:xfrm>
            <a:off x="838200" y="5682342"/>
            <a:ext cx="10693400" cy="46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*Note that we are not displaying the coefficients for Media and Verified</a:t>
            </a:r>
          </a:p>
        </p:txBody>
      </p:sp>
    </p:spTree>
    <p:extLst>
      <p:ext uri="{BB962C8B-B14F-4D97-AF65-F5344CB8AC3E}">
        <p14:creationId xmlns:p14="http://schemas.microsoft.com/office/powerpoint/2010/main" val="3524373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234C7F4-C314-47B7-A14E-62170B1E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299123"/>
            <a:ext cx="11150600" cy="5164909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sz="2300" dirty="0"/>
              <a:t>However, another approach is to use the dataset described in </a:t>
            </a:r>
            <a:r>
              <a:rPr lang="en-US" sz="2300" b="1" dirty="0"/>
              <a:t>Option 2</a:t>
            </a:r>
            <a:r>
              <a:rPr lang="en-US" sz="2300" dirty="0"/>
              <a:t> using Generalized Estimating Equations. This is what the authors did. </a:t>
            </a:r>
            <a:endParaRPr lang="en-US" sz="2300" b="1" dirty="0"/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b="1" dirty="0"/>
              <a:t>Generalized Estimating Equations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/>
              <a:t>GEE are used to estimate the parameters of a GLM with correlated (non-independent) outcomes. Note that OLS assumes no correlation between outcomes: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F069CE-9038-40B6-83A4-EA68F7961C79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15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Study 2 &gt; Data Analysis &gt; GEE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BEF471BA-521A-4EFD-AA98-D5D0071E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79701"/>
              </p:ext>
            </p:extLst>
          </p:nvPr>
        </p:nvGraphicFramePr>
        <p:xfrm>
          <a:off x="2032000" y="4216400"/>
          <a:ext cx="8127999" cy="210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12367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326244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988508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Independent correlation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0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Retweets received from the ingroup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Retweets received from the outgroup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58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Retweets received from the ingroup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0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Retweets received from the outgroup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3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382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234C7F4-C314-47B7-A14E-62170B1E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299123"/>
            <a:ext cx="11150600" cy="5164909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b="1" dirty="0"/>
              <a:t>Generalized Estimating Equations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/>
              <a:t>This assumption does not make sense in our dataset: there must be some correlation between the number of retweets a message receives from the ingroup and the number of retweets it receives from the outgroup.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F069CE-9038-40B6-83A4-EA68F7961C79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15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Study 2 &gt; Data Analysis &gt; GEE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58DB13A-EAD2-48C4-9099-BD98F77D13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489486"/>
              </p:ext>
            </p:extLst>
          </p:nvPr>
        </p:nvGraphicFramePr>
        <p:xfrm>
          <a:off x="1718129" y="3631381"/>
          <a:ext cx="8755742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346">
                  <a:extLst>
                    <a:ext uri="{9D8B030D-6E8A-4147-A177-3AD203B41FA5}">
                      <a16:colId xmlns:a16="http://schemas.microsoft.com/office/drawing/2014/main" val="1372539201"/>
                    </a:ext>
                  </a:extLst>
                </a:gridCol>
                <a:gridCol w="1193906">
                  <a:extLst>
                    <a:ext uri="{9D8B030D-6E8A-4147-A177-3AD203B41FA5}">
                      <a16:colId xmlns:a16="http://schemas.microsoft.com/office/drawing/2014/main" val="1496948358"/>
                    </a:ext>
                  </a:extLst>
                </a:gridCol>
                <a:gridCol w="1145945">
                  <a:extLst>
                    <a:ext uri="{9D8B030D-6E8A-4147-A177-3AD203B41FA5}">
                      <a16:colId xmlns:a16="http://schemas.microsoft.com/office/drawing/2014/main" val="2833026705"/>
                    </a:ext>
                  </a:extLst>
                </a:gridCol>
                <a:gridCol w="1289189">
                  <a:extLst>
                    <a:ext uri="{9D8B030D-6E8A-4147-A177-3AD203B41FA5}">
                      <a16:colId xmlns:a16="http://schemas.microsoft.com/office/drawing/2014/main" val="1466083981"/>
                    </a:ext>
                  </a:extLst>
                </a:gridCol>
                <a:gridCol w="1208615">
                  <a:extLst>
                    <a:ext uri="{9D8B030D-6E8A-4147-A177-3AD203B41FA5}">
                      <a16:colId xmlns:a16="http://schemas.microsoft.com/office/drawing/2014/main" val="1280582385"/>
                    </a:ext>
                  </a:extLst>
                </a:gridCol>
                <a:gridCol w="1217568">
                  <a:extLst>
                    <a:ext uri="{9D8B030D-6E8A-4147-A177-3AD203B41FA5}">
                      <a16:colId xmlns:a16="http://schemas.microsoft.com/office/drawing/2014/main" val="1187595898"/>
                    </a:ext>
                  </a:extLst>
                </a:gridCol>
                <a:gridCol w="2144173">
                  <a:extLst>
                    <a:ext uri="{9D8B030D-6E8A-4147-A177-3AD203B41FA5}">
                      <a16:colId xmlns:a16="http://schemas.microsoft.com/office/drawing/2014/main" val="4092629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Moral -Emotional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Moral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Emotional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Other Covariates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2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9853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/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851948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/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02633"/>
                  </a:ext>
                </a:extLst>
              </a:tr>
            </a:tbl>
          </a:graphicData>
        </a:graphic>
      </p:graphicFrame>
      <p:sp>
        <p:nvSpPr>
          <p:cNvPr id="2" name="Abrir llave 1">
            <a:extLst>
              <a:ext uri="{FF2B5EF4-FFF2-40B4-BE49-F238E27FC236}">
                <a16:creationId xmlns:a16="http://schemas.microsoft.com/office/drawing/2014/main" id="{E88D4CEC-8C1E-4D92-AD41-5E9B9B1760F4}"/>
              </a:ext>
            </a:extLst>
          </p:cNvPr>
          <p:cNvSpPr/>
          <p:nvPr/>
        </p:nvSpPr>
        <p:spPr>
          <a:xfrm>
            <a:off x="1509486" y="4397829"/>
            <a:ext cx="208643" cy="44994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C06891E9-ABC7-45F2-8D26-647F3F9256F7}"/>
              </a:ext>
            </a:extLst>
          </p:cNvPr>
          <p:cNvSpPr/>
          <p:nvPr/>
        </p:nvSpPr>
        <p:spPr>
          <a:xfrm>
            <a:off x="1504497" y="5145948"/>
            <a:ext cx="208643" cy="44994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82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234C7F4-C314-47B7-A14E-62170B1E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299123"/>
            <a:ext cx="11150600" cy="5164909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b="1" dirty="0"/>
              <a:t>Generalized Estimating Equations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/>
              <a:t>GEE requires to specify the dependence structure. In this case they chose an exchangeable dependence structure, which means we expect a fixed correlation </a:t>
            </a:r>
            <a:r>
              <a:rPr lang="el-GR" sz="2300" i="1" dirty="0"/>
              <a:t>ρ</a:t>
            </a:r>
            <a:r>
              <a:rPr lang="es-ES" sz="2300" i="1" dirty="0"/>
              <a:t> </a:t>
            </a:r>
            <a:r>
              <a:rPr lang="en-US" sz="2300" dirty="0"/>
              <a:t>between the number of retweets received from the ingroup and the number of retweets received from the outgroup.</a:t>
            </a:r>
            <a:endParaRPr lang="en-US" sz="2300" i="1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F069CE-9038-40B6-83A4-EA68F7961C79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15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Study 2 &gt; Data Analysis &gt; GEE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BEF471BA-521A-4EFD-AA98-D5D0071E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18165"/>
              </p:ext>
            </p:extLst>
          </p:nvPr>
        </p:nvGraphicFramePr>
        <p:xfrm>
          <a:off x="2032000" y="3429000"/>
          <a:ext cx="8127999" cy="210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12367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326244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988508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Exchangeable correlation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0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Retweets received from the ingroup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Retweets received from the outgroup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58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Retweets received from the ingroup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i="1" dirty="0"/>
                        <a:t>ρ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0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Retweets received from the outgroup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Rockwell" panose="02060603020205020403" pitchFamily="18" charset="0"/>
                        </a:rPr>
                        <a:t> </a:t>
                      </a:r>
                      <a:r>
                        <a:rPr lang="el-GR" sz="1600" i="1" dirty="0">
                          <a:latin typeface="Rockwell" panose="02060603020205020403" pitchFamily="18" charset="0"/>
                        </a:rPr>
                        <a:t>ρ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33007"/>
                  </a:ext>
                </a:extLst>
              </a:tr>
            </a:tbl>
          </a:graphicData>
        </a:graphic>
      </p:graphicFrame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4CD204-2AA9-4FDC-8A7C-2336FD7E32F8}"/>
              </a:ext>
            </a:extLst>
          </p:cNvPr>
          <p:cNvSpPr txBox="1">
            <a:spLocks/>
          </p:cNvSpPr>
          <p:nvPr/>
        </p:nvSpPr>
        <p:spPr>
          <a:xfrm>
            <a:off x="647700" y="5974538"/>
            <a:ext cx="11150600" cy="718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s-ES" sz="2300" dirty="0"/>
              <a:t>In </a:t>
            </a:r>
            <a:r>
              <a:rPr lang="en-US" sz="2300" dirty="0"/>
              <a:t>the estimated model we obtained </a:t>
            </a:r>
            <a:r>
              <a:rPr lang="el-GR" sz="2300" i="1" dirty="0"/>
              <a:t>ρ</a:t>
            </a:r>
            <a:r>
              <a:rPr lang="el-GR" sz="2300" dirty="0"/>
              <a:t> </a:t>
            </a:r>
            <a:r>
              <a:rPr lang="es-ES" sz="2300" dirty="0"/>
              <a:t>= </a:t>
            </a:r>
            <a:r>
              <a:rPr lang="en-US" sz="2300" dirty="0"/>
              <a:t>0.111</a:t>
            </a:r>
          </a:p>
        </p:txBody>
      </p:sp>
    </p:spTree>
    <p:extLst>
      <p:ext uri="{BB962C8B-B14F-4D97-AF65-F5344CB8AC3E}">
        <p14:creationId xmlns:p14="http://schemas.microsoft.com/office/powerpoint/2010/main" val="1826141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234C7F4-C314-47B7-A14E-62170B1E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299123"/>
            <a:ext cx="11150600" cy="5164909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sz="2300" dirty="0"/>
              <a:t>The model was fitted in Python using </a:t>
            </a:r>
            <a:r>
              <a:rPr lang="en-US" sz="2300" dirty="0" err="1"/>
              <a:t>StatsModels</a:t>
            </a:r>
            <a:r>
              <a:rPr lang="en-US" sz="2300" dirty="0"/>
              <a:t>: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statsmodels.api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statsmodels.formula.api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fam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sm.families.NegativeBinomial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sm.cov_struct.Exchangeable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smf.gee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("count ~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ACount_unq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MCount_unq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shared + ingroup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ACount_unq:ingroup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MCount_unq:ingroup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shared:ingroup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followers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userverified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media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twid_first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r.df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cov_struct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family=fam)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F069CE-9038-40B6-83A4-EA68F7961C79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15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Study 2 &gt; Data Analysis &gt; GEE</a:t>
            </a:r>
          </a:p>
        </p:txBody>
      </p:sp>
    </p:spTree>
    <p:extLst>
      <p:ext uri="{BB962C8B-B14F-4D97-AF65-F5344CB8AC3E}">
        <p14:creationId xmlns:p14="http://schemas.microsoft.com/office/powerpoint/2010/main" val="109840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F50B8-B8DD-41FF-9D6F-F8FAA596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5740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Goals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ED0A6-BEF5-4472-A5B5-DA090FDF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375590"/>
            <a:ext cx="11150600" cy="4974410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/>
              <a:t>Other hypothesis that they have studied: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Is moral contagion simply driven by basic emotional contagion, or does it require a mix of moral appraisal and emotional expression?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What is the role of specific emotions?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Is moral contagion driven by a “negativity bias”?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300" dirty="0"/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/>
              <a:t>The results for these questions appeared to be topic-dependent. Therefore, we will focus on exploring the other ones.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429284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AF069CE-9038-40B6-83A4-EA68F7961C79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15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Study 2 &gt; Data Analysis &gt; GEE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A1477B6-05B1-4E9B-A100-E112992AB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36596"/>
              </p:ext>
            </p:extLst>
          </p:nvPr>
        </p:nvGraphicFramePr>
        <p:xfrm>
          <a:off x="711199" y="1795994"/>
          <a:ext cx="5384801" cy="4820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1601">
                  <a:extLst>
                    <a:ext uri="{9D8B030D-6E8A-4147-A177-3AD203B41FA5}">
                      <a16:colId xmlns:a16="http://schemas.microsoft.com/office/drawing/2014/main" val="887670615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178349636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466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5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0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Moral-Emotional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2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8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Moral*Ingroup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93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Emotional*Ingroup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8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Moral-Emotional*Ingroup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7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0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9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92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44747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A01917BF-CBFA-4B69-943E-AB0EF19367EA}"/>
              </a:ext>
            </a:extLst>
          </p:cNvPr>
          <p:cNvSpPr/>
          <p:nvPr/>
        </p:nvSpPr>
        <p:spPr>
          <a:xfrm>
            <a:off x="537028" y="1175658"/>
            <a:ext cx="11654972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/>
              <a:t>My results are similar to what they obtained (S12), but there are some </a:t>
            </a:r>
            <a:r>
              <a:rPr lang="en-US" sz="2300" dirty="0">
                <a:solidFill>
                  <a:srgbClr val="FF0000"/>
                </a:solidFill>
              </a:rPr>
              <a:t>discrepancies</a:t>
            </a:r>
            <a:r>
              <a:rPr lang="en-US" sz="2300" dirty="0"/>
              <a:t>.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1102AA6-B6D4-411C-87AB-2CD83F06AAFF}"/>
              </a:ext>
            </a:extLst>
          </p:cNvPr>
          <p:cNvSpPr/>
          <p:nvPr/>
        </p:nvSpPr>
        <p:spPr>
          <a:xfrm>
            <a:off x="6488793" y="2036629"/>
            <a:ext cx="5384801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300" dirty="0"/>
              <a:t>Moral-emotional language did have a larger impact on retweet rates within ingroup users than outgroup accounts. The result imply a 33% additional retweet rate of moral-emotional language between the ingroup network relative to the outgroup network.</a:t>
            </a:r>
          </a:p>
          <a:p>
            <a:pPr algn="just"/>
            <a:endParaRPr lang="en-US" sz="2300" dirty="0"/>
          </a:p>
          <a:p>
            <a:pPr algn="just"/>
            <a:r>
              <a:rPr lang="en-US" sz="2300" dirty="0"/>
              <a:t>Note, however, than in the paper they reported the interaction was nonsignificant for same-sex marriage. This could be a consequence of the smaller sample size. </a:t>
            </a:r>
          </a:p>
        </p:txBody>
      </p:sp>
    </p:spTree>
    <p:extLst>
      <p:ext uri="{BB962C8B-B14F-4D97-AF65-F5344CB8AC3E}">
        <p14:creationId xmlns:p14="http://schemas.microsoft.com/office/powerpoint/2010/main" val="3364075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AF069CE-9038-40B6-83A4-EA68F7961C79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15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Study 2 &gt; Data Analysis &gt; GEE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A1477B6-05B1-4E9B-A100-E112992AB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98735"/>
              </p:ext>
            </p:extLst>
          </p:nvPr>
        </p:nvGraphicFramePr>
        <p:xfrm>
          <a:off x="6186714" y="1467281"/>
          <a:ext cx="5384801" cy="4820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1601">
                  <a:extLst>
                    <a:ext uri="{9D8B030D-6E8A-4147-A177-3AD203B41FA5}">
                      <a16:colId xmlns:a16="http://schemas.microsoft.com/office/drawing/2014/main" val="887670615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178349636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466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5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0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Moral-Emotional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2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8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Moral*Ingroup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93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Emotional*Ingroup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8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Moral-Emotional*Ingroup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7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0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9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92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44747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A01917BF-CBFA-4B69-943E-AB0EF19367EA}"/>
              </a:ext>
            </a:extLst>
          </p:cNvPr>
          <p:cNvSpPr/>
          <p:nvPr/>
        </p:nvSpPr>
        <p:spPr>
          <a:xfrm>
            <a:off x="620485" y="1307807"/>
            <a:ext cx="498202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300" dirty="0"/>
              <a:t>I fitted an OLS model using </a:t>
            </a:r>
            <a:r>
              <a:rPr lang="en-US" sz="2300" dirty="0" err="1"/>
              <a:t>stan_glm.nb</a:t>
            </a:r>
            <a:r>
              <a:rPr lang="en-US" sz="2300" dirty="0"/>
              <a:t> and obtained similar results to Brady et al. (apart from the smaller SE, which is a consequence of not taking into account the clustering between the outcomes). </a:t>
            </a:r>
          </a:p>
        </p:txBody>
      </p:sp>
    </p:spTree>
    <p:extLst>
      <p:ext uri="{BB962C8B-B14F-4D97-AF65-F5344CB8AC3E}">
        <p14:creationId xmlns:p14="http://schemas.microsoft.com/office/powerpoint/2010/main" val="4275055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AF069CE-9038-40B6-83A4-EA68F7961C79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15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Conclusions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1917BF-CBFA-4B69-943E-AB0EF19367EA}"/>
              </a:ext>
            </a:extLst>
          </p:cNvPr>
          <p:cNvSpPr/>
          <p:nvPr/>
        </p:nvSpPr>
        <p:spPr>
          <a:xfrm>
            <a:off x="435431" y="1236355"/>
            <a:ext cx="534851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300" b="1" dirty="0"/>
              <a:t>Study 1</a:t>
            </a:r>
            <a:r>
              <a:rPr lang="en-US" sz="2300" dirty="0"/>
              <a:t>. The presence of moral-emotional words in tweets increases the retweet rate considerably – around 20% for each additional word.</a:t>
            </a:r>
          </a:p>
          <a:p>
            <a:pPr algn="just"/>
            <a:endParaRPr lang="en-US" sz="2300" dirty="0"/>
          </a:p>
          <a:p>
            <a:pPr algn="just"/>
            <a:endParaRPr lang="en-U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ED372F3-727D-4307-98AD-4064DFD80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94" y="3062462"/>
            <a:ext cx="2482447" cy="315162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86CFA9F-97D5-43D5-8EF2-0DC5AF2DD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737" y="4419201"/>
            <a:ext cx="1285875" cy="438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A1F04B7-29D0-45A4-8CA3-C05F6A9EC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785" y="3709015"/>
            <a:ext cx="5105400" cy="250507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FD3BDF7-7FD8-44D6-9CA6-218CD82545AC}"/>
              </a:ext>
            </a:extLst>
          </p:cNvPr>
          <p:cNvSpPr/>
          <p:nvPr/>
        </p:nvSpPr>
        <p:spPr>
          <a:xfrm>
            <a:off x="6408056" y="1236355"/>
            <a:ext cx="541382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300" b="1" dirty="0"/>
              <a:t>Study 2</a:t>
            </a:r>
            <a:r>
              <a:rPr lang="en-US" sz="2300" dirty="0"/>
              <a:t>. The effect of moral-emotional words on information diffusion is bounded by group membership: moral-emotional language increased diffusion more strongly within liberal and conservative networks, and less between them.</a:t>
            </a:r>
          </a:p>
        </p:txBody>
      </p:sp>
    </p:spTree>
    <p:extLst>
      <p:ext uri="{BB962C8B-B14F-4D97-AF65-F5344CB8AC3E}">
        <p14:creationId xmlns:p14="http://schemas.microsoft.com/office/powerpoint/2010/main" val="349918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F50B8-B8DD-41FF-9D6F-F8FAA596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5740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ED0A6-BEF5-4472-A5B5-DA090FDF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375590"/>
            <a:ext cx="11150600" cy="497441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Data Collection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Study 1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/>
              <a:t>Measuring Moral-Emotional Language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/>
              <a:t>Data Analysis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Study 2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/>
              <a:t>Measuring Ideology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/>
              <a:t>Data Analysis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Two Regressions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Generalized Estimating Equations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92871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F50B8-B8DD-41FF-9D6F-F8FAA596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5740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Data Collection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ED0A6-BEF5-4472-A5B5-DA090FDF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375590"/>
            <a:ext cx="11150600" cy="5164909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/>
              <a:t>Use Twitter API to collect tweets that contained keywords (Table S1 p. 15) related to three political topics. The final dataset included 313,003 original messages:</a:t>
            </a:r>
          </a:p>
          <a:p>
            <a:pPr marL="5715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48,394 for gun control</a:t>
            </a:r>
          </a:p>
          <a:p>
            <a:pPr marL="5715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29,061 for same-sex marriage</a:t>
            </a:r>
          </a:p>
          <a:p>
            <a:pPr marL="5715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235,548 for climate change</a:t>
            </a:r>
          </a:p>
          <a:p>
            <a:pPr marL="0" indent="-4572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sz="2300" dirty="0"/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/>
              <a:t>They manually coded a subset of tweets for each category to check the data collection process was accurate. The percentage of tweets classified as not relevant to the topic was 0.5%, 6%, and 1%, respectively (p. 3).</a:t>
            </a:r>
          </a:p>
        </p:txBody>
      </p:sp>
    </p:spTree>
    <p:extLst>
      <p:ext uri="{BB962C8B-B14F-4D97-AF65-F5344CB8AC3E}">
        <p14:creationId xmlns:p14="http://schemas.microsoft.com/office/powerpoint/2010/main" val="127996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F50B8-B8DD-41FF-9D6F-F8FAA596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5740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Data Collection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ED0A6-BEF5-4472-A5B5-DA090FDF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375590"/>
            <a:ext cx="11150600" cy="5164909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/>
              <a:t>Apart from some fundamental characteristics of these original tweets, </a:t>
            </a:r>
            <a:r>
              <a:rPr lang="en-US" sz="2300" b="1" dirty="0"/>
              <a:t>they had also collected the corresponding retweets</a:t>
            </a:r>
            <a:r>
              <a:rPr lang="en-US" sz="2300" dirty="0"/>
              <a:t>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F2AF7EC-13FF-4243-83D5-F6E109F146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2292"/>
              </p:ext>
            </p:extLst>
          </p:nvPr>
        </p:nvGraphicFramePr>
        <p:xfrm>
          <a:off x="520700" y="2757589"/>
          <a:ext cx="6674757" cy="283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651">
                  <a:extLst>
                    <a:ext uri="{9D8B030D-6E8A-4147-A177-3AD203B41FA5}">
                      <a16:colId xmlns:a16="http://schemas.microsoft.com/office/drawing/2014/main" val="4053672491"/>
                    </a:ext>
                  </a:extLst>
                </a:gridCol>
                <a:gridCol w="1681726">
                  <a:extLst>
                    <a:ext uri="{9D8B030D-6E8A-4147-A177-3AD203B41FA5}">
                      <a16:colId xmlns:a16="http://schemas.microsoft.com/office/drawing/2014/main" val="1372539201"/>
                    </a:ext>
                  </a:extLst>
                </a:gridCol>
                <a:gridCol w="1707799">
                  <a:extLst>
                    <a:ext uri="{9D8B030D-6E8A-4147-A177-3AD203B41FA5}">
                      <a16:colId xmlns:a16="http://schemas.microsoft.com/office/drawing/2014/main" val="1496948358"/>
                    </a:ext>
                  </a:extLst>
                </a:gridCol>
                <a:gridCol w="1199370">
                  <a:extLst>
                    <a:ext uri="{9D8B030D-6E8A-4147-A177-3AD203B41FA5}">
                      <a16:colId xmlns:a16="http://schemas.microsoft.com/office/drawing/2014/main" val="2833026705"/>
                    </a:ext>
                  </a:extLst>
                </a:gridCol>
                <a:gridCol w="677905">
                  <a:extLst>
                    <a:ext uri="{9D8B030D-6E8A-4147-A177-3AD203B41FA5}">
                      <a16:colId xmlns:a16="http://schemas.microsoft.com/office/drawing/2014/main" val="1466083981"/>
                    </a:ext>
                  </a:extLst>
                </a:gridCol>
                <a:gridCol w="821306">
                  <a:extLst>
                    <a:ext uri="{9D8B030D-6E8A-4147-A177-3AD203B41FA5}">
                      <a16:colId xmlns:a16="http://schemas.microsoft.com/office/drawing/2014/main" val="128058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Who is voting for these nut jobs? Nut jobs!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Pjam57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2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Developed world should take lead in controlling…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chegewamacharia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9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'The risk of losing your home is now 4X….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AidEx2015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85194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B47E67F-532A-4810-9C00-96CAFC3E2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428394"/>
              </p:ext>
            </p:extLst>
          </p:nvPr>
        </p:nvGraphicFramePr>
        <p:xfrm>
          <a:off x="8974144" y="2757589"/>
          <a:ext cx="2120212" cy="1052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0212">
                  <a:extLst>
                    <a:ext uri="{9D8B030D-6E8A-4147-A177-3AD203B41FA5}">
                      <a16:colId xmlns:a16="http://schemas.microsoft.com/office/drawing/2014/main" val="1496948358"/>
                    </a:ext>
                  </a:extLst>
                </a:gridCol>
              </a:tblGrid>
              <a:tr h="381975">
                <a:tc>
                  <a:txBody>
                    <a:bodyPr/>
                    <a:lstStyle/>
                    <a:p>
                      <a:r>
                        <a:rPr lang="en-US" sz="1600" b="1" dirty="0"/>
                        <a:t>RT 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1441"/>
                  </a:ext>
                </a:extLst>
              </a:tr>
              <a:tr h="324975">
                <a:tc>
                  <a:txBody>
                    <a:bodyPr/>
                    <a:lstStyle/>
                    <a:p>
                      <a:r>
                        <a:rPr lang="en-US" sz="1600" dirty="0" err="1"/>
                        <a:t>TheBrandonMorse</a:t>
                      </a:r>
                      <a:r>
                        <a:rPr lang="en-US" sz="1600" dirty="0"/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23830"/>
                  </a:ext>
                </a:extLst>
              </a:tr>
              <a:tr h="324975">
                <a:tc>
                  <a:txBody>
                    <a:bodyPr/>
                    <a:lstStyle/>
                    <a:p>
                      <a:r>
                        <a:rPr lang="en-US" sz="1600" dirty="0"/>
                        <a:t>AMAll8976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9853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8DD7058-C443-46E8-B013-D20184B0D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570894"/>
              </p:ext>
            </p:extLst>
          </p:nvPr>
        </p:nvGraphicFramePr>
        <p:xfrm>
          <a:off x="8974144" y="4148543"/>
          <a:ext cx="2120213" cy="717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0213">
                  <a:extLst>
                    <a:ext uri="{9D8B030D-6E8A-4147-A177-3AD203B41FA5}">
                      <a16:colId xmlns:a16="http://schemas.microsoft.com/office/drawing/2014/main" val="1496948358"/>
                    </a:ext>
                  </a:extLst>
                </a:gridCol>
              </a:tblGrid>
              <a:tr h="381975">
                <a:tc>
                  <a:txBody>
                    <a:bodyPr/>
                    <a:lstStyle/>
                    <a:p>
                      <a:r>
                        <a:rPr lang="en-US" sz="1600" b="1" dirty="0"/>
                        <a:t>RT 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1441"/>
                  </a:ext>
                </a:extLst>
              </a:tr>
              <a:tr h="324975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23830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72785F7-0FB5-476D-B45F-3241ED3453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1084364"/>
              </p:ext>
            </p:extLst>
          </p:nvPr>
        </p:nvGraphicFramePr>
        <p:xfrm>
          <a:off x="8974144" y="5173737"/>
          <a:ext cx="2120212" cy="717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0212">
                  <a:extLst>
                    <a:ext uri="{9D8B030D-6E8A-4147-A177-3AD203B41FA5}">
                      <a16:colId xmlns:a16="http://schemas.microsoft.com/office/drawing/2014/main" val="1496948358"/>
                    </a:ext>
                  </a:extLst>
                </a:gridCol>
              </a:tblGrid>
              <a:tr h="381975">
                <a:tc>
                  <a:txBody>
                    <a:bodyPr/>
                    <a:lstStyle/>
                    <a:p>
                      <a:r>
                        <a:rPr lang="en-US" sz="1600" b="1" dirty="0"/>
                        <a:t>RT 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1441"/>
                  </a:ext>
                </a:extLst>
              </a:tr>
              <a:tr h="324975">
                <a:tc>
                  <a:txBody>
                    <a:bodyPr/>
                    <a:lstStyle/>
                    <a:p>
                      <a:r>
                        <a:rPr lang="en-US" sz="1600" dirty="0" err="1"/>
                        <a:t>ARandomUsername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23830"/>
                  </a:ext>
                </a:extLst>
              </a:tr>
            </a:tbl>
          </a:graphicData>
        </a:graphic>
      </p:graphicFrame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9C59B2C-6D50-42BD-826E-86D8CF830FE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195457" y="3283856"/>
            <a:ext cx="1778687" cy="350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E61F086-25D1-4F7C-ADD4-6DDEE0E9C15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195457" y="4472340"/>
            <a:ext cx="1778687" cy="34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B586EF7-F571-4FA7-964F-A2AA2218206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95457" y="5297840"/>
            <a:ext cx="1778687" cy="234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CE52ACC-7F3B-47AD-B421-E2143B4EACA2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15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Study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4FBCF4-3244-4BF4-8768-96F2E20AC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14000"/>
              </a:lnSpc>
              <a:buNone/>
            </a:pPr>
            <a:r>
              <a:rPr lang="en-US" b="1" dirty="0"/>
              <a:t>The central hypothesis is that moral emotions will increase the number of retweets a message gets.</a:t>
            </a:r>
          </a:p>
          <a:p>
            <a:pPr marL="0" indent="0" algn="ctr">
              <a:lnSpc>
                <a:spcPct val="114000"/>
              </a:lnSpc>
              <a:buNone/>
            </a:pPr>
            <a:endParaRPr lang="en-US" b="1" dirty="0"/>
          </a:p>
          <a:p>
            <a:pPr marL="0" indent="0">
              <a:lnSpc>
                <a:spcPct val="114000"/>
              </a:lnSpc>
              <a:buNone/>
            </a:pPr>
            <a:endParaRPr lang="en-US" dirty="0"/>
          </a:p>
          <a:p>
            <a:pPr marL="0" indent="0">
              <a:lnSpc>
                <a:spcPct val="114000"/>
              </a:lnSpc>
              <a:buNone/>
            </a:pPr>
            <a:endParaRPr lang="en-US" dirty="0"/>
          </a:p>
          <a:p>
            <a:pPr marL="0" indent="0">
              <a:lnSpc>
                <a:spcPct val="114000"/>
              </a:lnSpc>
              <a:buNone/>
            </a:pPr>
            <a:r>
              <a:rPr lang="en-US" sz="2400" dirty="0"/>
              <a:t>This requires defining what moral emotions are and detecting which tweets contain them.</a:t>
            </a:r>
          </a:p>
        </p:txBody>
      </p:sp>
    </p:spTree>
    <p:extLst>
      <p:ext uri="{BB962C8B-B14F-4D97-AF65-F5344CB8AC3E}">
        <p14:creationId xmlns:p14="http://schemas.microsoft.com/office/powerpoint/2010/main" val="387652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F50B8-B8DD-41FF-9D6F-F8FAA596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574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Study 1 &gt; Measuring Moral-Emotional Language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ED0A6-BEF5-4472-A5B5-DA090FDF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375590"/>
            <a:ext cx="11150600" cy="5164909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/>
              <a:t>They have a dataset for moral words and another one for emotional words. With these, they identify:</a:t>
            </a:r>
          </a:p>
          <a:p>
            <a:pPr marL="508000" indent="-276225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hlinkClick r:id="rId2"/>
              </a:rPr>
              <a:t>Moral-Emotional Words</a:t>
            </a:r>
            <a:r>
              <a:rPr lang="en-US" sz="2300" dirty="0"/>
              <a:t>, that appear in both of them (e.g. attack, bad, blame, care, hate, value)</a:t>
            </a:r>
          </a:p>
          <a:p>
            <a:pPr marL="508000" indent="-276225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hlinkClick r:id="rId3"/>
              </a:rPr>
              <a:t>(Distinctly) Emotional Words</a:t>
            </a:r>
            <a:r>
              <a:rPr lang="en-US" sz="2300" dirty="0"/>
              <a:t>, that appear only on the emotional dataset but not on the moral one (e.g. agree, amazing, dear, free, lost, risk, terror).</a:t>
            </a:r>
          </a:p>
          <a:p>
            <a:pPr marL="508000" indent="-276225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hlinkClick r:id="rId4"/>
              </a:rPr>
              <a:t>(Distinctly) Moral Words </a:t>
            </a:r>
            <a:r>
              <a:rPr lang="en-US" sz="2300" dirty="0"/>
              <a:t>(e.g. empathy, protect, wound, fair, fairly, justice, lawful, riot)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300" dirty="0"/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dirty="0"/>
              <a:t>Then, they tokenize the tweets, removing mentions (e.g. @POTUS) and find the number of moral-emotional, distinctly emotional, and distinctly moral words.</a:t>
            </a:r>
          </a:p>
        </p:txBody>
      </p:sp>
    </p:spTree>
    <p:extLst>
      <p:ext uri="{BB962C8B-B14F-4D97-AF65-F5344CB8AC3E}">
        <p14:creationId xmlns:p14="http://schemas.microsoft.com/office/powerpoint/2010/main" val="141598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F50B8-B8DD-41FF-9D6F-F8FAA596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574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Study 1 &gt; Measuring Moral-Emotional Language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F2AF7EC-13FF-4243-83D5-F6E109F146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346954"/>
              </p:ext>
            </p:extLst>
          </p:nvPr>
        </p:nvGraphicFramePr>
        <p:xfrm>
          <a:off x="420914" y="3429000"/>
          <a:ext cx="7527696" cy="16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165">
                  <a:extLst>
                    <a:ext uri="{9D8B030D-6E8A-4147-A177-3AD203B41FA5}">
                      <a16:colId xmlns:a16="http://schemas.microsoft.com/office/drawing/2014/main" val="4053672491"/>
                    </a:ext>
                  </a:extLst>
                </a:gridCol>
                <a:gridCol w="897475">
                  <a:extLst>
                    <a:ext uri="{9D8B030D-6E8A-4147-A177-3AD203B41FA5}">
                      <a16:colId xmlns:a16="http://schemas.microsoft.com/office/drawing/2014/main" val="719376472"/>
                    </a:ext>
                  </a:extLst>
                </a:gridCol>
                <a:gridCol w="1220162">
                  <a:extLst>
                    <a:ext uri="{9D8B030D-6E8A-4147-A177-3AD203B41FA5}">
                      <a16:colId xmlns:a16="http://schemas.microsoft.com/office/drawing/2014/main" val="2833026705"/>
                    </a:ext>
                  </a:extLst>
                </a:gridCol>
                <a:gridCol w="695795">
                  <a:extLst>
                    <a:ext uri="{9D8B030D-6E8A-4147-A177-3AD203B41FA5}">
                      <a16:colId xmlns:a16="http://schemas.microsoft.com/office/drawing/2014/main" val="1466083981"/>
                    </a:ext>
                  </a:extLst>
                </a:gridCol>
                <a:gridCol w="771425">
                  <a:extLst>
                    <a:ext uri="{9D8B030D-6E8A-4147-A177-3AD203B41FA5}">
                      <a16:colId xmlns:a16="http://schemas.microsoft.com/office/drawing/2014/main" val="1280582385"/>
                    </a:ext>
                  </a:extLst>
                </a:gridCol>
                <a:gridCol w="1149571">
                  <a:extLst>
                    <a:ext uri="{9D8B030D-6E8A-4147-A177-3AD203B41FA5}">
                      <a16:colId xmlns:a16="http://schemas.microsoft.com/office/drawing/2014/main" val="365373726"/>
                    </a:ext>
                  </a:extLst>
                </a:gridCol>
                <a:gridCol w="1008402">
                  <a:extLst>
                    <a:ext uri="{9D8B030D-6E8A-4147-A177-3AD203B41FA5}">
                      <a16:colId xmlns:a16="http://schemas.microsoft.com/office/drawing/2014/main" val="3790395677"/>
                    </a:ext>
                  </a:extLst>
                </a:gridCol>
                <a:gridCol w="1164701">
                  <a:extLst>
                    <a:ext uri="{9D8B030D-6E8A-4147-A177-3AD203B41FA5}">
                      <a16:colId xmlns:a16="http://schemas.microsoft.com/office/drawing/2014/main" val="1163083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Moral-Emotional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Only Moral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Only Emotional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2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9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85194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B47E67F-532A-4810-9C00-96CAFC3E2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904160"/>
              </p:ext>
            </p:extLst>
          </p:nvPr>
        </p:nvGraphicFramePr>
        <p:xfrm>
          <a:off x="8801787" y="2647159"/>
          <a:ext cx="2120212" cy="1052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0212">
                  <a:extLst>
                    <a:ext uri="{9D8B030D-6E8A-4147-A177-3AD203B41FA5}">
                      <a16:colId xmlns:a16="http://schemas.microsoft.com/office/drawing/2014/main" val="1496948358"/>
                    </a:ext>
                  </a:extLst>
                </a:gridCol>
              </a:tblGrid>
              <a:tr h="381975">
                <a:tc>
                  <a:txBody>
                    <a:bodyPr/>
                    <a:lstStyle/>
                    <a:p>
                      <a:r>
                        <a:rPr lang="en-US" sz="1600" b="1" dirty="0"/>
                        <a:t>RT 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1441"/>
                  </a:ext>
                </a:extLst>
              </a:tr>
              <a:tr h="324975">
                <a:tc>
                  <a:txBody>
                    <a:bodyPr/>
                    <a:lstStyle/>
                    <a:p>
                      <a:r>
                        <a:rPr lang="en-US" sz="1600" dirty="0" err="1"/>
                        <a:t>TheBrandonMorse</a:t>
                      </a:r>
                      <a:r>
                        <a:rPr lang="en-US" sz="1600" dirty="0"/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23830"/>
                  </a:ext>
                </a:extLst>
              </a:tr>
              <a:tr h="324975">
                <a:tc>
                  <a:txBody>
                    <a:bodyPr/>
                    <a:lstStyle/>
                    <a:p>
                      <a:r>
                        <a:rPr lang="en-US" sz="1600" dirty="0"/>
                        <a:t>AMAll8976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9853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8DD7058-C443-46E8-B013-D20184B0D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787116"/>
              </p:ext>
            </p:extLst>
          </p:nvPr>
        </p:nvGraphicFramePr>
        <p:xfrm>
          <a:off x="8801787" y="4038113"/>
          <a:ext cx="2120213" cy="717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0213">
                  <a:extLst>
                    <a:ext uri="{9D8B030D-6E8A-4147-A177-3AD203B41FA5}">
                      <a16:colId xmlns:a16="http://schemas.microsoft.com/office/drawing/2014/main" val="1496948358"/>
                    </a:ext>
                  </a:extLst>
                </a:gridCol>
              </a:tblGrid>
              <a:tr h="381975">
                <a:tc>
                  <a:txBody>
                    <a:bodyPr/>
                    <a:lstStyle/>
                    <a:p>
                      <a:r>
                        <a:rPr lang="en-US" sz="1600" b="1" dirty="0"/>
                        <a:t>RT 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1441"/>
                  </a:ext>
                </a:extLst>
              </a:tr>
              <a:tr h="324975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23830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72785F7-0FB5-476D-B45F-3241ED3453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647662"/>
              </p:ext>
            </p:extLst>
          </p:nvPr>
        </p:nvGraphicFramePr>
        <p:xfrm>
          <a:off x="8801787" y="5063307"/>
          <a:ext cx="2120212" cy="717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0212">
                  <a:extLst>
                    <a:ext uri="{9D8B030D-6E8A-4147-A177-3AD203B41FA5}">
                      <a16:colId xmlns:a16="http://schemas.microsoft.com/office/drawing/2014/main" val="1496948358"/>
                    </a:ext>
                  </a:extLst>
                </a:gridCol>
              </a:tblGrid>
              <a:tr h="381975">
                <a:tc>
                  <a:txBody>
                    <a:bodyPr/>
                    <a:lstStyle/>
                    <a:p>
                      <a:r>
                        <a:rPr lang="en-US" sz="1600" b="1" dirty="0"/>
                        <a:t>RT 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1441"/>
                  </a:ext>
                </a:extLst>
              </a:tr>
              <a:tr h="324975">
                <a:tc>
                  <a:txBody>
                    <a:bodyPr/>
                    <a:lstStyle/>
                    <a:p>
                      <a:r>
                        <a:rPr lang="en-US" sz="1600" dirty="0" err="1"/>
                        <a:t>ARandomUsername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23830"/>
                  </a:ext>
                </a:extLst>
              </a:tr>
            </a:tbl>
          </a:graphicData>
        </a:graphic>
      </p:graphicFrame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1D6C11F8-DC23-401E-9FE2-E55D33AC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6" y="1437697"/>
            <a:ext cx="10515600" cy="1000703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300" dirty="0"/>
              <a:t>The resulting dataset looks as follows: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F1B4ABC-E8A0-4527-92A0-4D8528397A0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948610" y="3173426"/>
            <a:ext cx="853177" cy="1101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23E8C48-5C86-473C-A5C7-4AAA69A8B1B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948613" y="4396740"/>
            <a:ext cx="853174" cy="1860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72BC0F1-F0F5-4B98-B160-C92E57117DC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948613" y="4931298"/>
            <a:ext cx="853174" cy="490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5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3888</TotalTime>
  <Words>2709</Words>
  <Application>Microsoft Office PowerPoint</Application>
  <PresentationFormat>Panorámica</PresentationFormat>
  <Paragraphs>570</Paragraphs>
  <Slides>32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Rockwell</vt:lpstr>
      <vt:lpstr>Times New Roman</vt:lpstr>
      <vt:lpstr>Office Theme</vt:lpstr>
      <vt:lpstr>Brady et al. (2017): Emotion shapes the diffusion of moralized content in social networks</vt:lpstr>
      <vt:lpstr>Goals (I)</vt:lpstr>
      <vt:lpstr>Goals (II)</vt:lpstr>
      <vt:lpstr>Index</vt:lpstr>
      <vt:lpstr>Data Collection</vt:lpstr>
      <vt:lpstr>Data Collection</vt:lpstr>
      <vt:lpstr>Presentación de PowerPoint</vt:lpstr>
      <vt:lpstr>Study 1 &gt; Measuring Moral-Emotional Language</vt:lpstr>
      <vt:lpstr>Study 1 &gt; Measuring Moral-Emotional Language</vt:lpstr>
      <vt:lpstr>Study 1 &gt; Data Analysis</vt:lpstr>
      <vt:lpstr>Presentación de PowerPoint</vt:lpstr>
      <vt:lpstr>Presentación de PowerPoint</vt:lpstr>
      <vt:lpstr>Presentación de PowerPoint</vt:lpstr>
      <vt:lpstr>Presentación de PowerPoint</vt:lpstr>
      <vt:lpstr>Study 2 &gt; Measuring Ideology</vt:lpstr>
      <vt:lpstr>Study 2 &gt; Measuring Ideology</vt:lpstr>
      <vt:lpstr>Study 2 &gt; Measuring Ideology</vt:lpstr>
      <vt:lpstr>Study 2 &gt; Measuring Ideology</vt:lpstr>
      <vt:lpstr>Study 2 &gt; Measuring Ideology</vt:lpstr>
      <vt:lpstr>Presentación de PowerPoint</vt:lpstr>
      <vt:lpstr>Presentación de PowerPoint</vt:lpstr>
      <vt:lpstr>Presentación de PowerPoint</vt:lpstr>
      <vt:lpstr>Presentación de PowerPoint</vt:lpstr>
      <vt:lpstr>Study 2 &gt; Data Analysis &gt; Two Reg.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López Martín</dc:creator>
  <cp:lastModifiedBy>Juan López Martín</cp:lastModifiedBy>
  <cp:revision>71</cp:revision>
  <dcterms:created xsi:type="dcterms:W3CDTF">2019-11-07T16:32:10Z</dcterms:created>
  <dcterms:modified xsi:type="dcterms:W3CDTF">2019-11-11T12:46:43Z</dcterms:modified>
</cp:coreProperties>
</file>