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6" r:id="rId4"/>
    <p:sldId id="265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6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rgbClr val="0070C0"/>
                </a:solidFill>
              </a:rPr>
              <a:t>PRO202-3602-Taller </a:t>
            </a:r>
            <a:r>
              <a:rPr lang="es-CL" dirty="0">
                <a:solidFill>
                  <a:srgbClr val="0070C0"/>
                </a:solidFill>
              </a:rPr>
              <a:t>de </a:t>
            </a:r>
            <a:r>
              <a:rPr lang="es-CL" dirty="0" smtClean="0">
                <a:solidFill>
                  <a:srgbClr val="0070C0"/>
                </a:solidFill>
              </a:rPr>
              <a:t>Bases </a:t>
            </a:r>
            <a:r>
              <a:rPr lang="es-CL" dirty="0">
                <a:solidFill>
                  <a:srgbClr val="0070C0"/>
                </a:solidFill>
              </a:rPr>
              <a:t>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/>
              <a:t>CRISTIAN MARCELO CORALES PERALTA</a:t>
            </a:r>
          </a:p>
          <a:p>
            <a:pPr marL="0" indent="0">
              <a:buNone/>
            </a:pPr>
            <a:r>
              <a:rPr lang="es-CL" dirty="0" smtClean="0">
                <a:solidFill>
                  <a:srgbClr val="0070C0"/>
                </a:solidFill>
              </a:rPr>
              <a:t>cristian.coralesp@correoaiep.cl</a:t>
            </a:r>
          </a:p>
          <a:p>
            <a:pPr marL="0" indent="0">
              <a:buNone/>
            </a:pPr>
            <a:endParaRPr lang="es-CL" dirty="0">
              <a:solidFill>
                <a:srgbClr val="0070C0"/>
              </a:solidFill>
            </a:endParaRPr>
          </a:p>
          <a:p>
            <a:r>
              <a:rPr lang="es-CL" dirty="0" smtClean="0"/>
              <a:t>ANA </a:t>
            </a:r>
            <a:r>
              <a:rPr lang="es-CL" dirty="0"/>
              <a:t>VERONICA MERCADO </a:t>
            </a:r>
            <a:r>
              <a:rPr lang="es-CL" dirty="0" smtClean="0"/>
              <a:t>SEGUEL</a:t>
            </a:r>
          </a:p>
          <a:p>
            <a:pPr marL="0" indent="0">
              <a:buNone/>
            </a:pPr>
            <a:r>
              <a:rPr lang="es-CL" dirty="0" smtClean="0">
                <a:solidFill>
                  <a:srgbClr val="0070C0"/>
                </a:solidFill>
              </a:rPr>
              <a:t>ana.mercadose@correoaiep.cl</a:t>
            </a:r>
            <a:endParaRPr lang="es-CL" dirty="0">
              <a:solidFill>
                <a:srgbClr val="0070C0"/>
              </a:solidFill>
            </a:endParaRPr>
          </a:p>
          <a:p>
            <a:endParaRPr lang="es-CL" dirty="0"/>
          </a:p>
          <a:p>
            <a:pPr marL="0" indent="0">
              <a:buNone/>
            </a:pPr>
            <a:endParaRPr lang="es-CL" dirty="0">
              <a:solidFill>
                <a:srgbClr val="0070C0"/>
              </a:solidFill>
            </a:endParaRPr>
          </a:p>
          <a:p>
            <a:r>
              <a:rPr lang="es-CL" dirty="0" smtClean="0"/>
              <a:t>JUAN </a:t>
            </a:r>
            <a:r>
              <a:rPr lang="es-CL" dirty="0"/>
              <a:t>LUIS ROBLES </a:t>
            </a:r>
            <a:r>
              <a:rPr lang="es-CL" dirty="0" smtClean="0"/>
              <a:t>VASQUEZ   (Nuestro representante de grupo)</a:t>
            </a:r>
            <a:endParaRPr lang="es-CL" dirty="0"/>
          </a:p>
          <a:p>
            <a:pPr marL="0" indent="0">
              <a:buNone/>
            </a:pPr>
            <a:r>
              <a:rPr lang="es-CL" dirty="0" smtClean="0">
                <a:solidFill>
                  <a:srgbClr val="0070C0"/>
                </a:solidFill>
              </a:rPr>
              <a:t>juan.roblesv@correoaiep.cl</a:t>
            </a:r>
            <a:r>
              <a:rPr lang="es-CL" dirty="0" smtClean="0"/>
              <a:t> </a:t>
            </a:r>
            <a:endParaRPr lang="es-CL" dirty="0"/>
          </a:p>
          <a:p>
            <a:endParaRPr lang="es-CL" dirty="0"/>
          </a:p>
          <a:p>
            <a:r>
              <a:rPr lang="es-CL" dirty="0" smtClean="0"/>
              <a:t>Enviar al Profesor</a:t>
            </a:r>
            <a:r>
              <a:rPr lang="es-CL" dirty="0"/>
              <a:t>:    </a:t>
            </a:r>
          </a:p>
          <a:p>
            <a:pPr marL="0" indent="0">
              <a:buNone/>
            </a:pPr>
            <a:r>
              <a:rPr lang="es-CL" dirty="0"/>
              <a:t>                  </a:t>
            </a:r>
            <a:r>
              <a:rPr lang="es-CL" dirty="0">
                <a:solidFill>
                  <a:srgbClr val="0070C0"/>
                </a:solidFill>
              </a:rPr>
              <a:t>segundo.galdamez@correoaiep.cl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929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5103"/>
            <a:ext cx="57311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CL" dirty="0" smtClean="0"/>
              <a:t>Tarea 01- </a:t>
            </a:r>
            <a:r>
              <a:rPr lang="es-CL" dirty="0" err="1" smtClean="0"/>
              <a:t>Version</a:t>
            </a:r>
            <a:r>
              <a:rPr lang="es-CL" dirty="0" smtClean="0"/>
              <a:t> final 26-08-2021   (Nos sacamos un 7.0 ! )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9" y="1124745"/>
            <a:ext cx="8957427" cy="40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7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64927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A_TRABAJO 2 </a:t>
            </a:r>
            <a:r>
              <a:rPr lang="es-CL" b="1" dirty="0" smtClean="0"/>
              <a:t>TBD_Corales-Mercado-Robles_V01    Enviado </a:t>
            </a:r>
            <a:r>
              <a:rPr lang="es-CL" b="1" dirty="0" smtClean="0">
                <a:solidFill>
                  <a:srgbClr val="FF0000"/>
                </a:solidFill>
              </a:rPr>
              <a:t>29-08-2021</a:t>
            </a:r>
            <a:endParaRPr lang="es-CL" b="1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4259"/>
            <a:ext cx="8460432" cy="61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612845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De: SEGUNDO GALDAMEZ HENRIQUEZ   Mar </a:t>
            </a:r>
            <a:r>
              <a:rPr lang="es-CL" dirty="0">
                <a:solidFill>
                  <a:srgbClr val="FF0000"/>
                </a:solidFill>
              </a:rPr>
              <a:t>31-08-2021</a:t>
            </a:r>
            <a:r>
              <a:rPr lang="es-CL" dirty="0"/>
              <a:t> 20:07</a:t>
            </a:r>
          </a:p>
          <a:p>
            <a:r>
              <a:rPr lang="es-CL" dirty="0"/>
              <a:t>hola Juan: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</a:t>
            </a:r>
            <a:r>
              <a:rPr lang="es-CL" dirty="0" err="1"/>
              <a:t>cardinalidad</a:t>
            </a:r>
            <a:r>
              <a:rPr lang="es-CL" dirty="0"/>
              <a:t> entre las tablas servicios, baños, </a:t>
            </a:r>
            <a:r>
              <a:rPr lang="es-CL" dirty="0" err="1"/>
              <a:t>cafeteria</a:t>
            </a:r>
            <a:r>
              <a:rPr lang="es-CL" dirty="0"/>
              <a:t> y seguridad no implica que hayan FK en ambos lados de la </a:t>
            </a:r>
            <a:r>
              <a:rPr lang="es-CL" dirty="0" err="1"/>
              <a:t>cardinalidad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</a:t>
            </a:r>
            <a:r>
              <a:rPr lang="es-CL" dirty="0" err="1"/>
              <a:t>cardinalidad</a:t>
            </a:r>
            <a:r>
              <a:rPr lang="es-CL" dirty="0"/>
              <a:t> entre servicio y pasajero no puede ser 1:N, sino N:M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campo </a:t>
            </a:r>
            <a:r>
              <a:rPr lang="es-CL" dirty="0" err="1"/>
              <a:t>vitacora_mant</a:t>
            </a:r>
            <a:r>
              <a:rPr lang="es-CL" dirty="0"/>
              <a:t> es un campo no </a:t>
            </a:r>
            <a:r>
              <a:rPr lang="es-CL" dirty="0" err="1"/>
              <a:t>atomico</a:t>
            </a:r>
            <a:r>
              <a:rPr lang="es-CL" dirty="0"/>
              <a:t>, ya que una </a:t>
            </a:r>
            <a:r>
              <a:rPr lang="es-CL" dirty="0" err="1"/>
              <a:t>vitacora</a:t>
            </a:r>
            <a:r>
              <a:rPr lang="es-CL" dirty="0"/>
              <a:t> es un registro de muchos eventos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</a:t>
            </a:r>
            <a:r>
              <a:rPr lang="es-CL" dirty="0" err="1"/>
              <a:t>cardinalidad</a:t>
            </a:r>
            <a:r>
              <a:rPr lang="es-CL" dirty="0"/>
              <a:t> entre aeropuerto y </a:t>
            </a:r>
            <a:r>
              <a:rPr lang="es-CL" dirty="0" err="1"/>
              <a:t>aerolinea</a:t>
            </a:r>
            <a:r>
              <a:rPr lang="es-CL" dirty="0"/>
              <a:t> no puede ser 1:N, ya que una </a:t>
            </a:r>
            <a:r>
              <a:rPr lang="es-CL" dirty="0" err="1"/>
              <a:t>aerolinea</a:t>
            </a:r>
            <a:r>
              <a:rPr lang="es-CL" dirty="0"/>
              <a:t> puede tener oficinas en varios aeropuertos y un aeropuerto puede contener a varias aerolíneas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</a:t>
            </a:r>
            <a:r>
              <a:rPr lang="es-CL" dirty="0" err="1"/>
              <a:t>interrelacion</a:t>
            </a:r>
            <a:r>
              <a:rPr lang="es-CL" dirty="0"/>
              <a:t> entre un vuelo y un pasajero no debiera ser directa, ya que hay un documento de por medio que refleja esa </a:t>
            </a:r>
            <a:r>
              <a:rPr lang="es-CL" dirty="0" err="1"/>
              <a:t>interrelacion</a:t>
            </a:r>
            <a:r>
              <a:rPr lang="es-CL" dirty="0"/>
              <a:t>: el ticket de viaje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nota es 4.5 a la espera de mejoras</a:t>
            </a:r>
          </a:p>
        </p:txBody>
      </p:sp>
    </p:spTree>
    <p:extLst>
      <p:ext uri="{BB962C8B-B14F-4D97-AF65-F5344CB8AC3E}">
        <p14:creationId xmlns:p14="http://schemas.microsoft.com/office/powerpoint/2010/main" val="46539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11760" y="75982"/>
            <a:ext cx="240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C-V02-enviado </a:t>
            </a:r>
            <a:r>
              <a:rPr lang="es-CL" dirty="0">
                <a:solidFill>
                  <a:srgbClr val="FF0000"/>
                </a:solidFill>
              </a:rPr>
              <a:t>02sep21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0499"/>
            <a:ext cx="8856984" cy="63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0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9940" y="116632"/>
            <a:ext cx="88845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/>
              <a:t>SEGUNDO GALDAMEZ HENRIQUEZ   Sáb </a:t>
            </a:r>
            <a:r>
              <a:rPr lang="es-CL" dirty="0">
                <a:solidFill>
                  <a:srgbClr val="FF0000"/>
                </a:solidFill>
              </a:rPr>
              <a:t>04-09-2021</a:t>
            </a:r>
            <a:r>
              <a:rPr lang="es-CL" dirty="0"/>
              <a:t> 14:32</a:t>
            </a:r>
          </a:p>
          <a:p>
            <a:r>
              <a:rPr lang="es-CL" dirty="0"/>
              <a:t>hola Juan, mis observaciones: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En la tabla aeropuerto hay cuatro campos que no deben estar: los que comienzan con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</a:t>
            </a:r>
            <a:r>
              <a:rPr lang="es-CL" dirty="0" err="1"/>
              <a:t>cardinalidad</a:t>
            </a:r>
            <a:r>
              <a:rPr lang="es-CL" dirty="0"/>
              <a:t> entre servicios y pasajero no es 1:N... debe ser </a:t>
            </a:r>
            <a:r>
              <a:rPr lang="es-CL" dirty="0" smtClean="0"/>
              <a:t>N:M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boleto es el registro de un vuelo, se conoce a </a:t>
            </a:r>
            <a:r>
              <a:rPr lang="es-CL" dirty="0" err="1"/>
              <a:t>traves</a:t>
            </a:r>
            <a:r>
              <a:rPr lang="es-CL" dirty="0"/>
              <a:t> de un vuelo... recuerden que lo que contrata un pasajero es un viaje en </a:t>
            </a:r>
            <a:r>
              <a:rPr lang="es-CL" dirty="0" err="1"/>
              <a:t>avion</a:t>
            </a:r>
            <a:r>
              <a:rPr lang="es-CL" dirty="0"/>
              <a:t> a </a:t>
            </a:r>
            <a:r>
              <a:rPr lang="es-CL" dirty="0" err="1"/>
              <a:t>algun</a:t>
            </a:r>
            <a:r>
              <a:rPr lang="es-CL" dirty="0"/>
              <a:t> </a:t>
            </a:r>
            <a:r>
              <a:rPr lang="es-CL" dirty="0" smtClean="0"/>
              <a:t>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>
                <a:solidFill>
                  <a:srgbClr val="92D050"/>
                </a:solidFill>
              </a:rPr>
              <a:t>La </a:t>
            </a:r>
            <a:r>
              <a:rPr lang="es-CL" b="1" dirty="0" err="1">
                <a:solidFill>
                  <a:srgbClr val="92D050"/>
                </a:solidFill>
              </a:rPr>
              <a:t>cardinalidad</a:t>
            </a:r>
            <a:r>
              <a:rPr lang="es-CL" b="1" dirty="0">
                <a:solidFill>
                  <a:srgbClr val="92D050"/>
                </a:solidFill>
              </a:rPr>
              <a:t> entre controlador y vuelo no puede ser </a:t>
            </a:r>
            <a:r>
              <a:rPr lang="es-CL" b="1" dirty="0" smtClean="0">
                <a:solidFill>
                  <a:srgbClr val="92D050"/>
                </a:solidFill>
              </a:rPr>
              <a:t>1:N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b="1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</a:t>
            </a:r>
            <a:r>
              <a:rPr lang="es-CL" dirty="0" err="1"/>
              <a:t>cardinalidad</a:t>
            </a:r>
            <a:r>
              <a:rPr lang="es-CL" dirty="0"/>
              <a:t> entre </a:t>
            </a:r>
            <a:r>
              <a:rPr lang="es-CL" dirty="0" err="1"/>
              <a:t>mantencion</a:t>
            </a:r>
            <a:r>
              <a:rPr lang="es-CL" dirty="0"/>
              <a:t> y </a:t>
            </a:r>
            <a:r>
              <a:rPr lang="es-CL" dirty="0" err="1"/>
              <a:t>avion</a:t>
            </a:r>
            <a:r>
              <a:rPr lang="es-CL" dirty="0"/>
              <a:t> esta al </a:t>
            </a:r>
            <a:r>
              <a:rPr lang="es-CL" dirty="0" err="1"/>
              <a:t>reves</a:t>
            </a:r>
            <a:r>
              <a:rPr lang="es-CL" dirty="0"/>
              <a:t> y no es </a:t>
            </a:r>
            <a:r>
              <a:rPr lang="es-CL" dirty="0" smtClean="0"/>
              <a:t>1:N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</a:t>
            </a:r>
            <a:r>
              <a:rPr lang="es-CL" dirty="0" err="1"/>
              <a:t>tripulacion</a:t>
            </a:r>
            <a:r>
              <a:rPr lang="es-CL" dirty="0"/>
              <a:t> pertenece a un vuelo, ya que el </a:t>
            </a:r>
            <a:r>
              <a:rPr lang="es-CL" dirty="0" err="1"/>
              <a:t>avion</a:t>
            </a:r>
            <a:r>
              <a:rPr lang="es-CL" dirty="0"/>
              <a:t> puede tener distintas tripulaciones dependiendo del </a:t>
            </a:r>
            <a:r>
              <a:rPr lang="es-CL" dirty="0" smtClean="0"/>
              <a:t>vuelo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</a:t>
            </a:r>
            <a:r>
              <a:rPr lang="es-CL" dirty="0" err="1"/>
              <a:t>aerolinea</a:t>
            </a:r>
            <a:r>
              <a:rPr lang="es-CL" dirty="0"/>
              <a:t> </a:t>
            </a:r>
            <a:r>
              <a:rPr lang="es-CL" dirty="0" err="1"/>
              <a:t>tendria</a:t>
            </a:r>
            <a:r>
              <a:rPr lang="es-CL" dirty="0"/>
              <a:t> una </a:t>
            </a:r>
            <a:r>
              <a:rPr lang="es-CL" dirty="0" err="1"/>
              <a:t>relacion</a:t>
            </a:r>
            <a:r>
              <a:rPr lang="es-CL" dirty="0"/>
              <a:t> indirecta con vuelo, ya que el principal componente es el </a:t>
            </a:r>
            <a:r>
              <a:rPr lang="es-CL" dirty="0" err="1"/>
              <a:t>avion</a:t>
            </a:r>
            <a:r>
              <a:rPr lang="es-CL" dirty="0"/>
              <a:t>. Es decir, la </a:t>
            </a:r>
            <a:r>
              <a:rPr lang="es-CL" dirty="0" err="1"/>
              <a:t>aerolineas</a:t>
            </a:r>
            <a:r>
              <a:rPr lang="es-CL" dirty="0"/>
              <a:t> realiza vuelos a </a:t>
            </a:r>
            <a:r>
              <a:rPr lang="es-CL" dirty="0" err="1"/>
              <a:t>traves</a:t>
            </a:r>
            <a:r>
              <a:rPr lang="es-CL" dirty="0"/>
              <a:t> de sus </a:t>
            </a:r>
            <a:r>
              <a:rPr lang="es-CL" dirty="0" smtClean="0"/>
              <a:t>aviones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Los campos </a:t>
            </a:r>
            <a:r>
              <a:rPr lang="es-CL" dirty="0" err="1"/>
              <a:t>region</a:t>
            </a:r>
            <a:r>
              <a:rPr lang="es-CL" dirty="0"/>
              <a:t> y </a:t>
            </a:r>
            <a:r>
              <a:rPr lang="es-CL" dirty="0" err="1"/>
              <a:t>pais</a:t>
            </a:r>
            <a:r>
              <a:rPr lang="es-CL" dirty="0"/>
              <a:t> de la tabla ciudad no dependen de la PK de esta </a:t>
            </a:r>
            <a:r>
              <a:rPr lang="es-CL" dirty="0" smtClean="0"/>
              <a:t>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dirty="0" smtClean="0"/>
              <a:t>La </a:t>
            </a:r>
            <a:r>
              <a:rPr lang="es-CL" dirty="0"/>
              <a:t>nota es 4.9 a la espera de mejoras</a:t>
            </a:r>
          </a:p>
        </p:txBody>
      </p:sp>
    </p:spTree>
    <p:extLst>
      <p:ext uri="{BB962C8B-B14F-4D97-AF65-F5344CB8AC3E}">
        <p14:creationId xmlns:p14="http://schemas.microsoft.com/office/powerpoint/2010/main" val="339960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9752" y="188640"/>
            <a:ext cx="3739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E_TAREA02_V3.5-enviado_</a:t>
            </a:r>
            <a:r>
              <a:rPr lang="es-CL" dirty="0">
                <a:solidFill>
                  <a:srgbClr val="FF0000"/>
                </a:solidFill>
              </a:rPr>
              <a:t>05sep2021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682721"/>
            <a:ext cx="8820472" cy="52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2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16632"/>
            <a:ext cx="878497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600" b="1" dirty="0"/>
              <a:t>TRABAJO N2 CORRECCION </a:t>
            </a:r>
            <a:r>
              <a:rPr lang="es-CL" sz="1600" b="1" dirty="0" smtClean="0"/>
              <a:t>3.0    SEGUNDO </a:t>
            </a:r>
            <a:r>
              <a:rPr lang="es-CL" sz="1600" b="1" dirty="0"/>
              <a:t>GALDAMEZ </a:t>
            </a:r>
            <a:r>
              <a:rPr lang="es-CL" sz="1600" b="1" dirty="0" smtClean="0"/>
              <a:t>HENRIQUEZ     </a:t>
            </a:r>
            <a:r>
              <a:rPr lang="es-CL" sz="1600" b="1" dirty="0" smtClean="0">
                <a:solidFill>
                  <a:srgbClr val="FF0000"/>
                </a:solidFill>
              </a:rPr>
              <a:t>Sáb </a:t>
            </a:r>
            <a:r>
              <a:rPr lang="es-CL" sz="1600" b="1" dirty="0">
                <a:solidFill>
                  <a:srgbClr val="FF0000"/>
                </a:solidFill>
              </a:rPr>
              <a:t>11-09-2021 0:05</a:t>
            </a:r>
          </a:p>
          <a:p>
            <a:r>
              <a:rPr lang="es-CL" sz="1600" dirty="0" smtClean="0">
                <a:solidFill>
                  <a:srgbClr val="0070C0"/>
                </a:solidFill>
              </a:rPr>
              <a:t>Profesor, gracias por sus comentarios, escribo en letras azules algunas dudas:</a:t>
            </a:r>
            <a:endParaRPr lang="es-CL" sz="1600" dirty="0" smtClean="0"/>
          </a:p>
          <a:p>
            <a:r>
              <a:rPr lang="es-CL" sz="1200" dirty="0" smtClean="0"/>
              <a:t>1) No </a:t>
            </a:r>
            <a:r>
              <a:rPr lang="es-CL" sz="1200" dirty="0"/>
              <a:t>puede haber doble tridente en las </a:t>
            </a:r>
            <a:r>
              <a:rPr lang="es-CL" sz="1200" dirty="0" err="1"/>
              <a:t>cardinalidades</a:t>
            </a:r>
            <a:r>
              <a:rPr lang="es-CL" sz="1200" dirty="0"/>
              <a:t> entre tablas... las </a:t>
            </a:r>
            <a:r>
              <a:rPr lang="es-CL" sz="1200" dirty="0" err="1"/>
              <a:t>cardinalidades</a:t>
            </a:r>
            <a:r>
              <a:rPr lang="es-CL" sz="1200" dirty="0"/>
              <a:t> N:M directas no </a:t>
            </a:r>
            <a:r>
              <a:rPr lang="es-CL" sz="1200" dirty="0" err="1"/>
              <a:t>estan</a:t>
            </a:r>
            <a:r>
              <a:rPr lang="es-CL" sz="1200" dirty="0"/>
              <a:t> permitidas en el modelo entidad </a:t>
            </a:r>
            <a:r>
              <a:rPr lang="es-CL" sz="1200" dirty="0" err="1" smtClean="0"/>
              <a:t>relacion</a:t>
            </a:r>
            <a:r>
              <a:rPr lang="es-CL" sz="1200" dirty="0" smtClean="0"/>
              <a:t>. </a:t>
            </a:r>
            <a:r>
              <a:rPr lang="es-CL" sz="1200" dirty="0" smtClean="0">
                <a:solidFill>
                  <a:srgbClr val="0070C0"/>
                </a:solidFill>
              </a:rPr>
              <a:t>Ok, lo corregiremos con tablas intermedias.</a:t>
            </a:r>
          </a:p>
          <a:p>
            <a:endParaRPr lang="es-CL" sz="1200" dirty="0" smtClean="0"/>
          </a:p>
          <a:p>
            <a:r>
              <a:rPr lang="es-CL" sz="1200" dirty="0" smtClean="0"/>
              <a:t>2) La </a:t>
            </a:r>
            <a:r>
              <a:rPr lang="es-CL" sz="1200" dirty="0" err="1"/>
              <a:t>cardinalidad</a:t>
            </a:r>
            <a:r>
              <a:rPr lang="es-CL" sz="1200" dirty="0"/>
              <a:t> entre </a:t>
            </a:r>
            <a:r>
              <a:rPr lang="es-CL" sz="1200" b="1" dirty="0"/>
              <a:t>aeropuertos</a:t>
            </a:r>
            <a:r>
              <a:rPr lang="es-CL" sz="1200" dirty="0"/>
              <a:t> y </a:t>
            </a:r>
            <a:r>
              <a:rPr lang="es-CL" sz="1200" b="1" dirty="0" err="1"/>
              <a:t>aerolineas</a:t>
            </a:r>
            <a:r>
              <a:rPr lang="es-CL" sz="1200" dirty="0"/>
              <a:t> es de N:M, ya que un aeropuerto puede contener muchas </a:t>
            </a:r>
            <a:r>
              <a:rPr lang="es-CL" sz="1200" dirty="0" err="1"/>
              <a:t>aerolineas</a:t>
            </a:r>
            <a:r>
              <a:rPr lang="es-CL" sz="1200" dirty="0"/>
              <a:t> y una </a:t>
            </a:r>
            <a:r>
              <a:rPr lang="es-CL" sz="1200" dirty="0" err="1"/>
              <a:t>aerolinea</a:t>
            </a:r>
            <a:r>
              <a:rPr lang="es-CL" sz="1200" dirty="0"/>
              <a:t> puede estar presente en muchos </a:t>
            </a:r>
            <a:r>
              <a:rPr lang="es-CL" sz="1200" dirty="0" smtClean="0"/>
              <a:t>aeropuertos. </a:t>
            </a:r>
            <a:r>
              <a:rPr lang="es-CL" sz="1200" dirty="0" smtClean="0">
                <a:solidFill>
                  <a:srgbClr val="0070C0"/>
                </a:solidFill>
              </a:rPr>
              <a:t>Ok</a:t>
            </a:r>
            <a:r>
              <a:rPr lang="es-CL" sz="1200" dirty="0">
                <a:solidFill>
                  <a:srgbClr val="0070C0"/>
                </a:solidFill>
              </a:rPr>
              <a:t>, lo </a:t>
            </a:r>
            <a:r>
              <a:rPr lang="es-CL" sz="1200" dirty="0" smtClean="0">
                <a:solidFill>
                  <a:srgbClr val="0070C0"/>
                </a:solidFill>
              </a:rPr>
              <a:t>corregiremos, y tenemos que agregar tablas </a:t>
            </a:r>
            <a:r>
              <a:rPr lang="es-CL" sz="1200" dirty="0">
                <a:solidFill>
                  <a:srgbClr val="0070C0"/>
                </a:solidFill>
              </a:rPr>
              <a:t>intermedias.</a:t>
            </a:r>
          </a:p>
          <a:p>
            <a:r>
              <a:rPr lang="es-CL" sz="1200" dirty="0" smtClean="0"/>
              <a:t>3) </a:t>
            </a:r>
            <a:r>
              <a:rPr lang="es-CL" sz="1200" dirty="0" smtClean="0"/>
              <a:t>La </a:t>
            </a:r>
            <a:r>
              <a:rPr lang="es-CL" sz="1200" dirty="0" err="1"/>
              <a:t>cardinalidad</a:t>
            </a:r>
            <a:r>
              <a:rPr lang="es-CL" sz="1200" dirty="0"/>
              <a:t> entre </a:t>
            </a:r>
            <a:r>
              <a:rPr lang="es-CL" sz="1200" dirty="0" err="1"/>
              <a:t>aerolineas</a:t>
            </a:r>
            <a:r>
              <a:rPr lang="es-CL" sz="1200" dirty="0"/>
              <a:t> y aviones esta al </a:t>
            </a:r>
            <a:r>
              <a:rPr lang="es-CL" sz="1200" dirty="0" err="1" smtClean="0"/>
              <a:t>reves</a:t>
            </a:r>
            <a:r>
              <a:rPr lang="es-CL" sz="1200" dirty="0" smtClean="0"/>
              <a:t> </a:t>
            </a:r>
          </a:p>
          <a:p>
            <a:r>
              <a:rPr lang="es-CL" sz="1200" dirty="0" smtClean="0">
                <a:solidFill>
                  <a:srgbClr val="0070C0"/>
                </a:solidFill>
              </a:rPr>
              <a:t>Nosotros pusimos que 1 </a:t>
            </a:r>
            <a:r>
              <a:rPr lang="es-CL" sz="1200" dirty="0" err="1" smtClean="0">
                <a:solidFill>
                  <a:srgbClr val="0070C0"/>
                </a:solidFill>
              </a:rPr>
              <a:t>aerolinea</a:t>
            </a:r>
            <a:r>
              <a:rPr lang="es-CL" sz="1200" dirty="0" smtClean="0">
                <a:solidFill>
                  <a:srgbClr val="0070C0"/>
                </a:solidFill>
              </a:rPr>
              <a:t> tiene muchos aviones </a:t>
            </a:r>
            <a:r>
              <a:rPr lang="es-CL" sz="1200" b="1" dirty="0" smtClean="0">
                <a:solidFill>
                  <a:srgbClr val="0070C0"/>
                </a:solidFill>
              </a:rPr>
              <a:t>¿por qué al revés?. </a:t>
            </a:r>
            <a:r>
              <a:rPr lang="es-CL" sz="1200" dirty="0" smtClean="0">
                <a:solidFill>
                  <a:srgbClr val="0070C0"/>
                </a:solidFill>
              </a:rPr>
              <a:t>Ejemplo “</a:t>
            </a:r>
            <a:r>
              <a:rPr lang="es-CL" sz="1200" dirty="0" err="1" smtClean="0">
                <a:solidFill>
                  <a:srgbClr val="0070C0"/>
                </a:solidFill>
              </a:rPr>
              <a:t>Sky-airline</a:t>
            </a:r>
            <a:r>
              <a:rPr lang="es-CL" sz="1200" dirty="0" smtClean="0">
                <a:solidFill>
                  <a:srgbClr val="0070C0"/>
                </a:solidFill>
              </a:rPr>
              <a:t>” tiene muchos aviones con diferentes rutas cada uno.</a:t>
            </a:r>
            <a:endParaRPr lang="es-CL" sz="1200" dirty="0">
              <a:solidFill>
                <a:srgbClr val="0070C0"/>
              </a:solidFill>
            </a:endParaRPr>
          </a:p>
          <a:p>
            <a:r>
              <a:rPr lang="es-CL" sz="1200" dirty="0" smtClean="0"/>
              <a:t>4) Me </a:t>
            </a:r>
            <a:r>
              <a:rPr lang="es-CL" sz="1200" dirty="0"/>
              <a:t>parece que la </a:t>
            </a:r>
            <a:r>
              <a:rPr lang="es-CL" sz="1200" dirty="0" err="1"/>
              <a:t>cardinalidad</a:t>
            </a:r>
            <a:r>
              <a:rPr lang="es-CL" sz="1200" dirty="0"/>
              <a:t> entre </a:t>
            </a:r>
            <a:r>
              <a:rPr lang="es-CL" sz="1200" b="1" dirty="0"/>
              <a:t>vuelo </a:t>
            </a:r>
            <a:r>
              <a:rPr lang="es-CL" sz="1200" dirty="0"/>
              <a:t>y </a:t>
            </a:r>
            <a:r>
              <a:rPr lang="es-CL" sz="1200" b="1" dirty="0"/>
              <a:t>ruta</a:t>
            </a:r>
            <a:r>
              <a:rPr lang="es-CL" sz="1200" dirty="0"/>
              <a:t> es 1:1, tal como esta planteada en el modelo, lo que significa que deben escoger en cual de las dos tablas va estar la </a:t>
            </a:r>
            <a:r>
              <a:rPr lang="es-CL" sz="1200" dirty="0" smtClean="0"/>
              <a:t>FK</a:t>
            </a:r>
          </a:p>
          <a:p>
            <a:r>
              <a:rPr lang="es-CL" sz="1200" dirty="0">
                <a:solidFill>
                  <a:srgbClr val="0070C0"/>
                </a:solidFill>
              </a:rPr>
              <a:t>Ok, lo </a:t>
            </a:r>
            <a:r>
              <a:rPr lang="es-CL" sz="1200" dirty="0" smtClean="0">
                <a:solidFill>
                  <a:srgbClr val="0070C0"/>
                </a:solidFill>
              </a:rPr>
              <a:t>corregiremos</a:t>
            </a:r>
            <a:r>
              <a:rPr lang="es-CL" sz="1200" dirty="0">
                <a:solidFill>
                  <a:srgbClr val="0070C0"/>
                </a:solidFill>
              </a:rPr>
              <a:t>. ... En este caso observamos que la relación es total del lado de </a:t>
            </a:r>
            <a:r>
              <a:rPr lang="es-CL" sz="1200" dirty="0" smtClean="0">
                <a:solidFill>
                  <a:srgbClr val="0070C0"/>
                </a:solidFill>
              </a:rPr>
              <a:t>VUELO. </a:t>
            </a:r>
            <a:r>
              <a:rPr lang="es-CL" sz="1200" dirty="0">
                <a:solidFill>
                  <a:srgbClr val="0070C0"/>
                </a:solidFill>
              </a:rPr>
              <a:t>Esto significa que </a:t>
            </a:r>
            <a:r>
              <a:rPr lang="es-CL" sz="1200" dirty="0" smtClean="0">
                <a:solidFill>
                  <a:srgbClr val="0070C0"/>
                </a:solidFill>
              </a:rPr>
              <a:t>no es </a:t>
            </a:r>
            <a:r>
              <a:rPr lang="es-CL" sz="1200" dirty="0">
                <a:solidFill>
                  <a:srgbClr val="0070C0"/>
                </a:solidFill>
              </a:rPr>
              <a:t>posible tener </a:t>
            </a:r>
            <a:r>
              <a:rPr lang="es-CL" sz="1200" dirty="0" smtClean="0">
                <a:solidFill>
                  <a:srgbClr val="0070C0"/>
                </a:solidFill>
              </a:rPr>
              <a:t>un VUELO </a:t>
            </a:r>
            <a:r>
              <a:rPr lang="es-CL" sz="1200" dirty="0">
                <a:solidFill>
                  <a:srgbClr val="0070C0"/>
                </a:solidFill>
              </a:rPr>
              <a:t>que no tenga asociado </a:t>
            </a:r>
            <a:r>
              <a:rPr lang="es-CL" sz="1200" dirty="0" smtClean="0">
                <a:solidFill>
                  <a:srgbClr val="0070C0"/>
                </a:solidFill>
              </a:rPr>
              <a:t>una RUTA</a:t>
            </a:r>
            <a:r>
              <a:rPr lang="es-CL" sz="1200" dirty="0">
                <a:solidFill>
                  <a:srgbClr val="0070C0"/>
                </a:solidFill>
              </a:rPr>
              <a:t>. </a:t>
            </a:r>
            <a:r>
              <a:rPr lang="es-CL" sz="1200" dirty="0" smtClean="0">
                <a:solidFill>
                  <a:srgbClr val="0070C0"/>
                </a:solidFill>
              </a:rPr>
              <a:t>Proponemos agregar en la tabla VUELO el ID_RUTA como FK. ¿estaría bien?</a:t>
            </a:r>
            <a:endParaRPr lang="es-CL" sz="1200" dirty="0"/>
          </a:p>
          <a:p>
            <a:r>
              <a:rPr lang="es-CL" sz="1200" dirty="0" smtClean="0"/>
              <a:t>5) La </a:t>
            </a:r>
            <a:r>
              <a:rPr lang="es-CL" sz="1200" dirty="0" err="1"/>
              <a:t>cardinalidad</a:t>
            </a:r>
            <a:r>
              <a:rPr lang="es-CL" sz="1200" dirty="0"/>
              <a:t> entre </a:t>
            </a:r>
            <a:r>
              <a:rPr lang="es-CL" sz="1200" b="1" dirty="0"/>
              <a:t>localidad</a:t>
            </a:r>
            <a:r>
              <a:rPr lang="es-CL" sz="1200" dirty="0"/>
              <a:t> y </a:t>
            </a:r>
            <a:r>
              <a:rPr lang="es-CL" sz="1200" b="1" dirty="0"/>
              <a:t>ruta</a:t>
            </a:r>
            <a:r>
              <a:rPr lang="es-CL" sz="1200" dirty="0"/>
              <a:t> esta al </a:t>
            </a:r>
            <a:r>
              <a:rPr lang="es-CL" sz="1200" dirty="0" err="1" smtClean="0"/>
              <a:t>reves</a:t>
            </a:r>
            <a:endParaRPr lang="es-CL" sz="1200" dirty="0" smtClean="0"/>
          </a:p>
          <a:p>
            <a:r>
              <a:rPr lang="es-CL" sz="1200" dirty="0">
                <a:solidFill>
                  <a:srgbClr val="0070C0"/>
                </a:solidFill>
              </a:rPr>
              <a:t>Nosotros pusimos que </a:t>
            </a:r>
            <a:r>
              <a:rPr lang="es-CL" sz="1200" dirty="0" smtClean="0">
                <a:solidFill>
                  <a:srgbClr val="0070C0"/>
                </a:solidFill>
              </a:rPr>
              <a:t>una RUTA tiene muchas LOCALIDADES </a:t>
            </a:r>
            <a:r>
              <a:rPr lang="es-CL" sz="1200" b="1" dirty="0">
                <a:solidFill>
                  <a:srgbClr val="0070C0"/>
                </a:solidFill>
              </a:rPr>
              <a:t>¿por qué al </a:t>
            </a:r>
            <a:r>
              <a:rPr lang="es-CL" sz="1200" b="1" dirty="0" smtClean="0">
                <a:solidFill>
                  <a:srgbClr val="0070C0"/>
                </a:solidFill>
              </a:rPr>
              <a:t>revés?. </a:t>
            </a:r>
            <a:r>
              <a:rPr lang="es-CL" sz="1200" dirty="0" smtClean="0">
                <a:solidFill>
                  <a:srgbClr val="0070C0"/>
                </a:solidFill>
              </a:rPr>
              <a:t>Ejemplo: un avión que viaja desde Santiago a Antofagasta puede hacer escala en La Serena, </a:t>
            </a:r>
            <a:r>
              <a:rPr lang="es-CL" sz="1200" smtClean="0">
                <a:solidFill>
                  <a:srgbClr val="0070C0"/>
                </a:solidFill>
              </a:rPr>
              <a:t>en ese </a:t>
            </a:r>
            <a:r>
              <a:rPr lang="es-CL" sz="1200" dirty="0" smtClean="0">
                <a:solidFill>
                  <a:srgbClr val="0070C0"/>
                </a:solidFill>
              </a:rPr>
              <a:t>caso 1 ruta pasa por 3 localidades (ciudades) diferentes, y siempre pasa por al menos 2 localidades diferentes (Origen y destino).</a:t>
            </a:r>
            <a:endParaRPr lang="es-CL" sz="1200" dirty="0"/>
          </a:p>
          <a:p>
            <a:r>
              <a:rPr lang="es-CL" sz="1200" dirty="0" smtClean="0"/>
              <a:t>6) La </a:t>
            </a:r>
            <a:r>
              <a:rPr lang="es-CL" sz="1200" dirty="0" err="1"/>
              <a:t>cardinalidad</a:t>
            </a:r>
            <a:r>
              <a:rPr lang="es-CL" sz="1200" dirty="0"/>
              <a:t> entre </a:t>
            </a:r>
            <a:r>
              <a:rPr lang="es-CL" sz="1200" b="1" dirty="0"/>
              <a:t>control </a:t>
            </a:r>
            <a:r>
              <a:rPr lang="es-CL" sz="1200" b="1" dirty="0" err="1"/>
              <a:t>aereo</a:t>
            </a:r>
            <a:r>
              <a:rPr lang="es-CL" sz="1200" b="1" dirty="0"/>
              <a:t> </a:t>
            </a:r>
            <a:r>
              <a:rPr lang="es-CL" sz="1200" dirty="0"/>
              <a:t>y </a:t>
            </a:r>
            <a:r>
              <a:rPr lang="es-CL" sz="1200" b="1" dirty="0" err="1"/>
              <a:t>avion</a:t>
            </a:r>
            <a:r>
              <a:rPr lang="es-CL" sz="1200" dirty="0"/>
              <a:t> es 1:N, pero debe asociarse al </a:t>
            </a:r>
            <a:r>
              <a:rPr lang="es-CL" sz="1200" b="1" dirty="0"/>
              <a:t>aeropuerto</a:t>
            </a:r>
            <a:r>
              <a:rPr lang="es-CL" sz="1200" dirty="0"/>
              <a:t> para que cada controlador tenga un </a:t>
            </a:r>
            <a:r>
              <a:rPr lang="es-CL" sz="1200" dirty="0" err="1"/>
              <a:t>identifiicador</a:t>
            </a:r>
            <a:r>
              <a:rPr lang="es-CL" sz="1200" dirty="0"/>
              <a:t> </a:t>
            </a:r>
            <a:r>
              <a:rPr lang="es-CL" sz="1200" dirty="0" err="1"/>
              <a:t>unico</a:t>
            </a:r>
            <a:endParaRPr lang="es-CL" sz="1200" dirty="0"/>
          </a:p>
          <a:p>
            <a:r>
              <a:rPr lang="es-CL" sz="1200" dirty="0">
                <a:solidFill>
                  <a:srgbClr val="0070C0"/>
                </a:solidFill>
              </a:rPr>
              <a:t>Ok, </a:t>
            </a:r>
            <a:r>
              <a:rPr lang="es-CL" sz="1200" dirty="0" smtClean="0">
                <a:solidFill>
                  <a:srgbClr val="0070C0"/>
                </a:solidFill>
              </a:rPr>
              <a:t> corregiremos la </a:t>
            </a:r>
            <a:r>
              <a:rPr lang="es-CL" sz="1200" dirty="0" err="1" smtClean="0">
                <a:solidFill>
                  <a:srgbClr val="0070C0"/>
                </a:solidFill>
              </a:rPr>
              <a:t>cardinalidad</a:t>
            </a:r>
            <a:r>
              <a:rPr lang="es-CL" sz="1200" dirty="0" smtClean="0">
                <a:solidFill>
                  <a:srgbClr val="0070C0"/>
                </a:solidFill>
              </a:rPr>
              <a:t>. Pero ¿a que se refiere con “asociarse al aeropuerto?, al tener en la tabla CONTROLADOR AEREO la </a:t>
            </a:r>
            <a:r>
              <a:rPr lang="es-CL" sz="1200" dirty="0" err="1" smtClean="0">
                <a:solidFill>
                  <a:srgbClr val="0070C0"/>
                </a:solidFill>
              </a:rPr>
              <a:t>asociacion</a:t>
            </a:r>
            <a:r>
              <a:rPr lang="es-CL" sz="1200" dirty="0" smtClean="0">
                <a:solidFill>
                  <a:srgbClr val="0070C0"/>
                </a:solidFill>
              </a:rPr>
              <a:t> con la tabla AEROPUERTO y la FK </a:t>
            </a:r>
            <a:r>
              <a:rPr lang="es-CL" sz="1200" dirty="0" err="1" smtClean="0">
                <a:solidFill>
                  <a:srgbClr val="0070C0"/>
                </a:solidFill>
              </a:rPr>
              <a:t>ID_Aeropuerto</a:t>
            </a:r>
            <a:r>
              <a:rPr lang="es-CL" sz="1200" dirty="0" smtClean="0">
                <a:solidFill>
                  <a:srgbClr val="0070C0"/>
                </a:solidFill>
              </a:rPr>
              <a:t> ¿ya esta asociado? ¿qué faltaría?</a:t>
            </a:r>
            <a:endParaRPr lang="es-CL" sz="1200" dirty="0" smtClean="0"/>
          </a:p>
          <a:p>
            <a:endParaRPr lang="es-CL" sz="1200" dirty="0"/>
          </a:p>
          <a:p>
            <a:r>
              <a:rPr lang="es-CL" sz="1200" dirty="0" smtClean="0"/>
              <a:t>7) A </a:t>
            </a:r>
            <a:r>
              <a:rPr lang="es-CL" sz="1200" dirty="0"/>
              <a:t>la tabla </a:t>
            </a:r>
            <a:r>
              <a:rPr lang="es-CL" sz="1200" b="1" dirty="0"/>
              <a:t>vuelo</a:t>
            </a:r>
            <a:r>
              <a:rPr lang="es-CL" sz="1200" dirty="0"/>
              <a:t> le falta la FK de la tabla </a:t>
            </a:r>
            <a:r>
              <a:rPr lang="es-CL" sz="1200" dirty="0" smtClean="0"/>
              <a:t>vuelo. </a:t>
            </a:r>
            <a:r>
              <a:rPr lang="es-CL" sz="1200" dirty="0" smtClean="0">
                <a:solidFill>
                  <a:srgbClr val="0070C0"/>
                </a:solidFill>
              </a:rPr>
              <a:t>¿Puede ser </a:t>
            </a:r>
            <a:r>
              <a:rPr lang="es-CL" sz="1200" dirty="0">
                <a:solidFill>
                  <a:srgbClr val="0070C0"/>
                </a:solidFill>
              </a:rPr>
              <a:t>que  “</a:t>
            </a:r>
            <a:r>
              <a:rPr lang="es-CL" sz="1200" i="1" dirty="0">
                <a:solidFill>
                  <a:srgbClr val="0070C0"/>
                </a:solidFill>
              </a:rPr>
              <a:t>A la tabla vuelo le falta la FK </a:t>
            </a:r>
            <a:r>
              <a:rPr lang="es-CL" sz="1200" i="1" dirty="0" err="1" smtClean="0">
                <a:solidFill>
                  <a:srgbClr val="0070C0"/>
                </a:solidFill>
              </a:rPr>
              <a:t>ID_avion</a:t>
            </a:r>
            <a:r>
              <a:rPr lang="es-CL" sz="1200" dirty="0" smtClean="0">
                <a:solidFill>
                  <a:srgbClr val="0070C0"/>
                </a:solidFill>
              </a:rPr>
              <a:t>”? </a:t>
            </a:r>
          </a:p>
          <a:p>
            <a:endParaRPr lang="es-CL" sz="1200" dirty="0">
              <a:solidFill>
                <a:srgbClr val="0070C0"/>
              </a:solidFill>
            </a:endParaRPr>
          </a:p>
          <a:p>
            <a:r>
              <a:rPr lang="es-CL" sz="1200" dirty="0" smtClean="0">
                <a:solidFill>
                  <a:srgbClr val="0070C0"/>
                </a:solidFill>
              </a:rPr>
              <a:t>Agradecemos de antemano su </a:t>
            </a:r>
            <a:r>
              <a:rPr lang="es-CL" sz="1200" dirty="0" err="1" smtClean="0">
                <a:solidFill>
                  <a:srgbClr val="0070C0"/>
                </a:solidFill>
              </a:rPr>
              <a:t>retroalimentacion</a:t>
            </a:r>
            <a:r>
              <a:rPr lang="es-CL" sz="1200" dirty="0" smtClean="0">
                <a:solidFill>
                  <a:srgbClr val="0070C0"/>
                </a:solidFill>
              </a:rPr>
              <a:t>, por favor.</a:t>
            </a:r>
            <a:endParaRPr lang="es-CL" sz="1200" dirty="0"/>
          </a:p>
          <a:p>
            <a:endParaRPr lang="es-CL" sz="1200" dirty="0"/>
          </a:p>
          <a:p>
            <a:r>
              <a:rPr lang="es-CL" sz="1200" dirty="0" smtClean="0"/>
              <a:t>La </a:t>
            </a:r>
            <a:r>
              <a:rPr lang="es-CL" sz="1200" dirty="0"/>
              <a:t>nota sube levemente a un 5.2 a la espera de </a:t>
            </a:r>
            <a:r>
              <a:rPr lang="es-CL" sz="1200" dirty="0" smtClean="0"/>
              <a:t>mejoras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35206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774</Words>
  <Application>Microsoft Office PowerPoint</Application>
  <PresentationFormat>Presentación en pantalla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PRO202-3602-Taller de 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Mercado</dc:creator>
  <cp:lastModifiedBy>Ana Mercado</cp:lastModifiedBy>
  <cp:revision>38</cp:revision>
  <dcterms:created xsi:type="dcterms:W3CDTF">2021-08-22T20:40:31Z</dcterms:created>
  <dcterms:modified xsi:type="dcterms:W3CDTF">2021-09-12T02:57:12Z</dcterms:modified>
</cp:coreProperties>
</file>