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7" r:id="rId11"/>
    <p:sldId id="266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EEA501-5DC7-34E7-2C70-BA06FD2E822B}"/>
              </a:ext>
            </a:extLst>
          </p:cNvPr>
          <p:cNvSpPr txBox="1"/>
          <p:nvPr/>
        </p:nvSpPr>
        <p:spPr>
          <a:xfrm>
            <a:off x="2390862" y="3429000"/>
            <a:ext cx="688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latin typeface="Aharoni" panose="020F0502020204030204" pitchFamily="2" charset="-79"/>
                <a:cs typeface="Aharoni" panose="020F0502020204030204" pitchFamily="2" charset="-79"/>
              </a:rPr>
              <a:t> TP Teórico: Haskell y Java </a:t>
            </a:r>
          </a:p>
          <a:p>
            <a:r>
              <a:rPr lang="es-AR" sz="3600" dirty="0"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C07535-6DC6-421A-CAF3-7694FA7B5F05}"/>
              </a:ext>
            </a:extLst>
          </p:cNvPr>
          <p:cNvSpPr txBox="1"/>
          <p:nvPr/>
        </p:nvSpPr>
        <p:spPr>
          <a:xfrm>
            <a:off x="2390862" y="1929609"/>
            <a:ext cx="5838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Sintaxis y Semántica de los lenguajes-k2055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0A7E5D-B53C-D773-008F-BB3225689B08}"/>
              </a:ext>
            </a:extLst>
          </p:cNvPr>
          <p:cNvSpPr txBox="1"/>
          <p:nvPr/>
        </p:nvSpPr>
        <p:spPr>
          <a:xfrm>
            <a:off x="1434517" y="4629329"/>
            <a:ext cx="3565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Integrantes: </a:t>
            </a:r>
          </a:p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Jean Luna </a:t>
            </a:r>
          </a:p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Gonzalo Menese</a:t>
            </a:r>
          </a:p>
        </p:txBody>
      </p:sp>
    </p:spTree>
    <p:extLst>
      <p:ext uri="{BB962C8B-B14F-4D97-AF65-F5344CB8AC3E}">
        <p14:creationId xmlns:p14="http://schemas.microsoft.com/office/powerpoint/2010/main" val="364358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C9E891A-3B36-EFB7-CB0E-970738DBE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51983"/>
              </p:ext>
            </p:extLst>
          </p:nvPr>
        </p:nvGraphicFramePr>
        <p:xfrm>
          <a:off x="2032000" y="600573"/>
          <a:ext cx="8128000" cy="2828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226217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6577650"/>
                    </a:ext>
                  </a:extLst>
                </a:gridCol>
              </a:tblGrid>
              <a:tr h="404061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Haskell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62902"/>
                  </a:ext>
                </a:extLst>
              </a:tr>
              <a:tr h="404061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1.03 </a:t>
                      </a:r>
                      <a:r>
                        <a:rPr lang="es-AR" dirty="0" err="1"/>
                        <a:t>secs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89.460700 </a:t>
                      </a:r>
                      <a:r>
                        <a:rPr lang="es-AR" dirty="0" err="1"/>
                        <a:t>miliseg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00226"/>
                  </a:ext>
                </a:extLst>
              </a:tr>
              <a:tr h="404061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0.99 </a:t>
                      </a:r>
                      <a:r>
                        <a:rPr lang="es-AR" dirty="0" err="1"/>
                        <a:t>secs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89.465000 </a:t>
                      </a:r>
                      <a:r>
                        <a:rPr lang="es-AR" dirty="0" err="1"/>
                        <a:t>miliseg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0083"/>
                  </a:ext>
                </a:extLst>
              </a:tr>
              <a:tr h="404061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0.99 </a:t>
                      </a:r>
                      <a:r>
                        <a:rPr lang="es-AR" dirty="0" err="1"/>
                        <a:t>secs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162.534200 </a:t>
                      </a:r>
                      <a:r>
                        <a:rPr lang="es-AR" dirty="0" err="1"/>
                        <a:t>miliseg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20807"/>
                  </a:ext>
                </a:extLst>
              </a:tr>
              <a:tr h="404061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0.98 </a:t>
                      </a:r>
                      <a:r>
                        <a:rPr lang="es-AR" dirty="0" err="1"/>
                        <a:t>secs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88.205700 </a:t>
                      </a:r>
                      <a:r>
                        <a:rPr lang="es-AR" dirty="0" err="1"/>
                        <a:t>miliseg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01332"/>
                  </a:ext>
                </a:extLst>
              </a:tr>
              <a:tr h="404061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1.02 </a:t>
                      </a:r>
                      <a:r>
                        <a:rPr lang="es-AR" dirty="0" err="1"/>
                        <a:t>secs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90.790300 </a:t>
                      </a:r>
                      <a:r>
                        <a:rPr lang="es-AR" dirty="0" err="1"/>
                        <a:t>miliseg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25746"/>
                  </a:ext>
                </a:extLst>
              </a:tr>
              <a:tr h="404061">
                <a:tc>
                  <a:txBody>
                    <a:bodyPr/>
                    <a:lstStyle/>
                    <a:p>
                      <a:pPr algn="l"/>
                      <a:r>
                        <a:rPr lang="es-AR" dirty="0"/>
                        <a:t>Promedio: 1.002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Promedio: 104.09118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984964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B1068D3-2294-E363-F20A-88423CC55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7050"/>
              </p:ext>
            </p:extLst>
          </p:nvPr>
        </p:nvGraphicFramePr>
        <p:xfrm>
          <a:off x="2032000" y="162883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76600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Factorial de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02127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430A202-7606-6A93-6917-89FD762A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34362"/>
              </p:ext>
            </p:extLst>
          </p:nvPr>
        </p:nvGraphicFramePr>
        <p:xfrm>
          <a:off x="2032000" y="3495850"/>
          <a:ext cx="8128000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628375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9034140"/>
                    </a:ext>
                  </a:extLst>
                </a:gridCol>
              </a:tblGrid>
              <a:tr h="362166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Haskell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9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 108,455,400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63918072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7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108,455,144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63901672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2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108,455,176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63983576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0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108,455,144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63950840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108,455,176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/>
                        <a:t>63934440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3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Promedio</a:t>
                      </a:r>
                      <a:r>
                        <a:rPr lang="es-AR"/>
                        <a:t>: 108455208 bytes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Promedio:63937720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82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62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8DB9A-1607-54A2-FA07-E8EB99B9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0149" y="880974"/>
            <a:ext cx="7956560" cy="1078348"/>
          </a:xfrm>
        </p:spPr>
        <p:txBody>
          <a:bodyPr/>
          <a:lstStyle/>
          <a:p>
            <a:r>
              <a:rPr lang="es-AR" dirty="0"/>
              <a:t>Función de Búsqueda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911AAA-020A-8B88-CEC3-F8D7D67C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6351" y="2052115"/>
            <a:ext cx="3896467" cy="713818"/>
          </a:xfrm>
        </p:spPr>
        <p:txBody>
          <a:bodyPr/>
          <a:lstStyle/>
          <a:p>
            <a:pPr algn="ctr"/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Haskell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D7DAF5-8893-A519-54D1-AC2D3447C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7267" y="2075014"/>
            <a:ext cx="3899798" cy="713818"/>
          </a:xfrm>
        </p:spPr>
        <p:txBody>
          <a:bodyPr/>
          <a:lstStyle/>
          <a:p>
            <a:pPr algn="ctr"/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Java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59E775F-A2CE-9669-CCAC-711F13EA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71" y="2858726"/>
            <a:ext cx="4842829" cy="31182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B4002FD-0CCB-9707-1813-B50055AD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521" y="2858726"/>
            <a:ext cx="4842829" cy="30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5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00AD3FB-A405-B00F-C90D-A7C60A39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01002"/>
              </p:ext>
            </p:extLst>
          </p:nvPr>
        </p:nvGraphicFramePr>
        <p:xfrm>
          <a:off x="2032000" y="207938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3709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Búsqueda 5000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495516"/>
                  </a:ext>
                </a:extLst>
              </a:tr>
            </a:tbl>
          </a:graphicData>
        </a:graphic>
      </p:graphicFrame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017D9BC-4963-0A6F-5EAE-362D1AEF7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65904"/>
              </p:ext>
            </p:extLst>
          </p:nvPr>
        </p:nvGraphicFramePr>
        <p:xfrm>
          <a:off x="2032000" y="57877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683138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296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Haskell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1.1391ms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2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1.1523ms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1.1112ms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1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1.1221ms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40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1.1031ms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1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Promedio: 0.012s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/>
                        <a:t>Promedio: 1.14534ms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5144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3AADE31-98EF-65E4-4F0E-78C614B2C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84927"/>
              </p:ext>
            </p:extLst>
          </p:nvPr>
        </p:nvGraphicFramePr>
        <p:xfrm>
          <a:off x="2032000" y="3174658"/>
          <a:ext cx="8128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518054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13337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Haskell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9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427096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3775872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8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426248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3775872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4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426272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3775872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5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426248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3775872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1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425272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3775872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7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Promedio: 426,227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/>
                        <a:t>Promedio: 3775872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6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1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BDEA-9834-4C7A-FB3E-BC315C3A31BE}"/>
              </a:ext>
            </a:extLst>
          </p:cNvPr>
          <p:cNvSpPr txBox="1"/>
          <p:nvPr/>
        </p:nvSpPr>
        <p:spPr>
          <a:xfrm>
            <a:off x="3162300" y="902732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latin typeface="Aharoni" panose="02010803020104030203" pitchFamily="2" charset="-79"/>
                <a:cs typeface="Aharoni" panose="02010803020104030203" pitchFamily="2" charset="-79"/>
              </a:rPr>
              <a:t>Set de Preguntas: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35E4B9-8C3C-CA95-5AE3-DD9636933479}"/>
              </a:ext>
            </a:extLst>
          </p:cNvPr>
          <p:cNvSpPr txBox="1"/>
          <p:nvPr/>
        </p:nvSpPr>
        <p:spPr>
          <a:xfrm>
            <a:off x="1642997" y="2417523"/>
            <a:ext cx="89060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¿Por qué Java y Haskell no son comparables? </a:t>
            </a:r>
          </a:p>
          <a:p>
            <a:endParaRPr lang="es-A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s-A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¿A qué se debió la popularización de Java? </a:t>
            </a:r>
          </a:p>
          <a:p>
            <a:endParaRPr lang="es-A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s-A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¿En qué ámbito se utiliza mayormente Haskell ? </a:t>
            </a:r>
          </a:p>
        </p:txBody>
      </p:sp>
    </p:spTree>
    <p:extLst>
      <p:ext uri="{BB962C8B-B14F-4D97-AF65-F5344CB8AC3E}">
        <p14:creationId xmlns:p14="http://schemas.microsoft.com/office/powerpoint/2010/main" val="16208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3937-1192-B302-D465-85E8DA62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8" y="796954"/>
            <a:ext cx="5327009" cy="1172221"/>
          </a:xfrm>
        </p:spPr>
        <p:txBody>
          <a:bodyPr/>
          <a:lstStyle/>
          <a:p>
            <a:r>
              <a:rPr lang="es-AR" dirty="0"/>
              <a:t>Breve historia de Java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8A72D3-C8E7-18DC-8011-686051328FBD}"/>
              </a:ext>
            </a:extLst>
          </p:cNvPr>
          <p:cNvSpPr txBox="1"/>
          <p:nvPr/>
        </p:nvSpPr>
        <p:spPr>
          <a:xfrm>
            <a:off x="1722539" y="2067172"/>
            <a:ext cx="481248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Aharoni" panose="02010803020104030203" pitchFamily="2" charset="-79"/>
                <a:cs typeface="Aharoni" panose="02010803020104030203" pitchFamily="2" charset="-79"/>
              </a:rPr>
              <a:t>1991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James Gosling creó “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Oak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  <a:p>
            <a:endParaRPr lang="es-A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Fracaso del control universal(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Star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7)</a:t>
            </a:r>
          </a:p>
          <a:p>
            <a:endParaRPr lang="es-A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1991-1995 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Oak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utilizado para controlar decodificadores y consola de juegos</a:t>
            </a:r>
          </a:p>
          <a:p>
            <a:endParaRPr lang="es-A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1995 Bill 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Joys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propone llevar 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Oak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a la web de forma gratuita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51CD0D-39F9-0662-5A6E-9AB6E136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6" y="1592511"/>
            <a:ext cx="3742041" cy="18597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0D1CBA-F595-A18E-B844-E2B7F82392D3}"/>
              </a:ext>
            </a:extLst>
          </p:cNvPr>
          <p:cNvSpPr txBox="1"/>
          <p:nvPr/>
        </p:nvSpPr>
        <p:spPr>
          <a:xfrm>
            <a:off x="6920916" y="3529111"/>
            <a:ext cx="3363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Control universal </a:t>
            </a:r>
            <a:r>
              <a:rPr lang="es-AR" sz="1100" dirty="0" err="1"/>
              <a:t>star</a:t>
            </a:r>
            <a:r>
              <a:rPr lang="es-AR" sz="1100" dirty="0"/>
              <a:t> 7</a:t>
            </a:r>
          </a:p>
          <a:p>
            <a:endParaRPr lang="es-AR"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D5D04D-2460-221F-70EA-73A89E3B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58" y="3395658"/>
            <a:ext cx="66684" cy="666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431EAE5-4802-76C5-E9E3-8372B5421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54" y="3959998"/>
            <a:ext cx="2572625" cy="20386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DFFA041-FD6E-CB4B-EFDB-23517EFCC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279" y="3945491"/>
            <a:ext cx="2106354" cy="205314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0A53821-9B63-A345-B961-DE2433E94A44}"/>
              </a:ext>
            </a:extLst>
          </p:cNvPr>
          <p:cNvSpPr txBox="1"/>
          <p:nvPr/>
        </p:nvSpPr>
        <p:spPr>
          <a:xfrm>
            <a:off x="9236279" y="6157519"/>
            <a:ext cx="21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James Gosling</a:t>
            </a:r>
          </a:p>
        </p:txBody>
      </p:sp>
    </p:spTree>
    <p:extLst>
      <p:ext uri="{BB962C8B-B14F-4D97-AF65-F5344CB8AC3E}">
        <p14:creationId xmlns:p14="http://schemas.microsoft.com/office/powerpoint/2010/main" val="339322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89BD15C-71C4-AA99-7AA3-E6B7E606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86" y="808056"/>
            <a:ext cx="5327009" cy="1172221"/>
          </a:xfrm>
        </p:spPr>
        <p:txBody>
          <a:bodyPr/>
          <a:lstStyle/>
          <a:p>
            <a:r>
              <a:rPr lang="es-AR" dirty="0"/>
              <a:t>Breve historia de Java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8D144A-1F35-976C-2111-C19731A3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30" y="1571110"/>
            <a:ext cx="4297740" cy="44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7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D079C-85C3-099B-A26A-EE44C5A3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084" y="808056"/>
            <a:ext cx="4379064" cy="1077229"/>
          </a:xfrm>
        </p:spPr>
        <p:txBody>
          <a:bodyPr/>
          <a:lstStyle/>
          <a:p>
            <a:r>
              <a:rPr lang="es-AR" dirty="0"/>
              <a:t>Breve historia Haskell</a:t>
            </a:r>
            <a:br>
              <a:rPr lang="es-AR" dirty="0"/>
            </a:b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9892AF-7EA2-5E87-1163-8C13B5ACA591}"/>
              </a:ext>
            </a:extLst>
          </p:cNvPr>
          <p:cNvSpPr txBox="1"/>
          <p:nvPr/>
        </p:nvSpPr>
        <p:spPr>
          <a:xfrm>
            <a:off x="1427829" y="1536174"/>
            <a:ext cx="60069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1930 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Church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propuso  el cálculo lambda.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1950 McCarthy desarrollo  LISP: primer lenguaje funcional.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1960 Landín desarrolló ISWIM primer lenguaje funcional.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1970 Backus desarrolló FP un lenguaje de orden superior.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1970  </a:t>
            </a:r>
            <a:r>
              <a:rPr lang="es-A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Milner</a:t>
            </a:r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 ML primer que utiliza la inferencia de tipos y tipos polimórficos.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1970-1980 David Turner desarrollo varios lenguajes funcionales perezosos.</a:t>
            </a: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1987 comité internacional de investigadores inicia el desarrollo de Haskell.</a:t>
            </a:r>
          </a:p>
          <a:p>
            <a:endParaRPr lang="es-A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1990 Se lanzo su primera versión y en 2003 se lanzó una versión más estable.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206144-6BE6-CEA2-0F61-C32F6FB2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213" y="1536174"/>
            <a:ext cx="2930958" cy="21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4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F24C9-9F19-4BA4-2D27-7EAEBD07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989766"/>
            <a:ext cx="7791931" cy="878468"/>
          </a:xfrm>
        </p:spPr>
        <p:txBody>
          <a:bodyPr>
            <a:normAutofit/>
          </a:bodyPr>
          <a:lstStyle/>
          <a:p>
            <a:r>
              <a:rPr lang="es-AR" sz="3600" dirty="0">
                <a:latin typeface="Aharoni" panose="02010803020104030203" pitchFamily="2" charset="-79"/>
                <a:cs typeface="Aharoni" panose="02010803020104030203" pitchFamily="2" charset="-79"/>
              </a:rPr>
              <a:t>Backus</a:t>
            </a:r>
            <a:r>
              <a:rPr lang="es-AR" sz="3200" dirty="0">
                <a:latin typeface="Aharoni" panose="02010803020104030203" pitchFamily="2" charset="-79"/>
                <a:cs typeface="Aharoni" panose="02010803020104030203" pitchFamily="2" charset="-79"/>
              </a:rPr>
              <a:t> Naur </a:t>
            </a:r>
            <a:r>
              <a:rPr lang="es-AR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Form</a:t>
            </a:r>
            <a:r>
              <a:rPr lang="es-AR" sz="3200" dirty="0">
                <a:latin typeface="Aharoni" panose="02010803020104030203" pitchFamily="2" charset="-79"/>
                <a:cs typeface="Aharoni" panose="02010803020104030203" pitchFamily="2" charset="-79"/>
              </a:rPr>
              <a:t> (BNF)</a:t>
            </a:r>
          </a:p>
        </p:txBody>
      </p:sp>
    </p:spTree>
    <p:extLst>
      <p:ext uri="{BB962C8B-B14F-4D97-AF65-F5344CB8AC3E}">
        <p14:creationId xmlns:p14="http://schemas.microsoft.com/office/powerpoint/2010/main" val="37944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66EEF46-0100-DB44-DEBF-7D8EA1382AF3}"/>
              </a:ext>
            </a:extLst>
          </p:cNvPr>
          <p:cNvSpPr txBox="1"/>
          <p:nvPr/>
        </p:nvSpPr>
        <p:spPr>
          <a:xfrm>
            <a:off x="1498600" y="2480811"/>
            <a:ext cx="1023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&lt;type declaration&gt; ::= &lt;class declaration&gt; | &lt;interface declaration&gt; | 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package declaration&gt; ::= package &lt;package name&gt; 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&lt;constant expression&gt; ::= &lt;expression&gt;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&lt;if then statement&gt;::= if ( &lt;expression&gt; ) &lt;statement&gt;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&lt;while statement&gt; ::= while ( &lt;expression&gt; ) &lt;statement&gt;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&lt;for statement&gt; ::= for ( &lt;for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init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&gt;? ; &lt;expression&gt;? ; &lt;for update&gt;? ) &lt;statement&gt;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EAAAB3-5F09-1D39-21E8-0A6038F6B62B}"/>
              </a:ext>
            </a:extLst>
          </p:cNvPr>
          <p:cNvSpPr txBox="1"/>
          <p:nvPr/>
        </p:nvSpPr>
        <p:spPr>
          <a:xfrm>
            <a:off x="3098800" y="7239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Algunos ejemplos del BNF de JAVA </a:t>
            </a:r>
          </a:p>
        </p:txBody>
      </p:sp>
    </p:spTree>
    <p:extLst>
      <p:ext uri="{BB962C8B-B14F-4D97-AF65-F5344CB8AC3E}">
        <p14:creationId xmlns:p14="http://schemas.microsoft.com/office/powerpoint/2010/main" val="133565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98CCAD5-359D-9CE7-349A-13F7FF6820A0}"/>
              </a:ext>
            </a:extLst>
          </p:cNvPr>
          <p:cNvSpPr txBox="1"/>
          <p:nvPr/>
        </p:nvSpPr>
        <p:spPr>
          <a:xfrm>
            <a:off x="3200400" y="825500"/>
            <a:ext cx="622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BNF DE Haskell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40B912-4D5D-F369-6908-A477DEEDF30A}"/>
              </a:ext>
            </a:extLst>
          </p:cNvPr>
          <p:cNvSpPr txBox="1"/>
          <p:nvPr/>
        </p:nvSpPr>
        <p:spPr>
          <a:xfrm>
            <a:off x="2146300" y="1917700"/>
            <a:ext cx="66167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vars :: [</a:t>
            </a:r>
            <a:r>
              <a:rPr lang="fr-FR" sz="1600" dirty="0" err="1"/>
              <a:t>context</a:t>
            </a:r>
            <a:r>
              <a:rPr lang="fr-FR" sz="1600" dirty="0"/>
              <a:t> =&gt;] type	(type signature)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es-AR" sz="1600" dirty="0" err="1"/>
              <a:t>reservedid</a:t>
            </a:r>
            <a:r>
              <a:rPr lang="es-AR" sz="1600" dirty="0"/>
              <a:t>	-&gt;	case | </a:t>
            </a:r>
            <a:r>
              <a:rPr lang="es-AR" sz="1600" dirty="0" err="1"/>
              <a:t>class</a:t>
            </a:r>
            <a:r>
              <a:rPr lang="es-AR" sz="1600" dirty="0"/>
              <a:t> | data | default | </a:t>
            </a:r>
            <a:r>
              <a:rPr lang="es-AR" sz="1600" dirty="0" err="1"/>
              <a:t>deriving</a:t>
            </a:r>
            <a:r>
              <a:rPr lang="es-AR" sz="1600" dirty="0"/>
              <a:t> | do | </a:t>
            </a:r>
            <a:r>
              <a:rPr lang="es-AR" sz="1600" dirty="0" err="1"/>
              <a:t>else</a:t>
            </a:r>
            <a:endParaRPr lang="es-AR" sz="1600" dirty="0"/>
          </a:p>
          <a:p>
            <a:r>
              <a:rPr lang="es-AR" sz="1600" dirty="0"/>
              <a:t>|	</a:t>
            </a:r>
            <a:r>
              <a:rPr lang="es-AR" sz="1600" dirty="0" err="1"/>
              <a:t>if</a:t>
            </a:r>
            <a:r>
              <a:rPr lang="es-AR" sz="1600" dirty="0"/>
              <a:t> | </a:t>
            </a:r>
            <a:r>
              <a:rPr lang="es-AR" sz="1600" dirty="0" err="1"/>
              <a:t>import</a:t>
            </a:r>
            <a:r>
              <a:rPr lang="es-AR" sz="1600" dirty="0"/>
              <a:t> | in | </a:t>
            </a:r>
            <a:r>
              <a:rPr lang="es-AR" sz="1600" dirty="0" err="1"/>
              <a:t>infix</a:t>
            </a:r>
            <a:r>
              <a:rPr lang="es-AR" sz="1600" dirty="0"/>
              <a:t> | </a:t>
            </a:r>
            <a:r>
              <a:rPr lang="es-AR" sz="1600" dirty="0" err="1"/>
              <a:t>infixl</a:t>
            </a:r>
            <a:r>
              <a:rPr lang="es-AR" sz="1600" dirty="0"/>
              <a:t> | </a:t>
            </a:r>
            <a:r>
              <a:rPr lang="es-AR" sz="1600" dirty="0" err="1"/>
              <a:t>infixr</a:t>
            </a:r>
            <a:r>
              <a:rPr lang="es-AR" sz="1600" dirty="0"/>
              <a:t> | </a:t>
            </a:r>
            <a:r>
              <a:rPr lang="es-AR" sz="1600" dirty="0" err="1"/>
              <a:t>instance</a:t>
            </a:r>
            <a:endParaRPr lang="es-AR" sz="1600" dirty="0"/>
          </a:p>
          <a:p>
            <a:r>
              <a:rPr lang="es-AR" sz="1600" dirty="0"/>
              <a:t>|	</a:t>
            </a:r>
            <a:r>
              <a:rPr lang="es-AR" sz="1600" dirty="0" err="1"/>
              <a:t>let</a:t>
            </a:r>
            <a:r>
              <a:rPr lang="es-AR" sz="1600" dirty="0"/>
              <a:t> | module | </a:t>
            </a:r>
            <a:r>
              <a:rPr lang="es-AR" sz="1600" dirty="0" err="1"/>
              <a:t>newtype</a:t>
            </a:r>
            <a:r>
              <a:rPr lang="es-AR" sz="1600" dirty="0"/>
              <a:t> | </a:t>
            </a:r>
            <a:r>
              <a:rPr lang="es-AR" sz="1600" dirty="0" err="1"/>
              <a:t>of</a:t>
            </a:r>
            <a:r>
              <a:rPr lang="es-AR" sz="1600" dirty="0"/>
              <a:t> | </a:t>
            </a:r>
            <a:r>
              <a:rPr lang="es-AR" sz="1600" dirty="0" err="1"/>
              <a:t>then</a:t>
            </a:r>
            <a:r>
              <a:rPr lang="es-AR" sz="1600" dirty="0"/>
              <a:t> | </a:t>
            </a:r>
            <a:r>
              <a:rPr lang="es-AR" sz="1600" dirty="0" err="1"/>
              <a:t>type</a:t>
            </a:r>
            <a:r>
              <a:rPr lang="es-AR" sz="1600" dirty="0"/>
              <a:t> | </a:t>
            </a:r>
            <a:r>
              <a:rPr lang="es-AR" sz="1600" dirty="0" err="1"/>
              <a:t>where</a:t>
            </a:r>
            <a:r>
              <a:rPr lang="es-AR" sz="1600" dirty="0"/>
              <a:t> | _</a:t>
            </a:r>
          </a:p>
          <a:p>
            <a:endParaRPr lang="es-AR" sz="1600" dirty="0"/>
          </a:p>
          <a:p>
            <a:r>
              <a:rPr lang="es-AR" sz="1600" dirty="0"/>
              <a:t>pat1 | pat2	</a:t>
            </a:r>
            <a:r>
              <a:rPr lang="es-AR" sz="1600" dirty="0" err="1"/>
              <a:t>choice</a:t>
            </a:r>
            <a:endParaRPr lang="es-AR" sz="1600" dirty="0"/>
          </a:p>
          <a:p>
            <a:endParaRPr lang="es-AR" sz="1600" dirty="0"/>
          </a:p>
          <a:p>
            <a:r>
              <a:rPr lang="es-AR" sz="1600" dirty="0" err="1"/>
              <a:t>topdecl</a:t>
            </a:r>
            <a:r>
              <a:rPr lang="es-AR" sz="1600" dirty="0"/>
              <a:t>	-&gt;	</a:t>
            </a:r>
            <a:r>
              <a:rPr lang="es-AR" sz="1600" dirty="0" err="1"/>
              <a:t>type</a:t>
            </a:r>
            <a:r>
              <a:rPr lang="es-AR" sz="1600" dirty="0"/>
              <a:t> </a:t>
            </a:r>
            <a:r>
              <a:rPr lang="es-AR" sz="1600" dirty="0" err="1"/>
              <a:t>simpletype</a:t>
            </a:r>
            <a:r>
              <a:rPr lang="es-AR" sz="1600" dirty="0"/>
              <a:t> = </a:t>
            </a:r>
            <a:r>
              <a:rPr lang="es-AR" sz="1600" dirty="0" err="1"/>
              <a:t>type</a:t>
            </a:r>
            <a:endParaRPr lang="es-AR" sz="1600" dirty="0"/>
          </a:p>
          <a:p>
            <a:r>
              <a:rPr lang="es-AR" sz="1600" dirty="0"/>
              <a:t>|	data [</a:t>
            </a:r>
            <a:r>
              <a:rPr lang="es-AR" sz="1600" dirty="0" err="1"/>
              <a:t>context</a:t>
            </a:r>
            <a:r>
              <a:rPr lang="es-AR" sz="1600" dirty="0"/>
              <a:t> =&gt;] </a:t>
            </a:r>
            <a:r>
              <a:rPr lang="es-AR" sz="1600" dirty="0" err="1"/>
              <a:t>simpletype</a:t>
            </a:r>
            <a:r>
              <a:rPr lang="es-AR" sz="1600" dirty="0"/>
              <a:t> = </a:t>
            </a:r>
            <a:r>
              <a:rPr lang="es-AR" sz="1600" dirty="0" err="1"/>
              <a:t>constrs</a:t>
            </a:r>
            <a:r>
              <a:rPr lang="es-AR" sz="1600" dirty="0"/>
              <a:t> [</a:t>
            </a:r>
            <a:r>
              <a:rPr lang="es-AR" sz="1600" dirty="0" err="1"/>
              <a:t>deriving</a:t>
            </a:r>
            <a:r>
              <a:rPr lang="es-AR" sz="1600" dirty="0"/>
              <a:t>]</a:t>
            </a:r>
          </a:p>
          <a:p>
            <a:r>
              <a:rPr lang="es-AR" sz="1600" dirty="0"/>
              <a:t>|	</a:t>
            </a:r>
            <a:r>
              <a:rPr lang="es-AR" sz="1600" dirty="0" err="1"/>
              <a:t>newtype</a:t>
            </a:r>
            <a:r>
              <a:rPr lang="es-AR" sz="1600" dirty="0"/>
              <a:t> [</a:t>
            </a:r>
            <a:r>
              <a:rPr lang="es-AR" sz="1600" dirty="0" err="1"/>
              <a:t>context</a:t>
            </a:r>
            <a:r>
              <a:rPr lang="es-AR" sz="1600" dirty="0"/>
              <a:t> =&gt;] </a:t>
            </a:r>
            <a:r>
              <a:rPr lang="es-AR" sz="1600" dirty="0" err="1"/>
              <a:t>simpletype</a:t>
            </a:r>
            <a:r>
              <a:rPr lang="es-AR" sz="1600" dirty="0"/>
              <a:t> = </a:t>
            </a:r>
            <a:r>
              <a:rPr lang="es-AR" sz="1600" dirty="0" err="1"/>
              <a:t>newconstr</a:t>
            </a:r>
            <a:r>
              <a:rPr lang="es-AR" sz="1600" dirty="0"/>
              <a:t> [</a:t>
            </a:r>
            <a:r>
              <a:rPr lang="es-AR" sz="1600" dirty="0" err="1"/>
              <a:t>deriving</a:t>
            </a:r>
            <a:r>
              <a:rPr lang="es-AR" sz="1600" dirty="0"/>
              <a:t>]</a:t>
            </a:r>
          </a:p>
          <a:p>
            <a:r>
              <a:rPr lang="es-AR" sz="1600" dirty="0"/>
              <a:t>|	</a:t>
            </a:r>
            <a:r>
              <a:rPr lang="es-AR" sz="1600" dirty="0" err="1"/>
              <a:t>class</a:t>
            </a:r>
            <a:r>
              <a:rPr lang="es-AR" sz="1600" dirty="0"/>
              <a:t> [</a:t>
            </a:r>
            <a:r>
              <a:rPr lang="es-AR" sz="1600" dirty="0" err="1"/>
              <a:t>scontext</a:t>
            </a:r>
            <a:r>
              <a:rPr lang="es-AR" sz="1600" dirty="0"/>
              <a:t> =&gt;] </a:t>
            </a:r>
            <a:r>
              <a:rPr lang="es-AR" sz="1600" dirty="0" err="1"/>
              <a:t>tycls</a:t>
            </a:r>
            <a:r>
              <a:rPr lang="es-AR" sz="1600" dirty="0"/>
              <a:t> </a:t>
            </a:r>
            <a:r>
              <a:rPr lang="es-AR" sz="1600" dirty="0" err="1"/>
              <a:t>tyvar</a:t>
            </a:r>
            <a:r>
              <a:rPr lang="es-AR" sz="1600" dirty="0"/>
              <a:t> [</a:t>
            </a:r>
            <a:r>
              <a:rPr lang="es-AR" sz="1600" dirty="0" err="1"/>
              <a:t>where</a:t>
            </a:r>
            <a:r>
              <a:rPr lang="es-AR" sz="1600" dirty="0"/>
              <a:t> </a:t>
            </a:r>
            <a:r>
              <a:rPr lang="es-AR" sz="1600" dirty="0" err="1"/>
              <a:t>cdecls</a:t>
            </a:r>
            <a:r>
              <a:rPr lang="es-AR" sz="1600" dirty="0"/>
              <a:t>]</a:t>
            </a:r>
          </a:p>
          <a:p>
            <a:r>
              <a:rPr lang="es-AR" sz="1600" dirty="0"/>
              <a:t>|	</a:t>
            </a:r>
            <a:r>
              <a:rPr lang="es-AR" sz="1600" dirty="0" err="1"/>
              <a:t>instance</a:t>
            </a:r>
            <a:r>
              <a:rPr lang="es-AR" sz="1600" dirty="0"/>
              <a:t> [</a:t>
            </a:r>
            <a:r>
              <a:rPr lang="es-AR" sz="1600" dirty="0" err="1"/>
              <a:t>scontext</a:t>
            </a:r>
            <a:r>
              <a:rPr lang="es-AR" sz="1600" dirty="0"/>
              <a:t> =&gt;] </a:t>
            </a:r>
            <a:r>
              <a:rPr lang="es-AR" sz="1600" dirty="0" err="1"/>
              <a:t>qtycls</a:t>
            </a:r>
            <a:r>
              <a:rPr lang="es-AR" sz="1600" dirty="0"/>
              <a:t> </a:t>
            </a:r>
            <a:r>
              <a:rPr lang="es-AR" sz="1600" dirty="0" err="1"/>
              <a:t>inst</a:t>
            </a:r>
            <a:r>
              <a:rPr lang="es-AR" sz="1600" dirty="0"/>
              <a:t> [</a:t>
            </a:r>
            <a:r>
              <a:rPr lang="es-AR" sz="1600" dirty="0" err="1"/>
              <a:t>where</a:t>
            </a:r>
            <a:r>
              <a:rPr lang="es-AR" sz="1600" dirty="0"/>
              <a:t> </a:t>
            </a:r>
            <a:r>
              <a:rPr lang="es-AR" sz="1600" dirty="0" err="1"/>
              <a:t>idecls</a:t>
            </a:r>
            <a:r>
              <a:rPr lang="es-AR" sz="1600" dirty="0"/>
              <a:t>]</a:t>
            </a:r>
          </a:p>
          <a:p>
            <a:r>
              <a:rPr lang="es-AR" sz="1600" dirty="0"/>
              <a:t>|	default (type1 , ... , </a:t>
            </a:r>
            <a:r>
              <a:rPr lang="es-AR" sz="1600" dirty="0" err="1"/>
              <a:t>typen</a:t>
            </a:r>
            <a:r>
              <a:rPr lang="es-AR" sz="1600" dirty="0"/>
              <a:t>)	(n&gt;=0)</a:t>
            </a:r>
          </a:p>
          <a:p>
            <a:r>
              <a:rPr lang="es-AR" sz="1600" dirty="0"/>
              <a:t>|	</a:t>
            </a:r>
            <a:r>
              <a:rPr lang="es-AR" sz="1600" dirty="0" err="1"/>
              <a:t>decl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96270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9688D-5EB0-4504-356B-E29E6BDA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166" y="3175527"/>
            <a:ext cx="7956560" cy="1424746"/>
          </a:xfrm>
        </p:spPr>
        <p:txBody>
          <a:bodyPr>
            <a:normAutofit/>
          </a:bodyPr>
          <a:lstStyle/>
          <a:p>
            <a:r>
              <a:rPr lang="es-AR" sz="4000" dirty="0">
                <a:latin typeface="Aharoni" panose="02010803020104030203" pitchFamily="2" charset="-79"/>
                <a:cs typeface="Aharoni" panose="02010803020104030203" pitchFamily="2" charset="-79"/>
              </a:rPr>
              <a:t>Comparación de Funciones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23A11-677E-CF14-2550-40F5E5BF8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000" dirty="0">
                <a:latin typeface="Aharoni" panose="02010803020104030203" pitchFamily="2" charset="-79"/>
                <a:cs typeface="Aharoni" panose="02010803020104030203" pitchFamily="2" charset="-79"/>
              </a:rPr>
              <a:t>Java y Haskell </a:t>
            </a:r>
          </a:p>
        </p:txBody>
      </p:sp>
    </p:spTree>
    <p:extLst>
      <p:ext uri="{BB962C8B-B14F-4D97-AF65-F5344CB8AC3E}">
        <p14:creationId xmlns:p14="http://schemas.microsoft.com/office/powerpoint/2010/main" val="276904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30B4A-D79B-C110-1E8A-C6DE4CCF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6478" y="805818"/>
            <a:ext cx="7956560" cy="1078348"/>
          </a:xfrm>
        </p:spPr>
        <p:txBody>
          <a:bodyPr/>
          <a:lstStyle/>
          <a:p>
            <a:r>
              <a:rPr lang="es-AR" dirty="0"/>
              <a:t>Función de ordenamiento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129D2-E2B3-814A-0227-05DF47AB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0508" y="2052115"/>
            <a:ext cx="3896467" cy="713818"/>
          </a:xfrm>
        </p:spPr>
        <p:txBody>
          <a:bodyPr/>
          <a:lstStyle/>
          <a:p>
            <a:pPr algn="ctr"/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Haskell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4A9296-B995-1244-7BCC-6DAD23550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57348" y="2086526"/>
            <a:ext cx="3899798" cy="713818"/>
          </a:xfrm>
        </p:spPr>
        <p:txBody>
          <a:bodyPr/>
          <a:lstStyle/>
          <a:p>
            <a:pPr algn="ctr"/>
            <a:r>
              <a:rPr lang="es-AR" sz="2800" dirty="0">
                <a:latin typeface="Aharoni" panose="02010803020104030203" pitchFamily="2" charset="-79"/>
                <a:cs typeface="Aharoni" panose="02010803020104030203" pitchFamily="2" charset="-79"/>
              </a:rPr>
              <a:t>Java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8006E3-0DDF-79F6-F579-DBD76676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12" y="2933882"/>
            <a:ext cx="4426257" cy="26777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405A4FA-B67C-2E14-65C1-A4DC586D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84" y="2933882"/>
            <a:ext cx="4741915" cy="26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1885</TotalTime>
  <Words>562</Words>
  <Application>Microsoft Office PowerPoint</Application>
  <PresentationFormat>Panorámica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Aharoni</vt:lpstr>
      <vt:lpstr>Arial</vt:lpstr>
      <vt:lpstr>MS Shell Dlg 2</vt:lpstr>
      <vt:lpstr>Wingdings</vt:lpstr>
      <vt:lpstr>Wingdings 3</vt:lpstr>
      <vt:lpstr>Madison</vt:lpstr>
      <vt:lpstr>Presentación de PowerPoint</vt:lpstr>
      <vt:lpstr>Breve historia de Java</vt:lpstr>
      <vt:lpstr>Breve historia de Java</vt:lpstr>
      <vt:lpstr>Breve historia Haskell </vt:lpstr>
      <vt:lpstr>Presentación de PowerPoint</vt:lpstr>
      <vt:lpstr>Presentación de PowerPoint</vt:lpstr>
      <vt:lpstr>Presentación de PowerPoint</vt:lpstr>
      <vt:lpstr>Comparación de Funciones</vt:lpstr>
      <vt:lpstr>Función de ordenamiento</vt:lpstr>
      <vt:lpstr>Presentación de PowerPoint</vt:lpstr>
      <vt:lpstr>Función de Búsqueda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Jean  Luna Rumualdo</dc:creator>
  <cp:lastModifiedBy>Jean  Luna Rumualdo</cp:lastModifiedBy>
  <cp:revision>8</cp:revision>
  <dcterms:created xsi:type="dcterms:W3CDTF">2023-08-11T15:39:06Z</dcterms:created>
  <dcterms:modified xsi:type="dcterms:W3CDTF">2023-08-30T12:25:07Z</dcterms:modified>
</cp:coreProperties>
</file>