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1"/>
  </p:notesMasterIdLst>
  <p:sldIdLst>
    <p:sldId id="256" r:id="rId2"/>
    <p:sldId id="298" r:id="rId3"/>
    <p:sldId id="291" r:id="rId4"/>
    <p:sldId id="296" r:id="rId5"/>
    <p:sldId id="294" r:id="rId6"/>
    <p:sldId id="293" r:id="rId7"/>
    <p:sldId id="297" r:id="rId8"/>
    <p:sldId id="292" r:id="rId9"/>
    <p:sldId id="299" r:id="rId10"/>
  </p:sldIdLst>
  <p:sldSz cx="9144000" cy="5143500" type="screen16x9"/>
  <p:notesSz cx="6858000" cy="9144000"/>
  <p:embeddedFontLst>
    <p:embeddedFont>
      <p:font typeface="Fira Sans Extra Condensed Medium" panose="020B0604020202020204" charset="0"/>
      <p:regular r:id="rId12"/>
      <p:bold r:id="rId13"/>
      <p:italic r:id="rId14"/>
      <p:boldItalic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ea72f4a77_6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ea72f4a77_6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8a22a4a535_2_8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8a22a4a535_2_8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9063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8a22a4a535_2_8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8a22a4a535_2_8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3244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8a22a4a535_2_8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8a22a4a535_2_8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0610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8a22a4a535_2_8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8a22a4a535_2_8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20045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8a22a4a535_2_8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8a22a4a535_2_8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4034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8a22a4a535_2_8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8a22a4a535_2_8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3835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8a22a4a535_2_8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8a22a4a535_2_8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6096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8a22a4a535_2_8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8a22a4a535_2_8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6204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0280" y="536650"/>
            <a:ext cx="4918200" cy="2052600"/>
          </a:xfrm>
          <a:prstGeom prst="rect">
            <a:avLst/>
          </a:prstGeom>
        </p:spPr>
        <p:txBody>
          <a:bodyPr spcFirstLastPara="1" wrap="square" lIns="91425" tIns="91425" rIns="91425" bIns="91425" anchor="ctr" anchorCtr="0">
            <a:noAutofit/>
          </a:bodyPr>
          <a:lstStyle>
            <a:lvl1pPr lvl="0">
              <a:spcBef>
                <a:spcPts val="0"/>
              </a:spcBef>
              <a:spcAft>
                <a:spcPts val="0"/>
              </a:spcAft>
              <a:buSzPts val="4500"/>
              <a:buNone/>
              <a:defRPr sz="45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a:endParaRPr/>
          </a:p>
        </p:txBody>
      </p:sp>
      <p:sp>
        <p:nvSpPr>
          <p:cNvPr id="10" name="Google Shape;10;p2"/>
          <p:cNvSpPr txBox="1">
            <a:spLocks noGrp="1"/>
          </p:cNvSpPr>
          <p:nvPr>
            <p:ph type="subTitle" idx="1"/>
          </p:nvPr>
        </p:nvSpPr>
        <p:spPr>
          <a:xfrm>
            <a:off x="710275" y="2589250"/>
            <a:ext cx="4918200" cy="5364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16" name="Google Shape;16;p4"/>
          <p:cNvSpPr txBox="1">
            <a:spLocks noGrp="1"/>
          </p:cNvSpPr>
          <p:nvPr>
            <p:ph type="body" idx="1"/>
          </p:nvPr>
        </p:nvSpPr>
        <p:spPr>
          <a:xfrm>
            <a:off x="483675" y="1031250"/>
            <a:ext cx="8203200" cy="3696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a:lvl1pPr>
            <a:lvl2pPr lvl="1">
              <a:spcBef>
                <a:spcPts val="0"/>
              </a:spcBef>
              <a:spcAft>
                <a:spcPts val="0"/>
              </a:spcAft>
              <a:buSzPts val="2500"/>
              <a:buNone/>
              <a:defRPr/>
            </a:lvl2pPr>
            <a:lvl3pPr lvl="2">
              <a:spcBef>
                <a:spcPts val="0"/>
              </a:spcBef>
              <a:spcAft>
                <a:spcPts val="0"/>
              </a:spcAft>
              <a:buSzPts val="2500"/>
              <a:buNone/>
              <a:defRPr/>
            </a:lvl3pPr>
            <a:lvl4pPr lvl="3">
              <a:spcBef>
                <a:spcPts val="0"/>
              </a:spcBef>
              <a:spcAft>
                <a:spcPts val="0"/>
              </a:spcAft>
              <a:buSzPts val="2500"/>
              <a:buNone/>
              <a:defRPr/>
            </a:lvl4pPr>
            <a:lvl5pPr lvl="4">
              <a:spcBef>
                <a:spcPts val="0"/>
              </a:spcBef>
              <a:spcAft>
                <a:spcPts val="0"/>
              </a:spcAft>
              <a:buSzPts val="2500"/>
              <a:buNone/>
              <a:defRPr/>
            </a:lvl5pPr>
            <a:lvl6pPr lvl="5">
              <a:spcBef>
                <a:spcPts val="0"/>
              </a:spcBef>
              <a:spcAft>
                <a:spcPts val="0"/>
              </a:spcAft>
              <a:buSzPts val="2500"/>
              <a:buNone/>
              <a:defRPr/>
            </a:lvl6pPr>
            <a:lvl7pPr lvl="6">
              <a:spcBef>
                <a:spcPts val="0"/>
              </a:spcBef>
              <a:spcAft>
                <a:spcPts val="0"/>
              </a:spcAft>
              <a:buSzPts val="2500"/>
              <a:buNone/>
              <a:defRPr/>
            </a:lvl7pPr>
            <a:lvl8pPr lvl="7">
              <a:spcBef>
                <a:spcPts val="0"/>
              </a:spcBef>
              <a:spcAft>
                <a:spcPts val="0"/>
              </a:spcAft>
              <a:buSzPts val="2500"/>
              <a:buNone/>
              <a:defRPr/>
            </a:lvl8pPr>
            <a:lvl9pPr lvl="8">
              <a:spcBef>
                <a:spcPts val="0"/>
              </a:spcBef>
              <a:spcAft>
                <a:spcPts val="0"/>
              </a:spcAft>
              <a:buSzPts val="25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sz="2500"/>
            </a:lvl1pPr>
            <a:lvl2pPr lvl="1">
              <a:spcBef>
                <a:spcPts val="0"/>
              </a:spcBef>
              <a:spcAft>
                <a:spcPts val="0"/>
              </a:spcAft>
              <a:buSzPts val="2500"/>
              <a:buNone/>
              <a:defRPr sz="2500"/>
            </a:lvl2pPr>
            <a:lvl3pPr lvl="2">
              <a:spcBef>
                <a:spcPts val="0"/>
              </a:spcBef>
              <a:spcAft>
                <a:spcPts val="0"/>
              </a:spcAft>
              <a:buSzPts val="2500"/>
              <a:buNone/>
              <a:defRPr sz="2500"/>
            </a:lvl3pPr>
            <a:lvl4pPr lvl="3">
              <a:spcBef>
                <a:spcPts val="0"/>
              </a:spcBef>
              <a:spcAft>
                <a:spcPts val="0"/>
              </a:spcAft>
              <a:buSzPts val="2500"/>
              <a:buNone/>
              <a:defRPr sz="2500"/>
            </a:lvl4pPr>
            <a:lvl5pPr lvl="4">
              <a:spcBef>
                <a:spcPts val="0"/>
              </a:spcBef>
              <a:spcAft>
                <a:spcPts val="0"/>
              </a:spcAft>
              <a:buSzPts val="2500"/>
              <a:buNone/>
              <a:defRPr sz="2500"/>
            </a:lvl5pPr>
            <a:lvl6pPr lvl="5">
              <a:spcBef>
                <a:spcPts val="0"/>
              </a:spcBef>
              <a:spcAft>
                <a:spcPts val="0"/>
              </a:spcAft>
              <a:buSzPts val="2500"/>
              <a:buNone/>
              <a:defRPr sz="2500"/>
            </a:lvl6pPr>
            <a:lvl7pPr lvl="6">
              <a:spcBef>
                <a:spcPts val="0"/>
              </a:spcBef>
              <a:spcAft>
                <a:spcPts val="0"/>
              </a:spcAft>
              <a:buSzPts val="2500"/>
              <a:buNone/>
              <a:defRPr sz="2500"/>
            </a:lvl7pPr>
            <a:lvl8pPr lvl="7">
              <a:spcBef>
                <a:spcPts val="0"/>
              </a:spcBef>
              <a:spcAft>
                <a:spcPts val="0"/>
              </a:spcAft>
              <a:buSzPts val="2500"/>
              <a:buNone/>
              <a:defRPr sz="2500"/>
            </a:lvl8pPr>
            <a:lvl9pPr lvl="8">
              <a:spcBef>
                <a:spcPts val="0"/>
              </a:spcBef>
              <a:spcAft>
                <a:spcPts val="0"/>
              </a:spcAft>
              <a:buSzPts val="2500"/>
              <a:buNone/>
              <a:defRPr sz="25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83675" y="415425"/>
            <a:ext cx="8203200" cy="481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1pPr>
            <a:lvl2pPr lvl="1">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2pPr>
            <a:lvl3pPr lvl="2">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3pPr>
            <a:lvl4pPr lvl="3">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4pPr>
            <a:lvl5pPr lvl="4">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5pPr>
            <a:lvl6pPr lvl="5">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6pPr>
            <a:lvl7pPr lvl="6">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7pPr>
            <a:lvl8pPr lvl="7">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8pPr>
            <a:lvl9pPr lvl="8">
              <a:spcBef>
                <a:spcPts val="0"/>
              </a:spcBef>
              <a:spcAft>
                <a:spcPts val="0"/>
              </a:spcAft>
              <a:buSzPts val="2500"/>
              <a:buFont typeface="Fira Sans Extra Condensed Medium"/>
              <a:buNone/>
              <a:defRPr sz="2500">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483675" y="1031250"/>
            <a:ext cx="8203200" cy="3696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15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15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288">
          <p15:clr>
            <a:srgbClr val="EA4335"/>
          </p15:clr>
        </p15:guide>
        <p15:guide id="4" pos="5472">
          <p15:clr>
            <a:srgbClr val="EA4335"/>
          </p15:clr>
        </p15:guide>
        <p15:guide id="5" orient="horz" pos="262">
          <p15:clr>
            <a:srgbClr val="EA4335"/>
          </p15:clr>
        </p15:guide>
        <p15:guide id="6" orient="horz" pos="2978">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grpSp>
        <p:nvGrpSpPr>
          <p:cNvPr id="57" name="Google Shape;57;p15"/>
          <p:cNvGrpSpPr/>
          <p:nvPr/>
        </p:nvGrpSpPr>
        <p:grpSpPr>
          <a:xfrm>
            <a:off x="-1765072" y="3152487"/>
            <a:ext cx="10787812" cy="3283202"/>
            <a:chOff x="711150" y="1559663"/>
            <a:chExt cx="7721575" cy="2350013"/>
          </a:xfrm>
        </p:grpSpPr>
        <p:sp>
          <p:nvSpPr>
            <p:cNvPr id="58" name="Google Shape;58;p15"/>
            <p:cNvSpPr/>
            <p:nvPr/>
          </p:nvSpPr>
          <p:spPr>
            <a:xfrm>
              <a:off x="711150" y="1595125"/>
              <a:ext cx="7721575" cy="2314550"/>
            </a:xfrm>
            <a:custGeom>
              <a:avLst/>
              <a:gdLst/>
              <a:ahLst/>
              <a:cxnLst/>
              <a:rect l="l" t="t" r="r" b="b"/>
              <a:pathLst>
                <a:path w="308863" h="92582" extrusionOk="0">
                  <a:moveTo>
                    <a:pt x="0" y="92445"/>
                  </a:moveTo>
                  <a:lnTo>
                    <a:pt x="24529" y="34740"/>
                  </a:lnTo>
                  <a:lnTo>
                    <a:pt x="73382" y="80857"/>
                  </a:lnTo>
                  <a:lnTo>
                    <a:pt x="97740" y="23146"/>
                  </a:lnTo>
                  <a:lnTo>
                    <a:pt x="122133" y="46302"/>
                  </a:lnTo>
                  <a:lnTo>
                    <a:pt x="146543" y="0"/>
                  </a:lnTo>
                  <a:lnTo>
                    <a:pt x="195411" y="69356"/>
                  </a:lnTo>
                  <a:lnTo>
                    <a:pt x="219734" y="57794"/>
                  </a:lnTo>
                  <a:lnTo>
                    <a:pt x="244161" y="80952"/>
                  </a:lnTo>
                  <a:lnTo>
                    <a:pt x="268621" y="11652"/>
                  </a:lnTo>
                  <a:lnTo>
                    <a:pt x="293020" y="44"/>
                  </a:lnTo>
                  <a:lnTo>
                    <a:pt x="308863" y="92582"/>
                  </a:lnTo>
                </a:path>
              </a:pathLst>
            </a:custGeom>
            <a:noFill/>
            <a:ln w="19050" cap="flat" cmpd="sng">
              <a:solidFill>
                <a:schemeClr val="accent1"/>
              </a:solidFill>
              <a:prstDash val="solid"/>
              <a:round/>
              <a:headEnd type="none" w="med" len="med"/>
              <a:tailEnd type="none" w="med" len="med"/>
            </a:ln>
          </p:spPr>
        </p:sp>
        <p:sp>
          <p:nvSpPr>
            <p:cNvPr id="59" name="Google Shape;59;p15"/>
            <p:cNvSpPr/>
            <p:nvPr/>
          </p:nvSpPr>
          <p:spPr>
            <a:xfrm>
              <a:off x="1287538" y="24263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1897863" y="30035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2508163" y="358078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3118475" y="21377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3728788" y="2714950"/>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4339088" y="15599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4949400" y="24263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5559713" y="32921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6170025" y="30069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6780338" y="3580775"/>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7390650" y="1849138"/>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8006675" y="1559663"/>
              <a:ext cx="71400" cy="71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15"/>
          <p:cNvGrpSpPr/>
          <p:nvPr/>
        </p:nvGrpSpPr>
        <p:grpSpPr>
          <a:xfrm>
            <a:off x="-823039" y="3152484"/>
            <a:ext cx="10790078" cy="2519041"/>
            <a:chOff x="710288" y="2137750"/>
            <a:chExt cx="7723197" cy="1803050"/>
          </a:xfrm>
        </p:grpSpPr>
        <p:sp>
          <p:nvSpPr>
            <p:cNvPr id="72" name="Google Shape;72;p15"/>
            <p:cNvSpPr/>
            <p:nvPr/>
          </p:nvSpPr>
          <p:spPr>
            <a:xfrm>
              <a:off x="710288" y="2172905"/>
              <a:ext cx="7723197" cy="1739465"/>
            </a:xfrm>
            <a:custGeom>
              <a:avLst/>
              <a:gdLst/>
              <a:ahLst/>
              <a:cxnLst/>
              <a:rect l="l" t="t" r="r" b="b"/>
              <a:pathLst>
                <a:path w="214429" h="48295" extrusionOk="0">
                  <a:moveTo>
                    <a:pt x="0" y="48101"/>
                  </a:moveTo>
                  <a:lnTo>
                    <a:pt x="17026" y="32099"/>
                  </a:lnTo>
                  <a:lnTo>
                    <a:pt x="33957" y="40100"/>
                  </a:lnTo>
                  <a:lnTo>
                    <a:pt x="50912" y="8072"/>
                  </a:lnTo>
                  <a:lnTo>
                    <a:pt x="67890" y="48077"/>
                  </a:lnTo>
                  <a:lnTo>
                    <a:pt x="84797" y="24003"/>
                  </a:lnTo>
                  <a:lnTo>
                    <a:pt x="101751" y="32099"/>
                  </a:lnTo>
                  <a:lnTo>
                    <a:pt x="118658" y="24122"/>
                  </a:lnTo>
                  <a:lnTo>
                    <a:pt x="135613" y="8025"/>
                  </a:lnTo>
                  <a:lnTo>
                    <a:pt x="152591" y="0"/>
                  </a:lnTo>
                  <a:lnTo>
                    <a:pt x="169522" y="24098"/>
                  </a:lnTo>
                  <a:lnTo>
                    <a:pt x="186500" y="32194"/>
                  </a:lnTo>
                  <a:lnTo>
                    <a:pt x="203611" y="16042"/>
                  </a:lnTo>
                  <a:lnTo>
                    <a:pt x="214429" y="48295"/>
                  </a:lnTo>
                </a:path>
              </a:pathLst>
            </a:custGeom>
            <a:noFill/>
            <a:ln w="19050" cap="flat" cmpd="sng">
              <a:solidFill>
                <a:schemeClr val="accent3"/>
              </a:solidFill>
              <a:prstDash val="solid"/>
              <a:round/>
              <a:headEnd type="none" w="med" len="med"/>
              <a:tailEnd type="none" w="med" len="med"/>
            </a:ln>
          </p:spPr>
        </p:sp>
        <p:sp>
          <p:nvSpPr>
            <p:cNvPr id="73" name="Google Shape;73;p15"/>
            <p:cNvSpPr/>
            <p:nvPr/>
          </p:nvSpPr>
          <p:spPr>
            <a:xfrm>
              <a:off x="8000975" y="2718588"/>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7390663" y="32921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6780325" y="30035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6170038" y="2137750"/>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5559700" y="2426363"/>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4949413" y="3006938"/>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4339088" y="32921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3728775" y="30035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3118475" y="3869400"/>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2508163" y="2426363"/>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1897850" y="3580775"/>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1287538" y="3292188"/>
              <a:ext cx="71400" cy="71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55;p15">
            <a:extLst>
              <a:ext uri="{FF2B5EF4-FFF2-40B4-BE49-F238E27FC236}">
                <a16:creationId xmlns:a16="http://schemas.microsoft.com/office/drawing/2014/main" id="{11B3A151-AEC2-3473-AAE6-EF0FE7735B90}"/>
              </a:ext>
            </a:extLst>
          </p:cNvPr>
          <p:cNvSpPr txBox="1">
            <a:spLocks noGrp="1"/>
          </p:cNvSpPr>
          <p:nvPr/>
        </p:nvSpPr>
        <p:spPr>
          <a:xfrm>
            <a:off x="1788525" y="772153"/>
            <a:ext cx="5694000" cy="904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500"/>
              <a:buFont typeface="Fira Sans Extra Condensed Medium"/>
              <a:buNone/>
              <a:defRPr sz="4500" b="0" i="0" u="none" strike="noStrike" cap="none">
                <a:solidFill>
                  <a:srgbClr val="000000"/>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rgbClr val="000000"/>
              </a:buClr>
              <a:buSzPts val="4500"/>
              <a:buFont typeface="Fira Sans Extra Condensed Medium"/>
              <a:buNone/>
              <a:defRPr sz="45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500"/>
              <a:buFont typeface="Fira Sans Extra Condensed Medium"/>
              <a:buNone/>
              <a:defRPr sz="45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500"/>
              <a:buFont typeface="Fira Sans Extra Condensed Medium"/>
              <a:buNone/>
              <a:defRPr sz="45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500"/>
              <a:buFont typeface="Fira Sans Extra Condensed Medium"/>
              <a:buNone/>
              <a:defRPr sz="45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500"/>
              <a:buFont typeface="Fira Sans Extra Condensed Medium"/>
              <a:buNone/>
              <a:defRPr sz="45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500"/>
              <a:buFont typeface="Fira Sans Extra Condensed Medium"/>
              <a:buNone/>
              <a:defRPr sz="45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500"/>
              <a:buFont typeface="Fira Sans Extra Condensed Medium"/>
              <a:buNone/>
              <a:defRPr sz="45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500"/>
              <a:buFont typeface="Fira Sans Extra Condensed Medium"/>
              <a:buNone/>
              <a:defRPr sz="45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pPr marL="0" lvl="0" indent="0" algn="ctr" rtl="0">
              <a:spcBef>
                <a:spcPts val="0"/>
              </a:spcBef>
              <a:spcAft>
                <a:spcPts val="0"/>
              </a:spcAft>
              <a:buNone/>
            </a:pPr>
            <a:r>
              <a:rPr lang="en" dirty="0">
                <a:solidFill>
                  <a:schemeClr val="accent1"/>
                </a:solidFill>
              </a:rPr>
              <a:t>Proyecto </a:t>
            </a:r>
            <a:r>
              <a:rPr lang="es-MX" dirty="0">
                <a:solidFill>
                  <a:schemeClr val="accent1"/>
                </a:solidFill>
              </a:rPr>
              <a:t>Ingeniería de datos</a:t>
            </a:r>
            <a:endParaRPr dirty="0">
              <a:solidFill>
                <a:schemeClr val="accent1"/>
              </a:solidFill>
            </a:endParaRPr>
          </a:p>
        </p:txBody>
      </p:sp>
      <p:sp>
        <p:nvSpPr>
          <p:cNvPr id="3" name="Google Shape;56;p15">
            <a:extLst>
              <a:ext uri="{FF2B5EF4-FFF2-40B4-BE49-F238E27FC236}">
                <a16:creationId xmlns:a16="http://schemas.microsoft.com/office/drawing/2014/main" id="{67A690A9-62A6-002D-82EF-3E45F9166CAD}"/>
              </a:ext>
            </a:extLst>
          </p:cNvPr>
          <p:cNvSpPr txBox="1">
            <a:spLocks noGrp="1"/>
          </p:cNvSpPr>
          <p:nvPr/>
        </p:nvSpPr>
        <p:spPr>
          <a:xfrm>
            <a:off x="1788525" y="1928943"/>
            <a:ext cx="5694000" cy="372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ts val="2000"/>
              <a:buFont typeface="Roboto"/>
              <a:buNone/>
              <a:defRPr sz="2000" b="0" i="0" u="none" strike="noStrike" cap="none">
                <a:solidFill>
                  <a:srgbClr val="000000"/>
                </a:solidFill>
                <a:latin typeface="Roboto"/>
                <a:ea typeface="Roboto"/>
                <a:cs typeface="Roboto"/>
                <a:sym typeface="Roboto"/>
              </a:defRPr>
            </a:lvl1pPr>
            <a:lvl2pPr marL="914400" marR="0" lvl="1" indent="-317500" algn="l" rtl="0">
              <a:lnSpc>
                <a:spcPct val="100000"/>
              </a:lnSpc>
              <a:spcBef>
                <a:spcPts val="0"/>
              </a:spcBef>
              <a:spcAft>
                <a:spcPts val="0"/>
              </a:spcAft>
              <a:buClr>
                <a:srgbClr val="000000"/>
              </a:buClr>
              <a:buSzPts val="2000"/>
              <a:buFont typeface="Roboto"/>
              <a:buNone/>
              <a:defRPr sz="2000" b="0" i="0" u="none" strike="noStrike" cap="none">
                <a:solidFill>
                  <a:srgbClr val="000000"/>
                </a:solidFill>
                <a:latin typeface="Roboto"/>
                <a:ea typeface="Roboto"/>
                <a:cs typeface="Roboto"/>
                <a:sym typeface="Roboto"/>
              </a:defRPr>
            </a:lvl2pPr>
            <a:lvl3pPr marL="1371600" marR="0" lvl="2" indent="-317500" algn="l" rtl="0">
              <a:lnSpc>
                <a:spcPct val="100000"/>
              </a:lnSpc>
              <a:spcBef>
                <a:spcPts val="0"/>
              </a:spcBef>
              <a:spcAft>
                <a:spcPts val="0"/>
              </a:spcAft>
              <a:buClr>
                <a:srgbClr val="000000"/>
              </a:buClr>
              <a:buSzPts val="2000"/>
              <a:buFont typeface="Roboto"/>
              <a:buNone/>
              <a:defRPr sz="2000" b="0" i="0" u="none" strike="noStrike" cap="none">
                <a:solidFill>
                  <a:srgbClr val="000000"/>
                </a:solidFill>
                <a:latin typeface="Roboto"/>
                <a:ea typeface="Roboto"/>
                <a:cs typeface="Roboto"/>
                <a:sym typeface="Roboto"/>
              </a:defRPr>
            </a:lvl3pPr>
            <a:lvl4pPr marL="1828800" marR="0" lvl="3" indent="-317500" algn="l" rtl="0">
              <a:lnSpc>
                <a:spcPct val="100000"/>
              </a:lnSpc>
              <a:spcBef>
                <a:spcPts val="0"/>
              </a:spcBef>
              <a:spcAft>
                <a:spcPts val="0"/>
              </a:spcAft>
              <a:buClr>
                <a:srgbClr val="000000"/>
              </a:buClr>
              <a:buSzPts val="2000"/>
              <a:buFont typeface="Roboto"/>
              <a:buNone/>
              <a:defRPr sz="2000" b="0" i="0" u="none" strike="noStrike" cap="none">
                <a:solidFill>
                  <a:srgbClr val="000000"/>
                </a:solidFill>
                <a:latin typeface="Roboto"/>
                <a:ea typeface="Roboto"/>
                <a:cs typeface="Roboto"/>
                <a:sym typeface="Roboto"/>
              </a:defRPr>
            </a:lvl4pPr>
            <a:lvl5pPr marL="2286000" marR="0" lvl="4" indent="-317500" algn="l" rtl="0">
              <a:lnSpc>
                <a:spcPct val="100000"/>
              </a:lnSpc>
              <a:spcBef>
                <a:spcPts val="0"/>
              </a:spcBef>
              <a:spcAft>
                <a:spcPts val="0"/>
              </a:spcAft>
              <a:buClr>
                <a:srgbClr val="000000"/>
              </a:buClr>
              <a:buSzPts val="2000"/>
              <a:buFont typeface="Roboto"/>
              <a:buNone/>
              <a:defRPr sz="2000" b="0" i="0" u="none" strike="noStrike" cap="none">
                <a:solidFill>
                  <a:srgbClr val="000000"/>
                </a:solidFill>
                <a:latin typeface="Roboto"/>
                <a:ea typeface="Roboto"/>
                <a:cs typeface="Roboto"/>
                <a:sym typeface="Roboto"/>
              </a:defRPr>
            </a:lvl5pPr>
            <a:lvl6pPr marL="2743200" marR="0" lvl="5" indent="-317500" algn="l" rtl="0">
              <a:lnSpc>
                <a:spcPct val="100000"/>
              </a:lnSpc>
              <a:spcBef>
                <a:spcPts val="0"/>
              </a:spcBef>
              <a:spcAft>
                <a:spcPts val="0"/>
              </a:spcAft>
              <a:buClr>
                <a:srgbClr val="000000"/>
              </a:buClr>
              <a:buSzPts val="2000"/>
              <a:buFont typeface="Roboto"/>
              <a:buNone/>
              <a:defRPr sz="2000" b="0" i="0" u="none" strike="noStrike" cap="none">
                <a:solidFill>
                  <a:srgbClr val="000000"/>
                </a:solidFill>
                <a:latin typeface="Roboto"/>
                <a:ea typeface="Roboto"/>
                <a:cs typeface="Roboto"/>
                <a:sym typeface="Roboto"/>
              </a:defRPr>
            </a:lvl6pPr>
            <a:lvl7pPr marL="3200400" marR="0" lvl="6" indent="-317500" algn="l" rtl="0">
              <a:lnSpc>
                <a:spcPct val="100000"/>
              </a:lnSpc>
              <a:spcBef>
                <a:spcPts val="0"/>
              </a:spcBef>
              <a:spcAft>
                <a:spcPts val="0"/>
              </a:spcAft>
              <a:buClr>
                <a:srgbClr val="000000"/>
              </a:buClr>
              <a:buSzPts val="2000"/>
              <a:buFont typeface="Roboto"/>
              <a:buNone/>
              <a:defRPr sz="2000" b="0" i="0" u="none" strike="noStrike" cap="none">
                <a:solidFill>
                  <a:srgbClr val="000000"/>
                </a:solidFill>
                <a:latin typeface="Roboto"/>
                <a:ea typeface="Roboto"/>
                <a:cs typeface="Roboto"/>
                <a:sym typeface="Roboto"/>
              </a:defRPr>
            </a:lvl7pPr>
            <a:lvl8pPr marL="3657600" marR="0" lvl="7" indent="-317500" algn="l" rtl="0">
              <a:lnSpc>
                <a:spcPct val="100000"/>
              </a:lnSpc>
              <a:spcBef>
                <a:spcPts val="0"/>
              </a:spcBef>
              <a:spcAft>
                <a:spcPts val="0"/>
              </a:spcAft>
              <a:buClr>
                <a:srgbClr val="000000"/>
              </a:buClr>
              <a:buSzPts val="2000"/>
              <a:buFont typeface="Roboto"/>
              <a:buNone/>
              <a:defRPr sz="2000" b="0" i="0" u="none" strike="noStrike" cap="none">
                <a:solidFill>
                  <a:srgbClr val="000000"/>
                </a:solidFill>
                <a:latin typeface="Roboto"/>
                <a:ea typeface="Roboto"/>
                <a:cs typeface="Roboto"/>
                <a:sym typeface="Roboto"/>
              </a:defRPr>
            </a:lvl8pPr>
            <a:lvl9pPr marL="4114800" marR="0" lvl="8" indent="-317500" algn="l" rtl="0">
              <a:lnSpc>
                <a:spcPct val="100000"/>
              </a:lnSpc>
              <a:spcBef>
                <a:spcPts val="0"/>
              </a:spcBef>
              <a:spcAft>
                <a:spcPts val="0"/>
              </a:spcAft>
              <a:buClr>
                <a:srgbClr val="000000"/>
              </a:buClr>
              <a:buSzPts val="2000"/>
              <a:buFont typeface="Roboto"/>
              <a:buNone/>
              <a:defRPr sz="2000" b="0" i="0" u="none" strike="noStrike" cap="none">
                <a:solidFill>
                  <a:srgbClr val="000000"/>
                </a:solidFill>
                <a:latin typeface="Roboto"/>
                <a:ea typeface="Roboto"/>
                <a:cs typeface="Roboto"/>
                <a:sym typeface="Roboto"/>
              </a:defRPr>
            </a:lvl9pPr>
          </a:lstStyle>
          <a:p>
            <a:pPr marL="0" lvl="0" indent="0" algn="ctr" rtl="0">
              <a:spcBef>
                <a:spcPts val="0"/>
              </a:spcBef>
              <a:spcAft>
                <a:spcPts val="0"/>
              </a:spcAft>
              <a:buNone/>
            </a:pPr>
            <a:r>
              <a:rPr lang="en" sz="1700" dirty="0">
                <a:solidFill>
                  <a:schemeClr val="accent1"/>
                </a:solidFill>
              </a:rPr>
              <a:t>Análisis de datos de la cámara de comercio de Bucaramanga</a:t>
            </a:r>
            <a:endParaRPr sz="1700" dirty="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27"/>
          <p:cNvSpPr txBox="1">
            <a:spLocks noGrp="1"/>
          </p:cNvSpPr>
          <p:nvPr>
            <p:ph type="title"/>
          </p:nvPr>
        </p:nvSpPr>
        <p:spPr>
          <a:xfrm>
            <a:off x="304799" y="1498101"/>
            <a:ext cx="6809678" cy="1743185"/>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en" sz="4400" u="sng" dirty="0">
                <a:solidFill>
                  <a:schemeClr val="dk1"/>
                </a:solidFill>
              </a:rPr>
              <a:t>1. Descripción fuente de la base de datos</a:t>
            </a:r>
            <a:endParaRPr sz="4400" u="sng" dirty="0"/>
          </a:p>
        </p:txBody>
      </p:sp>
    </p:spTree>
    <p:extLst>
      <p:ext uri="{BB962C8B-B14F-4D97-AF65-F5344CB8AC3E}">
        <p14:creationId xmlns:p14="http://schemas.microsoft.com/office/powerpoint/2010/main" val="3610707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27"/>
          <p:cNvSpPr txBox="1">
            <a:spLocks noGrp="1"/>
          </p:cNvSpPr>
          <p:nvPr>
            <p:ph type="title"/>
          </p:nvPr>
        </p:nvSpPr>
        <p:spPr>
          <a:xfrm>
            <a:off x="483675" y="415425"/>
            <a:ext cx="8203200" cy="48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solidFill>
                  <a:schemeClr val="dk1"/>
                </a:solidFill>
              </a:rPr>
              <a:t>1. Descripción de la fuente de datos </a:t>
            </a:r>
            <a:endParaRPr dirty="0"/>
          </a:p>
        </p:txBody>
      </p:sp>
      <p:sp>
        <p:nvSpPr>
          <p:cNvPr id="605" name="Google Shape;605;p27"/>
          <p:cNvSpPr txBox="1"/>
          <p:nvPr/>
        </p:nvSpPr>
        <p:spPr>
          <a:xfrm>
            <a:off x="304491" y="1063084"/>
            <a:ext cx="8564445" cy="3664992"/>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s-MX" sz="1200" dirty="0">
                <a:solidFill>
                  <a:srgbClr val="434343"/>
                </a:solidFill>
                <a:latin typeface="Roboto"/>
                <a:ea typeface="Roboto"/>
                <a:cs typeface="Roboto"/>
                <a:sym typeface="Roboto"/>
              </a:rPr>
              <a:t>Nuestra base de datos es el listado de empresas registradas en la Cámara de Comercio de Bucaramanga. Fue subida a internet el 12 de abril de 2023 y fue suministrada por la misma Cámara de Comercio de Bucaramanga.</a:t>
            </a:r>
          </a:p>
          <a:p>
            <a:pPr marL="0" lvl="0" indent="0" algn="just" rtl="0">
              <a:spcBef>
                <a:spcPts val="0"/>
              </a:spcBef>
              <a:spcAft>
                <a:spcPts val="0"/>
              </a:spcAft>
              <a:buNone/>
            </a:pPr>
            <a:endParaRPr lang="es-MX" sz="1200" dirty="0">
              <a:solidFill>
                <a:srgbClr val="434343"/>
              </a:solidFill>
              <a:latin typeface="Roboto"/>
              <a:ea typeface="Roboto"/>
              <a:cs typeface="Roboto"/>
              <a:sym typeface="Roboto"/>
            </a:endParaRPr>
          </a:p>
          <a:p>
            <a:pPr marL="0" lvl="0" indent="0" algn="just" rtl="0">
              <a:spcBef>
                <a:spcPts val="0"/>
              </a:spcBef>
              <a:spcAft>
                <a:spcPts val="0"/>
              </a:spcAft>
              <a:buNone/>
            </a:pPr>
            <a:r>
              <a:rPr lang="es-MX" sz="1200" dirty="0">
                <a:solidFill>
                  <a:srgbClr val="434343"/>
                </a:solidFill>
                <a:latin typeface="Roboto"/>
                <a:ea typeface="Roboto"/>
                <a:cs typeface="Roboto"/>
                <a:sym typeface="Roboto"/>
              </a:rPr>
              <a:t>La información en la base de datos proviene del Centro de Información Empresarial de la Cámara de Comercio de Bucaramanga, ubicada en Bucaramanga, departamento de Santander. La base de datos se actualiza trimestralmente. La base de datos recopila:</a:t>
            </a:r>
          </a:p>
          <a:p>
            <a:pPr marL="0" lvl="0" indent="0" algn="just" rtl="0">
              <a:spcBef>
                <a:spcPts val="0"/>
              </a:spcBef>
              <a:spcAft>
                <a:spcPts val="0"/>
              </a:spcAft>
              <a:buNone/>
            </a:pPr>
            <a:endParaRPr lang="es-MX" sz="1200" dirty="0">
              <a:solidFill>
                <a:srgbClr val="434343"/>
              </a:solidFill>
              <a:latin typeface="Roboto"/>
              <a:ea typeface="Roboto"/>
              <a:cs typeface="Roboto"/>
              <a:sym typeface="Roboto"/>
            </a:endParaRPr>
          </a:p>
          <a:p>
            <a:pPr marL="228600" lvl="0" indent="-228600" algn="just" rtl="0">
              <a:spcBef>
                <a:spcPts val="0"/>
              </a:spcBef>
              <a:spcAft>
                <a:spcPts val="0"/>
              </a:spcAft>
              <a:buFont typeface="+mj-lt"/>
              <a:buAutoNum type="arabicPeriod"/>
            </a:pPr>
            <a:r>
              <a:rPr lang="es-MX" sz="1200" dirty="0">
                <a:solidFill>
                  <a:srgbClr val="434343"/>
                </a:solidFill>
                <a:latin typeface="Roboto"/>
                <a:ea typeface="Roboto"/>
                <a:cs typeface="Roboto"/>
                <a:sym typeface="Roboto"/>
              </a:rPr>
              <a:t>Información básica de la empresa: Esta sección incluye el nombre de la empresa, el tipo de entidad legal (por ejemplo, SAS, SA, etc.), la dirección de la empresa, la fecha de constitución y un número de registro único.</a:t>
            </a:r>
          </a:p>
          <a:p>
            <a:pPr marL="228600" lvl="0" indent="-228600" algn="just" rtl="0">
              <a:spcBef>
                <a:spcPts val="0"/>
              </a:spcBef>
              <a:spcAft>
                <a:spcPts val="0"/>
              </a:spcAft>
              <a:buFont typeface="+mj-lt"/>
              <a:buAutoNum type="arabicPeriod"/>
            </a:pPr>
            <a:endParaRPr lang="es-MX" sz="1200" dirty="0">
              <a:solidFill>
                <a:srgbClr val="434343"/>
              </a:solidFill>
              <a:latin typeface="Roboto"/>
              <a:ea typeface="Roboto"/>
              <a:cs typeface="Roboto"/>
              <a:sym typeface="Roboto"/>
            </a:endParaRPr>
          </a:p>
          <a:p>
            <a:pPr marL="228600" lvl="0" indent="-228600" algn="just" rtl="0">
              <a:spcBef>
                <a:spcPts val="0"/>
              </a:spcBef>
              <a:spcAft>
                <a:spcPts val="0"/>
              </a:spcAft>
              <a:buFont typeface="+mj-lt"/>
              <a:buAutoNum type="arabicPeriod"/>
            </a:pPr>
            <a:r>
              <a:rPr lang="es-MX" sz="1200" dirty="0">
                <a:solidFill>
                  <a:srgbClr val="434343"/>
                </a:solidFill>
                <a:latin typeface="Roboto"/>
                <a:ea typeface="Roboto"/>
                <a:cs typeface="Roboto"/>
                <a:sym typeface="Roboto"/>
              </a:rPr>
              <a:t>Información de contacto: Aquí se encuentran el número de teléfono de la empresa, la dirección de correo electrónico, el sitio web y cuentas de redes sociales.</a:t>
            </a:r>
          </a:p>
          <a:p>
            <a:pPr marL="228600" lvl="0" indent="-228600" algn="just" rtl="0">
              <a:spcBef>
                <a:spcPts val="0"/>
              </a:spcBef>
              <a:spcAft>
                <a:spcPts val="0"/>
              </a:spcAft>
              <a:buFont typeface="+mj-lt"/>
              <a:buAutoNum type="arabicPeriod"/>
            </a:pPr>
            <a:endParaRPr lang="es-MX" sz="1200" dirty="0">
              <a:solidFill>
                <a:srgbClr val="434343"/>
              </a:solidFill>
              <a:latin typeface="Roboto"/>
              <a:ea typeface="Roboto"/>
              <a:cs typeface="Roboto"/>
              <a:sym typeface="Roboto"/>
            </a:endParaRPr>
          </a:p>
          <a:p>
            <a:pPr marL="228600" lvl="0" indent="-228600" algn="just" rtl="0">
              <a:spcBef>
                <a:spcPts val="0"/>
              </a:spcBef>
              <a:spcAft>
                <a:spcPts val="0"/>
              </a:spcAft>
              <a:buFont typeface="+mj-lt"/>
              <a:buAutoNum type="arabicPeriod"/>
            </a:pPr>
            <a:r>
              <a:rPr lang="es-MX" sz="1200" dirty="0">
                <a:solidFill>
                  <a:srgbClr val="434343"/>
                </a:solidFill>
                <a:latin typeface="Roboto"/>
                <a:ea typeface="Roboto"/>
                <a:cs typeface="Roboto"/>
                <a:sym typeface="Roboto"/>
              </a:rPr>
              <a:t>Actividad económica: La base de datos presenta el código CIIU (Clasificación Industrial Internacional Uniforme) que describe la actividad principal de la empresa.</a:t>
            </a:r>
          </a:p>
          <a:p>
            <a:pPr marL="228600" lvl="0" indent="-228600" algn="just" rtl="0">
              <a:spcBef>
                <a:spcPts val="0"/>
              </a:spcBef>
              <a:spcAft>
                <a:spcPts val="0"/>
              </a:spcAft>
              <a:buFont typeface="+mj-lt"/>
              <a:buAutoNum type="arabicPeriod"/>
            </a:pPr>
            <a:endParaRPr lang="es-MX" sz="1200" dirty="0">
              <a:solidFill>
                <a:srgbClr val="434343"/>
              </a:solidFill>
              <a:latin typeface="Roboto"/>
              <a:ea typeface="Roboto"/>
              <a:cs typeface="Roboto"/>
              <a:sym typeface="Roboto"/>
            </a:endParaRPr>
          </a:p>
          <a:p>
            <a:pPr marL="228600" lvl="0" indent="-228600" algn="just" rtl="0">
              <a:spcBef>
                <a:spcPts val="0"/>
              </a:spcBef>
              <a:spcAft>
                <a:spcPts val="0"/>
              </a:spcAft>
              <a:buFont typeface="+mj-lt"/>
              <a:buAutoNum type="arabicPeriod"/>
            </a:pPr>
            <a:r>
              <a:rPr lang="es-MX" sz="1200" dirty="0">
                <a:solidFill>
                  <a:srgbClr val="434343"/>
                </a:solidFill>
                <a:latin typeface="Roboto"/>
                <a:ea typeface="Roboto"/>
                <a:cs typeface="Roboto"/>
                <a:sym typeface="Roboto"/>
              </a:rPr>
              <a:t>Información financiera: Esta sección comprende datos sobre las ventas anuales, el número de empleados y el tamaño de la empresa.</a:t>
            </a:r>
            <a:endParaRPr sz="1200" dirty="0">
              <a:solidFill>
                <a:srgbClr val="434343"/>
              </a:solidFill>
              <a:latin typeface="Roboto"/>
              <a:ea typeface="Roboto"/>
              <a:cs typeface="Roboto"/>
              <a:sym typeface="Roboto"/>
            </a:endParaRPr>
          </a:p>
        </p:txBody>
      </p:sp>
    </p:spTree>
    <p:extLst>
      <p:ext uri="{BB962C8B-B14F-4D97-AF65-F5344CB8AC3E}">
        <p14:creationId xmlns:p14="http://schemas.microsoft.com/office/powerpoint/2010/main" val="405145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27"/>
          <p:cNvSpPr txBox="1">
            <a:spLocks noGrp="1"/>
          </p:cNvSpPr>
          <p:nvPr>
            <p:ph type="title"/>
          </p:nvPr>
        </p:nvSpPr>
        <p:spPr>
          <a:xfrm>
            <a:off x="304799" y="1498101"/>
            <a:ext cx="6809678" cy="1743185"/>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en" sz="4400" u="sng" dirty="0">
                <a:solidFill>
                  <a:schemeClr val="dk1"/>
                </a:solidFill>
              </a:rPr>
              <a:t>2. Reglas de negocios</a:t>
            </a:r>
            <a:endParaRPr sz="4400" u="sng" dirty="0"/>
          </a:p>
        </p:txBody>
      </p:sp>
    </p:spTree>
    <p:extLst>
      <p:ext uri="{BB962C8B-B14F-4D97-AF65-F5344CB8AC3E}">
        <p14:creationId xmlns:p14="http://schemas.microsoft.com/office/powerpoint/2010/main" val="3738306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27"/>
          <p:cNvSpPr txBox="1">
            <a:spLocks noGrp="1"/>
          </p:cNvSpPr>
          <p:nvPr>
            <p:ph type="title"/>
          </p:nvPr>
        </p:nvSpPr>
        <p:spPr>
          <a:xfrm>
            <a:off x="304799" y="1498101"/>
            <a:ext cx="6809678" cy="1743185"/>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en" sz="4400" u="sng" dirty="0">
                <a:solidFill>
                  <a:schemeClr val="dk1"/>
                </a:solidFill>
              </a:rPr>
              <a:t>3. Modelo Entidad Relación</a:t>
            </a:r>
            <a:endParaRPr sz="4400" u="sng" dirty="0"/>
          </a:p>
        </p:txBody>
      </p:sp>
    </p:spTree>
    <p:extLst>
      <p:ext uri="{BB962C8B-B14F-4D97-AF65-F5344CB8AC3E}">
        <p14:creationId xmlns:p14="http://schemas.microsoft.com/office/powerpoint/2010/main" val="3943412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pic>
        <p:nvPicPr>
          <p:cNvPr id="3" name="Imagen 2" descr="Diagrama&#10;&#10;Descripción generada automáticamente">
            <a:extLst>
              <a:ext uri="{FF2B5EF4-FFF2-40B4-BE49-F238E27FC236}">
                <a16:creationId xmlns:a16="http://schemas.microsoft.com/office/drawing/2014/main" id="{DB32E6D4-451C-89FE-FA46-E247C85A11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1697" y="0"/>
            <a:ext cx="5969621" cy="5148486"/>
          </a:xfrm>
          <a:prstGeom prst="rect">
            <a:avLst/>
          </a:prstGeom>
        </p:spPr>
      </p:pic>
    </p:spTree>
    <p:extLst>
      <p:ext uri="{BB962C8B-B14F-4D97-AF65-F5344CB8AC3E}">
        <p14:creationId xmlns:p14="http://schemas.microsoft.com/office/powerpoint/2010/main" val="1572454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27"/>
          <p:cNvSpPr txBox="1">
            <a:spLocks noGrp="1"/>
          </p:cNvSpPr>
          <p:nvPr>
            <p:ph type="title"/>
          </p:nvPr>
        </p:nvSpPr>
        <p:spPr>
          <a:xfrm>
            <a:off x="304799" y="1498101"/>
            <a:ext cx="6809678" cy="1743185"/>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en" sz="4400" u="sng" dirty="0">
                <a:solidFill>
                  <a:schemeClr val="dk1"/>
                </a:solidFill>
              </a:rPr>
              <a:t>3. Modelo Relacional</a:t>
            </a:r>
            <a:endParaRPr sz="4400" u="sng" dirty="0"/>
          </a:p>
        </p:txBody>
      </p:sp>
    </p:spTree>
    <p:extLst>
      <p:ext uri="{BB962C8B-B14F-4D97-AF65-F5344CB8AC3E}">
        <p14:creationId xmlns:p14="http://schemas.microsoft.com/office/powerpoint/2010/main" val="214877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pic>
        <p:nvPicPr>
          <p:cNvPr id="2" name="Imagen 1">
            <a:extLst>
              <a:ext uri="{FF2B5EF4-FFF2-40B4-BE49-F238E27FC236}">
                <a16:creationId xmlns:a16="http://schemas.microsoft.com/office/drawing/2014/main" id="{638F5DED-82CD-7EB6-1B44-6400EDA42D79}"/>
              </a:ext>
            </a:extLst>
          </p:cNvPr>
          <p:cNvPicPr>
            <a:picLocks noChangeAspect="1"/>
          </p:cNvPicPr>
          <p:nvPr/>
        </p:nvPicPr>
        <p:blipFill rotWithShape="1">
          <a:blip r:embed="rId3">
            <a:clrChange>
              <a:clrFrom>
                <a:srgbClr val="F3F3F3"/>
              </a:clrFrom>
              <a:clrTo>
                <a:srgbClr val="F3F3F3">
                  <a:alpha val="0"/>
                </a:srgbClr>
              </a:clrTo>
            </a:clrChange>
            <a:extLst>
              <a:ext uri="{28A0092B-C50C-407E-A947-70E740481C1C}">
                <a14:useLocalDpi xmlns:a14="http://schemas.microsoft.com/office/drawing/2010/main" val="0"/>
              </a:ext>
            </a:extLst>
          </a:blip>
          <a:srcRect b="2525"/>
          <a:stretch/>
        </p:blipFill>
        <p:spPr>
          <a:xfrm>
            <a:off x="374704" y="87413"/>
            <a:ext cx="8394591" cy="4968674"/>
          </a:xfrm>
          <a:prstGeom prst="rect">
            <a:avLst/>
          </a:prstGeom>
        </p:spPr>
      </p:pic>
    </p:spTree>
    <p:extLst>
      <p:ext uri="{BB962C8B-B14F-4D97-AF65-F5344CB8AC3E}">
        <p14:creationId xmlns:p14="http://schemas.microsoft.com/office/powerpoint/2010/main" val="746789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27"/>
          <p:cNvSpPr txBox="1">
            <a:spLocks noGrp="1"/>
          </p:cNvSpPr>
          <p:nvPr>
            <p:ph type="title"/>
          </p:nvPr>
        </p:nvSpPr>
        <p:spPr>
          <a:xfrm>
            <a:off x="304799" y="1498101"/>
            <a:ext cx="6809678" cy="1743185"/>
          </a:xfrm>
          <a:prstGeom prst="rect">
            <a:avLst/>
          </a:prstGeom>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en" sz="4400" u="sng" dirty="0">
                <a:solidFill>
                  <a:schemeClr val="dk1"/>
                </a:solidFill>
              </a:rPr>
              <a:t>4. Presentación de las partes del proyecto</a:t>
            </a:r>
            <a:endParaRPr sz="4400" u="sng" dirty="0"/>
          </a:p>
        </p:txBody>
      </p:sp>
    </p:spTree>
    <p:extLst>
      <p:ext uri="{BB962C8B-B14F-4D97-AF65-F5344CB8AC3E}">
        <p14:creationId xmlns:p14="http://schemas.microsoft.com/office/powerpoint/2010/main" val="3963329225"/>
      </p:ext>
    </p:extLst>
  </p:cSld>
  <p:clrMapOvr>
    <a:masterClrMapping/>
  </p:clrMapOvr>
</p:sld>
</file>

<file path=ppt/theme/theme1.xml><?xml version="1.0" encoding="utf-8"?>
<a:theme xmlns:a="http://schemas.openxmlformats.org/drawingml/2006/main" name="Data Charts Infographics by Slidesgo">
  <a:themeElements>
    <a:clrScheme name="Simple Light">
      <a:dk1>
        <a:srgbClr val="000000"/>
      </a:dk1>
      <a:lt1>
        <a:srgbClr val="FFFFFF"/>
      </a:lt1>
      <a:dk2>
        <a:srgbClr val="595959"/>
      </a:dk2>
      <a:lt2>
        <a:srgbClr val="EEEEEE"/>
      </a:lt2>
      <a:accent1>
        <a:srgbClr val="1E35A1"/>
      </a:accent1>
      <a:accent2>
        <a:srgbClr val="0C79F3"/>
      </a:accent2>
      <a:accent3>
        <a:srgbClr val="00D4F0"/>
      </a:accent3>
      <a:accent4>
        <a:srgbClr val="2170B7"/>
      </a:accent4>
      <a:accent5>
        <a:srgbClr val="59A7FF"/>
      </a:accent5>
      <a:accent6>
        <a:srgbClr val="07155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262</Words>
  <Application>Microsoft Office PowerPoint</Application>
  <PresentationFormat>Presentación en pantalla (16:9)</PresentationFormat>
  <Paragraphs>19</Paragraphs>
  <Slides>9</Slides>
  <Notes>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Roboto</vt:lpstr>
      <vt:lpstr>Fira Sans Extra Condensed Medium</vt:lpstr>
      <vt:lpstr>Data Charts Infographics by Slidesgo</vt:lpstr>
      <vt:lpstr>Presentación de PowerPoint</vt:lpstr>
      <vt:lpstr>1. Descripción fuente de la base de datos</vt:lpstr>
      <vt:lpstr>1. Descripción de la fuente de datos </vt:lpstr>
      <vt:lpstr>2. Reglas de negocios</vt:lpstr>
      <vt:lpstr>3. Modelo Entidad Relación</vt:lpstr>
      <vt:lpstr>Presentación de PowerPoint</vt:lpstr>
      <vt:lpstr>3. Modelo Relacional</vt:lpstr>
      <vt:lpstr>Presentación de PowerPoint</vt:lpstr>
      <vt:lpstr>4. Presentación de las partes del proyecto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Diego Oleveira</dc:creator>
  <cp:lastModifiedBy>Diego Benavides</cp:lastModifiedBy>
  <cp:revision>1</cp:revision>
  <dcterms:modified xsi:type="dcterms:W3CDTF">2023-05-29T01:34:03Z</dcterms:modified>
</cp:coreProperties>
</file>