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4" r:id="rId4"/>
    <p:sldId id="266" r:id="rId5"/>
    <p:sldId id="269" r:id="rId6"/>
    <p:sldId id="270" r:id="rId7"/>
    <p:sldId id="261" r:id="rId8"/>
    <p:sldId id="267" r:id="rId9"/>
    <p:sldId id="272" r:id="rId10"/>
    <p:sldId id="268" r:id="rId11"/>
    <p:sldId id="265" r:id="rId12"/>
    <p:sldId id="258" r:id="rId13"/>
    <p:sldId id="259" r:id="rId1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7AC43-B477-44BC-320A-E0DDE259C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A05E27-1915-A604-5A71-4C81EAB34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67FD03-A0F0-35E9-07F0-C5350AC7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9F6B-F0E1-433A-98D6-E37A2306C5D6}" type="datetimeFigureOut">
              <a:rPr lang="es-AR" smtClean="0"/>
              <a:t>16/4/2025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233485-FF73-169D-6695-3793FDCA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ECCB46-759B-7A77-4098-C731134A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37AFF-7E7D-45C5-BE25-C7D3572B9A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07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AF48A-42B0-B97A-D4F2-F666D07B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9D8DFA-05E6-9328-EFEC-B631DCCA7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F314C4-33DF-C97D-503E-06A51BCD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9F6B-F0E1-433A-98D6-E37A2306C5D6}" type="datetimeFigureOut">
              <a:rPr lang="es-AR" smtClean="0"/>
              <a:t>16/4/2025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5B7910-3B24-A764-F3F0-20F98821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6D5773-D269-8922-FBD5-9CB618D2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37AFF-7E7D-45C5-BE25-C7D3572B9A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816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4D874ED-D47F-1BA9-BD98-43B1F34FE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0F93D8-C955-0077-D7FE-10D84188A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5AD1A2-E450-390E-C4DD-7F47B93A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9F6B-F0E1-433A-98D6-E37A2306C5D6}" type="datetimeFigureOut">
              <a:rPr lang="es-AR" smtClean="0"/>
              <a:t>16/4/2025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5D6C71-B467-72A8-8913-EE455C58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3E5841-6804-761B-4C5C-064AC123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37AFF-7E7D-45C5-BE25-C7D3572B9A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794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16E6B-0119-DA70-410A-238A2DF9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0B885B-42DC-CD54-34D2-313C9E034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6855BB-2BD5-4181-CA98-225121BF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9F6B-F0E1-433A-98D6-E37A2306C5D6}" type="datetimeFigureOut">
              <a:rPr lang="es-AR" smtClean="0"/>
              <a:t>16/4/2025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F1C947-7322-6DB9-B872-AD033862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D001D2-81E8-9DC2-07C3-4D4FA9198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37AFF-7E7D-45C5-BE25-C7D3572B9A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088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7639D-8C14-D21F-0372-341202A2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33DA1F-7C8C-166A-F4A5-68B02DD68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9725B8-646D-9FFC-9150-674F29EF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9F6B-F0E1-433A-98D6-E37A2306C5D6}" type="datetimeFigureOut">
              <a:rPr lang="es-AR" smtClean="0"/>
              <a:t>16/4/2025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116102-0D16-EC34-A482-FFF9527A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BC73DD-47E7-4566-9834-13974DC46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37AFF-7E7D-45C5-BE25-C7D3572B9A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240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4B848-4E41-9C1B-CC8C-AC6C9EB5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E0B6C0-10CF-66C6-146E-07AA85964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95DC87-D3F5-5E5F-010A-5AD8FB485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477682-F64A-39DE-307B-2EEE720C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9F6B-F0E1-433A-98D6-E37A2306C5D6}" type="datetimeFigureOut">
              <a:rPr lang="es-AR" smtClean="0"/>
              <a:t>16/4/2025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50E397-AC41-B6F3-6FFB-C941872B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488892-81B4-D5EA-7339-18E91A0D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37AFF-7E7D-45C5-BE25-C7D3572B9A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134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C7135-663A-C2C2-B619-FEFAF6334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F685D8-B219-CE86-CD96-0D5D39956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E89E33-EA92-BDED-D550-7720F2C43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1138014-EB4F-3E38-5857-3C689C38F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9B32CF4-FB86-1C0E-173F-5E12D89C2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CFF00E-B506-7887-0F9F-53E1CFBF5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9F6B-F0E1-433A-98D6-E37A2306C5D6}" type="datetimeFigureOut">
              <a:rPr lang="es-AR" smtClean="0"/>
              <a:t>16/4/2025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6AC22-196E-F1DD-A2D3-B288AA05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A6F9E5-9579-D51A-5C55-BA1DFA98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37AFF-7E7D-45C5-BE25-C7D3572B9A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444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E2FE1-E927-34C5-286A-947CC67A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46FEAE-6CE5-6C31-F655-F3D232AB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9F6B-F0E1-433A-98D6-E37A2306C5D6}" type="datetimeFigureOut">
              <a:rPr lang="es-AR" smtClean="0"/>
              <a:t>16/4/2025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126204-3688-5772-B9D6-DEA72FC0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BF36B00-3F80-B65B-5789-85FEAD55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37AFF-7E7D-45C5-BE25-C7D3572B9A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47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F74ED2-6FA2-5DBF-3C34-F47BA6C3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9F6B-F0E1-433A-98D6-E37A2306C5D6}" type="datetimeFigureOut">
              <a:rPr lang="es-AR" smtClean="0"/>
              <a:t>16/4/2025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8B4A0F-3748-CDBB-C645-813A5838A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FFEF9A-7D6B-8FAC-9614-283D986B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37AFF-7E7D-45C5-BE25-C7D3572B9A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45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78CF5-F1D0-21D2-BC8C-A747F841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59751A-99C7-EA6B-A070-D49C6CE3B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476038-ECE3-1756-4662-952867C09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7FEDD2-32DC-2F79-45A5-8C9719463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9F6B-F0E1-433A-98D6-E37A2306C5D6}" type="datetimeFigureOut">
              <a:rPr lang="es-AR" smtClean="0"/>
              <a:t>16/4/2025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8B7B7B-6818-F3A4-8372-A7F804A8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A666B3-9E31-7DD2-B85F-24F4DC6C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37AFF-7E7D-45C5-BE25-C7D3572B9A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733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41DF4-55E4-675A-1658-2F5D125C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E7C0B2-E465-EDEF-10F2-30A7C2AAC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EE20F4-6DAC-12EF-4B5E-D97596E44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3F79BE-A2E7-8B2A-5D21-BABA05CA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9F6B-F0E1-433A-98D6-E37A2306C5D6}" type="datetimeFigureOut">
              <a:rPr lang="es-AR" smtClean="0"/>
              <a:t>16/4/2025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3E4B8D-6E20-3752-0F7B-9BDB6B98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B1F05B-A6F6-3795-4287-31E9E5D7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37AFF-7E7D-45C5-BE25-C7D3572B9A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548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69DC633-199E-7A52-FCA8-7C459BF53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FF5D8B-73DC-0AB1-FD22-1547B0BD9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FD189E-E4EA-0E08-9B3D-6D8C6D809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29F6B-F0E1-433A-98D6-E37A2306C5D6}" type="datetimeFigureOut">
              <a:rPr lang="es-AR" smtClean="0"/>
              <a:t>16/4/2025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C2353B-9987-1B27-6718-4B76E735A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A75193-5B3C-8221-A172-73EB0683D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37AFF-7E7D-45C5-BE25-C7D3572B9AF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901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DE4800B8-D939-8172-FE4B-14EA95C61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7354" y="126576"/>
            <a:ext cx="9812593" cy="414199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r>
              <a:rPr lang="es-AR" dirty="0"/>
              <a:t>Parámetros que vamos a ver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B8D9594-8821-F711-A220-2AF7442B1E4D}"/>
              </a:ext>
            </a:extLst>
          </p:cNvPr>
          <p:cNvSpPr txBox="1"/>
          <p:nvPr/>
        </p:nvSpPr>
        <p:spPr>
          <a:xfrm>
            <a:off x="361336" y="1128512"/>
            <a:ext cx="1077861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372"/>
              </a:spcBef>
              <a:spcAft>
                <a:spcPts val="1029"/>
              </a:spcAft>
              <a:buNone/>
            </a:pPr>
            <a:r>
              <a:rPr lang="es-MX" sz="2400" b="0" i="0" u="sng" dirty="0">
                <a:solidFill>
                  <a:srgbClr val="404040"/>
                </a:solidFill>
                <a:effectLst/>
                <a:latin typeface="DeepSeek-CJK-patch"/>
              </a:rPr>
              <a:t>En el contexto de </a:t>
            </a:r>
            <a:r>
              <a:rPr lang="es-MX" sz="2400" b="1" i="0" u="sng" dirty="0">
                <a:solidFill>
                  <a:srgbClr val="404040"/>
                </a:solidFill>
                <a:effectLst/>
                <a:latin typeface="DeepSeek-CJK-patch"/>
              </a:rPr>
              <a:t>Radar de Apertura Sintética (SAR)</a:t>
            </a:r>
            <a:r>
              <a:rPr lang="es-MX" sz="2400" b="0" i="0" u="sng" dirty="0">
                <a:solidFill>
                  <a:srgbClr val="404040"/>
                </a:solidFill>
                <a:effectLst/>
                <a:latin typeface="DeepSeek-CJK-patch"/>
              </a:rPr>
              <a:t>, la OPT 20 es útil para:</a:t>
            </a:r>
          </a:p>
          <a:p>
            <a:pPr>
              <a:spcBef>
                <a:spcPts val="1372"/>
              </a:spcBef>
              <a:spcAft>
                <a:spcPts val="1029"/>
              </a:spcAft>
              <a:buNone/>
            </a:pPr>
            <a:br>
              <a:rPr lang="es-MX" sz="2400" dirty="0"/>
            </a:br>
            <a:r>
              <a:rPr lang="es-MX" sz="2400" b="0" i="0" dirty="0">
                <a:solidFill>
                  <a:srgbClr val="404040"/>
                </a:solidFill>
                <a:effectLst/>
                <a:latin typeface="DeepSeek-CJK-patch"/>
              </a:rPr>
              <a:t>✔ Verificar la </a:t>
            </a:r>
            <a:r>
              <a:rPr lang="es-MX" sz="2400" b="1" i="0" dirty="0">
                <a:solidFill>
                  <a:srgbClr val="404040"/>
                </a:solidFill>
                <a:effectLst/>
                <a:latin typeface="DeepSeek-CJK-patch"/>
              </a:rPr>
              <a:t>calidad del pulso transmitido</a:t>
            </a:r>
            <a:r>
              <a:rPr lang="es-MX" sz="2400" b="0" i="0" dirty="0">
                <a:solidFill>
                  <a:srgbClr val="404040"/>
                </a:solidFill>
                <a:effectLst/>
                <a:latin typeface="DeepSeek-CJK-patch"/>
              </a:rPr>
              <a:t> (ancho de banda, linealidad del chirp).</a:t>
            </a:r>
          </a:p>
          <a:p>
            <a:pPr>
              <a:spcBef>
                <a:spcPts val="1372"/>
              </a:spcBef>
              <a:spcAft>
                <a:spcPts val="1029"/>
              </a:spcAft>
              <a:buNone/>
            </a:pPr>
            <a:br>
              <a:rPr lang="es-MX" sz="2400" dirty="0"/>
            </a:br>
            <a:r>
              <a:rPr lang="es-MX" sz="2400" b="0" i="0" dirty="0">
                <a:solidFill>
                  <a:srgbClr val="404040"/>
                </a:solidFill>
                <a:effectLst/>
                <a:latin typeface="DeepSeek-CJK-patch"/>
              </a:rPr>
              <a:t>✔ Medir la </a:t>
            </a:r>
            <a:r>
              <a:rPr lang="es-MX" sz="2400" b="1" i="0" dirty="0">
                <a:solidFill>
                  <a:srgbClr val="404040"/>
                </a:solidFill>
                <a:effectLst/>
                <a:latin typeface="DeepSeek-CJK-patch"/>
              </a:rPr>
              <a:t>estabilidad de PRF/PRI</a:t>
            </a:r>
            <a:r>
              <a:rPr lang="es-MX" sz="2400" b="0" i="0" dirty="0">
                <a:solidFill>
                  <a:srgbClr val="404040"/>
                </a:solidFill>
                <a:effectLst/>
                <a:latin typeface="DeepSeek-CJK-patch"/>
              </a:rPr>
              <a:t>, crucial para evitar ambigüedades en la imagen SAR.</a:t>
            </a:r>
          </a:p>
          <a:p>
            <a:pPr>
              <a:spcBef>
                <a:spcPts val="1372"/>
              </a:spcBef>
              <a:spcAft>
                <a:spcPts val="1029"/>
              </a:spcAft>
              <a:buNone/>
            </a:pPr>
            <a:br>
              <a:rPr lang="es-MX" sz="2400" dirty="0"/>
            </a:br>
            <a:r>
              <a:rPr lang="es-MX" sz="2400" b="0" i="0" dirty="0">
                <a:solidFill>
                  <a:srgbClr val="404040"/>
                </a:solidFill>
                <a:effectLst/>
                <a:latin typeface="DeepSeek-CJK-patch"/>
              </a:rPr>
              <a:t>✔ Detectar </a:t>
            </a:r>
            <a:r>
              <a:rPr lang="es-MX" sz="2400" b="1" i="0" dirty="0">
                <a:solidFill>
                  <a:srgbClr val="404040"/>
                </a:solidFill>
                <a:effectLst/>
                <a:latin typeface="DeepSeek-CJK-patch"/>
              </a:rPr>
              <a:t>ruido de fase o distorsiones</a:t>
            </a:r>
            <a:r>
              <a:rPr lang="es-MX" sz="2400" b="0" i="0" dirty="0">
                <a:solidFill>
                  <a:srgbClr val="404040"/>
                </a:solidFill>
                <a:effectLst/>
                <a:latin typeface="DeepSeek-CJK-patch"/>
              </a:rPr>
              <a:t> que podrían degradar la resolución.</a:t>
            </a:r>
          </a:p>
          <a:p>
            <a:pPr>
              <a:spcBef>
                <a:spcPts val="1372"/>
              </a:spcBef>
              <a:spcAft>
                <a:spcPts val="1029"/>
              </a:spcAft>
              <a:buNone/>
            </a:pPr>
            <a:br>
              <a:rPr lang="es-MX" sz="2400" dirty="0"/>
            </a:br>
            <a:r>
              <a:rPr lang="es-MX" sz="2400" b="0" i="0" dirty="0">
                <a:solidFill>
                  <a:srgbClr val="404040"/>
                </a:solidFill>
                <a:effectLst/>
                <a:latin typeface="DeepSeek-CJK-patch"/>
              </a:rPr>
              <a:t>✔ Analizar </a:t>
            </a:r>
            <a:r>
              <a:rPr lang="es-MX" sz="2400" b="1" i="0" dirty="0">
                <a:solidFill>
                  <a:srgbClr val="404040"/>
                </a:solidFill>
                <a:effectLst/>
                <a:latin typeface="DeepSeek-CJK-patch"/>
              </a:rPr>
              <a:t>armónicos y espurios</a:t>
            </a:r>
            <a:r>
              <a:rPr lang="es-MX" sz="2400" b="0" i="0" dirty="0">
                <a:solidFill>
                  <a:srgbClr val="404040"/>
                </a:solidFill>
                <a:effectLst/>
                <a:latin typeface="DeepSeek-CJK-patch"/>
              </a:rPr>
              <a:t> que podrían interferir con la recepción.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330302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713CC-3501-026D-E8CC-0E478914C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F0E8946-FA75-4F83-36AD-48BDD9F79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7355" y="126576"/>
            <a:ext cx="9144000" cy="414199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r>
              <a:rPr lang="es-AR" dirty="0"/>
              <a:t>Parámetros que vamos a ver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EC2B3D0-7394-A5A8-DF00-AA1501E69F33}"/>
              </a:ext>
            </a:extLst>
          </p:cNvPr>
          <p:cNvSpPr txBox="1"/>
          <p:nvPr/>
        </p:nvSpPr>
        <p:spPr>
          <a:xfrm>
            <a:off x="447368" y="1010526"/>
            <a:ext cx="11469328" cy="224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372"/>
              </a:spcBef>
              <a:spcAft>
                <a:spcPts val="1029"/>
              </a:spcAft>
            </a:pPr>
            <a:r>
              <a:rPr lang="es-MX" sz="2400" b="1" u="sng" dirty="0">
                <a:solidFill>
                  <a:schemeClr val="accent4">
                    <a:lumMod val="75000"/>
                  </a:schemeClr>
                </a:solidFill>
              </a:rPr>
              <a:t>Parámetros de modulación </a:t>
            </a:r>
            <a:r>
              <a:rPr lang="es-MX" sz="2400" b="1" i="0" dirty="0">
                <a:solidFill>
                  <a:srgbClr val="404040"/>
                </a:solidFill>
                <a:effectLst/>
                <a:latin typeface="DeepSeek-CJK-patch"/>
              </a:rPr>
              <a:t>(útil para señales chirp y otras formas de pulso)</a:t>
            </a:r>
            <a:endParaRPr lang="es-MX" sz="24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endParaRPr lang="es-MX" b="1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r>
              <a:rPr lang="es-MX" sz="2000" b="1" i="0" dirty="0">
                <a:solidFill>
                  <a:srgbClr val="404040"/>
                </a:solidFill>
                <a:effectLst/>
                <a:latin typeface="DeepSeek-CJK-patch"/>
              </a:rPr>
              <a:t>PMOD.1 </a:t>
            </a:r>
            <a:r>
              <a:rPr lang="es-AR" sz="2000" b="1" i="0" dirty="0">
                <a:solidFill>
                  <a:srgbClr val="404040"/>
                </a:solidFill>
                <a:effectLst/>
                <a:latin typeface="DeepSeek-CJK-patch"/>
              </a:rPr>
              <a:t>Linealidad del chirp (Chirp </a:t>
            </a:r>
            <a:r>
              <a:rPr lang="es-AR" sz="2000" b="1" i="0" dirty="0" err="1">
                <a:solidFill>
                  <a:srgbClr val="404040"/>
                </a:solidFill>
                <a:effectLst/>
                <a:latin typeface="DeepSeek-CJK-patch"/>
              </a:rPr>
              <a:t>Linearity</a:t>
            </a:r>
            <a:r>
              <a:rPr lang="es-AR" sz="2000" b="1" i="0" dirty="0">
                <a:solidFill>
                  <a:srgbClr val="404040"/>
                </a:solidFill>
                <a:effectLst/>
                <a:latin typeface="DeepSeek-CJK-patch"/>
              </a:rPr>
              <a:t>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endParaRPr lang="es-MX" sz="20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lvl="1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 XXX</a:t>
            </a:r>
          </a:p>
          <a:p>
            <a:pPr lvl="1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MX" sz="2000" b="1" i="0" dirty="0">
                <a:solidFill>
                  <a:srgbClr val="404040"/>
                </a:solidFill>
                <a:effectLst/>
                <a:latin typeface="DeepSeek-CJK-patch"/>
              </a:rPr>
              <a:t> Configuración</a:t>
            </a: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: Usar "Phase vs Time" o "</a:t>
            </a:r>
            <a:r>
              <a:rPr lang="es-MX" sz="2000" b="0" i="0" dirty="0" err="1">
                <a:solidFill>
                  <a:srgbClr val="404040"/>
                </a:solidFill>
                <a:effectLst/>
                <a:latin typeface="DeepSeek-CJK-patch"/>
              </a:rPr>
              <a:t>Group</a:t>
            </a: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 Delay" para detectar no linealidades.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AF5B007-1FCE-62C9-4EDF-128060726F49}"/>
              </a:ext>
            </a:extLst>
          </p:cNvPr>
          <p:cNvSpPr txBox="1"/>
          <p:nvPr/>
        </p:nvSpPr>
        <p:spPr>
          <a:xfrm>
            <a:off x="447368" y="3821279"/>
            <a:ext cx="9906000" cy="1054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r>
              <a:rPr lang="es-MX" sz="2000" b="1" i="0" dirty="0">
                <a:solidFill>
                  <a:srgbClr val="404040"/>
                </a:solidFill>
                <a:effectLst/>
                <a:latin typeface="DeepSeek-CJK-patch"/>
              </a:rPr>
              <a:t>P</a:t>
            </a:r>
            <a:r>
              <a:rPr lang="es-MX" sz="2000" b="1" dirty="0">
                <a:solidFill>
                  <a:srgbClr val="404040"/>
                </a:solidFill>
                <a:latin typeface="DeepSeek-CJK-patch"/>
              </a:rPr>
              <a:t>MOD</a:t>
            </a:r>
            <a:r>
              <a:rPr lang="es-MX" sz="2000" b="1" i="0" dirty="0">
                <a:solidFill>
                  <a:srgbClr val="404040"/>
                </a:solidFill>
                <a:effectLst/>
                <a:latin typeface="DeepSeek-CJK-patch"/>
              </a:rPr>
              <a:t>.2 Distorsión de fase (Phase </a:t>
            </a:r>
            <a:r>
              <a:rPr lang="es-MX" sz="2000" b="1" i="0" dirty="0" err="1">
                <a:solidFill>
                  <a:srgbClr val="404040"/>
                </a:solidFill>
                <a:effectLst/>
                <a:latin typeface="DeepSeek-CJK-patch"/>
              </a:rPr>
              <a:t>Distortion</a:t>
            </a:r>
            <a:r>
              <a:rPr lang="es-MX" sz="2000" b="1" i="0" dirty="0">
                <a:solidFill>
                  <a:srgbClr val="404040"/>
                </a:solidFill>
                <a:effectLst/>
                <a:latin typeface="DeepSeek-CJK-patch"/>
              </a:rPr>
              <a:t>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endParaRPr lang="es-MX" sz="2000" b="1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Relevante en SAR con modulación compleja (ej.: QPSK en SAR digital).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0327CFD-E0A2-B18E-0044-FA0B11BA8D5A}"/>
              </a:ext>
            </a:extLst>
          </p:cNvPr>
          <p:cNvSpPr txBox="1"/>
          <p:nvPr/>
        </p:nvSpPr>
        <p:spPr>
          <a:xfrm>
            <a:off x="447368" y="5320214"/>
            <a:ext cx="9906000" cy="1054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r>
              <a:rPr lang="es-MX" sz="2000" b="1" i="0" dirty="0">
                <a:solidFill>
                  <a:srgbClr val="404040"/>
                </a:solidFill>
                <a:effectLst/>
                <a:latin typeface="DeepSeek-CJK-patch"/>
              </a:rPr>
              <a:t>P</a:t>
            </a:r>
            <a:r>
              <a:rPr lang="es-MX" sz="2000" b="1" dirty="0">
                <a:solidFill>
                  <a:srgbClr val="404040"/>
                </a:solidFill>
                <a:latin typeface="DeepSeek-CJK-patch"/>
              </a:rPr>
              <a:t>MOD</a:t>
            </a:r>
            <a:r>
              <a:rPr lang="es-MX" sz="2000" b="1" i="0" dirty="0">
                <a:solidFill>
                  <a:srgbClr val="404040"/>
                </a:solidFill>
                <a:effectLst/>
                <a:latin typeface="DeepSeek-CJK-patch"/>
              </a:rPr>
              <a:t>.3 Error de modulación (</a:t>
            </a:r>
            <a:r>
              <a:rPr lang="es-MX" sz="2000" b="1" i="0" dirty="0" err="1">
                <a:solidFill>
                  <a:srgbClr val="404040"/>
                </a:solidFill>
                <a:effectLst/>
                <a:latin typeface="DeepSeek-CJK-patch"/>
              </a:rPr>
              <a:t>Modulation</a:t>
            </a:r>
            <a:r>
              <a:rPr lang="es-MX" sz="2000" b="1" i="0" dirty="0">
                <a:solidFill>
                  <a:srgbClr val="404040"/>
                </a:solidFill>
                <a:effectLst/>
                <a:latin typeface="DeepSeek-CJK-patch"/>
              </a:rPr>
              <a:t> Error)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endParaRPr lang="es-MX" sz="2000" b="1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Relevante en SAR con modulación compleja (ej.: QPSK en SAR digital).</a:t>
            </a:r>
          </a:p>
        </p:txBody>
      </p:sp>
    </p:spTree>
    <p:extLst>
      <p:ext uri="{BB962C8B-B14F-4D97-AF65-F5344CB8AC3E}">
        <p14:creationId xmlns:p14="http://schemas.microsoft.com/office/powerpoint/2010/main" val="979206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11051-C3A9-6CCA-79C4-BF2B39619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F75A3CB-3A86-F8B2-CB43-BDD2DE914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7355" y="126576"/>
            <a:ext cx="9144000" cy="414199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r>
              <a:rPr lang="es-AR" dirty="0"/>
              <a:t>Parámetros que vamos a ver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740813E-A488-1368-EFA9-A4BC5ADD3231}"/>
              </a:ext>
            </a:extLst>
          </p:cNvPr>
          <p:cNvSpPr txBox="1"/>
          <p:nvPr/>
        </p:nvSpPr>
        <p:spPr>
          <a:xfrm>
            <a:off x="361336" y="1128512"/>
            <a:ext cx="11469328" cy="3067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s-MX" sz="2400" b="1" i="0" u="sng" dirty="0">
                <a:solidFill>
                  <a:srgbClr val="7030A0"/>
                </a:solidFill>
                <a:effectLst/>
                <a:latin typeface="DeepSeek-CJK-patch"/>
              </a:rPr>
              <a:t>Análisis estadístico y de tendencias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endParaRPr lang="es-MX" sz="2000" b="1" i="0" u="sng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s-MX" sz="2000" b="1" i="0" dirty="0">
                <a:solidFill>
                  <a:srgbClr val="404040"/>
                </a:solidFill>
                <a:effectLst/>
                <a:latin typeface="DeepSeek-CJK-patch"/>
              </a:rPr>
              <a:t>Histogramas de PRF, PW y amplitud</a:t>
            </a:r>
            <a:endParaRPr lang="es-MX" sz="20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s-MX" sz="2000" b="1" i="0" dirty="0">
                <a:solidFill>
                  <a:srgbClr val="404040"/>
                </a:solidFill>
                <a:effectLst/>
                <a:latin typeface="DeepSeek-CJK-patch"/>
              </a:rPr>
              <a:t>Mediciones de variación a largo plazo (</a:t>
            </a:r>
            <a:r>
              <a:rPr lang="es-MX" sz="2000" b="1" i="0" dirty="0" err="1">
                <a:solidFill>
                  <a:srgbClr val="404040"/>
                </a:solidFill>
                <a:effectLst/>
                <a:latin typeface="DeepSeek-CJK-patch"/>
              </a:rPr>
              <a:t>jitter</a:t>
            </a:r>
            <a:r>
              <a:rPr lang="es-MX" sz="2000" b="1" i="0" dirty="0">
                <a:solidFill>
                  <a:srgbClr val="404040"/>
                </a:solidFill>
                <a:effectLst/>
                <a:latin typeface="DeepSeek-CJK-patch"/>
              </a:rPr>
              <a:t>, </a:t>
            </a:r>
            <a:r>
              <a:rPr lang="es-MX" sz="2000" b="1" i="0" dirty="0" err="1">
                <a:solidFill>
                  <a:srgbClr val="404040"/>
                </a:solidFill>
                <a:effectLst/>
                <a:latin typeface="DeepSeek-CJK-patch"/>
              </a:rPr>
              <a:t>drift</a:t>
            </a:r>
            <a:r>
              <a:rPr lang="es-MX" sz="2000" b="1" i="0" dirty="0">
                <a:solidFill>
                  <a:srgbClr val="404040"/>
                </a:solidFill>
                <a:effectLst/>
                <a:latin typeface="DeepSeek-CJK-patch"/>
              </a:rPr>
              <a:t>)</a:t>
            </a:r>
            <a:endParaRPr lang="es-MX" sz="20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s-MX" sz="2000" b="1" i="0" dirty="0">
                <a:solidFill>
                  <a:srgbClr val="404040"/>
                </a:solidFill>
                <a:effectLst/>
                <a:latin typeface="DeepSeek-CJK-patch"/>
              </a:rPr>
              <a:t>Detección de anomalías en señales pulsadas (pulsos faltantes, variaciones inesperadas)</a:t>
            </a:r>
            <a:endParaRPr lang="es-MX" sz="20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457200" indent="-4572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endParaRPr lang="es-MX" sz="2000" b="1" dirty="0">
              <a:solidFill>
                <a:srgbClr val="404040"/>
              </a:solidFill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s-MX" sz="2000" dirty="0">
                <a:solidFill>
                  <a:srgbClr val="404040"/>
                </a:solidFill>
                <a:latin typeface="DeepSeek-CJK-patch"/>
              </a:rPr>
              <a:t>Los podemos ver tanto con el RTSA como con el OSCILOSCOPIO.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961236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7DDD20D-4B29-52FE-9E80-2111FAA02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4" y="466311"/>
            <a:ext cx="10402752" cy="59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70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90B6ECC-F2FB-C4C3-0A99-324E7BAD9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54" y="717755"/>
            <a:ext cx="10673491" cy="517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8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18A26-A394-1C7D-894C-3DD9C6A26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44605B2-926A-CD0E-7306-7F4A3D12D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7354" y="126576"/>
            <a:ext cx="9812593" cy="414199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r>
              <a:rPr lang="es-AR" dirty="0"/>
              <a:t>Parámetros que vamos a ver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DAE4558-01DB-3B33-B0CB-5108ADE8BC2C}"/>
              </a:ext>
            </a:extLst>
          </p:cNvPr>
          <p:cNvSpPr txBox="1"/>
          <p:nvPr/>
        </p:nvSpPr>
        <p:spPr>
          <a:xfrm>
            <a:off x="361336" y="1128512"/>
            <a:ext cx="10778611" cy="5812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372"/>
              </a:spcBef>
              <a:spcAft>
                <a:spcPts val="1029"/>
              </a:spcAft>
              <a:buNone/>
            </a:pPr>
            <a:r>
              <a:rPr lang="es-MX" sz="2000" b="1" u="sng" dirty="0">
                <a:solidFill>
                  <a:schemeClr val="accent1"/>
                </a:solidFill>
              </a:rPr>
              <a:t>Parámetros en el dominio del tiempo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es-MX" sz="2000" b="1" i="0" dirty="0">
                <a:solidFill>
                  <a:srgbClr val="404040"/>
                </a:solidFill>
                <a:effectLst/>
                <a:latin typeface="DeepSeek-CJK-patch"/>
              </a:rPr>
              <a:t>PT.1 Duración del pulso (Pulse Width, PW):</a:t>
            </a:r>
          </a:p>
          <a:p>
            <a:pPr marL="342900" indent="-342900"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El ancho de pulso de 10 microsegundos es el que vamos a usar por defecto.  Puede que no sea siempre 10 microsegundos y es lo que queremos saber. Cual es la dispersión que el HW introduce. Esto lo mide el RTSA. Hace un Histograma de </a:t>
            </a:r>
            <a:r>
              <a:rPr lang="es-MX" sz="2000" b="0" i="0">
                <a:solidFill>
                  <a:srgbClr val="404040"/>
                </a:solidFill>
                <a:effectLst/>
                <a:latin typeface="DeepSeek-CJK-patch"/>
              </a:rPr>
              <a:t>este parámetro.</a:t>
            </a:r>
            <a:endParaRPr lang="es-MX" sz="2000" b="1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    En SAR, suele usarse </a:t>
            </a:r>
            <a:r>
              <a:rPr lang="es-MX" sz="2000" b="1" i="0" dirty="0">
                <a:solidFill>
                  <a:srgbClr val="404040"/>
                </a:solidFill>
                <a:effectLst/>
                <a:latin typeface="DeepSeek-CJK-patch"/>
              </a:rPr>
              <a:t>compresión de pulsos</a:t>
            </a: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 (</a:t>
            </a:r>
            <a:r>
              <a:rPr lang="es-MX" sz="2000" b="0" i="0" dirty="0" err="1">
                <a:solidFill>
                  <a:srgbClr val="404040"/>
                </a:solidFill>
                <a:effectLst/>
                <a:latin typeface="DeepSeek-CJK-patch"/>
              </a:rPr>
              <a:t>e.g</a:t>
            </a: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., chirp) para mantener alta resolución sin perder energía.</a:t>
            </a:r>
          </a:p>
          <a:p>
            <a:pPr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404040"/>
                </a:solidFill>
                <a:latin typeface="DeepSeek-CJK-patch"/>
              </a:rPr>
              <a:t>Cada pulso tiene su duración de pulso. Se puede sacar una estadística para N pulsos durante un tiempo t0 para ver cómo varía el ancho del pulso.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Importante para determinar la energía del pulso y la resolución en rango.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s-MX" sz="20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En SAR, suele usarse </a:t>
            </a:r>
            <a:r>
              <a:rPr lang="es-MX" sz="2000" b="1" i="0" dirty="0">
                <a:solidFill>
                  <a:srgbClr val="404040"/>
                </a:solidFill>
                <a:effectLst/>
                <a:latin typeface="DeepSeek-CJK-patch"/>
              </a:rPr>
              <a:t>pulsos largos con modulación chirp</a:t>
            </a: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 (para alta resolución mediante compresión).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s-MX" sz="2000" b="1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MX" sz="2000" b="1" i="0" dirty="0">
                <a:solidFill>
                  <a:srgbClr val="404040"/>
                </a:solidFill>
                <a:effectLst/>
                <a:latin typeface="DeepSeek-CJK-patch"/>
              </a:rPr>
              <a:t>Configuración RSA6114A</a:t>
            </a: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: Usar medición de "Pulse Width" en modo </a:t>
            </a:r>
            <a:r>
              <a:rPr lang="es-MX" sz="2000" b="1" i="0" dirty="0">
                <a:solidFill>
                  <a:srgbClr val="404040"/>
                </a:solidFill>
                <a:effectLst/>
                <a:latin typeface="DeepSeek-CJK-patch"/>
              </a:rPr>
              <a:t>Time </a:t>
            </a:r>
            <a:r>
              <a:rPr lang="es-MX" sz="2000" b="1" i="0" dirty="0" err="1">
                <a:solidFill>
                  <a:srgbClr val="404040"/>
                </a:solidFill>
                <a:effectLst/>
                <a:latin typeface="DeepSeek-CJK-patch"/>
              </a:rPr>
              <a:t>Domain</a:t>
            </a:r>
            <a:r>
              <a:rPr lang="es-MX" sz="2000" b="1" i="0" dirty="0">
                <a:solidFill>
                  <a:srgbClr val="404040"/>
                </a:solidFill>
                <a:effectLst/>
                <a:latin typeface="DeepSeek-CJK-patch"/>
              </a:rPr>
              <a:t> Power vs Time</a:t>
            </a: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</a:p>
          <a:p>
            <a:pPr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endParaRPr lang="es-MX" sz="20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s-MX" sz="2000" dirty="0">
                <a:solidFill>
                  <a:srgbClr val="404040"/>
                </a:solidFill>
                <a:latin typeface="DeepSeek-CJK-patch"/>
              </a:rPr>
              <a:t>Los podemos ver tanto con el RTSA como con el OSCILOSCOPIO.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16505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F53A7-88B6-E8D2-5232-4DDA0F0FB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9A64685-249D-B6C3-1267-C4D90D652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7355" y="126576"/>
            <a:ext cx="9144000" cy="414199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r>
              <a:rPr lang="es-AR" dirty="0"/>
              <a:t>Parámetros que vamos a ver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6350658-E597-251F-8391-8BD3C097D15E}"/>
              </a:ext>
            </a:extLst>
          </p:cNvPr>
          <p:cNvSpPr txBox="1"/>
          <p:nvPr/>
        </p:nvSpPr>
        <p:spPr>
          <a:xfrm>
            <a:off x="361336" y="1128512"/>
            <a:ext cx="11469328" cy="529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372"/>
              </a:spcBef>
              <a:spcAft>
                <a:spcPts val="1029"/>
              </a:spcAft>
            </a:pPr>
            <a:r>
              <a:rPr lang="es-MX" sz="2000" b="1" u="sng" dirty="0">
                <a:solidFill>
                  <a:schemeClr val="accent1"/>
                </a:solidFill>
              </a:rPr>
              <a:t>Parámetros en el dominio del tiempo</a:t>
            </a:r>
          </a:p>
          <a:p>
            <a:pPr>
              <a:spcBef>
                <a:spcPts val="1372"/>
              </a:spcBef>
              <a:spcAft>
                <a:spcPts val="1029"/>
              </a:spcAft>
            </a:pPr>
            <a:endParaRPr lang="es-MX" sz="2000" b="1" u="sng" dirty="0">
              <a:solidFill>
                <a:schemeClr val="accent1"/>
              </a:solidFill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s-MX" sz="2000" b="1" i="0" dirty="0">
                <a:solidFill>
                  <a:srgbClr val="404040"/>
                </a:solidFill>
                <a:effectLst/>
                <a:latin typeface="DeepSeek-CJK-patch"/>
              </a:rPr>
              <a:t>PT.2 Período de repetición de pulso (Pulse Repetition Interval, PRI)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Debe ser lo suficientemente alta para evitar </a:t>
            </a:r>
            <a:r>
              <a:rPr lang="es-MX" sz="2000" b="1" i="0" dirty="0" err="1">
                <a:solidFill>
                  <a:srgbClr val="404040"/>
                </a:solidFill>
                <a:effectLst/>
                <a:latin typeface="DeepSeek-CJK-patch"/>
              </a:rPr>
              <a:t>aliasing</a:t>
            </a:r>
            <a:r>
              <a:rPr lang="es-MX" sz="2000" b="1" i="0" dirty="0">
                <a:solidFill>
                  <a:srgbClr val="404040"/>
                </a:solidFill>
                <a:effectLst/>
                <a:latin typeface="DeepSeek-CJK-patch"/>
              </a:rPr>
              <a:t> en </a:t>
            </a:r>
            <a:r>
              <a:rPr lang="es-MX" sz="2000" b="1" i="0" dirty="0" err="1">
                <a:solidFill>
                  <a:srgbClr val="404040"/>
                </a:solidFill>
                <a:effectLst/>
                <a:latin typeface="DeepSeek-CJK-patch"/>
              </a:rPr>
              <a:t>azimuth</a:t>
            </a: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 (Nyquist Doppler).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s-MX" sz="20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MX" sz="2000" b="1" i="0" dirty="0">
                <a:solidFill>
                  <a:srgbClr val="404040"/>
                </a:solidFill>
                <a:effectLst/>
                <a:latin typeface="DeepSeek-CJK-patch"/>
              </a:rPr>
              <a:t>Configuración</a:t>
            </a: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: Medir "PRI" (Pulse Repetition Interval) y calcular PRF = 1/PRI.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s-MX" sz="20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endParaRPr lang="es-MX" sz="20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s-MX" sz="2000" b="1" i="0" dirty="0">
                <a:solidFill>
                  <a:srgbClr val="404040"/>
                </a:solidFill>
                <a:effectLst/>
                <a:latin typeface="DeepSeek-CJK-patch"/>
              </a:rPr>
              <a:t>PT.3 Frecuencia de repetición de pulsos (PRF = 1/PRI)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404040"/>
                </a:solidFill>
                <a:effectLst/>
                <a:latin typeface="DeepSeek-CJK-patch"/>
              </a:rPr>
              <a:t>Debe ser lo suficientemente alta para: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404040"/>
                </a:solidFill>
                <a:effectLst/>
                <a:latin typeface="DeepSeek-CJK-patch"/>
              </a:rPr>
              <a:t>Evitar </a:t>
            </a:r>
            <a:r>
              <a:rPr lang="es-MX" b="1" i="0" dirty="0" err="1">
                <a:solidFill>
                  <a:srgbClr val="404040"/>
                </a:solidFill>
                <a:effectLst/>
                <a:latin typeface="DeepSeek-CJK-patch"/>
              </a:rPr>
              <a:t>aliasing</a:t>
            </a:r>
            <a:r>
              <a:rPr lang="es-MX" b="1" i="0" dirty="0">
                <a:solidFill>
                  <a:srgbClr val="404040"/>
                </a:solidFill>
                <a:effectLst/>
                <a:latin typeface="DeepSeek-CJK-patch"/>
              </a:rPr>
              <a:t> en </a:t>
            </a:r>
            <a:r>
              <a:rPr lang="es-MX" b="1" i="0" dirty="0" err="1">
                <a:solidFill>
                  <a:srgbClr val="404040"/>
                </a:solidFill>
                <a:effectLst/>
                <a:latin typeface="DeepSeek-CJK-patch"/>
              </a:rPr>
              <a:t>azimuth</a:t>
            </a:r>
            <a:r>
              <a:rPr lang="es-MX" b="0" i="0" dirty="0">
                <a:solidFill>
                  <a:srgbClr val="404040"/>
                </a:solidFill>
                <a:effectLst/>
                <a:latin typeface="DeepSeek-CJK-patch"/>
              </a:rPr>
              <a:t> (muestreo adecuado de la velocidad de la plataforma).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404040"/>
                </a:solidFill>
                <a:effectLst/>
                <a:latin typeface="DeepSeek-CJK-patch"/>
              </a:rPr>
              <a:t>Cumplir con el </a:t>
            </a:r>
            <a:r>
              <a:rPr lang="es-MX" b="1" i="0" dirty="0">
                <a:solidFill>
                  <a:srgbClr val="404040"/>
                </a:solidFill>
                <a:effectLst/>
                <a:latin typeface="DeepSeek-CJK-patch"/>
              </a:rPr>
              <a:t>teorema de Nyquist</a:t>
            </a:r>
            <a:r>
              <a:rPr lang="es-MX" b="0" i="0" dirty="0">
                <a:solidFill>
                  <a:srgbClr val="404040"/>
                </a:solidFill>
                <a:effectLst/>
                <a:latin typeface="DeepSeek-CJK-patch"/>
              </a:rPr>
              <a:t> para la señal Doppler.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404040"/>
                </a:solidFill>
                <a:effectLst/>
                <a:latin typeface="DeepSeek-CJK-patch"/>
              </a:rPr>
              <a:t>Pero no tan alta que cause </a:t>
            </a:r>
            <a:r>
              <a:rPr lang="es-MX" b="1" i="0" dirty="0">
                <a:solidFill>
                  <a:srgbClr val="404040"/>
                </a:solidFill>
                <a:effectLst/>
                <a:latin typeface="DeepSeek-CJK-patch"/>
              </a:rPr>
              <a:t>ambigüedades en rango</a:t>
            </a:r>
            <a:r>
              <a:rPr lang="es-MX" b="0" i="0" dirty="0">
                <a:solidFill>
                  <a:srgbClr val="404040"/>
                </a:solidFill>
                <a:effectLst/>
                <a:latin typeface="DeepSeek-CJK-patch"/>
              </a:rPr>
              <a:t> (solapamiento de ecos de pulsos consecutivos).</a:t>
            </a:r>
          </a:p>
        </p:txBody>
      </p:sp>
    </p:spTree>
    <p:extLst>
      <p:ext uri="{BB962C8B-B14F-4D97-AF65-F5344CB8AC3E}">
        <p14:creationId xmlns:p14="http://schemas.microsoft.com/office/powerpoint/2010/main" val="314708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ED090-85DC-8741-0523-D35AB03E4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85A5BF4-B706-2C9B-FE65-AB9188C81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7355" y="126576"/>
            <a:ext cx="9144000" cy="414199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r>
              <a:rPr lang="es-AR" dirty="0"/>
              <a:t>Parámetros que vamos a ver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12AB6E9-7F59-51F0-B767-FBAAF367AB26}"/>
              </a:ext>
            </a:extLst>
          </p:cNvPr>
          <p:cNvSpPr txBox="1"/>
          <p:nvPr/>
        </p:nvSpPr>
        <p:spPr>
          <a:xfrm>
            <a:off x="361336" y="1128512"/>
            <a:ext cx="11469328" cy="5171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372"/>
              </a:spcBef>
              <a:spcAft>
                <a:spcPts val="1029"/>
              </a:spcAft>
              <a:buNone/>
            </a:pPr>
            <a:r>
              <a:rPr lang="es-MX" sz="2000" b="1" u="sng" dirty="0">
                <a:solidFill>
                  <a:schemeClr val="accent1"/>
                </a:solidFill>
              </a:rPr>
              <a:t>Parámetros en el dominio del tiempo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endParaRPr lang="es-MX" sz="2000" b="1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s-MX" sz="2000" b="1" i="0" u="sng" dirty="0">
                <a:solidFill>
                  <a:srgbClr val="404040"/>
                </a:solidFill>
                <a:effectLst/>
                <a:latin typeface="DeepSeek-CJK-patch"/>
              </a:rPr>
              <a:t>PT.4 Estabilidad de PRF/PRI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s-MX" sz="20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Cualquier </a:t>
            </a:r>
            <a:r>
              <a:rPr lang="es-MX" sz="2000" b="1" i="0" dirty="0" err="1">
                <a:solidFill>
                  <a:srgbClr val="404040"/>
                </a:solidFill>
                <a:effectLst/>
                <a:latin typeface="DeepSeek-CJK-patch"/>
              </a:rPr>
              <a:t>jitter</a:t>
            </a: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 (variaciones temporales) en la PRF degrada la formación de la imagen SAR.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s-MX" sz="20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MX" sz="2000" b="1" i="0" dirty="0">
                <a:solidFill>
                  <a:srgbClr val="404040"/>
                </a:solidFill>
                <a:effectLst/>
                <a:latin typeface="DeepSeek-CJK-patch"/>
              </a:rPr>
              <a:t>Configuración</a:t>
            </a: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: Usar </a:t>
            </a:r>
            <a:r>
              <a:rPr lang="es-MX" sz="2000" b="1" i="0" dirty="0">
                <a:solidFill>
                  <a:srgbClr val="404040"/>
                </a:solidFill>
                <a:effectLst/>
                <a:latin typeface="DeepSeek-CJK-patch"/>
              </a:rPr>
              <a:t>Pulse-to-Pulse Time </a:t>
            </a:r>
            <a:r>
              <a:rPr lang="es-MX" sz="2000" b="1" i="0" dirty="0" err="1">
                <a:solidFill>
                  <a:srgbClr val="404040"/>
                </a:solidFill>
                <a:effectLst/>
                <a:latin typeface="DeepSeek-CJK-patch"/>
              </a:rPr>
              <a:t>Stability</a:t>
            </a: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 o histogramas de PRI.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endParaRPr lang="es-MX" sz="20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s-MX" sz="2000" b="1" i="0" u="sng" dirty="0">
                <a:solidFill>
                  <a:srgbClr val="404040"/>
                </a:solidFill>
                <a:effectLst/>
                <a:latin typeface="DeepSeek-CJK-patch"/>
              </a:rPr>
              <a:t>PT.5 Forma del pulso (Chirp </a:t>
            </a:r>
            <a:r>
              <a:rPr lang="es-MX" sz="2000" b="1" i="0" u="sng" dirty="0" err="1">
                <a:solidFill>
                  <a:srgbClr val="404040"/>
                </a:solidFill>
                <a:effectLst/>
                <a:latin typeface="DeepSeek-CJK-patch"/>
              </a:rPr>
              <a:t>Linearity</a:t>
            </a:r>
            <a:r>
              <a:rPr lang="es-MX" sz="2000" b="1" i="0" u="sng" dirty="0">
                <a:solidFill>
                  <a:srgbClr val="404040"/>
                </a:solidFill>
                <a:effectLst/>
                <a:latin typeface="DeepSeek-CJK-patch"/>
              </a:rPr>
              <a:t>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endParaRPr lang="es-MX" sz="2000" b="1" i="0" u="sng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SAR depende de pulsos </a:t>
            </a:r>
            <a:r>
              <a:rPr lang="es-MX" sz="2000" b="1" i="0" dirty="0">
                <a:solidFill>
                  <a:srgbClr val="404040"/>
                </a:solidFill>
                <a:effectLst/>
                <a:latin typeface="DeepSeek-CJK-patch"/>
              </a:rPr>
              <a:t>linealmente modulados en frecuencia (LFM)</a:t>
            </a: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No linealidades causan </a:t>
            </a:r>
            <a:r>
              <a:rPr lang="es-MX" sz="2000" b="1" i="0" dirty="0">
                <a:solidFill>
                  <a:srgbClr val="404040"/>
                </a:solidFill>
                <a:effectLst/>
                <a:latin typeface="DeepSeek-CJK-patch"/>
              </a:rPr>
              <a:t>ensanchamiento del lóbulo principal</a:t>
            </a: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 (mala resolución).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MX" sz="2000" b="1" i="0" dirty="0">
                <a:solidFill>
                  <a:srgbClr val="404040"/>
                </a:solidFill>
                <a:effectLst/>
                <a:latin typeface="DeepSeek-CJK-patch"/>
              </a:rPr>
              <a:t>Configuración</a:t>
            </a: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: Usar "Chirp </a:t>
            </a:r>
            <a:r>
              <a:rPr lang="es-MX" sz="2000" b="0" i="0" dirty="0" err="1">
                <a:solidFill>
                  <a:srgbClr val="404040"/>
                </a:solidFill>
                <a:effectLst/>
                <a:latin typeface="DeepSeek-CJK-patch"/>
              </a:rPr>
              <a:t>Linearity</a:t>
            </a: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 Analysis" en OPT 20 (evalúa la derivada de fase).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endParaRPr lang="es-MX" sz="2000" b="1" i="0" dirty="0">
              <a:solidFill>
                <a:srgbClr val="404040"/>
              </a:solidFill>
              <a:effectLst/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260620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A71B6-16D5-A12B-0B21-49BE484E9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A72DDFF-AAE8-CA78-76FD-BACC5C8A0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7355" y="126576"/>
            <a:ext cx="9144000" cy="414199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r>
              <a:rPr lang="es-AR" dirty="0"/>
              <a:t>Parámetros que vamos a ver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65F6EF4-5DDD-0DD9-6442-C50FF5F2D99D}"/>
              </a:ext>
            </a:extLst>
          </p:cNvPr>
          <p:cNvSpPr txBox="1"/>
          <p:nvPr/>
        </p:nvSpPr>
        <p:spPr>
          <a:xfrm>
            <a:off x="361336" y="1128512"/>
            <a:ext cx="11469328" cy="4542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372"/>
              </a:spcBef>
              <a:spcAft>
                <a:spcPts val="1029"/>
              </a:spcAft>
              <a:buNone/>
            </a:pPr>
            <a:r>
              <a:rPr lang="es-MX" sz="2000" b="1" u="sng" dirty="0">
                <a:solidFill>
                  <a:schemeClr val="accent1"/>
                </a:solidFill>
              </a:rPr>
              <a:t>Parámetros en el dominio del tiempo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endParaRPr lang="es-MX" sz="2000" b="1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s-MX" sz="2000" b="1" i="0" u="sng" dirty="0">
                <a:solidFill>
                  <a:srgbClr val="404040"/>
                </a:solidFill>
                <a:effectLst/>
                <a:latin typeface="DeepSeek-CJK-patch"/>
              </a:rPr>
              <a:t>PT.6 Ciclo de trabajo (</a:t>
            </a:r>
            <a:r>
              <a:rPr lang="es-MX" sz="2000" b="1" i="0" u="sng" dirty="0" err="1">
                <a:solidFill>
                  <a:srgbClr val="404040"/>
                </a:solidFill>
                <a:effectLst/>
                <a:latin typeface="DeepSeek-CJK-patch"/>
              </a:rPr>
              <a:t>Duty</a:t>
            </a:r>
            <a:r>
              <a:rPr lang="es-MX" sz="2000" b="1" i="0" u="sng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s-MX" sz="2000" b="1" i="0" u="sng" dirty="0" err="1">
                <a:solidFill>
                  <a:srgbClr val="404040"/>
                </a:solidFill>
                <a:effectLst/>
                <a:latin typeface="DeepSeek-CJK-patch"/>
              </a:rPr>
              <a:t>Cycle</a:t>
            </a:r>
            <a:r>
              <a:rPr lang="es-MX" sz="2000" b="1" i="0" u="sng" dirty="0">
                <a:solidFill>
                  <a:srgbClr val="404040"/>
                </a:solidFill>
                <a:effectLst/>
                <a:latin typeface="DeepSeek-CJK-patch"/>
              </a:rPr>
              <a:t>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El </a:t>
            </a:r>
            <a:r>
              <a:rPr lang="es-MX" sz="2000" b="1" i="0" dirty="0">
                <a:solidFill>
                  <a:srgbClr val="404040"/>
                </a:solidFill>
                <a:effectLst/>
                <a:latin typeface="DeepSeek-CJK-patch"/>
              </a:rPr>
              <a:t>ciclo de trabajo</a:t>
            </a: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 (</a:t>
            </a:r>
            <a:r>
              <a:rPr lang="es-MX" sz="2000" b="0" i="1" dirty="0" err="1">
                <a:solidFill>
                  <a:srgbClr val="404040"/>
                </a:solidFill>
                <a:effectLst/>
                <a:latin typeface="DeepSeek-CJK-patch"/>
              </a:rPr>
              <a:t>duty</a:t>
            </a:r>
            <a:r>
              <a:rPr lang="es-MX" sz="2000" b="0" i="1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s-MX" sz="2000" b="0" i="1" dirty="0" err="1">
                <a:solidFill>
                  <a:srgbClr val="404040"/>
                </a:solidFill>
                <a:effectLst/>
                <a:latin typeface="DeepSeek-CJK-patch"/>
              </a:rPr>
              <a:t>cycle</a:t>
            </a: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 en inglés) de una señal periódica es una medida que indica la relación entre el tiempo en que la señal está activa (en nivel alto) y el período total de la señal. Se expresa generalmente como un porcentaje.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s-MX" sz="20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s-MX" sz="2000" b="1" i="0" u="sng" dirty="0">
                <a:solidFill>
                  <a:srgbClr val="404040"/>
                </a:solidFill>
                <a:effectLst/>
                <a:latin typeface="DeepSeek-CJK-patch"/>
              </a:rPr>
              <a:t>PT.7 Tiempos de subida/bajada (</a:t>
            </a:r>
            <a:r>
              <a:rPr lang="es-MX" sz="2000" b="1" i="0" u="sng" dirty="0" err="1">
                <a:solidFill>
                  <a:srgbClr val="404040"/>
                </a:solidFill>
                <a:effectLst/>
                <a:latin typeface="DeepSeek-CJK-patch"/>
              </a:rPr>
              <a:t>Rise</a:t>
            </a:r>
            <a:r>
              <a:rPr lang="es-MX" sz="2000" b="1" i="0" u="sng" dirty="0">
                <a:solidFill>
                  <a:srgbClr val="404040"/>
                </a:solidFill>
                <a:effectLst/>
                <a:latin typeface="DeepSeek-CJK-patch"/>
              </a:rPr>
              <a:t>/</a:t>
            </a:r>
            <a:r>
              <a:rPr lang="es-MX" sz="2000" b="1" i="0" u="sng" dirty="0" err="1">
                <a:solidFill>
                  <a:srgbClr val="404040"/>
                </a:solidFill>
                <a:effectLst/>
                <a:latin typeface="DeepSeek-CJK-patch"/>
              </a:rPr>
              <a:t>Fall</a:t>
            </a:r>
            <a:r>
              <a:rPr lang="es-MX" sz="2000" b="1" i="0" u="sng" dirty="0">
                <a:solidFill>
                  <a:srgbClr val="404040"/>
                </a:solidFill>
                <a:effectLst/>
                <a:latin typeface="DeepSeek-CJK-patch"/>
              </a:rPr>
              <a:t> Time)</a:t>
            </a:r>
          </a:p>
          <a:p>
            <a:pPr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El </a:t>
            </a:r>
            <a:r>
              <a:rPr lang="es-MX" sz="2000" b="1" i="0" dirty="0">
                <a:solidFill>
                  <a:srgbClr val="404040"/>
                </a:solidFill>
                <a:effectLst/>
                <a:latin typeface="DeepSeek-CJK-patch"/>
              </a:rPr>
              <a:t>tiempo de subida</a:t>
            </a: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 (</a:t>
            </a:r>
            <a:r>
              <a:rPr lang="es-MX" sz="2000" b="0" i="1" dirty="0" err="1">
                <a:solidFill>
                  <a:srgbClr val="404040"/>
                </a:solidFill>
                <a:effectLst/>
                <a:latin typeface="DeepSeek-CJK-patch"/>
              </a:rPr>
              <a:t>rise</a:t>
            </a:r>
            <a:r>
              <a:rPr lang="es-MX" sz="2000" b="0" i="1" dirty="0">
                <a:solidFill>
                  <a:srgbClr val="404040"/>
                </a:solidFill>
                <a:effectLst/>
                <a:latin typeface="DeepSeek-CJK-patch"/>
              </a:rPr>
              <a:t> time</a:t>
            </a: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, </a:t>
            </a:r>
            <a:r>
              <a:rPr lang="es-MX" sz="2000" b="0" dirty="0" err="1">
                <a:solidFill>
                  <a:srgbClr val="404040"/>
                </a:solidFill>
                <a:effectLst/>
                <a:latin typeface="KaTeX_Main"/>
              </a:rPr>
              <a:t>tr</a:t>
            </a:r>
            <a:r>
              <a:rPr lang="es-MX" sz="2000" b="0" i="1" dirty="0" err="1">
                <a:solidFill>
                  <a:srgbClr val="404040"/>
                </a:solidFill>
                <a:effectLst/>
                <a:latin typeface="KaTeX_Math"/>
              </a:rPr>
              <a:t>tr</a:t>
            </a:r>
            <a:r>
              <a:rPr lang="es-MX" sz="2000" b="0" dirty="0">
                <a:solidFill>
                  <a:srgbClr val="404040"/>
                </a:solidFill>
                <a:effectLst/>
                <a:latin typeface="KaTeX_Main"/>
              </a:rPr>
              <a:t>​</a:t>
            </a: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) y el </a:t>
            </a:r>
            <a:r>
              <a:rPr lang="es-MX" sz="2000" b="1" i="0" dirty="0">
                <a:solidFill>
                  <a:srgbClr val="404040"/>
                </a:solidFill>
                <a:effectLst/>
                <a:latin typeface="DeepSeek-CJK-patch"/>
              </a:rPr>
              <a:t>tiempo de bajada</a:t>
            </a: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 (</a:t>
            </a:r>
            <a:r>
              <a:rPr lang="es-MX" sz="2000" b="0" i="1" dirty="0" err="1">
                <a:solidFill>
                  <a:srgbClr val="404040"/>
                </a:solidFill>
                <a:effectLst/>
                <a:latin typeface="DeepSeek-CJK-patch"/>
              </a:rPr>
              <a:t>fall</a:t>
            </a:r>
            <a:r>
              <a:rPr lang="es-MX" sz="2000" b="0" i="1" dirty="0">
                <a:solidFill>
                  <a:srgbClr val="404040"/>
                </a:solidFill>
                <a:effectLst/>
                <a:latin typeface="DeepSeek-CJK-patch"/>
              </a:rPr>
              <a:t> time</a:t>
            </a: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, </a:t>
            </a:r>
            <a:r>
              <a:rPr lang="es-MX" sz="2000" b="0" dirty="0" err="1">
                <a:solidFill>
                  <a:srgbClr val="404040"/>
                </a:solidFill>
                <a:effectLst/>
                <a:latin typeface="KaTeX_Main"/>
              </a:rPr>
              <a:t>tf</a:t>
            </a:r>
            <a:r>
              <a:rPr lang="es-MX" sz="2000" b="0" i="1" dirty="0" err="1">
                <a:solidFill>
                  <a:srgbClr val="404040"/>
                </a:solidFill>
                <a:effectLst/>
                <a:latin typeface="KaTeX_Math"/>
              </a:rPr>
              <a:t>tf</a:t>
            </a:r>
            <a:r>
              <a:rPr lang="es-MX" sz="2000" b="0" dirty="0">
                <a:solidFill>
                  <a:srgbClr val="404040"/>
                </a:solidFill>
                <a:effectLst/>
                <a:latin typeface="KaTeX_Main"/>
              </a:rPr>
              <a:t>​</a:t>
            </a: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) son parámetros clave para describir cómo una señal eléctrica </a:t>
            </a:r>
            <a:r>
              <a:rPr lang="es-MX" sz="2000" b="0" i="0" dirty="0" err="1">
                <a:solidFill>
                  <a:srgbClr val="404040"/>
                </a:solidFill>
                <a:effectLst/>
                <a:latin typeface="DeepSeek-CJK-patch"/>
              </a:rPr>
              <a:t>transiciona</a:t>
            </a: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 entre niveles bajo y alto (y viceversa). Estos tiempos son especialmente importantes en señales digitales, pulsos y sistemas de alta frecuencia, ya que afectan la integridad de la señal y el rendimiento de los circuitos.</a:t>
            </a:r>
            <a:endParaRPr lang="es-MX" sz="2000" dirty="0">
              <a:solidFill>
                <a:srgbClr val="404040"/>
              </a:solidFill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s-MX" sz="2000" b="1" i="0" u="sng" dirty="0">
                <a:solidFill>
                  <a:srgbClr val="404040"/>
                </a:solidFill>
                <a:effectLst/>
                <a:latin typeface="DeepSeek-CJK-patch"/>
              </a:rPr>
              <a:t>PT.8 </a:t>
            </a:r>
            <a:r>
              <a:rPr lang="es-MX" sz="2000" b="1" i="0" u="sng" dirty="0" err="1">
                <a:solidFill>
                  <a:srgbClr val="404040"/>
                </a:solidFill>
                <a:effectLst/>
                <a:latin typeface="DeepSeek-CJK-patch"/>
              </a:rPr>
              <a:t>Overshoot</a:t>
            </a:r>
            <a:r>
              <a:rPr lang="es-MX" sz="2000" b="1" i="0" u="sng" dirty="0">
                <a:solidFill>
                  <a:srgbClr val="404040"/>
                </a:solidFill>
                <a:effectLst/>
                <a:latin typeface="DeepSeek-CJK-patch"/>
              </a:rPr>
              <a:t> y </a:t>
            </a:r>
            <a:r>
              <a:rPr lang="es-MX" sz="2000" b="1" i="0" u="sng" dirty="0" err="1">
                <a:solidFill>
                  <a:srgbClr val="404040"/>
                </a:solidFill>
                <a:effectLst/>
                <a:latin typeface="DeepSeek-CJK-patch"/>
              </a:rPr>
              <a:t>ringing</a:t>
            </a:r>
            <a:r>
              <a:rPr lang="es-MX" sz="2000" b="1" i="0" u="sng" dirty="0">
                <a:solidFill>
                  <a:srgbClr val="404040"/>
                </a:solidFill>
                <a:effectLst/>
                <a:latin typeface="DeepSeek-CJK-patch"/>
              </a:rPr>
              <a:t> (</a:t>
            </a:r>
            <a:r>
              <a:rPr lang="es-MX" sz="2000" b="1" i="0" u="sng" dirty="0" err="1">
                <a:solidFill>
                  <a:srgbClr val="404040"/>
                </a:solidFill>
                <a:effectLst/>
                <a:latin typeface="DeepSeek-CJK-patch"/>
              </a:rPr>
              <a:t>sobreimpulsos</a:t>
            </a:r>
            <a:r>
              <a:rPr lang="es-MX" sz="2000" b="1" i="0" u="sng" dirty="0">
                <a:solidFill>
                  <a:srgbClr val="404040"/>
                </a:solidFill>
                <a:effectLst/>
                <a:latin typeface="DeepSeek-CJK-patch"/>
              </a:rPr>
              <a:t> y oscilaciones en los flancos del pulso)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DB7A230-0B2F-8668-B74B-2B1C95018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557" y="1128512"/>
            <a:ext cx="3658111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82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D25A8-66D0-4974-D24F-F64B7EB4B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DF87785E-4961-FD33-AEDA-42DF9F2DF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7355" y="126576"/>
            <a:ext cx="9144000" cy="414199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r>
              <a:rPr lang="es-AR" dirty="0"/>
              <a:t>Parámetros que vamos a ver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4AC05BF-DFE1-AA08-D5B9-3E2180C928AF}"/>
              </a:ext>
            </a:extLst>
          </p:cNvPr>
          <p:cNvSpPr txBox="1"/>
          <p:nvPr/>
        </p:nvSpPr>
        <p:spPr>
          <a:xfrm>
            <a:off x="361336" y="1138344"/>
            <a:ext cx="4859593" cy="559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372"/>
              </a:spcBef>
              <a:spcAft>
                <a:spcPts val="1029"/>
              </a:spcAft>
              <a:buNone/>
            </a:pPr>
            <a:r>
              <a:rPr lang="es-MX" sz="2000" b="1" u="sng" dirty="0">
                <a:solidFill>
                  <a:schemeClr val="accent1"/>
                </a:solidFill>
              </a:rPr>
              <a:t>Parámetros en el dominio del tiempo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endParaRPr lang="es-MX" sz="2000" b="1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s-MX" sz="2000" b="1" i="0" u="sng" dirty="0">
                <a:solidFill>
                  <a:srgbClr val="404040"/>
                </a:solidFill>
                <a:effectLst/>
                <a:latin typeface="DeepSeek-CJK-patch"/>
              </a:rPr>
              <a:t>PT.9 Estabilidad de amplitud entre pulsos (Pulse-to-Pulse </a:t>
            </a:r>
            <a:r>
              <a:rPr lang="es-MX" sz="2000" b="1" i="0" u="sng" dirty="0" err="1">
                <a:solidFill>
                  <a:srgbClr val="404040"/>
                </a:solidFill>
                <a:effectLst/>
                <a:latin typeface="DeepSeek-CJK-patch"/>
              </a:rPr>
              <a:t>Amplitude</a:t>
            </a:r>
            <a:r>
              <a:rPr lang="es-MX" sz="2000" b="1" i="0" u="sng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s-MX" sz="2000" b="1" i="0" u="sng" dirty="0" err="1">
                <a:solidFill>
                  <a:srgbClr val="404040"/>
                </a:solidFill>
                <a:effectLst/>
                <a:latin typeface="DeepSeek-CJK-patch"/>
              </a:rPr>
              <a:t>Variation</a:t>
            </a:r>
            <a:r>
              <a:rPr lang="es-MX" sz="2000" b="1" i="0" u="sng" dirty="0">
                <a:solidFill>
                  <a:srgbClr val="404040"/>
                </a:solidFill>
                <a:effectLst/>
                <a:latin typeface="DeepSeek-CJK-patch"/>
              </a:rPr>
              <a:t>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s-MX" sz="20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just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La </a:t>
            </a:r>
            <a:r>
              <a:rPr lang="es-MX" sz="2000" b="1" i="0" dirty="0">
                <a:solidFill>
                  <a:srgbClr val="404040"/>
                </a:solidFill>
                <a:effectLst/>
                <a:latin typeface="DeepSeek-CJK-patch"/>
              </a:rPr>
              <a:t>estabilidad de amplitud entre pulsos</a:t>
            </a: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 (también llamada </a:t>
            </a:r>
            <a:r>
              <a:rPr lang="es-MX" sz="2000" b="0" i="1" dirty="0">
                <a:solidFill>
                  <a:srgbClr val="404040"/>
                </a:solidFill>
                <a:effectLst/>
                <a:latin typeface="DeepSeek-CJK-patch"/>
              </a:rPr>
              <a:t>Pulse-to-Pulse </a:t>
            </a:r>
            <a:r>
              <a:rPr lang="es-MX" sz="2000" b="0" i="1" dirty="0" err="1">
                <a:solidFill>
                  <a:srgbClr val="404040"/>
                </a:solidFill>
                <a:effectLst/>
                <a:latin typeface="DeepSeek-CJK-patch"/>
              </a:rPr>
              <a:t>Amplitude</a:t>
            </a:r>
            <a:r>
              <a:rPr lang="es-MX" sz="2000" b="0" i="1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s-MX" sz="2000" b="0" i="1" dirty="0" err="1">
                <a:solidFill>
                  <a:srgbClr val="404040"/>
                </a:solidFill>
                <a:effectLst/>
                <a:latin typeface="DeepSeek-CJK-patch"/>
              </a:rPr>
              <a:t>Variation</a:t>
            </a: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 o </a:t>
            </a:r>
            <a:r>
              <a:rPr lang="es-MX" sz="2000" b="0" i="1" dirty="0">
                <a:solidFill>
                  <a:srgbClr val="404040"/>
                </a:solidFill>
                <a:effectLst/>
                <a:latin typeface="DeepSeek-CJK-patch"/>
              </a:rPr>
              <a:t>Pulse </a:t>
            </a:r>
            <a:r>
              <a:rPr lang="es-MX" sz="2000" b="0" i="1" dirty="0" err="1">
                <a:solidFill>
                  <a:srgbClr val="404040"/>
                </a:solidFill>
                <a:effectLst/>
                <a:latin typeface="DeepSeek-CJK-patch"/>
              </a:rPr>
              <a:t>Amplitude</a:t>
            </a:r>
            <a:r>
              <a:rPr lang="es-MX" sz="2000" b="0" i="1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s-MX" sz="2000" b="0" i="1" dirty="0" err="1">
                <a:solidFill>
                  <a:srgbClr val="404040"/>
                </a:solidFill>
                <a:effectLst/>
                <a:latin typeface="DeepSeek-CJK-patch"/>
              </a:rPr>
              <a:t>Jitter</a:t>
            </a: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) es una medida de la </a:t>
            </a:r>
            <a:r>
              <a:rPr lang="es-MX" sz="2000" b="1" i="0" dirty="0">
                <a:solidFill>
                  <a:srgbClr val="404040"/>
                </a:solidFill>
                <a:effectLst/>
                <a:latin typeface="DeepSeek-CJK-patch"/>
              </a:rPr>
              <a:t>consistencia en la amplitud de pulsos consecutivos</a:t>
            </a: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 en una señal periódica o tren de pulsos. Indica cuánto varía el nivel de voltaje máximo (o mínimo) de un pulso a otro, lo cual es crítico en aplicaciones como radar, comunicaciones ópticas, láseres y sistemas de medición de precisión.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s-MX" sz="2000" b="1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MX" sz="2000" b="1" i="0" dirty="0">
                <a:solidFill>
                  <a:srgbClr val="404040"/>
                </a:solidFill>
                <a:effectLst/>
                <a:latin typeface="DeepSeek-CJK-patch"/>
              </a:rPr>
              <a:t>Configuración</a:t>
            </a: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: XXX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2D21A2-8B07-5783-ACA9-DB8778774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233" y="1531947"/>
            <a:ext cx="6213329" cy="482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539ED-ABBF-0026-CE2C-C0E6D9502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2DD8597-4699-0D82-0D94-119396640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7355" y="126576"/>
            <a:ext cx="9144000" cy="414199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r>
              <a:rPr lang="es-AR" dirty="0"/>
              <a:t>Parámetros que vamos a ver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1332BDA-158A-1A20-0240-FA82645FF6A0}"/>
              </a:ext>
            </a:extLst>
          </p:cNvPr>
          <p:cNvSpPr txBox="1"/>
          <p:nvPr/>
        </p:nvSpPr>
        <p:spPr>
          <a:xfrm>
            <a:off x="361336" y="666397"/>
            <a:ext cx="11469328" cy="5873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372"/>
              </a:spcBef>
              <a:spcAft>
                <a:spcPts val="1029"/>
              </a:spcAft>
              <a:buNone/>
            </a:pPr>
            <a:r>
              <a:rPr lang="es-MX" sz="2400" b="1" u="sng" dirty="0">
                <a:solidFill>
                  <a:srgbClr val="7030A0"/>
                </a:solidFill>
              </a:rPr>
              <a:t>Parámetros en el dominio de la frecuencia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es-AR" sz="2000" b="1" i="0" dirty="0">
                <a:solidFill>
                  <a:srgbClr val="404040"/>
                </a:solidFill>
                <a:effectLst/>
                <a:latin typeface="DeepSeek-CJK-patch"/>
              </a:rPr>
              <a:t>PF.1 Ancho de banda instantáneo (</a:t>
            </a:r>
            <a:r>
              <a:rPr lang="es-AR" sz="2000" b="1" i="0" dirty="0" err="1">
                <a:solidFill>
                  <a:srgbClr val="404040"/>
                </a:solidFill>
                <a:effectLst/>
                <a:latin typeface="DeepSeek-CJK-patch"/>
              </a:rPr>
              <a:t>Instantaneous</a:t>
            </a:r>
            <a:r>
              <a:rPr lang="es-AR" sz="2000" b="1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s-AR" sz="2000" b="1" i="0" dirty="0" err="1">
                <a:solidFill>
                  <a:srgbClr val="404040"/>
                </a:solidFill>
                <a:effectLst/>
                <a:latin typeface="DeepSeek-CJK-patch"/>
              </a:rPr>
              <a:t>Bandwidth</a:t>
            </a:r>
            <a:r>
              <a:rPr lang="es-AR" sz="2000" b="1" i="0" dirty="0">
                <a:solidFill>
                  <a:srgbClr val="404040"/>
                </a:solidFill>
                <a:effectLst/>
                <a:latin typeface="DeepSeek-CJK-patch"/>
              </a:rPr>
              <a:t>, IBW)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</a:pPr>
            <a:r>
              <a:rPr lang="es-AR" b="1" i="0" dirty="0">
                <a:solidFill>
                  <a:srgbClr val="404040"/>
                </a:solidFill>
                <a:effectLst/>
                <a:latin typeface="DeepSeek-CJK-patch"/>
              </a:rPr>
              <a:t>Ancho de banda del chirp (</a:t>
            </a:r>
            <a:r>
              <a:rPr lang="es-AR" b="1" i="0" dirty="0" err="1">
                <a:solidFill>
                  <a:srgbClr val="404040"/>
                </a:solidFill>
                <a:effectLst/>
                <a:latin typeface="DeepSeek-CJK-patch"/>
              </a:rPr>
              <a:t>Bandwidth</a:t>
            </a:r>
            <a:r>
              <a:rPr lang="es-AR" b="1" i="0" dirty="0">
                <a:solidFill>
                  <a:srgbClr val="404040"/>
                </a:solidFill>
                <a:effectLst/>
                <a:latin typeface="DeepSeek-CJK-patch"/>
              </a:rPr>
              <a:t>, B)</a:t>
            </a:r>
            <a:endParaRPr lang="es-AR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s-AR" b="0" i="0" dirty="0">
                <a:solidFill>
                  <a:srgbClr val="404040"/>
                </a:solidFill>
                <a:effectLst/>
                <a:latin typeface="DeepSeek-CJK-patch"/>
              </a:rPr>
              <a:t>Define la </a:t>
            </a:r>
            <a:r>
              <a:rPr lang="es-AR" b="1" i="0" dirty="0">
                <a:solidFill>
                  <a:srgbClr val="404040"/>
                </a:solidFill>
                <a:effectLst/>
                <a:latin typeface="DeepSeek-CJK-patch"/>
              </a:rPr>
              <a:t>resolución en rango</a:t>
            </a:r>
            <a:r>
              <a:rPr lang="es-AR" b="0" i="0" dirty="0">
                <a:solidFill>
                  <a:srgbClr val="404040"/>
                </a:solidFill>
                <a:effectLst/>
                <a:latin typeface="DeepSeek-CJK-patch"/>
              </a:rPr>
              <a:t>: </a:t>
            </a:r>
            <a:r>
              <a:rPr lang="el-GR" b="0" i="0" dirty="0">
                <a:solidFill>
                  <a:srgbClr val="404040"/>
                </a:solidFill>
                <a:effectLst/>
                <a:latin typeface="KaTeX_Main"/>
              </a:rPr>
              <a:t>Δ</a:t>
            </a:r>
            <a:r>
              <a:rPr lang="es-AR" b="0" i="0" dirty="0">
                <a:solidFill>
                  <a:srgbClr val="404040"/>
                </a:solidFill>
                <a:effectLst/>
                <a:latin typeface="KaTeX_Main"/>
              </a:rPr>
              <a:t>r≈c2B</a:t>
            </a:r>
            <a:r>
              <a:rPr lang="el-GR" b="0" i="0" dirty="0">
                <a:solidFill>
                  <a:srgbClr val="404040"/>
                </a:solidFill>
                <a:effectLst/>
                <a:latin typeface="KaTeX_Main"/>
              </a:rPr>
              <a:t>Δ</a:t>
            </a:r>
            <a:r>
              <a:rPr lang="es-AR" b="0" i="1" dirty="0">
                <a:solidFill>
                  <a:srgbClr val="404040"/>
                </a:solidFill>
                <a:effectLst/>
                <a:latin typeface="KaTeX_Math"/>
              </a:rPr>
              <a:t>r</a:t>
            </a:r>
            <a:r>
              <a:rPr lang="es-AR" b="0" i="0" dirty="0">
                <a:solidFill>
                  <a:srgbClr val="404040"/>
                </a:solidFill>
                <a:effectLst/>
                <a:latin typeface="KaTeX_Main"/>
              </a:rPr>
              <a:t>​≈2</a:t>
            </a:r>
            <a:r>
              <a:rPr lang="es-AR" b="0" i="1" dirty="0">
                <a:solidFill>
                  <a:srgbClr val="404040"/>
                </a:solidFill>
                <a:effectLst/>
                <a:latin typeface="KaTeX_Math"/>
              </a:rPr>
              <a:t>Bc</a:t>
            </a:r>
            <a:r>
              <a:rPr lang="es-AR" b="0" i="0" dirty="0">
                <a:solidFill>
                  <a:srgbClr val="404040"/>
                </a:solidFill>
                <a:effectLst/>
                <a:latin typeface="KaTeX_Main"/>
              </a:rPr>
              <a:t>​</a:t>
            </a:r>
            <a:r>
              <a:rPr lang="es-AR" b="0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s-AR" b="1" i="0" dirty="0">
                <a:solidFill>
                  <a:srgbClr val="404040"/>
                </a:solidFill>
                <a:effectLst/>
                <a:latin typeface="DeepSeek-CJK-patch"/>
              </a:rPr>
              <a:t>Configuración</a:t>
            </a:r>
            <a:r>
              <a:rPr lang="es-AR" b="0" i="0" dirty="0">
                <a:solidFill>
                  <a:srgbClr val="404040"/>
                </a:solidFill>
                <a:effectLst/>
                <a:latin typeface="DeepSeek-CJK-patch"/>
              </a:rPr>
              <a:t>: Medir "</a:t>
            </a:r>
            <a:r>
              <a:rPr lang="es-AR" b="0" i="0" dirty="0" err="1">
                <a:solidFill>
                  <a:srgbClr val="404040"/>
                </a:solidFill>
                <a:effectLst/>
                <a:latin typeface="DeepSeek-CJK-patch"/>
              </a:rPr>
              <a:t>Instantaneous</a:t>
            </a:r>
            <a:r>
              <a:rPr lang="es-AR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s-AR" b="0" i="0" dirty="0" err="1">
                <a:solidFill>
                  <a:srgbClr val="404040"/>
                </a:solidFill>
                <a:effectLst/>
                <a:latin typeface="DeepSeek-CJK-patch"/>
              </a:rPr>
              <a:t>Bandwidth</a:t>
            </a:r>
            <a:r>
              <a:rPr lang="es-AR" b="0" i="0" dirty="0">
                <a:solidFill>
                  <a:srgbClr val="404040"/>
                </a:solidFill>
                <a:effectLst/>
                <a:latin typeface="DeepSeek-CJK-patch"/>
              </a:rPr>
              <a:t>" (IBW) o "</a:t>
            </a:r>
            <a:r>
              <a:rPr lang="es-AR" b="0" i="0" dirty="0" err="1">
                <a:solidFill>
                  <a:srgbClr val="404040"/>
                </a:solidFill>
                <a:effectLst/>
                <a:latin typeface="DeepSeek-CJK-patch"/>
              </a:rPr>
              <a:t>Occupied</a:t>
            </a:r>
            <a:r>
              <a:rPr lang="es-AR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s-AR" b="0" i="0" dirty="0" err="1">
                <a:solidFill>
                  <a:srgbClr val="404040"/>
                </a:solidFill>
                <a:effectLst/>
                <a:latin typeface="DeepSeek-CJK-patch"/>
              </a:rPr>
              <a:t>Bandwidth</a:t>
            </a:r>
            <a:r>
              <a:rPr lang="es-AR" b="0" i="0" dirty="0">
                <a:solidFill>
                  <a:srgbClr val="404040"/>
                </a:solidFill>
                <a:effectLst/>
                <a:latin typeface="DeepSeek-CJK-patch"/>
              </a:rPr>
              <a:t>" (OBW).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es-AR" sz="2000" b="1" i="0" dirty="0">
                <a:solidFill>
                  <a:srgbClr val="404040"/>
                </a:solidFill>
                <a:effectLst/>
                <a:latin typeface="DeepSeek-CJK-patch"/>
              </a:rPr>
              <a:t>PF.2 Ancho de banda ocupado (</a:t>
            </a:r>
            <a:r>
              <a:rPr lang="es-AR" sz="2000" b="1" i="0" dirty="0" err="1">
                <a:solidFill>
                  <a:srgbClr val="404040"/>
                </a:solidFill>
                <a:effectLst/>
                <a:latin typeface="DeepSeek-CJK-patch"/>
              </a:rPr>
              <a:t>Occupied</a:t>
            </a:r>
            <a:r>
              <a:rPr lang="es-AR" sz="2000" b="1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s-AR" sz="2000" b="1" i="0" dirty="0" err="1">
                <a:solidFill>
                  <a:srgbClr val="404040"/>
                </a:solidFill>
                <a:effectLst/>
                <a:latin typeface="DeepSeek-CJK-patch"/>
              </a:rPr>
              <a:t>Bandwidth</a:t>
            </a:r>
            <a:r>
              <a:rPr lang="es-AR" sz="2000" b="1" i="0" dirty="0">
                <a:solidFill>
                  <a:srgbClr val="404040"/>
                </a:solidFill>
                <a:effectLst/>
                <a:latin typeface="DeepSeek-CJK-patch"/>
              </a:rPr>
              <a:t>, IBW)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</a:pPr>
            <a:r>
              <a:rPr lang="es-AR" b="1" i="0" dirty="0">
                <a:solidFill>
                  <a:srgbClr val="404040"/>
                </a:solidFill>
                <a:effectLst/>
                <a:latin typeface="DeepSeek-CJK-patch"/>
              </a:rPr>
              <a:t>Ancho de banda del chirp (</a:t>
            </a:r>
            <a:r>
              <a:rPr lang="es-AR" b="1" i="0" dirty="0" err="1">
                <a:solidFill>
                  <a:srgbClr val="404040"/>
                </a:solidFill>
                <a:effectLst/>
                <a:latin typeface="DeepSeek-CJK-patch"/>
              </a:rPr>
              <a:t>Bandwidth</a:t>
            </a:r>
            <a:r>
              <a:rPr lang="es-AR" b="1" i="0" dirty="0">
                <a:solidFill>
                  <a:srgbClr val="404040"/>
                </a:solidFill>
                <a:effectLst/>
                <a:latin typeface="DeepSeek-CJK-patch"/>
              </a:rPr>
              <a:t>, B)</a:t>
            </a:r>
            <a:endParaRPr lang="es-AR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s-AR" b="0" i="0" dirty="0">
                <a:solidFill>
                  <a:srgbClr val="404040"/>
                </a:solidFill>
                <a:effectLst/>
                <a:latin typeface="DeepSeek-CJK-patch"/>
              </a:rPr>
              <a:t>Define la </a:t>
            </a:r>
            <a:r>
              <a:rPr lang="es-AR" b="1" i="0" dirty="0">
                <a:solidFill>
                  <a:srgbClr val="404040"/>
                </a:solidFill>
                <a:effectLst/>
                <a:latin typeface="DeepSeek-CJK-patch"/>
              </a:rPr>
              <a:t>resolución en rango</a:t>
            </a:r>
            <a:r>
              <a:rPr lang="es-AR" b="0" i="0" dirty="0">
                <a:solidFill>
                  <a:srgbClr val="404040"/>
                </a:solidFill>
                <a:effectLst/>
                <a:latin typeface="DeepSeek-CJK-patch"/>
              </a:rPr>
              <a:t>: </a:t>
            </a:r>
            <a:r>
              <a:rPr lang="el-GR" b="0" i="0" dirty="0">
                <a:solidFill>
                  <a:srgbClr val="404040"/>
                </a:solidFill>
                <a:effectLst/>
                <a:latin typeface="KaTeX_Main"/>
              </a:rPr>
              <a:t>Δ</a:t>
            </a:r>
            <a:r>
              <a:rPr lang="es-AR" b="0" i="0" dirty="0">
                <a:solidFill>
                  <a:srgbClr val="404040"/>
                </a:solidFill>
                <a:effectLst/>
                <a:latin typeface="KaTeX_Main"/>
              </a:rPr>
              <a:t>r≈c2B</a:t>
            </a:r>
            <a:r>
              <a:rPr lang="el-GR" b="0" i="0" dirty="0">
                <a:solidFill>
                  <a:srgbClr val="404040"/>
                </a:solidFill>
                <a:effectLst/>
                <a:latin typeface="KaTeX_Main"/>
              </a:rPr>
              <a:t>Δ</a:t>
            </a:r>
            <a:r>
              <a:rPr lang="es-AR" b="0" i="1" dirty="0">
                <a:solidFill>
                  <a:srgbClr val="404040"/>
                </a:solidFill>
                <a:effectLst/>
                <a:latin typeface="KaTeX_Math"/>
              </a:rPr>
              <a:t>r</a:t>
            </a:r>
            <a:r>
              <a:rPr lang="es-AR" b="0" i="0" dirty="0">
                <a:solidFill>
                  <a:srgbClr val="404040"/>
                </a:solidFill>
                <a:effectLst/>
                <a:latin typeface="KaTeX_Main"/>
              </a:rPr>
              <a:t>​≈2</a:t>
            </a:r>
            <a:r>
              <a:rPr lang="es-AR" b="0" i="1" dirty="0">
                <a:solidFill>
                  <a:srgbClr val="404040"/>
                </a:solidFill>
                <a:effectLst/>
                <a:latin typeface="KaTeX_Math"/>
              </a:rPr>
              <a:t>Bc</a:t>
            </a:r>
            <a:r>
              <a:rPr lang="es-AR" b="0" i="0" dirty="0">
                <a:solidFill>
                  <a:srgbClr val="404040"/>
                </a:solidFill>
                <a:effectLst/>
                <a:latin typeface="KaTeX_Main"/>
              </a:rPr>
              <a:t>​</a:t>
            </a:r>
            <a:r>
              <a:rPr lang="es-AR" b="0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s-AR" b="1" i="0" dirty="0">
                <a:solidFill>
                  <a:srgbClr val="404040"/>
                </a:solidFill>
                <a:effectLst/>
                <a:latin typeface="DeepSeek-CJK-patch"/>
              </a:rPr>
              <a:t>Configuración</a:t>
            </a:r>
            <a:r>
              <a:rPr lang="es-AR" b="0" i="0" dirty="0">
                <a:solidFill>
                  <a:srgbClr val="404040"/>
                </a:solidFill>
                <a:effectLst/>
                <a:latin typeface="DeepSeek-CJK-patch"/>
              </a:rPr>
              <a:t>: Medir "</a:t>
            </a:r>
            <a:r>
              <a:rPr lang="es-AR" b="0" i="0" dirty="0" err="1">
                <a:solidFill>
                  <a:srgbClr val="404040"/>
                </a:solidFill>
                <a:effectLst/>
                <a:latin typeface="DeepSeek-CJK-patch"/>
              </a:rPr>
              <a:t>Instantaneous</a:t>
            </a:r>
            <a:r>
              <a:rPr lang="es-AR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s-AR" b="0" i="0" dirty="0" err="1">
                <a:solidFill>
                  <a:srgbClr val="404040"/>
                </a:solidFill>
                <a:effectLst/>
                <a:latin typeface="DeepSeek-CJK-patch"/>
              </a:rPr>
              <a:t>Bandwidth</a:t>
            </a:r>
            <a:r>
              <a:rPr lang="es-AR" b="0" i="0" dirty="0">
                <a:solidFill>
                  <a:srgbClr val="404040"/>
                </a:solidFill>
                <a:effectLst/>
                <a:latin typeface="DeepSeek-CJK-patch"/>
              </a:rPr>
              <a:t>" (IBW) o "</a:t>
            </a:r>
            <a:r>
              <a:rPr lang="es-AR" b="0" i="0" dirty="0" err="1">
                <a:solidFill>
                  <a:srgbClr val="404040"/>
                </a:solidFill>
                <a:effectLst/>
                <a:latin typeface="DeepSeek-CJK-patch"/>
              </a:rPr>
              <a:t>Occupied</a:t>
            </a:r>
            <a:r>
              <a:rPr lang="es-AR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s-AR" b="0" i="0" dirty="0" err="1">
                <a:solidFill>
                  <a:srgbClr val="404040"/>
                </a:solidFill>
                <a:effectLst/>
                <a:latin typeface="DeepSeek-CJK-patch"/>
              </a:rPr>
              <a:t>Bandwidth</a:t>
            </a:r>
            <a:r>
              <a:rPr lang="es-AR" b="0" i="0" dirty="0">
                <a:solidFill>
                  <a:srgbClr val="404040"/>
                </a:solidFill>
                <a:effectLst/>
                <a:latin typeface="DeepSeek-CJK-patch"/>
              </a:rPr>
              <a:t>" (OBW).</a:t>
            </a: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es-AR" sz="2000" b="1" i="0" dirty="0">
                <a:solidFill>
                  <a:srgbClr val="404040"/>
                </a:solidFill>
                <a:effectLst/>
                <a:latin typeface="DeepSeek-CJK-patch"/>
              </a:rPr>
              <a:t>PF.3  Frecuencia central (Carrier </a:t>
            </a:r>
            <a:r>
              <a:rPr lang="es-AR" sz="2000" b="1" i="0" dirty="0" err="1">
                <a:solidFill>
                  <a:srgbClr val="404040"/>
                </a:solidFill>
                <a:effectLst/>
                <a:latin typeface="DeepSeek-CJK-patch"/>
              </a:rPr>
              <a:t>Frequency</a:t>
            </a:r>
            <a:r>
              <a:rPr lang="es-AR" sz="2000" b="1" i="0" dirty="0">
                <a:solidFill>
                  <a:srgbClr val="404040"/>
                </a:solidFill>
                <a:effectLst/>
                <a:latin typeface="DeepSeek-CJK-patch"/>
              </a:rPr>
              <a:t>, CF)</a:t>
            </a:r>
            <a:endParaRPr lang="es-AR" sz="20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404040"/>
                </a:solidFill>
                <a:effectLst/>
                <a:latin typeface="DeepSeek-CJK-patch"/>
              </a:rPr>
              <a:t>Frecuencia central (Carrier </a:t>
            </a:r>
            <a:r>
              <a:rPr lang="es-MX" b="1" i="0" dirty="0" err="1">
                <a:solidFill>
                  <a:srgbClr val="404040"/>
                </a:solidFill>
                <a:effectLst/>
                <a:latin typeface="DeepSeek-CJK-patch"/>
              </a:rPr>
              <a:t>Frequency</a:t>
            </a:r>
            <a:r>
              <a:rPr lang="es-MX" b="1" i="0" dirty="0">
                <a:solidFill>
                  <a:srgbClr val="404040"/>
                </a:solidFill>
                <a:effectLst/>
                <a:latin typeface="DeepSeek-CJK-patch"/>
              </a:rPr>
              <a:t>, CF)</a:t>
            </a:r>
            <a:endParaRPr lang="es-MX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404040"/>
                </a:solidFill>
                <a:effectLst/>
                <a:latin typeface="DeepSeek-CJK-patch"/>
              </a:rPr>
              <a:t>Debe ser estable para evitar errores en la fase (crítico para SAR </a:t>
            </a:r>
            <a:r>
              <a:rPr lang="es-MX" b="0" i="0" dirty="0" err="1">
                <a:solidFill>
                  <a:srgbClr val="404040"/>
                </a:solidFill>
                <a:effectLst/>
                <a:latin typeface="DeepSeek-CJK-patch"/>
              </a:rPr>
              <a:t>interferométrico</a:t>
            </a:r>
            <a:r>
              <a:rPr lang="es-MX" b="0" i="0" dirty="0">
                <a:solidFill>
                  <a:srgbClr val="404040"/>
                </a:solidFill>
                <a:effectLst/>
                <a:latin typeface="DeepSeek-CJK-patch"/>
              </a:rPr>
              <a:t>).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404040"/>
                </a:solidFill>
                <a:effectLst/>
                <a:latin typeface="DeepSeek-CJK-patch"/>
              </a:rPr>
              <a:t>Configuración</a:t>
            </a:r>
            <a:r>
              <a:rPr lang="es-MX" b="0" i="0" dirty="0">
                <a:solidFill>
                  <a:srgbClr val="404040"/>
                </a:solidFill>
                <a:effectLst/>
                <a:latin typeface="DeepSeek-CJK-patch"/>
              </a:rPr>
              <a:t>: Usar "</a:t>
            </a:r>
            <a:r>
              <a:rPr lang="es-MX" b="0" i="0" dirty="0" err="1">
                <a:solidFill>
                  <a:srgbClr val="404040"/>
                </a:solidFill>
                <a:effectLst/>
                <a:latin typeface="DeepSeek-CJK-patch"/>
              </a:rPr>
              <a:t>Frequency</a:t>
            </a:r>
            <a:r>
              <a:rPr lang="es-MX" b="0" i="0" dirty="0">
                <a:solidFill>
                  <a:srgbClr val="404040"/>
                </a:solidFill>
                <a:effectLst/>
                <a:latin typeface="DeepSeek-CJK-patch"/>
              </a:rPr>
              <a:t> vs Time" para detectar deriva.</a:t>
            </a:r>
          </a:p>
        </p:txBody>
      </p:sp>
    </p:spTree>
    <p:extLst>
      <p:ext uri="{BB962C8B-B14F-4D97-AF65-F5344CB8AC3E}">
        <p14:creationId xmlns:p14="http://schemas.microsoft.com/office/powerpoint/2010/main" val="1170160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618AE-E743-D54A-C8F2-250642966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C86A0F7-DED2-9DD1-68DB-2AFD725CF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7355" y="126576"/>
            <a:ext cx="9144000" cy="414199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r>
              <a:rPr lang="es-AR" dirty="0"/>
              <a:t>Parámetros que vamos a ver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8801DCF-5C59-0747-F876-45757CFE6F74}"/>
              </a:ext>
            </a:extLst>
          </p:cNvPr>
          <p:cNvSpPr txBox="1"/>
          <p:nvPr/>
        </p:nvSpPr>
        <p:spPr>
          <a:xfrm>
            <a:off x="447368" y="1010526"/>
            <a:ext cx="11469328" cy="274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372"/>
              </a:spcBef>
              <a:spcAft>
                <a:spcPts val="1029"/>
              </a:spcAft>
              <a:buNone/>
            </a:pPr>
            <a:r>
              <a:rPr lang="es-MX" sz="2400" b="1" u="sng" dirty="0">
                <a:solidFill>
                  <a:srgbClr val="7030A0"/>
                </a:solidFill>
              </a:rPr>
              <a:t>Parámetros en el dominio de la frecuencia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endParaRPr lang="es-MX" b="1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r>
              <a:rPr lang="es-MX" sz="2000" b="1" i="0" dirty="0">
                <a:solidFill>
                  <a:srgbClr val="404040"/>
                </a:solidFill>
                <a:effectLst/>
                <a:latin typeface="DeepSeek-CJK-patch"/>
              </a:rPr>
              <a:t>PF.4 Deriva de frecuencia (</a:t>
            </a:r>
            <a:r>
              <a:rPr lang="es-MX" sz="2000" b="1" i="0" dirty="0" err="1">
                <a:solidFill>
                  <a:srgbClr val="404040"/>
                </a:solidFill>
                <a:effectLst/>
                <a:latin typeface="DeepSeek-CJK-patch"/>
              </a:rPr>
              <a:t>Frequency</a:t>
            </a:r>
            <a:r>
              <a:rPr lang="es-MX" sz="2000" b="1" i="0" dirty="0">
                <a:solidFill>
                  <a:srgbClr val="404040"/>
                </a:solidFill>
                <a:effectLst/>
                <a:latin typeface="DeepSeek-CJK-patch"/>
              </a:rPr>
              <a:t> Shift)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endParaRPr lang="es-MX" sz="2000" b="1" dirty="0">
              <a:solidFill>
                <a:srgbClr val="404040"/>
              </a:solidFill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La </a:t>
            </a:r>
            <a:r>
              <a:rPr lang="es-MX" sz="2000" b="1" i="0" dirty="0">
                <a:solidFill>
                  <a:srgbClr val="404040"/>
                </a:solidFill>
                <a:effectLst/>
                <a:latin typeface="DeepSeek-CJK-patch"/>
              </a:rPr>
              <a:t>deriva de frecuencia</a:t>
            </a: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 (</a:t>
            </a:r>
            <a:r>
              <a:rPr lang="es-MX" sz="2000" b="0" i="1" dirty="0" err="1">
                <a:solidFill>
                  <a:srgbClr val="404040"/>
                </a:solidFill>
                <a:effectLst/>
                <a:latin typeface="DeepSeek-CJK-patch"/>
              </a:rPr>
              <a:t>frequency</a:t>
            </a:r>
            <a:r>
              <a:rPr lang="es-MX" sz="2000" b="0" i="1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s-MX" sz="2000" b="0" i="1" dirty="0" err="1">
                <a:solidFill>
                  <a:srgbClr val="404040"/>
                </a:solidFill>
                <a:effectLst/>
                <a:latin typeface="DeepSeek-CJK-patch"/>
              </a:rPr>
              <a:t>drift</a:t>
            </a: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 o </a:t>
            </a:r>
            <a:r>
              <a:rPr lang="es-MX" sz="2000" b="0" i="1" dirty="0" err="1">
                <a:solidFill>
                  <a:srgbClr val="404040"/>
                </a:solidFill>
                <a:effectLst/>
                <a:latin typeface="DeepSeek-CJK-patch"/>
              </a:rPr>
              <a:t>frequency</a:t>
            </a:r>
            <a:r>
              <a:rPr lang="es-MX" sz="2000" b="0" i="1" dirty="0">
                <a:solidFill>
                  <a:srgbClr val="404040"/>
                </a:solidFill>
                <a:effectLst/>
                <a:latin typeface="DeepSeek-CJK-patch"/>
              </a:rPr>
              <a:t> shift</a:t>
            </a: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) es un cambio no deseado en la frecuencia de una señal con el tiempo, causado por factores como variaciones térmicas, envejecimiento de componentes o inestabilidad en osciladores. Es clave en aplicaciones como comunicaciones RF, relojes atómicos y sistemas de sincronización.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7265432-57FC-58E0-D3DB-6EAAC7A08312}"/>
              </a:ext>
            </a:extLst>
          </p:cNvPr>
          <p:cNvSpPr txBox="1"/>
          <p:nvPr/>
        </p:nvSpPr>
        <p:spPr>
          <a:xfrm>
            <a:off x="447368" y="4225003"/>
            <a:ext cx="9906000" cy="1952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r>
              <a:rPr lang="es-MX" sz="2000" b="1" i="0" dirty="0">
                <a:solidFill>
                  <a:srgbClr val="404040"/>
                </a:solidFill>
                <a:effectLst/>
                <a:latin typeface="DeepSeek-CJK-patch"/>
              </a:rPr>
              <a:t>PF.5 Estabilidad de fase (Phase Noise)</a:t>
            </a:r>
          </a:p>
          <a:p>
            <a:pPr lvl="1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endParaRPr lang="es-MX" sz="2000" b="1" dirty="0">
              <a:solidFill>
                <a:srgbClr val="404040"/>
              </a:solidFill>
              <a:latin typeface="DeepSeek-CJK-patch"/>
            </a:endParaRPr>
          </a:p>
          <a:p>
            <a:pPr lvl="1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La </a:t>
            </a:r>
            <a:r>
              <a:rPr lang="es-MX" sz="2000" b="1" i="0" dirty="0">
                <a:solidFill>
                  <a:srgbClr val="404040"/>
                </a:solidFill>
                <a:effectLst/>
                <a:latin typeface="DeepSeek-CJK-patch"/>
              </a:rPr>
              <a:t>estabilidad de fase</a:t>
            </a: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 (o </a:t>
            </a:r>
            <a:r>
              <a:rPr lang="es-MX" sz="2000" b="0" i="1" dirty="0">
                <a:solidFill>
                  <a:srgbClr val="404040"/>
                </a:solidFill>
                <a:effectLst/>
                <a:latin typeface="DeepSeek-CJK-patch"/>
              </a:rPr>
              <a:t>phase </a:t>
            </a:r>
            <a:r>
              <a:rPr lang="es-MX" sz="2000" b="0" i="1" dirty="0" err="1">
                <a:solidFill>
                  <a:srgbClr val="404040"/>
                </a:solidFill>
                <a:effectLst/>
                <a:latin typeface="DeepSeek-CJK-patch"/>
              </a:rPr>
              <a:t>noise</a:t>
            </a: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) es una medida de las </a:t>
            </a:r>
            <a:r>
              <a:rPr lang="es-MX" sz="2000" b="1" i="0" dirty="0">
                <a:solidFill>
                  <a:srgbClr val="404040"/>
                </a:solidFill>
                <a:effectLst/>
                <a:latin typeface="DeepSeek-CJK-patch"/>
              </a:rPr>
              <a:t>fluctuaciones aleatorias en la fase</a:t>
            </a: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 de una señal oscilante, crucial en sistemas de comunicaciones, radares y relojes de alta precisión. Se expresa como el ruido de fase en un offset de frecuencia (</a:t>
            </a:r>
            <a:r>
              <a:rPr lang="es-MX" sz="2000" b="0" dirty="0" err="1">
                <a:solidFill>
                  <a:srgbClr val="404040"/>
                </a:solidFill>
                <a:effectLst/>
                <a:latin typeface="KaTeX_Main"/>
              </a:rPr>
              <a:t>foffset</a:t>
            </a:r>
            <a:r>
              <a:rPr lang="es-MX" sz="2000" b="0" i="1" dirty="0" err="1">
                <a:solidFill>
                  <a:srgbClr val="404040"/>
                </a:solidFill>
                <a:effectLst/>
                <a:latin typeface="KaTeX_Math"/>
              </a:rPr>
              <a:t>foffset</a:t>
            </a:r>
            <a:r>
              <a:rPr lang="es-MX" sz="2000" b="0" dirty="0">
                <a:solidFill>
                  <a:srgbClr val="404040"/>
                </a:solidFill>
                <a:effectLst/>
                <a:latin typeface="KaTeX_Main"/>
              </a:rPr>
              <a:t>​</a:t>
            </a: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) respecto a la frecuencia central (</a:t>
            </a:r>
            <a:r>
              <a:rPr lang="es-MX" sz="2000" b="0" dirty="0">
                <a:solidFill>
                  <a:srgbClr val="404040"/>
                </a:solidFill>
                <a:effectLst/>
                <a:latin typeface="KaTeX_Main"/>
              </a:rPr>
              <a:t>f0</a:t>
            </a:r>
            <a:r>
              <a:rPr lang="es-MX" sz="2000" b="0" i="1" dirty="0">
                <a:solidFill>
                  <a:srgbClr val="404040"/>
                </a:solidFill>
                <a:effectLst/>
                <a:latin typeface="KaTeX_Math"/>
              </a:rPr>
              <a:t>f</a:t>
            </a:r>
            <a:r>
              <a:rPr lang="es-MX" sz="2000" b="0" dirty="0">
                <a:solidFill>
                  <a:srgbClr val="404040"/>
                </a:solidFill>
                <a:effectLst/>
                <a:latin typeface="KaTeX_Main"/>
              </a:rPr>
              <a:t>0​</a:t>
            </a: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).</a:t>
            </a:r>
            <a:endParaRPr lang="es-MX" sz="2000" b="1" i="0" dirty="0">
              <a:solidFill>
                <a:srgbClr val="404040"/>
              </a:solidFill>
              <a:effectLst/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293425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6FB6E-8B18-8961-2539-A46459D6D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09EEF63-306A-E6A9-3FB9-D88877685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7355" y="126576"/>
            <a:ext cx="9144000" cy="414199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r>
              <a:rPr lang="es-AR" dirty="0"/>
              <a:t>Parámetros que vamos a ver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09D34E4-2C14-510C-FCCE-07251EDA5931}"/>
              </a:ext>
            </a:extLst>
          </p:cNvPr>
          <p:cNvSpPr txBox="1"/>
          <p:nvPr/>
        </p:nvSpPr>
        <p:spPr>
          <a:xfrm>
            <a:off x="447368" y="1010526"/>
            <a:ext cx="11469328" cy="3090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372"/>
              </a:spcBef>
              <a:spcAft>
                <a:spcPts val="1029"/>
              </a:spcAft>
              <a:buNone/>
            </a:pPr>
            <a:r>
              <a:rPr lang="es-MX" sz="2400" b="1" u="sng" dirty="0">
                <a:solidFill>
                  <a:srgbClr val="7030A0"/>
                </a:solidFill>
              </a:rPr>
              <a:t>Parámetros en el dominio de la frecuencia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endParaRPr lang="es-MX" b="1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es-AR" sz="2000" b="1" i="0" dirty="0">
                <a:solidFill>
                  <a:srgbClr val="404040"/>
                </a:solidFill>
                <a:effectLst/>
                <a:latin typeface="DeepSeek-CJK-patch"/>
              </a:rPr>
              <a:t>PF.6  Espurios y armónicos</a:t>
            </a:r>
            <a:endParaRPr lang="es-AR" sz="2000" dirty="0">
              <a:solidFill>
                <a:srgbClr val="404040"/>
              </a:solidFill>
              <a:latin typeface="DeepSeek-CJK-patch"/>
            </a:endParaRP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endParaRPr lang="es-AR" sz="20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es-MX" b="0" i="0" dirty="0">
                <a:solidFill>
                  <a:srgbClr val="404040"/>
                </a:solidFill>
                <a:effectLst/>
                <a:latin typeface="DeepSeek-CJK-patch"/>
              </a:rPr>
              <a:t>Los </a:t>
            </a:r>
            <a:r>
              <a:rPr lang="es-MX" b="1" i="0" dirty="0">
                <a:solidFill>
                  <a:srgbClr val="404040"/>
                </a:solidFill>
                <a:effectLst/>
                <a:latin typeface="DeepSeek-CJK-patch"/>
              </a:rPr>
              <a:t>espurios</a:t>
            </a:r>
            <a:r>
              <a:rPr lang="es-MX" b="0" i="0" dirty="0">
                <a:solidFill>
                  <a:srgbClr val="404040"/>
                </a:solidFill>
                <a:effectLst/>
                <a:latin typeface="DeepSeek-CJK-patch"/>
              </a:rPr>
              <a:t> (</a:t>
            </a:r>
            <a:r>
              <a:rPr lang="es-MX" b="0" i="0" dirty="0" err="1">
                <a:solidFill>
                  <a:srgbClr val="404040"/>
                </a:solidFill>
                <a:effectLst/>
                <a:latin typeface="DeepSeek-CJK-patch"/>
              </a:rPr>
              <a:t>spurs</a:t>
            </a:r>
            <a:r>
              <a:rPr lang="es-MX" b="0" i="0" dirty="0">
                <a:solidFill>
                  <a:srgbClr val="404040"/>
                </a:solidFill>
                <a:effectLst/>
                <a:latin typeface="DeepSeek-CJK-patch"/>
              </a:rPr>
              <a:t>) y los </a:t>
            </a:r>
            <a:r>
              <a:rPr lang="es-MX" b="1" i="0" dirty="0">
                <a:solidFill>
                  <a:srgbClr val="404040"/>
                </a:solidFill>
                <a:effectLst/>
                <a:latin typeface="DeepSeek-CJK-patch"/>
              </a:rPr>
              <a:t>armónicos</a:t>
            </a:r>
            <a:r>
              <a:rPr lang="es-MX" b="0" i="0" dirty="0">
                <a:solidFill>
                  <a:srgbClr val="404040"/>
                </a:solidFill>
                <a:effectLst/>
                <a:latin typeface="DeepSeek-CJK-patch"/>
              </a:rPr>
              <a:t> (</a:t>
            </a:r>
            <a:r>
              <a:rPr lang="es-MX" b="0" i="0" dirty="0" err="1">
                <a:solidFill>
                  <a:srgbClr val="404040"/>
                </a:solidFill>
                <a:effectLst/>
                <a:latin typeface="DeepSeek-CJK-patch"/>
              </a:rPr>
              <a:t>harmonics</a:t>
            </a:r>
            <a:r>
              <a:rPr lang="es-MX" b="0" i="0" dirty="0">
                <a:solidFill>
                  <a:srgbClr val="404040"/>
                </a:solidFill>
                <a:effectLst/>
                <a:latin typeface="DeepSeek-CJK-patch"/>
              </a:rPr>
              <a:t>) son componentes de frecuencia no deseados que aparecen en señales eléctricas u ópticas, afectando la pureza espectral y el rendimiento de sistemas como radios, osciladores y amplificadores.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endParaRPr lang="es-MX" sz="2000" b="0" i="0" dirty="0">
              <a:solidFill>
                <a:srgbClr val="404040"/>
              </a:solidFill>
              <a:effectLst/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39110853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1303</Words>
  <Application>Microsoft Office PowerPoint</Application>
  <PresentationFormat>Panorámica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DeepSeek-CJK-patch</vt:lpstr>
      <vt:lpstr>KaTeX_Main</vt:lpstr>
      <vt:lpstr>KaTeX_Math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Marino, Pablo</dc:creator>
  <cp:lastModifiedBy>Franco, Lucas Quimey</cp:lastModifiedBy>
  <cp:revision>5</cp:revision>
  <dcterms:created xsi:type="dcterms:W3CDTF">2025-04-16T12:57:59Z</dcterms:created>
  <dcterms:modified xsi:type="dcterms:W3CDTF">2025-04-16T18:00:55Z</dcterms:modified>
</cp:coreProperties>
</file>