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Montserrat SemiBold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Montserrat Medium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gFREkaI//wa3BwPVL2Bhvklxl4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.fntdata"/><Relationship Id="rId47" Type="http://schemas.openxmlformats.org/officeDocument/2006/relationships/font" Target="fonts/MontserratSemiBold-regular.fntdata"/><Relationship Id="rId49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MontserratSemiBold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3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9" name="Google Shape;8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3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4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4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4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4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54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5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5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5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5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55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56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6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5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5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5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5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5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5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4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7" name="Google Shape;4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5" name="Google Shape;5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4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69" name="Google Shape;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4" name="Google Shape;7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1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51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51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otepad-plus-plus.org/downloads/" TargetMode="External"/><Relationship Id="rId4" Type="http://schemas.openxmlformats.org/officeDocument/2006/relationships/image" Target="../media/image22.png"/><Relationship Id="rId5" Type="http://schemas.openxmlformats.org/officeDocument/2006/relationships/hyperlink" Target="https://code.visualstudio.com/download/" TargetMode="External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47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instintobinario.com/category/hardware/" TargetMode="External"/><Relationship Id="rId5" Type="http://schemas.openxmlformats.org/officeDocument/2006/relationships/hyperlink" Target="https://blog.ida.cl/estrategia-digital/diferencias-aplicacion-web-sitio-web/" TargetMode="External"/><Relationship Id="rId6" Type="http://schemas.openxmlformats.org/officeDocument/2006/relationships/hyperlink" Target="http://arngren.net/" TargetMode="External"/><Relationship Id="rId7" Type="http://schemas.openxmlformats.org/officeDocument/2006/relationships/hyperlink" Target="https://grafix.es/las-webs-mas-horrorosas-del-mundo/" TargetMode="External"/><Relationship Id="rId8" Type="http://schemas.openxmlformats.org/officeDocument/2006/relationships/hyperlink" Target="https://coach2coach.es/estructura-sitio-web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knorr.com/" TargetMode="External"/><Relationship Id="rId4" Type="http://schemas.openxmlformats.org/officeDocument/2006/relationships/image" Target="../media/image52.png"/><Relationship Id="rId5" Type="http://schemas.openxmlformats.org/officeDocument/2006/relationships/image" Target="../media/image51.png"/><Relationship Id="rId6" Type="http://schemas.openxmlformats.org/officeDocument/2006/relationships/hyperlink" Target="https://www.eladerezo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ellaggio.com/como-mejorar-el-posicionamiento-seo-de-mi-pagina-web/" TargetMode="External"/><Relationship Id="rId4" Type="http://schemas.openxmlformats.org/officeDocument/2006/relationships/hyperlink" Target="https://developers.google.com/search/docs/beginner/seo-starter-guide?hl=e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d.team/comunidad/pagina-web-vs-sitio-web-vs-aplicacion-web" TargetMode="External"/><Relationship Id="rId4" Type="http://schemas.openxmlformats.org/officeDocument/2006/relationships/hyperlink" Target="https://ed.team/comunidad/pagina-web-vs-sitio-web-vs-aplicacion-web" TargetMode="External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FULL STACK PYTHON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Clase 1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HTML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Aplicación Web</a:t>
            </a:r>
            <a:endParaRPr/>
          </a:p>
        </p:txBody>
      </p:sp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800"/>
              <a:t>El usuario ingresa la URL (dirección) en el navegador.</a:t>
            </a:r>
            <a:endParaRPr sz="1800"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800"/>
              <a:t>El servidor web recibe la solicitud y envía la respuesta en HTML al navegador.</a:t>
            </a:r>
            <a:endParaRPr sz="1800"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800"/>
              <a:t>En el navegador se ingresa la información de usuario y contraseña.</a:t>
            </a:r>
            <a:endParaRPr sz="1800"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800"/>
              <a:t>Dicha información se traduce a HTML. </a:t>
            </a:r>
            <a:endParaRPr sz="1800"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800"/>
              <a:t>Dicha información se envía al servidor. </a:t>
            </a:r>
            <a:endParaRPr sz="1800"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800"/>
              <a:t>Si estos datos son válidos el usuario es redireccionado a la página que desea ingresar.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5625" y="885425"/>
            <a:ext cx="4839149" cy="3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ctrTitle"/>
          </p:nvPr>
        </p:nvSpPr>
        <p:spPr>
          <a:xfrm>
            <a:off x="550375" y="7600"/>
            <a:ext cx="80433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Bases del desarrollo web</a:t>
            </a:r>
            <a:endParaRPr/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50" y="1170000"/>
            <a:ext cx="7593351" cy="3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Protocolo TCP/IP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Los protocolos…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TCP: Transmission Control Protocol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IP: Internet Protocol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Son una forma de comunicación común entre dispositivos.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Proveen reglas estandarizadas de comunicación en la red.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Determinan cómo se comunican y quién comunica, garantizan el envío de datos y proveen mecanismos para resolver errores.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IP proporciona la dirección de los dispositivos, TCP se encarga de la entrega de datos.</a:t>
            </a:r>
            <a:endParaRPr/>
          </a:p>
          <a:p>
            <a:pPr indent="-317182" lvl="0" marL="7271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mensajes se descomponen en “paquetes”, se envían a través de la red y se ensamblan en el destino.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s"/>
              <a:t>La dirección IP es un conjunto de números que identifica de forma unívoca a un dispositivo (computadora, laptop, smartphone) que utilice el protocolo IP.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Ventajas de una Aplicación Web</a:t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 puede ejecutar desde cualquier dispositivo que cuente con navegador y con conexión a Internet.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es necesario instalarlas en el dispositivo, basta con un navegador web.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Son fáciles de actualizar y mantener.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Su funcionalidad es independiente al Sistema Operativo instalado en la PC del usuario.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Permite que las aplicaciones sean multiusuarios.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Permite separar los datos almacenados en el servidor de base datos, del front end, donde se muestran al usuario.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páginas web poseen estructuras similares que mejoran la experiencia en el uso de las diferentes aplicaciones.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Aplicación Escritorio vs. Aplicación Web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Aplicación Escritorio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aquella que está instalada en el dispositivo del usuario.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ejecutada directamente por el sistema operativo del dispositivo, ya sea Microsoft Windows, Mac OS X, Linux, Android, etc.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Su rendimiento depende de diversas configuraciones de hardware como memoria RAM, disco duro, memoria de video,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Aplicación Web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aquella que está instalada en un Servidor.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Su ejecución requiere que el usuario disponga de: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Un dispositivo con conexión a Internet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Un navegador (Google Chrome, Internet Explorer, Mozilla Firefox, etc.)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usuario solo necesita renderizar contenido, lo que suele ser menos demandante de poder de cálculo.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Front-End y Back-End</a:t>
            </a:r>
            <a:endParaRPr/>
          </a:p>
        </p:txBody>
      </p:sp>
      <p:sp>
        <p:nvSpPr>
          <p:cNvPr id="244" name="Google Shape;24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Concepto Cliente/Servidor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Front-End</a:t>
            </a:r>
            <a:endParaRPr/>
          </a:p>
        </p:txBody>
      </p:sp>
      <p:sp>
        <p:nvSpPr>
          <p:cNvPr id="250" name="Google Shape;25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la parte visible por el usuario de una página Web.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relaciona con la creación de una página funcional (computadora / tablet o celular) que puede verse en un navegador (</a:t>
            </a:r>
            <a:r>
              <a:rPr b="1" lang="es"/>
              <a:t>cliente</a:t>
            </a:r>
            <a:r>
              <a:rPr lang="es"/>
              <a:t>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HTML, CSS y JavaScript.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Editor de texto plano y navegador de Internet.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Corre en el cliente</a:t>
            </a:r>
            <a:endParaRPr/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8555" y="133282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700" y="133282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8550" y="302397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7700" y="3023975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Back-End</a:t>
            </a:r>
            <a:endParaRPr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Corre en el </a:t>
            </a:r>
            <a:r>
              <a:rPr b="1" lang="es"/>
              <a:t>servidor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encarga del manejo de algoritmos y la utilización de bases de datos para guardar o procesar información: usuarios, productos, claves, procesos de selección, filtros, listados y todo tipo de consultas sobre plataformas Web.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Parte administrativa del sitio Web.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Bases de datos, Python y frameworks asociados.</a:t>
            </a:r>
            <a:endParaRPr/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725" y="1254950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1700" y="222372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1725" y="3139225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269" name="Google Shape;269;p1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s"/>
              <a:t>H</a:t>
            </a:r>
            <a:r>
              <a:rPr lang="es"/>
              <a:t>yper</a:t>
            </a:r>
            <a:r>
              <a:rPr b="1" lang="es"/>
              <a:t>T</a:t>
            </a:r>
            <a:r>
              <a:rPr lang="es"/>
              <a:t>ext </a:t>
            </a:r>
            <a:r>
              <a:rPr b="1" lang="es"/>
              <a:t>M</a:t>
            </a:r>
            <a:r>
              <a:rPr lang="es"/>
              <a:t>arkup </a:t>
            </a:r>
            <a:r>
              <a:rPr b="1" lang="es"/>
              <a:t>L</a:t>
            </a:r>
            <a:r>
              <a:rPr lang="es"/>
              <a:t>anguage: Lenguaje de marcado de hipertexto.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Define la </a:t>
            </a:r>
            <a:r>
              <a:rPr b="1" lang="es"/>
              <a:t>estructura</a:t>
            </a:r>
            <a:r>
              <a:rPr lang="es"/>
              <a:t>, </a:t>
            </a:r>
            <a:r>
              <a:rPr b="1" lang="es"/>
              <a:t>semántica </a:t>
            </a:r>
            <a:r>
              <a:rPr lang="es"/>
              <a:t>y </a:t>
            </a:r>
            <a:r>
              <a:rPr b="1" lang="es"/>
              <a:t>contenido </a:t>
            </a:r>
            <a:r>
              <a:rPr lang="es"/>
              <a:t>de las páginas Web.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El navegador (cliente) interpreta el HTML y lo representan en pantalla.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Permite agregar texto, imágenes, enlaces, tablas, listas, formularios,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Última versión del estándar: HTML 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No todos los navegadores son capaces de interpretar un mismo código de una manera unificada (siempre debemos probar que funcione en la mayoría de ellos).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Utiliza etiquetas (tags) que definen la estructura del </a:t>
            </a:r>
            <a:r>
              <a:rPr b="1" lang="es"/>
              <a:t>documento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Texto plano con extensión 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s"/>
              <a:t>Hipertexto:</a:t>
            </a:r>
            <a:br>
              <a:rPr b="1" lang="es"/>
            </a:br>
            <a:r>
              <a:rPr lang="es"/>
              <a:t>Sistema que permite enlazar fragmentos de textos entre sí. Permite que la lectura no sea lineal, sino que el usuario acceda a la información a través de los ítems relacionados.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HTML: ¿Cómo funciona?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432000" y="1129750"/>
            <a:ext cx="82800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navegador (</a:t>
            </a:r>
            <a:r>
              <a:rPr b="1" lang="es"/>
              <a:t>cliente</a:t>
            </a:r>
            <a:r>
              <a:rPr lang="es"/>
              <a:t>) le pide información al servidor.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servidor devuelve la información al cliente en un archivo HTML.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navegador en el cliente lee el archivo de arriba hacia abajo y de izquierda a derecha para interpretar la información.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Tiene en cuenta las etiquetas que tiene el documento y las va renderizando en la pantalla (lo que se ve en el navegador).</a:t>
            </a:r>
            <a:endParaRPr/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088" y="2910650"/>
            <a:ext cx="8017836" cy="1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Conceptos básicos de HTML</a:t>
            </a:r>
            <a:endParaRPr b="0"/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Editores de texto ¿qué usamos para escribir HTML?</a:t>
            </a:r>
            <a:endParaRPr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Necesitamos utilizar un editor de texto, que genere archivos de “texto plano”.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Hay muchos disponibles, desde el bloc de notas de tu sistema operativo hasta algunos multiplataforma como Visual Studio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Nota: pueden hacer clic en las imágenes para descargar cada software.</a:t>
            </a:r>
            <a:endParaRPr/>
          </a:p>
        </p:txBody>
      </p:sp>
      <p:sp>
        <p:nvSpPr>
          <p:cNvPr id="283" name="Google Shape;28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4" name="Google Shape;284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3250" y="1907294"/>
            <a:ext cx="1080000" cy="93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3975" y="2844250"/>
            <a:ext cx="2157334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/>
              <a:t>Página Web</a:t>
            </a:r>
            <a:endParaRPr/>
          </a:p>
        </p:txBody>
      </p:sp>
      <p:sp>
        <p:nvSpPr>
          <p:cNvPr id="291" name="Google Shape;29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Estructura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Estas etiquetas ayudan a definir la clase de contenido tendrá una página Web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Describen su significado tanto para el navegador como para el desarrollador. A través de ellas los navegadores y buscadores reconocen patrones y una estructura determinada.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Debemos respetarlas porque ayudan al navegador a entender su significado para mostrarlo en pantalla y ayudan a los buscadores a reconocer el contenido y la estructura del sitio.</a:t>
            </a:r>
            <a:endParaRPr/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 de una Página Web (ejemplo)</a:t>
            </a:r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322525"/>
            <a:ext cx="4527600" cy="312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Estructura de una Página Web (ejemplo)</a:t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900" y="1170125"/>
            <a:ext cx="2881395" cy="3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2725" y="1170125"/>
            <a:ext cx="3930993" cy="34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 de una Página Web (código)</a:t>
            </a:r>
            <a:endParaRPr/>
          </a:p>
        </p:txBody>
      </p:sp>
      <p:sp>
        <p:nvSpPr>
          <p:cNvPr id="311" name="Google Shape;311;p24"/>
          <p:cNvSpPr txBox="1"/>
          <p:nvPr>
            <p:ph idx="2" type="body"/>
          </p:nvPr>
        </p:nvSpPr>
        <p:spPr>
          <a:xfrm>
            <a:off x="622025" y="4121250"/>
            <a:ext cx="824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b="1" lang="es"/>
              <a:t>Tip:</a:t>
            </a:r>
            <a:r>
              <a:rPr lang="es"/>
              <a:t> En VSC si escribimos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html:5</a:t>
            </a:r>
            <a:r>
              <a:rPr lang="es"/>
              <a:t> y presionamos TAB este código se escribirá automáticamente.</a:t>
            </a:r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475" y="1322525"/>
            <a:ext cx="7341036" cy="2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 de una Página Web (código)</a:t>
            </a:r>
            <a:endParaRPr/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es"/>
              <a:t>&lt;!DOCTYPE html&gt;</a:t>
            </a:r>
            <a:r>
              <a:rPr lang="es"/>
              <a:t> Indica que la versión corresponde a HTML5.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"/>
              <a:t>&lt;html lang= “es”&gt; </a:t>
            </a:r>
            <a:r>
              <a:rPr lang="es"/>
              <a:t>Es la etiqueta principal que engloba al resto de las etiquetas, el atributo </a:t>
            </a:r>
            <a:r>
              <a:rPr i="1" lang="es"/>
              <a:t>lang</a:t>
            </a:r>
            <a:r>
              <a:rPr lang="es"/>
              <a:t> define el tipo de lenguaje.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"/>
              <a:t>&lt;head&gt; </a:t>
            </a:r>
            <a:r>
              <a:rPr lang="es"/>
              <a:t>Es la cabeza del documento que contiene los metadatos de la página web.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"/>
              <a:t>&lt;meta charset="utf-8"/&gt; </a:t>
            </a:r>
            <a:r>
              <a:rPr lang="es"/>
              <a:t>Indica al navegador qué tipo de caracteres contiene la página, con el atributo </a:t>
            </a:r>
            <a:r>
              <a:rPr i="1" lang="es"/>
              <a:t>charset</a:t>
            </a:r>
            <a:r>
              <a:rPr lang="es"/>
              <a:t> vamos a indicar el conjunto de caracteres que vamos a usar y con el valor "utf-8" abarcamos a la mayoría de los sistemas de escritura.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"/>
              <a:t>&lt;title&gt; </a:t>
            </a:r>
            <a:r>
              <a:rPr lang="es"/>
              <a:t>Indica el título de la página Web, que se visualiza en la barra de título del navegador.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"/>
              <a:t>&lt;body&gt;</a:t>
            </a:r>
            <a:r>
              <a:rPr lang="es"/>
              <a:t> Es el cuerpo del documento donde va a estar todo el contenido que vamos a mostrar.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324" name="Google Shape;32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Las etiquetas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Las etiquetas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Definen qué función cumple cada elemento dentro de la página.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Estructura básica, tienen una apertura y un cierre que describen la información contenida entre ellas, aunque algunos casos solamente tienen apertura, como la etiqueta &lt;br&gt; (line break o  salto de línea):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0200" y="2425438"/>
            <a:ext cx="1042030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2013" y="2903375"/>
            <a:ext cx="2409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7450" y="3722236"/>
            <a:ext cx="2409825" cy="53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175" y="2378950"/>
            <a:ext cx="2630225" cy="3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175" y="2883537"/>
            <a:ext cx="4509849" cy="6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175" y="3670850"/>
            <a:ext cx="5085275" cy="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básicas</a:t>
            </a:r>
            <a:endParaRPr/>
          </a:p>
        </p:txBody>
      </p:sp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311700" y="1152475"/>
            <a:ext cx="846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&lt;h1&gt;, &lt;h2&gt;, &lt;h3&gt;….&lt;h6&gt;:</a:t>
            </a:r>
            <a:r>
              <a:rPr lang="es"/>
              <a:t> Encabezados, numerados del 1 al 6 por orden de relevancia. Es importante respetar ese orden para que el navegador entienda la estructura de la página.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es"/>
              <a:t>Tip:</a:t>
            </a:r>
            <a:r>
              <a:rPr lang="es"/>
              <a:t> En VSC si escribimos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/>
              <a:t> y presionamos TAB la etiqueta de cierre se escribe automáticamente</a:t>
            </a:r>
            <a:endParaRPr/>
          </a:p>
        </p:txBody>
      </p:sp>
      <p:pic>
        <p:nvPicPr>
          <p:cNvPr id="343" name="Google Shape;3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100" y="1802188"/>
            <a:ext cx="2263525" cy="2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800" y="1802200"/>
            <a:ext cx="3883350" cy="20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básicas</a:t>
            </a:r>
            <a:endParaRPr/>
          </a:p>
        </p:txBody>
      </p:sp>
      <p:sp>
        <p:nvSpPr>
          <p:cNvPr id="350" name="Google Shape;350;p29"/>
          <p:cNvSpPr txBox="1"/>
          <p:nvPr>
            <p:ph idx="1" type="body"/>
          </p:nvPr>
        </p:nvSpPr>
        <p:spPr>
          <a:xfrm>
            <a:off x="311700" y="1402000"/>
            <a:ext cx="309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s"/>
              <a:t>&lt;p&gt;: </a:t>
            </a:r>
            <a:r>
              <a:rPr lang="es"/>
              <a:t>Representa un párrafo.</a:t>
            </a:r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800" y="1922063"/>
            <a:ext cx="4934775" cy="1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049" y="3546549"/>
            <a:ext cx="7783699" cy="10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 txBox="1"/>
          <p:nvPr/>
        </p:nvSpPr>
        <p:spPr>
          <a:xfrm>
            <a:off x="5835725" y="1876050"/>
            <a:ext cx="3042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Tip: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VSC con si escribimos </a:t>
            </a:r>
            <a:r>
              <a:rPr b="0" i="0" lang="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Lorem100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 escribirá un texto de ejemplo de 100 palabras.  Y escribiendo </a:t>
            </a:r>
            <a:r>
              <a:rPr b="0" i="0" lang="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p*3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 crearán 3 etiquetas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Las etiquetas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311700" y="1152475"/>
            <a:ext cx="8520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s" sz="1800">
                <a:solidFill>
                  <a:srgbClr val="FF0000"/>
                </a:solidFill>
              </a:rPr>
              <a:t>&lt;etiqueta </a:t>
            </a:r>
            <a:r>
              <a:rPr b="1" lang="es" sz="1800"/>
              <a:t>      </a:t>
            </a:r>
            <a:r>
              <a:rPr b="1" lang="es" sz="1800">
                <a:solidFill>
                  <a:schemeClr val="accent1"/>
                </a:solidFill>
              </a:rPr>
              <a:t>atributo =</a:t>
            </a:r>
            <a:r>
              <a:rPr b="1" lang="es" sz="1800"/>
              <a:t>      </a:t>
            </a:r>
            <a:r>
              <a:rPr b="1" lang="es" sz="1800">
                <a:solidFill>
                  <a:schemeClr val="accent5"/>
                </a:solidFill>
              </a:rPr>
              <a:t>“valor”</a:t>
            </a:r>
            <a:r>
              <a:rPr b="1" lang="es" sz="1800"/>
              <a:t>  </a:t>
            </a:r>
            <a:r>
              <a:rPr b="1" lang="es" sz="1800">
                <a:solidFill>
                  <a:srgbClr val="FF0000"/>
                </a:solidFill>
              </a:rPr>
              <a:t>&gt;</a:t>
            </a:r>
            <a:r>
              <a:rPr b="1" lang="es" sz="1800"/>
              <a:t>    </a:t>
            </a:r>
            <a:r>
              <a:rPr i="1" lang="es" sz="1800"/>
              <a:t>Contenido</a:t>
            </a:r>
            <a:r>
              <a:rPr b="1" lang="es" sz="1800"/>
              <a:t>  </a:t>
            </a:r>
            <a:r>
              <a:rPr b="1" lang="es" sz="1800">
                <a:solidFill>
                  <a:srgbClr val="FF0000"/>
                </a:solidFill>
              </a:rPr>
              <a:t>&lt;/etiqueta&gt;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60" name="Google Shape;360;p30"/>
          <p:cNvSpPr txBox="1"/>
          <p:nvPr>
            <p:ph idx="1" type="body"/>
          </p:nvPr>
        </p:nvSpPr>
        <p:spPr>
          <a:xfrm>
            <a:off x="914850" y="2174200"/>
            <a:ext cx="1290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600">
                <a:solidFill>
                  <a:srgbClr val="FF0000"/>
                </a:solidFill>
              </a:rPr>
              <a:t>html, body, img, title, head, … </a:t>
            </a:r>
            <a:r>
              <a:rPr lang="es" sz="1600"/>
              <a:t>      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2331050" y="2174200"/>
            <a:ext cx="14637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</a:rPr>
              <a:t>charset, alt, src, id, class, href, target, … 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3807275" y="2174200"/>
            <a:ext cx="1290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</a:rPr>
              <a:t>utf-8, nombre de clase, id, url, …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371800" y="3517550"/>
            <a:ext cx="1021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s"/>
              <a:t>Ejemplo: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053" y="3871600"/>
            <a:ext cx="7171038" cy="4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30"/>
          <p:cNvCxnSpPr/>
          <p:nvPr/>
        </p:nvCxnSpPr>
        <p:spPr>
          <a:xfrm flipH="1">
            <a:off x="1593700" y="1650588"/>
            <a:ext cx="8100" cy="43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30"/>
          <p:cNvCxnSpPr/>
          <p:nvPr/>
        </p:nvCxnSpPr>
        <p:spPr>
          <a:xfrm flipH="1">
            <a:off x="3058850" y="1650588"/>
            <a:ext cx="8100" cy="434700"/>
          </a:xfrm>
          <a:prstGeom prst="straightConnector1">
            <a:avLst/>
          </a:prstGeom>
          <a:noFill/>
          <a:ln cap="flat" cmpd="sng" w="28575">
            <a:solidFill>
              <a:srgbClr val="768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30"/>
          <p:cNvCxnSpPr/>
          <p:nvPr/>
        </p:nvCxnSpPr>
        <p:spPr>
          <a:xfrm flipH="1">
            <a:off x="4524000" y="1650588"/>
            <a:ext cx="8100" cy="434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Delimitan el contenido de mi página Web, indicando sus partes. Hay distintas etiquetas determinadas para cierto tipo de contenido. A través de ellas los navegadores y buscadores reconocen patrones y una estructura determinada.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&lt;header&gt; </a:t>
            </a:r>
            <a:r>
              <a:rPr lang="es"/>
              <a:t>encabezado de un documento o sección.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&lt;nav&gt; </a:t>
            </a:r>
            <a:r>
              <a:rPr lang="es"/>
              <a:t>define un conjunto de enlaces de navegación.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&lt;main&gt; </a:t>
            </a:r>
            <a:r>
              <a:rPr lang="es"/>
              <a:t>representa al contenido principal dentro del body.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&lt;section&gt; </a:t>
            </a:r>
            <a:r>
              <a:rPr lang="es"/>
              <a:t>define secciones de un documento.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&lt;article&gt; </a:t>
            </a:r>
            <a:r>
              <a:rPr lang="es"/>
              <a:t>especifica contenido independiente ej: un mensaje en un foro, comentarios, etc.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&lt;aside&gt; </a:t>
            </a:r>
            <a:r>
              <a:rPr lang="es"/>
              <a:t>se suele usar para colocar información adicional ej: publicidad.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&lt;footer&gt;</a:t>
            </a:r>
            <a:r>
              <a:rPr lang="es"/>
              <a:t> pie de página, suele contener información de contacto, mapa del sitio.</a:t>
            </a:r>
            <a:endParaRPr/>
          </a:p>
        </p:txBody>
      </p:sp>
      <p:sp>
        <p:nvSpPr>
          <p:cNvPr id="373" name="Google Shape;37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74" name="Google Shape;374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5" name="Google Shape;375;p31"/>
          <p:cNvPicPr preferRelativeResize="0"/>
          <p:nvPr/>
        </p:nvPicPr>
        <p:blipFill rotWithShape="1">
          <a:blip r:embed="rId3">
            <a:alphaModFix/>
          </a:blip>
          <a:srcRect b="1986" l="8883" r="8784" t="8494"/>
          <a:stretch/>
        </p:blipFill>
        <p:spPr>
          <a:xfrm>
            <a:off x="5801700" y="1152475"/>
            <a:ext cx="2241019" cy="35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básicas</a:t>
            </a:r>
            <a:endParaRPr/>
          </a:p>
        </p:txBody>
      </p: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922" y="1312288"/>
            <a:ext cx="2620153" cy="27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" y="1348313"/>
            <a:ext cx="5000650" cy="2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Alineación de párrafos</a:t>
            </a:r>
            <a:endParaRPr/>
          </a:p>
        </p:txBody>
      </p:sp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311700" y="1128350"/>
            <a:ext cx="846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&lt;p align="left"&gt;</a:t>
            </a:r>
            <a:r>
              <a:rPr lang="es"/>
              <a:t> Párrafo </a:t>
            </a:r>
            <a:r>
              <a:rPr b="1" lang="es"/>
              <a:t>&lt;/p&gt;</a:t>
            </a:r>
            <a:r>
              <a:rPr lang="es"/>
              <a:t> el atributo “align” se utiliza para definir la alineación del párrafo: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</a:t>
            </a:r>
            <a:r>
              <a:rPr b="1" lang="es"/>
              <a:t>left</a:t>
            </a:r>
            <a:r>
              <a:rPr lang="es"/>
              <a:t>: alinea el texto a la izquierda.</a:t>
            </a:r>
            <a:br>
              <a:rPr lang="es"/>
            </a:br>
            <a:r>
              <a:rPr lang="es"/>
              <a:t>	</a:t>
            </a:r>
            <a:r>
              <a:rPr b="1" lang="es"/>
              <a:t>right</a:t>
            </a:r>
            <a:r>
              <a:rPr lang="es"/>
              <a:t>: alinea el texto a la derecha.</a:t>
            </a:r>
            <a:br>
              <a:rPr lang="es"/>
            </a:br>
            <a:r>
              <a:rPr lang="es"/>
              <a:t>	</a:t>
            </a:r>
            <a:r>
              <a:rPr b="1" lang="es"/>
              <a:t>center</a:t>
            </a:r>
            <a:r>
              <a:rPr lang="es"/>
              <a:t>: alinea el texto al centro.</a:t>
            </a:r>
            <a:br>
              <a:rPr lang="es"/>
            </a:br>
            <a:r>
              <a:rPr lang="es"/>
              <a:t>	</a:t>
            </a:r>
            <a:r>
              <a:rPr b="1" lang="es"/>
              <a:t>justify</a:t>
            </a:r>
            <a:r>
              <a:rPr lang="es"/>
              <a:t>: coloca el texto justificado, parejo a ambos lados.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89" name="Google Shape;3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50" y="2841275"/>
            <a:ext cx="7458549" cy="16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3"/>
          <p:cNvSpPr/>
          <p:nvPr/>
        </p:nvSpPr>
        <p:spPr>
          <a:xfrm>
            <a:off x="7957600" y="2880938"/>
            <a:ext cx="958800" cy="292500"/>
          </a:xfrm>
          <a:prstGeom prst="roundRect">
            <a:avLst>
              <a:gd fmla="val 16667" name="adj"/>
            </a:avLst>
          </a:prstGeom>
          <a:solidFill>
            <a:srgbClr val="F8C823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7957600" y="3286446"/>
            <a:ext cx="958800" cy="292500"/>
          </a:xfrm>
          <a:prstGeom prst="roundRect">
            <a:avLst>
              <a:gd fmla="val 16667" name="adj"/>
            </a:avLst>
          </a:prstGeom>
          <a:solidFill>
            <a:srgbClr val="F8C823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7957600" y="3691954"/>
            <a:ext cx="958800" cy="292500"/>
          </a:xfrm>
          <a:prstGeom prst="roundRect">
            <a:avLst>
              <a:gd fmla="val 16667" name="adj"/>
            </a:avLst>
          </a:prstGeom>
          <a:solidFill>
            <a:srgbClr val="F8C823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7957600" y="4097463"/>
            <a:ext cx="958800" cy="292500"/>
          </a:xfrm>
          <a:prstGeom prst="roundRect">
            <a:avLst>
              <a:gd fmla="val 16667" name="adj"/>
            </a:avLst>
          </a:prstGeom>
          <a:solidFill>
            <a:srgbClr val="F8C823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justify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Ejemplos de páginas Web</a:t>
            </a:r>
            <a:endParaRPr/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340950" y="1170000"/>
            <a:ext cx="84621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</a:t>
            </a:r>
            <a:r>
              <a:rPr lang="es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https://instintobinario.com/category/hardware/</a:t>
            </a:r>
            <a:r>
              <a:rPr lang="es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https://blog.ida.cl/estrategia-digital/diferencias-aplicacion-web-sitio-web/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s"/>
              <a:t>Ejemplos de lo que </a:t>
            </a:r>
            <a:r>
              <a:rPr b="1" lang="es">
                <a:solidFill>
                  <a:srgbClr val="FF0000"/>
                </a:solidFill>
              </a:rPr>
              <a:t>no</a:t>
            </a:r>
            <a:r>
              <a:rPr b="1" lang="es"/>
              <a:t> hay que hacer: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http://arngren.net/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Artículo: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https://grafix.es/las-webs-mas-horrorosas-del-mundo/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s"/>
              <a:t>Cómo pensar la estructura de un Sitio Web:      </a:t>
            </a:r>
            <a:r>
              <a:rPr lang="es"/>
              <a:t>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https://coach2coach.es/estructura-sitio-web/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Actividad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Clase 1</a:t>
            </a:r>
            <a:endParaRPr/>
          </a:p>
        </p:txBody>
      </p:sp>
      <p:sp>
        <p:nvSpPr>
          <p:cNvPr id="405" name="Google Shape;405;p35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Analizar los siguientes sitios web</a:t>
            </a:r>
            <a:endParaRPr/>
          </a:p>
        </p:txBody>
      </p:sp>
      <p:pic>
        <p:nvPicPr>
          <p:cNvPr id="406" name="Google Shape;4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97687">
            <a:off x="5294825" y="641075"/>
            <a:ext cx="3505201" cy="35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Actividad:</a:t>
            </a:r>
            <a:endParaRPr/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Investigar los siguientes sitios web e identificar: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Header (encabezado)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Footer (pie)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Nav (menú)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Párrafos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Imágenes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Links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Iconos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etc.</a:t>
            </a:r>
            <a:endParaRPr/>
          </a:p>
        </p:txBody>
      </p:sp>
      <p:sp>
        <p:nvSpPr>
          <p:cNvPr id="413" name="Google Shape;413;p36"/>
          <p:cNvSpPr txBox="1"/>
          <p:nvPr>
            <p:ph idx="2" type="body"/>
          </p:nvPr>
        </p:nvSpPr>
        <p:spPr>
          <a:xfrm>
            <a:off x="5477394" y="2392952"/>
            <a:ext cx="2516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6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www.knorr.com/</a:t>
            </a:r>
            <a:endParaRPr/>
          </a:p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4">
            <a:alphaModFix/>
          </a:blip>
          <a:srcRect b="0" l="12243" r="13818" t="0"/>
          <a:stretch/>
        </p:blipFill>
        <p:spPr>
          <a:xfrm>
            <a:off x="5860031" y="928213"/>
            <a:ext cx="1751426" cy="126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32" y="2954140"/>
            <a:ext cx="1751424" cy="112540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 txBox="1"/>
          <p:nvPr>
            <p:ph idx="2" type="body"/>
          </p:nvPr>
        </p:nvSpPr>
        <p:spPr>
          <a:xfrm>
            <a:off x="5477394" y="4279838"/>
            <a:ext cx="2516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6"/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www.eladerezo.com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Posicionamiento de sitios web en buscadores (SEO)</a:t>
            </a:r>
            <a:endParaRPr/>
          </a:p>
        </p:txBody>
      </p:sp>
      <p:sp>
        <p:nvSpPr>
          <p:cNvPr id="422" name="Google Shape;422;p3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El posicionamiento en buscadores, optimización en motores de búsqueda o SEO (del inglés </a:t>
            </a:r>
            <a:r>
              <a:rPr i="1" lang="es"/>
              <a:t>search engine optimization</a:t>
            </a:r>
            <a:r>
              <a:rPr lang="es"/>
              <a:t>), es un conjunto de acciones orientadas a mejorar el posicionamiento de un sitio Web en la lista de resultados de Google, Bing, u otros buscadores de internet.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s"/>
              <a:t>El SEO trabaja aspectos técnicos como la optimización de la estructura y los metadatos de una web, pero también se aplica a nivel de contenidos, con el objetivo de volverlos más útiles y relevantes para los usuarios.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s"/>
              <a:t>Info útil sobre posicionamiento en la Web: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https://wellaggio.com/como-mejorar-el-posicionamiento-seo-de-mi-pagina-web/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https://developers.google.com/search/docs/beginner/seo-starter-guide?hl=es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428" name="Google Shape;428;p38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Empezar a formar un grupo/equipo de 4 personas.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Comenzar a pensar en el contenido del proyecto web.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Recuerden que la temática es libre.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Recomendamos visitar sitios web de similares temáticas.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01</a:t>
            </a:r>
            <a:endParaRPr/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00</a:t>
            </a:r>
            <a:endParaRPr/>
          </a:p>
        </p:txBody>
      </p:sp>
      <p:sp>
        <p:nvSpPr>
          <p:cNvPr id="164" name="Google Shape;164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65" name="Google Shape;165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Presentación del curso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Sobre Codo a Codo.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Objetivo del curso y lineamientos de cursada.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sobre Full Stack.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Herramientas a utilizar.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Instalación del software.</a:t>
            </a:r>
            <a:endParaRPr/>
          </a:p>
        </p:txBody>
      </p:sp>
      <p:sp>
        <p:nvSpPr>
          <p:cNvPr id="166" name="Google Shape;166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 2 - Continuando con 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Listas y enlaces.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Rutas absolutas y relativas.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Elementos en bloque y en línea.</a:t>
            </a:r>
            <a:endParaRPr/>
          </a:p>
        </p:txBody>
      </p:sp>
      <p:sp>
        <p:nvSpPr>
          <p:cNvPr id="167" name="Google Shape;167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 1 - Conceptos básicos de 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la web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Proyecto web: ¿qué es?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 Cliente/Servidor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Introducción a HTML. Etiquetas básicas y atributos.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Página, Sitio y Aplicación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Página Web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Principales características de una página Web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un documento HTML (texto, imágenes, videos, CSS, Javascript).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Pueden ser estáticas (sólo código) o dinámica (con contenido extraído de una base de datos).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5500" y="1676181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Sitio Web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Principales características de un sitio Web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Son un conjunto de páginas Web estructuradas en un dominio.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pueden crear escribiendo código o mediante CMS o builders.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Pertenecen a empresas, organizaciones o personas.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775" y="1671738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Aplicación Web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Principales características de una aplicación Web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un software desarrollado con tecnologías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crea mediante código, utilizando diversos lenguajes de programación, librerías, frameworks, etc.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Son creadas por desarrolladores Web profesionales.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es">
                <a:solidFill>
                  <a:schemeClr val="dk1"/>
                </a:solidFill>
              </a:rPr>
              <a:t>Fuente:</a:t>
            </a:r>
            <a:r>
              <a:rPr b="1" lang="es" u="sng">
                <a:solidFill>
                  <a:schemeClr val="hlink"/>
                </a:solidFill>
                <a:hlinkClick r:id="rId3"/>
              </a:rPr>
              <a:t>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https://ed.team/comunidad/pagina-web-vs-sitio-web-vs-aplicacion-web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7325" y="19606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Aplicación de Escritorio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432025" y="1304875"/>
            <a:ext cx="8280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 usuario accede a la aplicación.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aplicación accede a un repositorio de datos para pedir información o para modificarla.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aplicación muestra al usuario la información solicitada.</a:t>
            </a:r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950" y="2956525"/>
            <a:ext cx="1483575" cy="148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9"/>
          <p:cNvCxnSpPr/>
          <p:nvPr/>
        </p:nvCxnSpPr>
        <p:spPr>
          <a:xfrm>
            <a:off x="3746875" y="3161450"/>
            <a:ext cx="1674300" cy="19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9"/>
          <p:cNvCxnSpPr/>
          <p:nvPr/>
        </p:nvCxnSpPr>
        <p:spPr>
          <a:xfrm flipH="1">
            <a:off x="3863275" y="3638275"/>
            <a:ext cx="1489500" cy="3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9"/>
          <p:cNvSpPr/>
          <p:nvPr/>
        </p:nvSpPr>
        <p:spPr>
          <a:xfrm>
            <a:off x="3163375" y="2911850"/>
            <a:ext cx="458700" cy="442800"/>
          </a:xfrm>
          <a:prstGeom prst="ellipse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5545975" y="3281600"/>
            <a:ext cx="458700" cy="442800"/>
          </a:xfrm>
          <a:prstGeom prst="ellipse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3319613" y="3834050"/>
            <a:ext cx="458700" cy="442800"/>
          </a:xfrm>
          <a:prstGeom prst="ellipse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1525" y="2911838"/>
            <a:ext cx="1623599" cy="16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