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4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84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67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21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56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92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64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0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08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4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4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1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949E0F-06E5-4B7F-9EBE-5ED57FCEF90F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B4E044-B00B-4A67-85C4-52D0567EB57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455F-B7D3-A9F0-E77C-7E46A0FE1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 desempeño y preferencias de videojuegos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246E-E378-F1D9-94B4-2ED64DC14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Manuel Ramirez</a:t>
            </a:r>
          </a:p>
        </p:txBody>
      </p:sp>
    </p:spTree>
    <p:extLst>
      <p:ext uri="{BB962C8B-B14F-4D97-AF65-F5344CB8AC3E}">
        <p14:creationId xmlns:p14="http://schemas.microsoft.com/office/powerpoint/2010/main" val="49932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2364-8ACC-8A23-C3FF-BCDA491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69E5-0CB9-2601-4356-4D96A612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262" y="2798736"/>
            <a:ext cx="9323475" cy="2796721"/>
          </a:xfrm>
        </p:spPr>
        <p:txBody>
          <a:bodyPr numCol="2">
            <a:normAutofit fontScale="85000" lnSpcReduction="20000"/>
          </a:bodyPr>
          <a:lstStyle/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Genero del juego</a:t>
            </a:r>
          </a:p>
          <a:p>
            <a:pPr lvl="1"/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Deportes,  carreras, plataformas, acción, rompecabezas, disparos, pelea, simulación, juegos de rol, aventura, estrategia y misceláneos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Jugadores</a:t>
            </a: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NA_players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EU_players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JP_players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Other_Players</a:t>
            </a:r>
            <a:endParaRPr lang="es-CO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Ventas</a:t>
            </a: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NA_sales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EU_sales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JP_sales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Other_sales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Puntaje</a:t>
            </a:r>
          </a:p>
          <a:p>
            <a:pPr lvl="1"/>
            <a:r>
              <a:rPr lang="es-CO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Critic_Score</a:t>
            </a:r>
            <a:endParaRPr lang="es-CO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s-CO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User_Score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22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93DC-DB65-0081-47CE-938351F9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CC1A-7840-FFAE-B427-8AEDAA69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66" y="3831031"/>
            <a:ext cx="5002565" cy="1112240"/>
          </a:xfrm>
        </p:spPr>
        <p:txBody>
          <a:bodyPr/>
          <a:lstStyle/>
          <a:p>
            <a:r>
              <a:rPr lang="es-CO" dirty="0"/>
              <a:t>Opiniones de críticos y usuarios poco correlacionadas con métricas de desempeño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AEDAC-47AC-52BB-5FEF-1CD68B09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8617"/>
            <a:ext cx="4427902" cy="37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FAD9-5BED-DBFF-4F80-3B8F2EB8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Predicción de genero del 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197D-2AD2-CE88-6CD8-9C626700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26395" cy="3416300"/>
          </a:xfrm>
        </p:spPr>
        <p:txBody>
          <a:bodyPr/>
          <a:lstStyle/>
          <a:p>
            <a:r>
              <a:rPr lang="es-CO" dirty="0"/>
              <a:t>Se usaron redes neuronales</a:t>
            </a:r>
          </a:p>
          <a:p>
            <a:pPr lvl="1"/>
            <a:r>
              <a:rPr lang="es-CO" dirty="0"/>
              <a:t>Dos capas </a:t>
            </a:r>
            <a:r>
              <a:rPr lang="es-CO" dirty="0" err="1"/>
              <a:t>relu</a:t>
            </a:r>
            <a:r>
              <a:rPr lang="es-CO" dirty="0"/>
              <a:t> y capa de output </a:t>
            </a:r>
            <a:r>
              <a:rPr lang="es-CO" dirty="0" err="1"/>
              <a:t>sigmoid</a:t>
            </a:r>
            <a:endParaRPr lang="es-CO" dirty="0"/>
          </a:p>
          <a:p>
            <a:pPr lvl="1"/>
            <a:r>
              <a:rPr lang="es-CO" dirty="0"/>
              <a:t>Optimizador Adam (simplificación de tasa de aprendizaje)</a:t>
            </a:r>
          </a:p>
          <a:p>
            <a:pPr lvl="1"/>
            <a:r>
              <a:rPr lang="es-CO" dirty="0"/>
              <a:t>200 épocas 100 unidades por lote</a:t>
            </a:r>
          </a:p>
          <a:p>
            <a:r>
              <a:rPr lang="es-CO" dirty="0"/>
              <a:t>Precisión de entrenamiento: 0.3048</a:t>
            </a:r>
          </a:p>
          <a:p>
            <a:r>
              <a:rPr lang="es-CO" dirty="0"/>
              <a:t>Precisión de validación: 0.3018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9DD54-F38D-7867-96C8-6D8D2518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249" y="2964367"/>
            <a:ext cx="2845067" cy="239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3C991-793F-1E54-A5A4-33CC95D0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15" y="2964367"/>
            <a:ext cx="2845067" cy="23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DB6-B930-BE27-EE9E-A69C9DE9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s-CO" dirty="0"/>
              <a:t>educción de dimensión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7EB9C5-95F8-0E08-9B84-CA61FEEF9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91885"/>
              </p:ext>
            </p:extLst>
          </p:nvPr>
        </p:nvGraphicFramePr>
        <p:xfrm>
          <a:off x="4629649" y="2561555"/>
          <a:ext cx="6840288" cy="362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096">
                  <a:extLst>
                    <a:ext uri="{9D8B030D-6E8A-4147-A177-3AD203B41FA5}">
                      <a16:colId xmlns:a16="http://schemas.microsoft.com/office/drawing/2014/main" val="2428377018"/>
                    </a:ext>
                  </a:extLst>
                </a:gridCol>
                <a:gridCol w="2280096">
                  <a:extLst>
                    <a:ext uri="{9D8B030D-6E8A-4147-A177-3AD203B41FA5}">
                      <a16:colId xmlns:a16="http://schemas.microsoft.com/office/drawing/2014/main" val="1212385770"/>
                    </a:ext>
                  </a:extLst>
                </a:gridCol>
                <a:gridCol w="2280096">
                  <a:extLst>
                    <a:ext uri="{9D8B030D-6E8A-4147-A177-3AD203B41FA5}">
                      <a16:colId xmlns:a16="http://schemas.microsoft.com/office/drawing/2014/main" val="3103550778"/>
                    </a:ext>
                  </a:extLst>
                </a:gridCol>
              </a:tblGrid>
              <a:tr h="539081">
                <a:tc>
                  <a:txBody>
                    <a:bodyPr/>
                    <a:lstStyle/>
                    <a:p>
                      <a:pPr algn="l" fontAlgn="ctr"/>
                      <a:br>
                        <a:rPr lang="es-CO" sz="1300" b="1" dirty="0">
                          <a:effectLst/>
                        </a:rPr>
                      </a:br>
                      <a:endParaRPr lang="es-CO" sz="1300" b="1" dirty="0">
                        <a:effectLst/>
                      </a:endParaRP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 dirty="0">
                          <a:effectLst/>
                        </a:rPr>
                        <a:t>PCA1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b="1" dirty="0">
                          <a:effectLst/>
                        </a:rPr>
                        <a:t>PCA2</a:t>
                      </a:r>
                    </a:p>
                    <a:p>
                      <a:endParaRPr lang="es-CO" sz="1300" dirty="0"/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3923906867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 dirty="0" err="1">
                          <a:effectLst/>
                        </a:rPr>
                        <a:t>NA_players</a:t>
                      </a:r>
                      <a:endParaRPr lang="es-CO" sz="1300" b="1" dirty="0">
                        <a:effectLst/>
                      </a:endParaRP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-25.318020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>
                          <a:effectLst/>
                          <a:latin typeface="Arial" panose="020B0604020202020204" pitchFamily="34" charset="0"/>
                        </a:rPr>
                        <a:t>-12.929424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3635084895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 dirty="0" err="1">
                          <a:effectLst/>
                        </a:rPr>
                        <a:t>EU_players</a:t>
                      </a:r>
                      <a:endParaRPr lang="es-CO" sz="1300" b="1" dirty="0">
                        <a:effectLst/>
                      </a:endParaRP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-26.706820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>
                          <a:effectLst/>
                          <a:latin typeface="Arial" panose="020B0604020202020204" pitchFamily="34" charset="0"/>
                        </a:rPr>
                        <a:t>-5.535095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2135121889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JP_players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6.626649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58.925915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1401535289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Other_players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-24.750496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>
                          <a:effectLst/>
                          <a:latin typeface="Arial" panose="020B0604020202020204" pitchFamily="34" charset="0"/>
                        </a:rPr>
                        <a:t>-20.438028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2782192835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NA_Sales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-25.318033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-12.929416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3346240469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EU_Sales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-26.706806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-5.535081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2160786311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JP_Sales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>
                          <a:effectLst/>
                          <a:latin typeface="Arial" panose="020B0604020202020204" pitchFamily="34" charset="0"/>
                        </a:rPr>
                        <a:t>6.626646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58.925926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428096943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Other_Sales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-24.750496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-20.438042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3095925805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>
                          <a:effectLst/>
                        </a:rPr>
                        <a:t>Critic_Score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63.297333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-24.856363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2504470990"/>
                  </a:ext>
                </a:extLst>
              </a:tr>
              <a:tr h="3086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b="1" dirty="0" err="1">
                          <a:effectLst/>
                        </a:rPr>
                        <a:t>User_Score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u="sng" dirty="0">
                          <a:effectLst/>
                          <a:latin typeface="Arial" panose="020B0604020202020204" pitchFamily="34" charset="0"/>
                        </a:rPr>
                        <a:t>77.000031</a:t>
                      </a:r>
                    </a:p>
                  </a:txBody>
                  <a:tcPr marL="65130" marR="65130" marT="32565" marB="3256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dirty="0">
                          <a:effectLst/>
                          <a:latin typeface="Arial" panose="020B0604020202020204" pitchFamily="34" charset="0"/>
                        </a:rPr>
                        <a:t>-15.190465</a:t>
                      </a:r>
                    </a:p>
                  </a:txBody>
                  <a:tcPr marL="65130" marR="65130" marT="32565" marB="32565" anchor="ctr"/>
                </a:tc>
                <a:extLst>
                  <a:ext uri="{0D108BD9-81ED-4DB2-BD59-A6C34878D82A}">
                    <a16:rowId xmlns:a16="http://schemas.microsoft.com/office/drawing/2014/main" val="216612679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7C22E-62DE-EAD3-96C1-3EBC65B4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1" y="2572857"/>
            <a:ext cx="4148240" cy="3416300"/>
          </a:xfrm>
        </p:spPr>
        <p:txBody>
          <a:bodyPr>
            <a:normAutofit/>
          </a:bodyPr>
          <a:lstStyle/>
          <a:p>
            <a:r>
              <a:rPr lang="es-CO" dirty="0"/>
              <a:t>Primer vector de PCA: Relación positiva con opiniones y ligera oposición a mercados distintos al japones</a:t>
            </a:r>
          </a:p>
          <a:p>
            <a:r>
              <a:rPr lang="es-CO" dirty="0"/>
              <a:t>Segundo vector: Mercado japones</a:t>
            </a:r>
          </a:p>
          <a:p>
            <a:r>
              <a:rPr lang="es-CO" dirty="0"/>
              <a:t>	Varianza PCA1: 43.4679	</a:t>
            </a:r>
          </a:p>
          <a:p>
            <a:r>
              <a:rPr lang="es-CO" dirty="0"/>
              <a:t>Varianza PCA2: 28.1048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038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DB6-B930-BE27-EE9E-A69C9DE9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Agrupación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FCC-1360-3F77-15F9-6A119530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658617" cy="3416300"/>
          </a:xfrm>
        </p:spPr>
        <p:txBody>
          <a:bodyPr/>
          <a:lstStyle/>
          <a:p>
            <a:r>
              <a:rPr lang="es-CO" dirty="0" err="1"/>
              <a:t>Silhouette</a:t>
            </a:r>
            <a:r>
              <a:rPr lang="es-CO" dirty="0"/>
              <a:t> Score para dos grupos: 0.8811568</a:t>
            </a:r>
          </a:p>
          <a:p>
            <a:r>
              <a:rPr lang="es-CO" dirty="0"/>
              <a:t>Diferencia entre juegos con según disparidad entre desempeño en mercado japones contra opiniones de críticos y usuarios</a:t>
            </a:r>
          </a:p>
          <a:p>
            <a:r>
              <a:rPr lang="es-CO" dirty="0"/>
              <a:t>Muchos juegos de grupo 1 fueron de Nintendo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ED2E2C-D275-13A0-88E7-590BBFA1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18" y="2494442"/>
            <a:ext cx="4005203" cy="39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6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263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Análisis de desempeño y preferencias de videojuegos</vt:lpstr>
      <vt:lpstr>Datos</vt:lpstr>
      <vt:lpstr>Análisis inicial</vt:lpstr>
      <vt:lpstr>Predicción de genero del juego</vt:lpstr>
      <vt:lpstr>Reducción de dimensión</vt:lpstr>
      <vt:lpstr>Agrupación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desempeño y preferencias de videojuegos</dc:title>
  <dc:creator>Juan Manuel Ramirez Osuna</dc:creator>
  <cp:lastModifiedBy>Juan Manuel Ramirez Osuna</cp:lastModifiedBy>
  <cp:revision>1</cp:revision>
  <dcterms:created xsi:type="dcterms:W3CDTF">2022-11-05T01:52:48Z</dcterms:created>
  <dcterms:modified xsi:type="dcterms:W3CDTF">2022-11-05T02:19:38Z</dcterms:modified>
</cp:coreProperties>
</file>