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65" r:id="rId5"/>
    <p:sldId id="268" r:id="rId6"/>
    <p:sldId id="272" r:id="rId7"/>
    <p:sldId id="271" r:id="rId8"/>
    <p:sldId id="270" r:id="rId9"/>
    <p:sldId id="273" r:id="rId10"/>
    <p:sldId id="269" r:id="rId11"/>
    <p:sldId id="275" r:id="rId12"/>
    <p:sldId id="276" r:id="rId13"/>
    <p:sldId id="274" r:id="rId14"/>
    <p:sldId id="266" r:id="rId15"/>
    <p:sldId id="259" r:id="rId16"/>
    <p:sldId id="277" r:id="rId17"/>
    <p:sldId id="260" r:id="rId18"/>
    <p:sldId id="278" r:id="rId19"/>
    <p:sldId id="285" r:id="rId20"/>
    <p:sldId id="261" r:id="rId21"/>
    <p:sldId id="279" r:id="rId22"/>
    <p:sldId id="262" r:id="rId23"/>
    <p:sldId id="280" r:id="rId24"/>
    <p:sldId id="286" r:id="rId25"/>
    <p:sldId id="283" r:id="rId26"/>
    <p:sldId id="263" r:id="rId27"/>
    <p:sldId id="289" r:id="rId28"/>
    <p:sldId id="284" r:id="rId29"/>
    <p:sldId id="264" r:id="rId30"/>
    <p:sldId id="282" r:id="rId31"/>
    <p:sldId id="290" r:id="rId32"/>
    <p:sldId id="291" r:id="rId3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p:scale>
          <a:sx n="75" d="100"/>
          <a:sy n="75" d="100"/>
        </p:scale>
        <p:origin x="54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A88F407-A7E8-40F4-9556-841E81A8E079}" type="datetimeFigureOut">
              <a:rPr lang="es-ES" smtClean="0"/>
              <a:t>05/04/2022</a:t>
            </a:fld>
            <a:endParaRPr lang="es-ES"/>
          </a:p>
        </p:txBody>
      </p:sp>
      <p:sp>
        <p:nvSpPr>
          <p:cNvPr id="5" name="Footer Placeholder 4"/>
          <p:cNvSpPr>
            <a:spLocks noGrp="1"/>
          </p:cNvSpPr>
          <p:nvPr>
            <p:ph type="ftr" sz="quarter" idx="11"/>
          </p:nvPr>
        </p:nvSpPr>
        <p:spPr>
          <a:xfrm>
            <a:off x="2692397" y="5037663"/>
            <a:ext cx="5214635" cy="279400"/>
          </a:xfrm>
        </p:spPr>
        <p:txBody>
          <a:bodyPr/>
          <a:lstStyle/>
          <a:p>
            <a:endParaRPr lang="es-ES"/>
          </a:p>
        </p:txBody>
      </p:sp>
      <p:sp>
        <p:nvSpPr>
          <p:cNvPr id="6" name="Slide Number Placeholder 5"/>
          <p:cNvSpPr>
            <a:spLocks noGrp="1"/>
          </p:cNvSpPr>
          <p:nvPr>
            <p:ph type="sldNum" sz="quarter" idx="12"/>
          </p:nvPr>
        </p:nvSpPr>
        <p:spPr>
          <a:xfrm>
            <a:off x="8956900" y="5037663"/>
            <a:ext cx="551167" cy="279400"/>
          </a:xfrm>
        </p:spPr>
        <p:txBody>
          <a:bodyPr/>
          <a:lstStyle/>
          <a:p>
            <a:fld id="{174E16F2-1A65-461C-9072-78291B4D3A06}" type="slidenum">
              <a:rPr lang="es-ES" smtClean="0"/>
              <a:t>‹Nº›</a:t>
            </a:fld>
            <a:endParaRPr lang="es-E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665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A88F407-A7E8-40F4-9556-841E81A8E079}" type="datetimeFigureOut">
              <a:rPr lang="es-ES" smtClean="0"/>
              <a:t>05/04/2022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74E16F2-1A65-461C-9072-78291B4D3A06}" type="slidenum">
              <a:rPr lang="es-ES" smtClean="0"/>
              <a:t>‹Nº›</a:t>
            </a:fld>
            <a:endParaRPr lang="es-ES"/>
          </a:p>
        </p:txBody>
      </p:sp>
    </p:spTree>
    <p:extLst>
      <p:ext uri="{BB962C8B-B14F-4D97-AF65-F5344CB8AC3E}">
        <p14:creationId xmlns:p14="http://schemas.microsoft.com/office/powerpoint/2010/main" val="331763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A88F407-A7E8-40F4-9556-841E81A8E079}" type="datetimeFigureOut">
              <a:rPr lang="es-ES" smtClean="0"/>
              <a:t>05/04/2022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74E16F2-1A65-461C-9072-78291B4D3A06}" type="slidenum">
              <a:rPr lang="es-ES" smtClean="0"/>
              <a:t>‹Nº›</a:t>
            </a:fld>
            <a:endParaRPr lang="es-E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1634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A88F407-A7E8-40F4-9556-841E81A8E079}" type="datetimeFigureOut">
              <a:rPr lang="es-ES" smtClean="0"/>
              <a:t>05/04/2022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74E16F2-1A65-461C-9072-78291B4D3A06}" type="slidenum">
              <a:rPr lang="es-ES" smtClean="0"/>
              <a:t>‹Nº›</a:t>
            </a:fld>
            <a:endParaRPr lang="es-E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5337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A88F407-A7E8-40F4-9556-841E81A8E079}" type="datetimeFigureOut">
              <a:rPr lang="es-ES" smtClean="0"/>
              <a:t>05/04/2022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74E16F2-1A65-461C-9072-78291B4D3A06}" type="slidenum">
              <a:rPr lang="es-ES" smtClean="0"/>
              <a:t>‹Nº›</a:t>
            </a:fld>
            <a:endParaRPr lang="es-ES"/>
          </a:p>
        </p:txBody>
      </p:sp>
    </p:spTree>
    <p:extLst>
      <p:ext uri="{BB962C8B-B14F-4D97-AF65-F5344CB8AC3E}">
        <p14:creationId xmlns:p14="http://schemas.microsoft.com/office/powerpoint/2010/main" val="2176377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A88F407-A7E8-40F4-9556-841E81A8E079}" type="datetimeFigureOut">
              <a:rPr lang="es-ES" smtClean="0"/>
              <a:t>05/04/2022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74E16F2-1A65-461C-9072-78291B4D3A06}" type="slidenum">
              <a:rPr lang="es-ES" smtClean="0"/>
              <a:t>‹Nº›</a:t>
            </a:fld>
            <a:endParaRPr lang="es-E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8883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A88F407-A7E8-40F4-9556-841E81A8E079}" type="datetimeFigureOut">
              <a:rPr lang="es-ES" smtClean="0"/>
              <a:t>05/04/2022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74E16F2-1A65-461C-9072-78291B4D3A06}" type="slidenum">
              <a:rPr lang="es-ES" smtClean="0"/>
              <a:t>‹Nº›</a:t>
            </a:fld>
            <a:endParaRPr lang="es-E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7062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88F407-A7E8-40F4-9556-841E81A8E079}" type="datetimeFigureOut">
              <a:rPr lang="es-ES" smtClean="0"/>
              <a:t>05/04/2022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74E16F2-1A65-461C-9072-78291B4D3A06}" type="slidenum">
              <a:rPr lang="es-ES" smtClean="0"/>
              <a:t>‹Nº›</a:t>
            </a:fld>
            <a:endParaRPr lang="es-E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0394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88F407-A7E8-40F4-9556-841E81A8E079}" type="datetimeFigureOut">
              <a:rPr lang="es-ES" smtClean="0"/>
              <a:t>05/04/2022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74E16F2-1A65-461C-9072-78291B4D3A06}" type="slidenum">
              <a:rPr lang="es-ES" smtClean="0"/>
              <a:t>‹Nº›</a:t>
            </a:fld>
            <a:endParaRPr lang="es-E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2742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88F407-A7E8-40F4-9556-841E81A8E079}" type="datetimeFigureOut">
              <a:rPr lang="es-ES" smtClean="0"/>
              <a:t>05/04/2022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74E16F2-1A65-461C-9072-78291B4D3A06}" type="slidenum">
              <a:rPr lang="es-ES" smtClean="0"/>
              <a:t>‹Nº›</a:t>
            </a:fld>
            <a:endParaRPr lang="es-ES"/>
          </a:p>
        </p:txBody>
      </p:sp>
    </p:spTree>
    <p:extLst>
      <p:ext uri="{BB962C8B-B14F-4D97-AF65-F5344CB8AC3E}">
        <p14:creationId xmlns:p14="http://schemas.microsoft.com/office/powerpoint/2010/main" val="309974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A88F407-A7E8-40F4-9556-841E81A8E079}" type="datetimeFigureOut">
              <a:rPr lang="es-ES" smtClean="0"/>
              <a:t>05/04/2022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74E16F2-1A65-461C-9072-78291B4D3A06}" type="slidenum">
              <a:rPr lang="es-ES" smtClean="0"/>
              <a:t>‹Nº›</a:t>
            </a:fld>
            <a:endParaRPr lang="es-E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6909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A88F407-A7E8-40F4-9556-841E81A8E079}" type="datetimeFigureOut">
              <a:rPr lang="es-ES" smtClean="0"/>
              <a:t>05/04/2022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74E16F2-1A65-461C-9072-78291B4D3A06}" type="slidenum">
              <a:rPr lang="es-ES" smtClean="0"/>
              <a:t>‹Nº›</a:t>
            </a:fld>
            <a:endParaRPr lang="es-ES"/>
          </a:p>
        </p:txBody>
      </p:sp>
    </p:spTree>
    <p:extLst>
      <p:ext uri="{BB962C8B-B14F-4D97-AF65-F5344CB8AC3E}">
        <p14:creationId xmlns:p14="http://schemas.microsoft.com/office/powerpoint/2010/main" val="49307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A88F407-A7E8-40F4-9556-841E81A8E079}" type="datetimeFigureOut">
              <a:rPr lang="es-ES" smtClean="0"/>
              <a:t>05/04/2022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74E16F2-1A65-461C-9072-78291B4D3A06}" type="slidenum">
              <a:rPr lang="es-ES" smtClean="0"/>
              <a:t>‹Nº›</a:t>
            </a:fld>
            <a:endParaRPr lang="es-E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8853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A88F407-A7E8-40F4-9556-841E81A8E079}" type="datetimeFigureOut">
              <a:rPr lang="es-ES" smtClean="0"/>
              <a:t>05/04/2022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74E16F2-1A65-461C-9072-78291B4D3A06}" type="slidenum">
              <a:rPr lang="es-ES" smtClean="0"/>
              <a:t>‹Nº›</a:t>
            </a:fld>
            <a:endParaRPr lang="es-E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7446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88F407-A7E8-40F4-9556-841E81A8E079}" type="datetimeFigureOut">
              <a:rPr lang="es-ES" smtClean="0"/>
              <a:t>05/04/2022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74E16F2-1A65-461C-9072-78291B4D3A06}" type="slidenum">
              <a:rPr lang="es-ES" smtClean="0"/>
              <a:t>‹Nº›</a:t>
            </a:fld>
            <a:endParaRPr lang="es-ES"/>
          </a:p>
        </p:txBody>
      </p:sp>
    </p:spTree>
    <p:extLst>
      <p:ext uri="{BB962C8B-B14F-4D97-AF65-F5344CB8AC3E}">
        <p14:creationId xmlns:p14="http://schemas.microsoft.com/office/powerpoint/2010/main" val="196653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A88F407-A7E8-40F4-9556-841E81A8E079}" type="datetimeFigureOut">
              <a:rPr lang="es-ES" smtClean="0"/>
              <a:t>05/04/2022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74E16F2-1A65-461C-9072-78291B4D3A06}" type="slidenum">
              <a:rPr lang="es-ES" smtClean="0"/>
              <a:t>‹Nº›</a:t>
            </a:fld>
            <a:endParaRPr lang="es-E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904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A88F407-A7E8-40F4-9556-841E81A8E079}" type="datetimeFigureOut">
              <a:rPr lang="es-ES" smtClean="0"/>
              <a:t>05/04/2022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74E16F2-1A65-461C-9072-78291B4D3A06}" type="slidenum">
              <a:rPr lang="es-ES" smtClean="0"/>
              <a:t>‹Nº›</a:t>
            </a:fld>
            <a:endParaRPr lang="es-ES"/>
          </a:p>
        </p:txBody>
      </p:sp>
    </p:spTree>
    <p:extLst>
      <p:ext uri="{BB962C8B-B14F-4D97-AF65-F5344CB8AC3E}">
        <p14:creationId xmlns:p14="http://schemas.microsoft.com/office/powerpoint/2010/main" val="3482639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88F407-A7E8-40F4-9556-841E81A8E079}" type="datetimeFigureOut">
              <a:rPr lang="es-ES" smtClean="0"/>
              <a:t>05/04/2022</a:t>
            </a:fld>
            <a:endParaRPr lang="es-E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4E16F2-1A65-461C-9072-78291B4D3A06}" type="slidenum">
              <a:rPr lang="es-ES" smtClean="0"/>
              <a:t>‹Nº›</a:t>
            </a:fld>
            <a:endParaRPr lang="es-ES"/>
          </a:p>
        </p:txBody>
      </p:sp>
    </p:spTree>
    <p:extLst>
      <p:ext uri="{BB962C8B-B14F-4D97-AF65-F5344CB8AC3E}">
        <p14:creationId xmlns:p14="http://schemas.microsoft.com/office/powerpoint/2010/main" val="94865046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rive.google.com/file/d/1vP9cZ-zDE-l5Ade5goPCxXKVA58Sa-QD/view?usp=shar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94269" y="835627"/>
            <a:ext cx="9144000" cy="598545"/>
          </a:xfrm>
        </p:spPr>
        <p:txBody>
          <a:bodyPr>
            <a:noAutofit/>
          </a:bodyPr>
          <a:lstStyle/>
          <a:p>
            <a:r>
              <a:rPr lang="es-ES" sz="3200" dirty="0" smtClean="0">
                <a:latin typeface="Arial" panose="020B0604020202020204" pitchFamily="34" charset="0"/>
                <a:cs typeface="Arial" panose="020B0604020202020204" pitchFamily="34" charset="0"/>
              </a:rPr>
              <a:t>UNIVERSIDAD PRIVADA FRANZ TAMAYO</a:t>
            </a:r>
            <a:endParaRPr lang="es-ES" sz="3200"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a:xfrm>
            <a:off x="1494269" y="2586885"/>
            <a:ext cx="9144000" cy="2801479"/>
          </a:xfrm>
        </p:spPr>
        <p:txBody>
          <a:bodyPr>
            <a:normAutofit/>
          </a:bodyPr>
          <a:lstStyle/>
          <a:p>
            <a:pPr algn="ctr"/>
            <a:r>
              <a:rPr lang="es-ES" sz="2000" b="1" dirty="0" smtClean="0">
                <a:latin typeface="Arial" panose="020B0604020202020204" pitchFamily="34" charset="0"/>
                <a:cs typeface="Arial" panose="020B0604020202020204" pitchFamily="34" charset="0"/>
              </a:rPr>
              <a:t>Estudiante: </a:t>
            </a:r>
            <a:r>
              <a:rPr lang="es-ES" sz="2000" dirty="0" smtClean="0">
                <a:latin typeface="Arial" panose="020B0604020202020204" pitchFamily="34" charset="0"/>
                <a:cs typeface="Arial" panose="020B0604020202020204" pitchFamily="34" charset="0"/>
              </a:rPr>
              <a:t>Univ. Juan Manuel Tola Zabaleta</a:t>
            </a:r>
          </a:p>
          <a:p>
            <a:pPr algn="ctr"/>
            <a:r>
              <a:rPr lang="es-ES" sz="2000" b="1" dirty="0" smtClean="0">
                <a:latin typeface="Arial" panose="020B0604020202020204" pitchFamily="34" charset="0"/>
                <a:cs typeface="Arial" panose="020B0604020202020204" pitchFamily="34" charset="0"/>
              </a:rPr>
              <a:t>Asignatura: </a:t>
            </a:r>
            <a:r>
              <a:rPr lang="es-ES" sz="2000" dirty="0" smtClean="0">
                <a:latin typeface="Arial" panose="020B0604020202020204" pitchFamily="34" charset="0"/>
                <a:cs typeface="Arial" panose="020B0604020202020204" pitchFamily="34" charset="0"/>
              </a:rPr>
              <a:t>Programación de Sistemas Embebidos</a:t>
            </a:r>
          </a:p>
          <a:p>
            <a:pPr algn="ctr"/>
            <a:r>
              <a:rPr lang="es-ES" sz="2000" b="1" dirty="0" smtClean="0">
                <a:latin typeface="Arial" panose="020B0604020202020204" pitchFamily="34" charset="0"/>
                <a:cs typeface="Arial" panose="020B0604020202020204" pitchFamily="34" charset="0"/>
              </a:rPr>
              <a:t>Carrera: </a:t>
            </a:r>
            <a:r>
              <a:rPr lang="es-ES" sz="2000" dirty="0" smtClean="0">
                <a:latin typeface="Arial" panose="020B0604020202020204" pitchFamily="34" charset="0"/>
                <a:cs typeface="Arial" panose="020B0604020202020204" pitchFamily="34" charset="0"/>
              </a:rPr>
              <a:t>Ingeniería de Sistemas</a:t>
            </a:r>
          </a:p>
          <a:p>
            <a:pPr algn="ctr"/>
            <a:r>
              <a:rPr lang="es-ES" sz="2000" b="1" dirty="0" smtClean="0">
                <a:latin typeface="Arial" panose="020B0604020202020204" pitchFamily="34" charset="0"/>
                <a:cs typeface="Arial" panose="020B0604020202020204" pitchFamily="34" charset="0"/>
              </a:rPr>
              <a:t>Paralelo: </a:t>
            </a:r>
            <a:r>
              <a:rPr lang="es-ES" sz="2000" dirty="0" smtClean="0">
                <a:latin typeface="Arial" panose="020B0604020202020204" pitchFamily="34" charset="0"/>
                <a:cs typeface="Arial" panose="020B0604020202020204" pitchFamily="34" charset="0"/>
              </a:rPr>
              <a:t>PSE (2)</a:t>
            </a:r>
          </a:p>
          <a:p>
            <a:pPr algn="ctr"/>
            <a:r>
              <a:rPr lang="es-ES" sz="2000" b="1" dirty="0" smtClean="0">
                <a:latin typeface="Arial" panose="020B0604020202020204" pitchFamily="34" charset="0"/>
                <a:cs typeface="Arial" panose="020B0604020202020204" pitchFamily="34" charset="0"/>
              </a:rPr>
              <a:t>Docente: </a:t>
            </a:r>
            <a:r>
              <a:rPr lang="es-ES" sz="2000" dirty="0" smtClean="0">
                <a:latin typeface="Arial" panose="020B0604020202020204" pitchFamily="34" charset="0"/>
                <a:cs typeface="Arial" panose="020B0604020202020204" pitchFamily="34" charset="0"/>
              </a:rPr>
              <a:t>Lic. William Roddy Barra Paredes</a:t>
            </a:r>
          </a:p>
          <a:p>
            <a:pPr algn="ctr"/>
            <a:r>
              <a:rPr lang="es-ES" sz="2000" b="1" dirty="0" smtClean="0">
                <a:latin typeface="Arial" panose="020B0604020202020204" pitchFamily="34" charset="0"/>
                <a:cs typeface="Arial" panose="020B0604020202020204" pitchFamily="34" charset="0"/>
              </a:rPr>
              <a:t>Fecha: </a:t>
            </a:r>
            <a:r>
              <a:rPr lang="es-ES" sz="2000" dirty="0" smtClean="0">
                <a:latin typeface="Arial" panose="020B0604020202020204" pitchFamily="34" charset="0"/>
                <a:cs typeface="Arial" panose="020B0604020202020204" pitchFamily="34" charset="0"/>
              </a:rPr>
              <a:t>05/04/2022</a:t>
            </a:r>
          </a:p>
          <a:p>
            <a:pPr algn="l"/>
            <a:endParaRPr lang="es-ES" dirty="0" smtClean="0"/>
          </a:p>
          <a:p>
            <a:pPr algn="l"/>
            <a:endParaRPr lang="es-ES" dirty="0"/>
          </a:p>
          <a:p>
            <a:endParaRPr lang="es-ES" dirty="0" smtClean="0"/>
          </a:p>
        </p:txBody>
      </p:sp>
      <p:sp>
        <p:nvSpPr>
          <p:cNvPr id="4" name="Título 1"/>
          <p:cNvSpPr txBox="1">
            <a:spLocks/>
          </p:cNvSpPr>
          <p:nvPr/>
        </p:nvSpPr>
        <p:spPr>
          <a:xfrm>
            <a:off x="0" y="1434172"/>
            <a:ext cx="9144000" cy="865237"/>
          </a:xfrm>
          <a:prstGeom prst="rect">
            <a:avLst/>
          </a:prstGeom>
        </p:spPr>
        <p:txBody>
          <a:bodyPr vert="horz" lIns="91440" tIns="45720" rIns="91440" bIns="45720" rtlCol="0" anchor="b">
            <a:normAutofit fontScale="975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200" dirty="0" smtClean="0">
                <a:latin typeface="Arial" panose="020B0604020202020204" pitchFamily="34" charset="0"/>
                <a:cs typeface="Arial" panose="020B0604020202020204" pitchFamily="34" charset="0"/>
              </a:rPr>
              <a:t>DEFENSA HITO 2 – TAREA FINAL</a:t>
            </a:r>
            <a:endParaRPr lang="es-E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646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12800" y="1095921"/>
            <a:ext cx="4622799" cy="6379030"/>
          </a:xfrm>
        </p:spPr>
        <p:txBody>
          <a:bodyPr>
            <a:normAutofit/>
          </a:bodyPr>
          <a:lstStyle/>
          <a:p>
            <a:pPr marL="0" indent="0">
              <a:lnSpc>
                <a:spcPct val="150000"/>
              </a:lnSpc>
              <a:buNone/>
            </a:pPr>
            <a:endParaRPr lang="es-ES" sz="1700" dirty="0">
              <a:latin typeface="Arial" panose="020B0604020202020204" pitchFamily="34" charset="0"/>
              <a:cs typeface="Arial" panose="020B0604020202020204" pitchFamily="34" charset="0"/>
            </a:endParaRPr>
          </a:p>
          <a:p>
            <a:pPr marL="0" indent="0">
              <a:lnSpc>
                <a:spcPct val="150000"/>
              </a:lnSpc>
              <a:buNone/>
            </a:pPr>
            <a:r>
              <a:rPr lang="es-ES" sz="1600" dirty="0">
                <a:latin typeface="Arial" panose="020B0604020202020204" pitchFamily="34" charset="0"/>
                <a:cs typeface="Arial" panose="020B0604020202020204" pitchFamily="34" charset="0"/>
              </a:rPr>
              <a:t>La herencia es la capacidad que tiene una clase de heredar los atributos y métodos de otra, algo que nos permite reutilizar código y hacer programar mucho más óptimos</a:t>
            </a:r>
            <a:r>
              <a:rPr lang="es-ES" sz="1600" dirty="0" smtClean="0">
                <a:latin typeface="Arial" panose="020B0604020202020204" pitchFamily="34" charset="0"/>
                <a:cs typeface="Arial" panose="020B0604020202020204" pitchFamily="34" charset="0"/>
              </a:rPr>
              <a:t>.</a:t>
            </a:r>
          </a:p>
          <a:p>
            <a:pPr marL="0" indent="0">
              <a:lnSpc>
                <a:spcPct val="150000"/>
              </a:lnSpc>
              <a:buNone/>
            </a:pPr>
            <a:r>
              <a:rPr lang="es-ES" sz="1600" dirty="0" smtClean="0">
                <a:latin typeface="Arial" panose="020B0604020202020204" pitchFamily="34" charset="0"/>
                <a:cs typeface="Arial" panose="020B0604020202020204" pitchFamily="34" charset="0"/>
              </a:rPr>
              <a:t>Superclases</a:t>
            </a:r>
          </a:p>
          <a:p>
            <a:pPr marL="0" indent="0">
              <a:lnSpc>
                <a:spcPct val="150000"/>
              </a:lnSpc>
              <a:buNone/>
            </a:pPr>
            <a:r>
              <a:rPr lang="es-ES" sz="1600" dirty="0">
                <a:latin typeface="Arial" panose="020B0604020202020204" pitchFamily="34" charset="0"/>
                <a:cs typeface="Arial" panose="020B0604020202020204" pitchFamily="34" charset="0"/>
              </a:rPr>
              <a:t>Así pues la idea de la herencia es identificar una clase base (la superclase) con los </a:t>
            </a:r>
            <a:r>
              <a:rPr lang="es-ES" sz="1600" dirty="0" smtClean="0">
                <a:latin typeface="Arial" panose="020B0604020202020204" pitchFamily="34" charset="0"/>
                <a:cs typeface="Arial" panose="020B0604020202020204" pitchFamily="34" charset="0"/>
              </a:rPr>
              <a:t>atributos </a:t>
            </a:r>
            <a:r>
              <a:rPr lang="es-ES" sz="1600" dirty="0">
                <a:latin typeface="Arial" panose="020B0604020202020204" pitchFamily="34" charset="0"/>
                <a:cs typeface="Arial" panose="020B0604020202020204" pitchFamily="34" charset="0"/>
              </a:rPr>
              <a:t>comunes y luego crear las demás clases heredando de ella (las subclases) extendiendo sus campos específicos. En nuestro caso esa clase sería el Producto en sí mismo:</a:t>
            </a:r>
            <a:r>
              <a:rPr lang="es-ES" dirty="0"/>
              <a:t/>
            </a:r>
            <a:br>
              <a:rPr lang="es-ES" dirty="0"/>
            </a:br>
            <a:endParaRPr lang="es-ES" dirty="0">
              <a:latin typeface="Arial" panose="020B0604020202020204" pitchFamily="34" charset="0"/>
              <a:cs typeface="Arial" panose="020B0604020202020204" pitchFamily="34" charset="0"/>
            </a:endParaRPr>
          </a:p>
        </p:txBody>
      </p:sp>
      <p:sp>
        <p:nvSpPr>
          <p:cNvPr id="2" name="Rectángulo 1"/>
          <p:cNvSpPr/>
          <p:nvPr/>
        </p:nvSpPr>
        <p:spPr>
          <a:xfrm>
            <a:off x="621695" y="711201"/>
            <a:ext cx="11059885" cy="769441"/>
          </a:xfrm>
          <a:prstGeom prst="rect">
            <a:avLst/>
          </a:prstGeom>
        </p:spPr>
        <p:txBody>
          <a:bodyPr wrap="square">
            <a:spAutoFit/>
          </a:bodyPr>
          <a:lstStyle/>
          <a:p>
            <a:r>
              <a:rPr lang="es-ES" sz="2200" b="1" dirty="0" smtClean="0">
                <a:latin typeface="Arial" panose="020B0604020202020204" pitchFamily="34" charset="0"/>
                <a:cs typeface="Arial" panose="020B0604020202020204" pitchFamily="34" charset="0"/>
              </a:rPr>
              <a:t>9. Defina a que se refiere cuando se habla de herencia y muestre un ejemplo (Código en Python).</a:t>
            </a:r>
          </a:p>
        </p:txBody>
      </p:sp>
      <p:pic>
        <p:nvPicPr>
          <p:cNvPr id="5" name="Imagen 4"/>
          <p:cNvPicPr>
            <a:picLocks noChangeAspect="1"/>
          </p:cNvPicPr>
          <p:nvPr/>
        </p:nvPicPr>
        <p:blipFill rotWithShape="1">
          <a:blip r:embed="rId2"/>
          <a:srcRect b="5208"/>
          <a:stretch/>
        </p:blipFill>
        <p:spPr>
          <a:xfrm>
            <a:off x="5435599" y="1282700"/>
            <a:ext cx="5943601" cy="4902200"/>
          </a:xfrm>
          <a:prstGeom prst="rect">
            <a:avLst/>
          </a:prstGeom>
        </p:spPr>
      </p:pic>
    </p:spTree>
    <p:extLst>
      <p:ext uri="{BB962C8B-B14F-4D97-AF65-F5344CB8AC3E}">
        <p14:creationId xmlns:p14="http://schemas.microsoft.com/office/powerpoint/2010/main" val="3236233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6601" y="714921"/>
            <a:ext cx="4356100" cy="6379030"/>
          </a:xfrm>
        </p:spPr>
        <p:txBody>
          <a:bodyPr>
            <a:normAutofit/>
          </a:bodyPr>
          <a:lstStyle/>
          <a:p>
            <a:pPr marL="0" indent="0">
              <a:lnSpc>
                <a:spcPct val="150000"/>
              </a:lnSpc>
              <a:buNone/>
            </a:pPr>
            <a:r>
              <a:rPr lang="es-ES" sz="1600" dirty="0">
                <a:latin typeface="Arial" panose="020B0604020202020204" pitchFamily="34" charset="0"/>
                <a:cs typeface="Arial" panose="020B0604020202020204" pitchFamily="34" charset="0"/>
              </a:rPr>
              <a:t>Subclases</a:t>
            </a:r>
          </a:p>
          <a:p>
            <a:pPr marL="0" indent="0">
              <a:lnSpc>
                <a:spcPct val="150000"/>
              </a:lnSpc>
              <a:buNone/>
            </a:pPr>
            <a:r>
              <a:rPr lang="es-ES" sz="1600" dirty="0">
                <a:latin typeface="Arial" panose="020B0604020202020204" pitchFamily="34" charset="0"/>
                <a:cs typeface="Arial" panose="020B0604020202020204" pitchFamily="34" charset="0"/>
              </a:rPr>
              <a:t>Para heredar los atributos y métodos de una clase en otra sólo tenemos que pasarla entre paréntesis durante la definición:</a:t>
            </a:r>
          </a:p>
          <a:p>
            <a:pPr marL="0" indent="0">
              <a:lnSpc>
                <a:spcPct val="150000"/>
              </a:lnSpc>
              <a:buNone/>
            </a:pPr>
            <a:r>
              <a:rPr lang="es-ES" dirty="0"/>
              <a:t/>
            </a:r>
            <a:br>
              <a:rPr lang="es-ES" dirty="0"/>
            </a:br>
            <a:endParaRPr lang="es-ES"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rotWithShape="1">
          <a:blip r:embed="rId2"/>
          <a:srcRect b="5555"/>
          <a:stretch/>
        </p:blipFill>
        <p:spPr>
          <a:xfrm>
            <a:off x="5092701" y="812800"/>
            <a:ext cx="6286501" cy="5270500"/>
          </a:xfrm>
          <a:prstGeom prst="rect">
            <a:avLst/>
          </a:prstGeom>
        </p:spPr>
      </p:pic>
    </p:spTree>
    <p:extLst>
      <p:ext uri="{BB962C8B-B14F-4D97-AF65-F5344CB8AC3E}">
        <p14:creationId xmlns:p14="http://schemas.microsoft.com/office/powerpoint/2010/main" val="3881551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6601" y="714921"/>
            <a:ext cx="4114799" cy="6379030"/>
          </a:xfrm>
        </p:spPr>
        <p:txBody>
          <a:bodyPr>
            <a:normAutofit/>
          </a:bodyPr>
          <a:lstStyle/>
          <a:p>
            <a:pPr marL="0" indent="0">
              <a:lnSpc>
                <a:spcPct val="150000"/>
              </a:lnSpc>
              <a:buNone/>
            </a:pPr>
            <a:r>
              <a:rPr lang="es-ES" sz="1600" dirty="0">
                <a:latin typeface="Arial" panose="020B0604020202020204" pitchFamily="34" charset="0"/>
                <a:cs typeface="Arial" panose="020B0604020202020204" pitchFamily="34" charset="0"/>
              </a:rPr>
              <a:t>Como se puede apreciar es posible utilizar el comportamiento de una superclase sin definir nada en la subclase.</a:t>
            </a:r>
          </a:p>
          <a:p>
            <a:pPr marL="0" indent="0">
              <a:lnSpc>
                <a:spcPct val="150000"/>
              </a:lnSpc>
              <a:buNone/>
            </a:pPr>
            <a:r>
              <a:rPr lang="es-ES" sz="1600" dirty="0">
                <a:latin typeface="Arial" panose="020B0604020202020204" pitchFamily="34" charset="0"/>
                <a:cs typeface="Arial" panose="020B0604020202020204" pitchFamily="34" charset="0"/>
              </a:rPr>
              <a:t>Respecto a las demás subclases como se añaden algunos atributos, podríamos definirlas de esta forma:</a:t>
            </a:r>
          </a:p>
          <a:p>
            <a:pPr marL="0" indent="0">
              <a:lnSpc>
                <a:spcPct val="150000"/>
              </a:lnSpc>
              <a:buNone/>
            </a:pPr>
            <a:r>
              <a:rPr lang="es-ES" sz="1600" dirty="0">
                <a:latin typeface="Arial" panose="020B0604020202020204" pitchFamily="34" charset="0"/>
                <a:cs typeface="Arial" panose="020B0604020202020204" pitchFamily="34" charset="0"/>
              </a:rPr>
              <a:t/>
            </a:r>
            <a:br>
              <a:rPr lang="es-ES" sz="1600" dirty="0">
                <a:latin typeface="Arial" panose="020B0604020202020204" pitchFamily="34" charset="0"/>
                <a:cs typeface="Arial" panose="020B0604020202020204" pitchFamily="34" charset="0"/>
              </a:rPr>
            </a:br>
            <a:endParaRPr lang="es-ES" sz="1600" dirty="0">
              <a:latin typeface="Arial" panose="020B0604020202020204" pitchFamily="34" charset="0"/>
              <a:cs typeface="Arial" panose="020B0604020202020204" pitchFamily="34" charset="0"/>
            </a:endParaRPr>
          </a:p>
        </p:txBody>
      </p:sp>
      <p:pic>
        <p:nvPicPr>
          <p:cNvPr id="5" name="Imagen 4"/>
          <p:cNvPicPr>
            <a:picLocks noChangeAspect="1"/>
          </p:cNvPicPr>
          <p:nvPr/>
        </p:nvPicPr>
        <p:blipFill rotWithShape="1">
          <a:blip r:embed="rId2"/>
          <a:srcRect b="5208"/>
          <a:stretch/>
        </p:blipFill>
        <p:spPr>
          <a:xfrm>
            <a:off x="4762499" y="812800"/>
            <a:ext cx="6527801" cy="5219700"/>
          </a:xfrm>
          <a:prstGeom prst="rect">
            <a:avLst/>
          </a:prstGeom>
        </p:spPr>
      </p:pic>
    </p:spTree>
    <p:extLst>
      <p:ext uri="{BB962C8B-B14F-4D97-AF65-F5344CB8AC3E}">
        <p14:creationId xmlns:p14="http://schemas.microsoft.com/office/powerpoint/2010/main" val="29190710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12801" y="1095921"/>
            <a:ext cx="4203700" cy="6379030"/>
          </a:xfrm>
        </p:spPr>
        <p:txBody>
          <a:bodyPr>
            <a:normAutofit/>
          </a:bodyPr>
          <a:lstStyle/>
          <a:p>
            <a:pPr marL="0" indent="0">
              <a:lnSpc>
                <a:spcPct val="150000"/>
              </a:lnSpc>
              <a:buNone/>
            </a:pPr>
            <a:endParaRPr lang="es-ES" sz="1700" dirty="0">
              <a:latin typeface="Arial" panose="020B0604020202020204" pitchFamily="34" charset="0"/>
              <a:cs typeface="Arial" panose="020B0604020202020204" pitchFamily="34" charset="0"/>
            </a:endParaRPr>
          </a:p>
          <a:p>
            <a:pPr marL="0" indent="0">
              <a:lnSpc>
                <a:spcPct val="150000"/>
              </a:lnSpc>
              <a:buNone/>
            </a:pPr>
            <a:r>
              <a:rPr lang="es-ES" dirty="0"/>
              <a:t/>
            </a:r>
            <a:br>
              <a:rPr lang="es-ES" dirty="0"/>
            </a:br>
            <a:endParaRPr lang="es-ES" dirty="0">
              <a:latin typeface="Arial" panose="020B0604020202020204" pitchFamily="34" charset="0"/>
              <a:cs typeface="Arial" panose="020B0604020202020204" pitchFamily="34" charset="0"/>
            </a:endParaRPr>
          </a:p>
        </p:txBody>
      </p:sp>
      <p:sp>
        <p:nvSpPr>
          <p:cNvPr id="2" name="Rectángulo 1"/>
          <p:cNvSpPr/>
          <p:nvPr/>
        </p:nvSpPr>
        <p:spPr>
          <a:xfrm>
            <a:off x="621695" y="711201"/>
            <a:ext cx="11059885" cy="338554"/>
          </a:xfrm>
          <a:prstGeom prst="rect">
            <a:avLst/>
          </a:prstGeom>
        </p:spPr>
        <p:txBody>
          <a:bodyPr wrap="square">
            <a:spAutoFit/>
          </a:bodyPr>
          <a:lstStyle/>
          <a:p>
            <a:r>
              <a:rPr lang="es-ES" sz="1600" dirty="0">
                <a:latin typeface="Arial" panose="020B0604020202020204" pitchFamily="34" charset="0"/>
                <a:cs typeface="Arial" panose="020B0604020202020204" pitchFamily="34" charset="0"/>
              </a:rPr>
              <a:t>Ahora para utilizarlas simplemente tendríamos que establecer los atributos después de crear los objetos:</a:t>
            </a:r>
            <a:endParaRPr lang="es-ES" sz="1600" b="1" dirty="0" smtClean="0">
              <a:latin typeface="Arial" panose="020B0604020202020204" pitchFamily="34" charset="0"/>
              <a:cs typeface="Arial" panose="020B0604020202020204" pitchFamily="34" charset="0"/>
            </a:endParaRPr>
          </a:p>
        </p:txBody>
      </p:sp>
      <p:pic>
        <p:nvPicPr>
          <p:cNvPr id="4" name="Imagen 3"/>
          <p:cNvPicPr>
            <a:picLocks noChangeAspect="1"/>
          </p:cNvPicPr>
          <p:nvPr/>
        </p:nvPicPr>
        <p:blipFill rotWithShape="1">
          <a:blip r:embed="rId2"/>
          <a:srcRect b="5555"/>
          <a:stretch/>
        </p:blipFill>
        <p:spPr>
          <a:xfrm>
            <a:off x="1981200" y="1188542"/>
            <a:ext cx="7886700" cy="4996358"/>
          </a:xfrm>
          <a:prstGeom prst="rect">
            <a:avLst/>
          </a:prstGeom>
        </p:spPr>
      </p:pic>
    </p:spTree>
    <p:extLst>
      <p:ext uri="{BB962C8B-B14F-4D97-AF65-F5344CB8AC3E}">
        <p14:creationId xmlns:p14="http://schemas.microsoft.com/office/powerpoint/2010/main" val="4168398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91849" y="697469"/>
            <a:ext cx="10919579" cy="6160532"/>
          </a:xfrm>
        </p:spPr>
        <p:txBody>
          <a:bodyPr>
            <a:normAutofit/>
          </a:bodyPr>
          <a:lstStyle/>
          <a:p>
            <a:pPr marL="0" indent="0">
              <a:lnSpc>
                <a:spcPct val="150000"/>
              </a:lnSpc>
              <a:buNone/>
            </a:pPr>
            <a:endParaRPr lang="es-ES" sz="1700" dirty="0">
              <a:latin typeface="Arial" panose="020B0604020202020204" pitchFamily="34" charset="0"/>
              <a:cs typeface="Arial" panose="020B0604020202020204" pitchFamily="34" charset="0"/>
            </a:endParaRPr>
          </a:p>
          <a:p>
            <a:pPr marL="0" indent="0">
              <a:lnSpc>
                <a:spcPct val="150000"/>
              </a:lnSpc>
              <a:buNone/>
            </a:pPr>
            <a:endParaRPr lang="es-ES" dirty="0">
              <a:latin typeface="Arial" panose="020B0604020202020204" pitchFamily="34" charset="0"/>
              <a:cs typeface="Arial" panose="020B0604020202020204" pitchFamily="34" charset="0"/>
            </a:endParaRPr>
          </a:p>
        </p:txBody>
      </p:sp>
      <p:sp>
        <p:nvSpPr>
          <p:cNvPr id="2" name="Rectángulo 1"/>
          <p:cNvSpPr/>
          <p:nvPr/>
        </p:nvSpPr>
        <p:spPr>
          <a:xfrm>
            <a:off x="691848" y="697468"/>
            <a:ext cx="10919579" cy="5770811"/>
          </a:xfrm>
          <a:prstGeom prst="rect">
            <a:avLst/>
          </a:prstGeom>
        </p:spPr>
        <p:txBody>
          <a:bodyPr wrap="square">
            <a:spAutoFit/>
          </a:bodyPr>
          <a:lstStyle/>
          <a:p>
            <a:pPr>
              <a:lnSpc>
                <a:spcPct val="150000"/>
              </a:lnSpc>
            </a:pPr>
            <a:r>
              <a:rPr lang="es-ES" sz="2200" b="1" dirty="0" smtClean="0">
                <a:latin typeface="Arial" panose="020B0604020202020204" pitchFamily="34" charset="0"/>
                <a:cs typeface="Arial" panose="020B0604020202020204" pitchFamily="34" charset="0"/>
              </a:rPr>
              <a:t>10. Defina los siguientes:</a:t>
            </a:r>
          </a:p>
          <a:p>
            <a:pPr marL="285750" indent="-285750">
              <a:lnSpc>
                <a:spcPct val="150000"/>
              </a:lnSpc>
              <a:buFont typeface="Wingdings" panose="05000000000000000000" pitchFamily="2" charset="2"/>
              <a:buChar char="§"/>
            </a:pPr>
            <a:r>
              <a:rPr lang="es-ES" sz="1600" b="1" dirty="0" smtClean="0">
                <a:latin typeface="Arial" panose="020B0604020202020204" pitchFamily="34" charset="0"/>
                <a:cs typeface="Arial" panose="020B0604020202020204" pitchFamily="34" charset="0"/>
              </a:rPr>
              <a:t>Que es una Clase</a:t>
            </a:r>
          </a:p>
          <a:p>
            <a:pPr>
              <a:lnSpc>
                <a:spcPct val="150000"/>
              </a:lnSpc>
            </a:pPr>
            <a:r>
              <a:rPr lang="es-ES" sz="1600" dirty="0">
                <a:latin typeface="Arial" panose="020B0604020202020204" pitchFamily="34" charset="0"/>
                <a:cs typeface="Arial" panose="020B0604020202020204" pitchFamily="34" charset="0"/>
              </a:rPr>
              <a:t>Una clase es la descripción de un conjunto de objetos similares; consta de métodos y de datos que resumen las características comunes de dicho conjunto. En un lenguaje de programación orientada a objetos se pueden definir muchos objetos de la misma clase de la misma forma que, en la vida real, haríamos galletas (objeto) con el mismo molde (clase) solo que, para entenderlo mejor, cada galleta tendría igual forma pero es posible que tenga distinto sabor, textura, olor, color, etc.</a:t>
            </a:r>
            <a:endParaRPr lang="es-ES" sz="1600" b="1" dirty="0" smtClean="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
            </a:pPr>
            <a:r>
              <a:rPr lang="es-ES" sz="1600" b="1" dirty="0" smtClean="0">
                <a:latin typeface="Arial" panose="020B0604020202020204" pitchFamily="34" charset="0"/>
                <a:cs typeface="Arial" panose="020B0604020202020204" pitchFamily="34" charset="0"/>
              </a:rPr>
              <a:t>Que es un Objeto</a:t>
            </a:r>
          </a:p>
          <a:p>
            <a:pPr>
              <a:lnSpc>
                <a:spcPct val="150000"/>
              </a:lnSpc>
            </a:pPr>
            <a:r>
              <a:rPr lang="es-ES" sz="1600" dirty="0">
                <a:latin typeface="Arial" panose="020B0604020202020204" pitchFamily="34" charset="0"/>
                <a:cs typeface="Arial" panose="020B0604020202020204" pitchFamily="34" charset="0"/>
              </a:rPr>
              <a:t> Un objeto es una instancia de una clase. La clase puede tener un método </a:t>
            </a:r>
            <a:r>
              <a:rPr lang="es-ES" sz="1600" dirty="0" err="1">
                <a:latin typeface="Arial" panose="020B0604020202020204" pitchFamily="34" charset="0"/>
                <a:cs typeface="Arial" panose="020B0604020202020204" pitchFamily="34" charset="0"/>
              </a:rPr>
              <a:t>initialize</a:t>
            </a:r>
            <a:r>
              <a:rPr lang="es-ES" sz="1600" dirty="0">
                <a:latin typeface="Arial" panose="020B0604020202020204" pitchFamily="34" charset="0"/>
                <a:cs typeface="Arial" panose="020B0604020202020204" pitchFamily="34" charset="0"/>
              </a:rPr>
              <a:t> llamado constructor que se va a llamar cada vez que se cree un objeto de esa clase. El constructor se utiliza generalmente para inicializar los atributos de los objetos.</a:t>
            </a:r>
            <a:endParaRPr lang="es-ES" sz="1600" dirty="0" smtClean="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
            </a:pPr>
            <a:r>
              <a:rPr lang="es-ES" sz="1600" b="1" dirty="0" smtClean="0">
                <a:latin typeface="Arial" panose="020B0604020202020204" pitchFamily="34" charset="0"/>
                <a:cs typeface="Arial" panose="020B0604020202020204" pitchFamily="34" charset="0"/>
              </a:rPr>
              <a:t>Defina que es una instancia</a:t>
            </a:r>
          </a:p>
          <a:p>
            <a:pPr>
              <a:lnSpc>
                <a:spcPct val="150000"/>
              </a:lnSpc>
            </a:pPr>
            <a:r>
              <a:rPr lang="es-ES" sz="1600" dirty="0">
                <a:latin typeface="Arial" panose="020B0604020202020204" pitchFamily="34" charset="0"/>
                <a:cs typeface="Arial" panose="020B0604020202020204" pitchFamily="34" charset="0"/>
              </a:rPr>
              <a:t>Se llama instancia a todo objeto que derive de algún otro. De esta forma, todos los objetos son instancias de algún otro, menos la clase </a:t>
            </a:r>
            <a:r>
              <a:rPr lang="es-ES" sz="1600" dirty="0" err="1">
                <a:latin typeface="Arial" panose="020B0604020202020204" pitchFamily="34" charset="0"/>
                <a:cs typeface="Arial" panose="020B0604020202020204" pitchFamily="34" charset="0"/>
              </a:rPr>
              <a:t>Object</a:t>
            </a:r>
            <a:r>
              <a:rPr lang="es-ES" sz="1600" dirty="0">
                <a:latin typeface="Arial" panose="020B0604020202020204" pitchFamily="34" charset="0"/>
                <a:cs typeface="Arial" panose="020B0604020202020204" pitchFamily="34" charset="0"/>
              </a:rPr>
              <a:t> que es la madre de todas.</a:t>
            </a:r>
            <a:endParaRPr lang="es-ES" sz="1600" b="1" dirty="0" smtClean="0">
              <a:latin typeface="Arial" panose="020B0604020202020204" pitchFamily="34" charset="0"/>
              <a:cs typeface="Arial" panose="020B0604020202020204" pitchFamily="34" charset="0"/>
            </a:endParaRPr>
          </a:p>
          <a:p>
            <a:endParaRPr lang="es-ES"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502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47961" y="-94342"/>
            <a:ext cx="4954209" cy="754743"/>
          </a:xfrm>
        </p:spPr>
        <p:txBody>
          <a:bodyPr>
            <a:normAutofit fontScale="90000"/>
          </a:bodyPr>
          <a:lstStyle/>
          <a:p>
            <a:r>
              <a:rPr lang="es-ES" b="1" dirty="0" smtClean="0">
                <a:solidFill>
                  <a:schemeClr val="accent4"/>
                </a:solidFill>
                <a:latin typeface="Arial" panose="020B0604020202020204" pitchFamily="34" charset="0"/>
                <a:cs typeface="Arial" panose="020B0604020202020204" pitchFamily="34" charset="0"/>
              </a:rPr>
              <a:t>Parte practica</a:t>
            </a:r>
            <a:endParaRPr lang="es-ES" dirty="0"/>
          </a:p>
        </p:txBody>
      </p:sp>
      <p:sp>
        <p:nvSpPr>
          <p:cNvPr id="3" name="Marcador de contenido 2"/>
          <p:cNvSpPr>
            <a:spLocks noGrp="1"/>
          </p:cNvSpPr>
          <p:nvPr>
            <p:ph idx="1"/>
          </p:nvPr>
        </p:nvSpPr>
        <p:spPr>
          <a:xfrm>
            <a:off x="880534" y="740231"/>
            <a:ext cx="8596668" cy="435428"/>
          </a:xfrm>
        </p:spPr>
        <p:txBody>
          <a:bodyPr>
            <a:normAutofit lnSpcReduction="10000"/>
          </a:bodyPr>
          <a:lstStyle/>
          <a:p>
            <a:pPr marL="0" indent="0">
              <a:buNone/>
            </a:pPr>
            <a:r>
              <a:rPr lang="es-ES" b="1" dirty="0" smtClean="0">
                <a:latin typeface="Arial" panose="020B0604020202020204" pitchFamily="34" charset="0"/>
                <a:cs typeface="Arial" panose="020B0604020202020204" pitchFamily="34" charset="0"/>
              </a:rPr>
              <a:t>11. Llevar el siguiente código JAVA a Python</a:t>
            </a:r>
            <a:endParaRPr lang="es-ES" b="1"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rotWithShape="1">
          <a:blip r:embed="rId2"/>
          <a:srcRect l="12072" t="27927" r="54574" b="25049"/>
          <a:stretch/>
        </p:blipFill>
        <p:spPr>
          <a:xfrm>
            <a:off x="3633096" y="1284515"/>
            <a:ext cx="4949371" cy="3875313"/>
          </a:xfrm>
          <a:prstGeom prst="rect">
            <a:avLst/>
          </a:prstGeom>
        </p:spPr>
      </p:pic>
      <p:sp>
        <p:nvSpPr>
          <p:cNvPr id="5" name="Marcador de contenido 2"/>
          <p:cNvSpPr txBox="1">
            <a:spLocks/>
          </p:cNvSpPr>
          <p:nvPr/>
        </p:nvSpPr>
        <p:spPr>
          <a:xfrm>
            <a:off x="880534" y="5188855"/>
            <a:ext cx="8596668" cy="10595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s-ES" dirty="0"/>
              <a:t>○ Adjuntar el código </a:t>
            </a:r>
            <a:r>
              <a:rPr lang="es-ES" dirty="0" err="1"/>
              <a:t>python</a:t>
            </a:r>
            <a:r>
              <a:rPr lang="es-ES" dirty="0"/>
              <a:t> </a:t>
            </a:r>
            <a:r>
              <a:rPr lang="es-ES" dirty="0" smtClean="0"/>
              <a:t>generado. </a:t>
            </a:r>
          </a:p>
          <a:p>
            <a:pPr marL="0" indent="0">
              <a:buNone/>
            </a:pPr>
            <a:r>
              <a:rPr lang="es-ES" dirty="0" smtClean="0"/>
              <a:t>○ </a:t>
            </a:r>
            <a:r>
              <a:rPr lang="es-ES" dirty="0"/>
              <a:t>Adjuntar la imagen(captura) del correcto funcionamiento.</a:t>
            </a:r>
            <a:endParaRPr lang="es-E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0807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685800" y="663139"/>
            <a:ext cx="6096000" cy="2339102"/>
          </a:xfrm>
          <a:prstGeom prst="rect">
            <a:avLst/>
          </a:prstGeom>
        </p:spPr>
        <p:txBody>
          <a:bodyPr>
            <a:spAutoFit/>
          </a:bodyPr>
          <a:lstStyle/>
          <a:p>
            <a:r>
              <a:rPr lang="en-US" sz="1600" dirty="0">
                <a:latin typeface="Arial" panose="020B0604020202020204" pitchFamily="34" charset="0"/>
                <a:cs typeface="Arial" panose="020B0604020202020204" pitchFamily="34" charset="0"/>
              </a:rPr>
              <a:t>class Main:</a:t>
            </a:r>
          </a:p>
          <a:p>
            <a:r>
              <a:rPr lang="en-US" sz="1600" dirty="0">
                <a:latin typeface="Arial" panose="020B0604020202020204" pitchFamily="34" charset="0"/>
                <a:cs typeface="Arial" panose="020B0604020202020204" pitchFamily="34" charset="0"/>
              </a:rPr>
              <a:t>    print("Enter two numbers")</a:t>
            </a:r>
          </a:p>
          <a:p>
            <a:r>
              <a:rPr lang="en-US" sz="1600" dirty="0">
                <a:latin typeface="Arial" panose="020B0604020202020204" pitchFamily="34" charset="0"/>
                <a:cs typeface="Arial" panose="020B0604020202020204" pitchFamily="34" charset="0"/>
              </a:rPr>
              <a:t>    first = 10</a:t>
            </a:r>
          </a:p>
          <a:p>
            <a:r>
              <a:rPr lang="en-US" sz="1600" dirty="0">
                <a:latin typeface="Arial" panose="020B0604020202020204" pitchFamily="34" charset="0"/>
                <a:cs typeface="Arial" panose="020B0604020202020204" pitchFamily="34" charset="0"/>
              </a:rPr>
              <a:t>    second = 20</a:t>
            </a:r>
          </a:p>
          <a:p>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print(</a:t>
            </a:r>
            <a:r>
              <a:rPr lang="en-US" sz="1600" dirty="0" err="1">
                <a:latin typeface="Arial" panose="020B0604020202020204" pitchFamily="34" charset="0"/>
                <a:cs typeface="Arial" panose="020B0604020202020204" pitchFamily="34" charset="0"/>
              </a:rPr>
              <a:t>str</a:t>
            </a:r>
            <a:r>
              <a:rPr lang="en-US" sz="1600" dirty="0">
                <a:latin typeface="Arial" panose="020B0604020202020204" pitchFamily="34" charset="0"/>
                <a:cs typeface="Arial" panose="020B0604020202020204" pitchFamily="34" charset="0"/>
              </a:rPr>
              <a:t>(first) + " " + </a:t>
            </a:r>
            <a:r>
              <a:rPr lang="en-US" sz="1600" dirty="0" err="1">
                <a:latin typeface="Arial" panose="020B0604020202020204" pitchFamily="34" charset="0"/>
                <a:cs typeface="Arial" panose="020B0604020202020204" pitchFamily="34" charset="0"/>
              </a:rPr>
              <a:t>str</a:t>
            </a:r>
            <a:r>
              <a:rPr lang="en-US" sz="1600" dirty="0">
                <a:latin typeface="Arial" panose="020B0604020202020204" pitchFamily="34" charset="0"/>
                <a:cs typeface="Arial" panose="020B0604020202020204" pitchFamily="34" charset="0"/>
              </a:rPr>
              <a:t>(second))</a:t>
            </a:r>
          </a:p>
          <a:p>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sum = first + second</a:t>
            </a:r>
          </a:p>
          <a:p>
            <a:r>
              <a:rPr lang="en-US" sz="1600" dirty="0">
                <a:latin typeface="Arial" panose="020B0604020202020204" pitchFamily="34" charset="0"/>
                <a:cs typeface="Arial" panose="020B0604020202020204" pitchFamily="34" charset="0"/>
              </a:rPr>
              <a:t>    print("The sum is: " + </a:t>
            </a:r>
            <a:r>
              <a:rPr lang="en-US" sz="1600" dirty="0" err="1">
                <a:latin typeface="Arial" panose="020B0604020202020204" pitchFamily="34" charset="0"/>
                <a:cs typeface="Arial" panose="020B0604020202020204" pitchFamily="34" charset="0"/>
              </a:rPr>
              <a:t>str</a:t>
            </a:r>
            <a:r>
              <a:rPr lang="en-US" sz="1600" dirty="0">
                <a:latin typeface="Arial" panose="020B0604020202020204" pitchFamily="34" charset="0"/>
                <a:cs typeface="Arial" panose="020B0604020202020204" pitchFamily="34" charset="0"/>
              </a:rPr>
              <a:t>(sum))</a:t>
            </a:r>
          </a:p>
        </p:txBody>
      </p:sp>
      <p:pic>
        <p:nvPicPr>
          <p:cNvPr id="9" name="Imagen 8"/>
          <p:cNvPicPr>
            <a:picLocks noChangeAspect="1"/>
          </p:cNvPicPr>
          <p:nvPr/>
        </p:nvPicPr>
        <p:blipFill rotWithShape="1">
          <a:blip r:embed="rId2"/>
          <a:srcRect b="4861"/>
          <a:stretch/>
        </p:blipFill>
        <p:spPr>
          <a:xfrm>
            <a:off x="3924300" y="663139"/>
            <a:ext cx="7429500" cy="5458261"/>
          </a:xfrm>
          <a:prstGeom prst="rect">
            <a:avLst/>
          </a:prstGeom>
        </p:spPr>
      </p:pic>
    </p:spTree>
    <p:extLst>
      <p:ext uri="{BB962C8B-B14F-4D97-AF65-F5344CB8AC3E}">
        <p14:creationId xmlns:p14="http://schemas.microsoft.com/office/powerpoint/2010/main" val="40868503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609757" y="631373"/>
            <a:ext cx="8596668" cy="435428"/>
          </a:xfrm>
        </p:spPr>
        <p:txBody>
          <a:bodyPr>
            <a:normAutofit fontScale="92500"/>
          </a:bodyPr>
          <a:lstStyle/>
          <a:p>
            <a:pPr marL="0" indent="0">
              <a:buNone/>
            </a:pPr>
            <a:r>
              <a:rPr lang="es-ES" b="1" dirty="0" smtClean="0">
                <a:latin typeface="Arial" panose="020B0604020202020204" pitchFamily="34" charset="0"/>
                <a:cs typeface="Arial" panose="020B0604020202020204" pitchFamily="34" charset="0"/>
              </a:rPr>
              <a:t>12. Crear el código JAVA y Python para el siguiente análisis</a:t>
            </a:r>
            <a:endParaRPr lang="es-ES" b="1" dirty="0">
              <a:latin typeface="Arial" panose="020B0604020202020204" pitchFamily="34" charset="0"/>
              <a:cs typeface="Arial" panose="020B0604020202020204" pitchFamily="34" charset="0"/>
            </a:endParaRPr>
          </a:p>
        </p:txBody>
      </p:sp>
      <p:pic>
        <p:nvPicPr>
          <p:cNvPr id="5" name="Imagen 4"/>
          <p:cNvPicPr>
            <a:picLocks noChangeAspect="1"/>
          </p:cNvPicPr>
          <p:nvPr/>
        </p:nvPicPr>
        <p:blipFill rotWithShape="1">
          <a:blip r:embed="rId2"/>
          <a:srcRect l="12072" t="46379" r="54685" b="29415"/>
          <a:stretch/>
        </p:blipFill>
        <p:spPr>
          <a:xfrm>
            <a:off x="2940779" y="1066801"/>
            <a:ext cx="6265646" cy="3468914"/>
          </a:xfrm>
          <a:prstGeom prst="rect">
            <a:avLst/>
          </a:prstGeom>
        </p:spPr>
      </p:pic>
      <p:sp>
        <p:nvSpPr>
          <p:cNvPr id="6" name="Rectángulo 5"/>
          <p:cNvSpPr/>
          <p:nvPr/>
        </p:nvSpPr>
        <p:spPr>
          <a:xfrm>
            <a:off x="778934" y="4804229"/>
            <a:ext cx="6096000" cy="646331"/>
          </a:xfrm>
          <a:prstGeom prst="rect">
            <a:avLst/>
          </a:prstGeom>
        </p:spPr>
        <p:txBody>
          <a:bodyPr>
            <a:spAutoFit/>
          </a:bodyPr>
          <a:lstStyle/>
          <a:p>
            <a:r>
              <a:rPr lang="es-ES" dirty="0" smtClean="0"/>
              <a:t>○ Adjuntar el código </a:t>
            </a:r>
            <a:r>
              <a:rPr lang="es-ES" dirty="0" err="1" smtClean="0"/>
              <a:t>python</a:t>
            </a:r>
            <a:r>
              <a:rPr lang="es-ES" dirty="0" smtClean="0"/>
              <a:t> generado.</a:t>
            </a:r>
          </a:p>
          <a:p>
            <a:r>
              <a:rPr lang="es-ES" dirty="0" smtClean="0"/>
              <a:t>○ Adjuntar la imagen(captura) del correcto funcionamiento.</a:t>
            </a:r>
            <a:endParaRPr lang="es-ES" dirty="0"/>
          </a:p>
        </p:txBody>
      </p:sp>
    </p:spTree>
    <p:extLst>
      <p:ext uri="{BB962C8B-B14F-4D97-AF65-F5344CB8AC3E}">
        <p14:creationId xmlns:p14="http://schemas.microsoft.com/office/powerpoint/2010/main" val="41923703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5800" y="740162"/>
            <a:ext cx="11112500" cy="5493812"/>
          </a:xfrm>
          <a:prstGeom prst="rect">
            <a:avLst/>
          </a:prstGeom>
        </p:spPr>
        <p:txBody>
          <a:bodyPr wrap="square">
            <a:spAutoFit/>
          </a:bodyPr>
          <a:lstStyle/>
          <a:p>
            <a:r>
              <a:rPr lang="es-ES" sz="900" dirty="0" err="1">
                <a:latin typeface="Arial" panose="020B0604020202020204" pitchFamily="34" charset="0"/>
                <a:cs typeface="Arial" panose="020B0604020202020204" pitchFamily="34" charset="0"/>
              </a:rPr>
              <a:t>class</a:t>
            </a:r>
            <a:r>
              <a:rPr lang="es-ES" sz="900" dirty="0">
                <a:latin typeface="Arial" panose="020B0604020202020204" pitchFamily="34" charset="0"/>
                <a:cs typeface="Arial" panose="020B0604020202020204" pitchFamily="34" charset="0"/>
              </a:rPr>
              <a:t> Persona():</a:t>
            </a:r>
          </a:p>
          <a:p>
            <a:r>
              <a:rPr lang="es-ES" sz="900" dirty="0">
                <a:latin typeface="Arial" panose="020B0604020202020204" pitchFamily="34" charset="0"/>
                <a:cs typeface="Arial" panose="020B0604020202020204" pitchFamily="34" charset="0"/>
              </a:rPr>
              <a:t>    nombre = </a:t>
            </a:r>
            <a:r>
              <a:rPr lang="es-ES" sz="900" dirty="0" err="1">
                <a:latin typeface="Arial" panose="020B0604020202020204" pitchFamily="34" charset="0"/>
                <a:cs typeface="Arial" panose="020B0604020202020204" pitchFamily="34" charset="0"/>
              </a:rPr>
              <a:t>None</a:t>
            </a:r>
            <a:endParaRPr lang="es-ES" sz="900" dirty="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email = </a:t>
            </a:r>
            <a:r>
              <a:rPr lang="es-ES" sz="900" dirty="0" err="1">
                <a:latin typeface="Arial" panose="020B0604020202020204" pitchFamily="34" charset="0"/>
                <a:cs typeface="Arial" panose="020B0604020202020204" pitchFamily="34" charset="0"/>
              </a:rPr>
              <a:t>None</a:t>
            </a:r>
            <a:endParaRPr lang="es-ES" sz="900" dirty="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genero = </a:t>
            </a:r>
            <a:r>
              <a:rPr lang="es-ES" sz="900" dirty="0" err="1">
                <a:latin typeface="Arial" panose="020B0604020202020204" pitchFamily="34" charset="0"/>
                <a:cs typeface="Arial" panose="020B0604020202020204" pitchFamily="34" charset="0"/>
              </a:rPr>
              <a:t>None</a:t>
            </a:r>
            <a:endParaRPr lang="es-ES" sz="900" dirty="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nacionalidad = </a:t>
            </a:r>
            <a:r>
              <a:rPr lang="es-ES" sz="900" dirty="0" err="1">
                <a:latin typeface="Arial" panose="020B0604020202020204" pitchFamily="34" charset="0"/>
                <a:cs typeface="Arial" panose="020B0604020202020204" pitchFamily="34" charset="0"/>
              </a:rPr>
              <a:t>None</a:t>
            </a:r>
            <a:endParaRPr lang="es-ES" sz="900" dirty="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def</a:t>
            </a:r>
            <a:r>
              <a:rPr lang="es-ES" sz="900" dirty="0">
                <a:latin typeface="Arial" panose="020B0604020202020204" pitchFamily="34" charset="0"/>
                <a:cs typeface="Arial" panose="020B0604020202020204" pitchFamily="34" charset="0"/>
              </a:rPr>
              <a:t> __</a:t>
            </a:r>
            <a:r>
              <a:rPr lang="es-ES" sz="900" dirty="0" err="1">
                <a:latin typeface="Arial" panose="020B0604020202020204" pitchFamily="34" charset="0"/>
                <a:cs typeface="Arial" panose="020B0604020202020204" pitchFamily="34" charset="0"/>
              </a:rPr>
              <a:t>init</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 nombre, email, genero, nacionalidad):</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self.nombre</a:t>
            </a:r>
            <a:r>
              <a:rPr lang="es-ES" sz="900" dirty="0">
                <a:latin typeface="Arial" panose="020B0604020202020204" pitchFamily="34" charset="0"/>
                <a:cs typeface="Arial" panose="020B0604020202020204" pitchFamily="34" charset="0"/>
              </a:rPr>
              <a:t> = nombre</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self.email</a:t>
            </a:r>
            <a:r>
              <a:rPr lang="es-ES" sz="900" dirty="0">
                <a:latin typeface="Arial" panose="020B0604020202020204" pitchFamily="34" charset="0"/>
                <a:cs typeface="Arial" panose="020B0604020202020204" pitchFamily="34" charset="0"/>
              </a:rPr>
              <a:t> = email</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self.genero</a:t>
            </a:r>
            <a:r>
              <a:rPr lang="es-ES" sz="900" dirty="0">
                <a:latin typeface="Arial" panose="020B0604020202020204" pitchFamily="34" charset="0"/>
                <a:cs typeface="Arial" panose="020B0604020202020204" pitchFamily="34" charset="0"/>
              </a:rPr>
              <a:t> = genero</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self.nacionalidad</a:t>
            </a:r>
            <a:r>
              <a:rPr lang="es-ES" sz="900" dirty="0">
                <a:latin typeface="Arial" panose="020B0604020202020204" pitchFamily="34" charset="0"/>
                <a:cs typeface="Arial" panose="020B0604020202020204" pitchFamily="34" charset="0"/>
              </a:rPr>
              <a:t> = nacionalidad</a:t>
            </a: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def</a:t>
            </a:r>
            <a:r>
              <a:rPr lang="es-ES" sz="900" dirty="0">
                <a:latin typeface="Arial" panose="020B0604020202020204" pitchFamily="34" charset="0"/>
                <a:cs typeface="Arial" panose="020B0604020202020204" pitchFamily="34" charset="0"/>
              </a:rPr>
              <a:t> __</a:t>
            </a:r>
            <a:r>
              <a:rPr lang="es-ES" sz="900" dirty="0" err="1">
                <a:latin typeface="Arial" panose="020B0604020202020204" pitchFamily="34" charset="0"/>
                <a:cs typeface="Arial" panose="020B0604020202020204" pitchFamily="34" charset="0"/>
              </a:rPr>
              <a:t>str</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return</a:t>
            </a:r>
            <a:r>
              <a:rPr lang="es-ES" sz="900" dirty="0">
                <a:latin typeface="Arial" panose="020B0604020202020204" pitchFamily="34" charset="0"/>
                <a:cs typeface="Arial" panose="020B0604020202020204" pitchFamily="34" charset="0"/>
              </a:rPr>
              <a:t> f'\</a:t>
            </a:r>
            <a:r>
              <a:rPr lang="es-ES" sz="900" dirty="0" err="1">
                <a:latin typeface="Arial" panose="020B0604020202020204" pitchFamily="34" charset="0"/>
                <a:cs typeface="Arial" panose="020B0604020202020204" pitchFamily="34" charset="0"/>
              </a:rPr>
              <a:t>nNombre</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self.nombre</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nEmail</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self.email</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nGenero</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self.genero</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nNacionalidad</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self.nacionalidad</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   </a:t>
            </a:r>
          </a:p>
          <a:p>
            <a:r>
              <a:rPr lang="es-ES" sz="900" dirty="0">
                <a:latin typeface="Arial" panose="020B0604020202020204" pitchFamily="34" charset="0"/>
                <a:cs typeface="Arial" panose="020B0604020202020204" pitchFamily="34" charset="0"/>
              </a:rPr>
              <a:t>Per1 = Persona('</a:t>
            </a:r>
            <a:r>
              <a:rPr lang="es-ES" sz="900" dirty="0" err="1">
                <a:latin typeface="Arial" panose="020B0604020202020204" pitchFamily="34" charset="0"/>
                <a:cs typeface="Arial" panose="020B0604020202020204" pitchFamily="34" charset="0"/>
              </a:rPr>
              <a:t>JuanManuel</a:t>
            </a:r>
            <a:r>
              <a:rPr lang="es-ES" sz="900" dirty="0">
                <a:latin typeface="Arial" panose="020B0604020202020204" pitchFamily="34" charset="0"/>
                <a:cs typeface="Arial" panose="020B0604020202020204" pitchFamily="34" charset="0"/>
              </a:rPr>
              <a:t>', 'JuanManuel@gmail.com', 'Masculino', 'Boliviano')</a:t>
            </a:r>
          </a:p>
          <a:p>
            <a:r>
              <a:rPr lang="es-ES" sz="900" dirty="0" err="1">
                <a:latin typeface="Arial" panose="020B0604020202020204" pitchFamily="34" charset="0"/>
                <a:cs typeface="Arial" panose="020B0604020202020204" pitchFamily="34" charset="0"/>
              </a:rPr>
              <a:t>print</a:t>
            </a:r>
            <a:r>
              <a:rPr lang="es-ES" sz="900" dirty="0">
                <a:latin typeface="Arial" panose="020B0604020202020204" pitchFamily="34" charset="0"/>
                <a:cs typeface="Arial" panose="020B0604020202020204" pitchFamily="34" charset="0"/>
              </a:rPr>
              <a:t>(Per1)</a:t>
            </a: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err="1">
                <a:latin typeface="Arial" panose="020B0604020202020204" pitchFamily="34" charset="0"/>
                <a:cs typeface="Arial" panose="020B0604020202020204" pitchFamily="34" charset="0"/>
              </a:rPr>
              <a:t>class</a:t>
            </a:r>
            <a:r>
              <a:rPr lang="es-ES" sz="900" dirty="0">
                <a:latin typeface="Arial" panose="020B0604020202020204" pitchFamily="34" charset="0"/>
                <a:cs typeface="Arial" panose="020B0604020202020204" pitchFamily="34" charset="0"/>
              </a:rPr>
              <a:t> Libro():</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Write_book</a:t>
            </a:r>
            <a:r>
              <a:rPr lang="es-ES" sz="900" dirty="0">
                <a:latin typeface="Arial" panose="020B0604020202020204" pitchFamily="34" charset="0"/>
                <a:cs typeface="Arial" panose="020B0604020202020204" pitchFamily="34" charset="0"/>
              </a:rPr>
              <a:t> = </a:t>
            </a:r>
            <a:r>
              <a:rPr lang="es-ES" sz="900" dirty="0" err="1">
                <a:latin typeface="Arial" panose="020B0604020202020204" pitchFamily="34" charset="0"/>
                <a:cs typeface="Arial" panose="020B0604020202020204" pitchFamily="34" charset="0"/>
              </a:rPr>
              <a:t>None</a:t>
            </a:r>
            <a:endParaRPr lang="es-ES" sz="900" dirty="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Write_a_movie</a:t>
            </a:r>
            <a:r>
              <a:rPr lang="es-ES" sz="900" dirty="0">
                <a:latin typeface="Arial" panose="020B0604020202020204" pitchFamily="34" charset="0"/>
                <a:cs typeface="Arial" panose="020B0604020202020204" pitchFamily="34" charset="0"/>
              </a:rPr>
              <a:t> = </a:t>
            </a:r>
            <a:r>
              <a:rPr lang="es-ES" sz="900" dirty="0" err="1">
                <a:latin typeface="Arial" panose="020B0604020202020204" pitchFamily="34" charset="0"/>
                <a:cs typeface="Arial" panose="020B0604020202020204" pitchFamily="34" charset="0"/>
              </a:rPr>
              <a:t>None</a:t>
            </a:r>
            <a:endParaRPr lang="es-ES" sz="900" dirty="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Change_Nacionality</a:t>
            </a:r>
            <a:r>
              <a:rPr lang="es-ES" sz="900" dirty="0">
                <a:latin typeface="Arial" panose="020B0604020202020204" pitchFamily="34" charset="0"/>
                <a:cs typeface="Arial" panose="020B0604020202020204" pitchFamily="34" charset="0"/>
              </a:rPr>
              <a:t> = </a:t>
            </a:r>
            <a:r>
              <a:rPr lang="es-ES" sz="900" dirty="0" err="1">
                <a:latin typeface="Arial" panose="020B0604020202020204" pitchFamily="34" charset="0"/>
                <a:cs typeface="Arial" panose="020B0604020202020204" pitchFamily="34" charset="0"/>
              </a:rPr>
              <a:t>None</a:t>
            </a:r>
            <a:endParaRPr lang="es-ES" sz="900" dirty="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Change_Email</a:t>
            </a:r>
            <a:r>
              <a:rPr lang="es-ES" sz="900" dirty="0">
                <a:latin typeface="Arial" panose="020B0604020202020204" pitchFamily="34" charset="0"/>
                <a:cs typeface="Arial" panose="020B0604020202020204" pitchFamily="34" charset="0"/>
              </a:rPr>
              <a:t> = </a:t>
            </a:r>
            <a:r>
              <a:rPr lang="es-ES" sz="900" dirty="0" err="1">
                <a:latin typeface="Arial" panose="020B0604020202020204" pitchFamily="34" charset="0"/>
                <a:cs typeface="Arial" panose="020B0604020202020204" pitchFamily="34" charset="0"/>
              </a:rPr>
              <a:t>None</a:t>
            </a:r>
            <a:endParaRPr lang="es-ES" sz="900" dirty="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def</a:t>
            </a:r>
            <a:r>
              <a:rPr lang="es-ES" sz="900" dirty="0">
                <a:latin typeface="Arial" panose="020B0604020202020204" pitchFamily="34" charset="0"/>
                <a:cs typeface="Arial" panose="020B0604020202020204" pitchFamily="34" charset="0"/>
              </a:rPr>
              <a:t> __</a:t>
            </a:r>
            <a:r>
              <a:rPr lang="es-ES" sz="900" dirty="0" err="1">
                <a:latin typeface="Arial" panose="020B0604020202020204" pitchFamily="34" charset="0"/>
                <a:cs typeface="Arial" panose="020B0604020202020204" pitchFamily="34" charset="0"/>
              </a:rPr>
              <a:t>init</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 libro, </a:t>
            </a:r>
            <a:r>
              <a:rPr lang="es-ES" sz="900" dirty="0" err="1">
                <a:latin typeface="Arial" panose="020B0604020202020204" pitchFamily="34" charset="0"/>
                <a:cs typeface="Arial" panose="020B0604020202020204" pitchFamily="34" charset="0"/>
              </a:rPr>
              <a:t>pelicula</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cambiarNacionalidad</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cambiarEmail</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self.Write_book</a:t>
            </a:r>
            <a:r>
              <a:rPr lang="es-ES" sz="900" dirty="0">
                <a:latin typeface="Arial" panose="020B0604020202020204" pitchFamily="34" charset="0"/>
                <a:cs typeface="Arial" panose="020B0604020202020204" pitchFamily="34" charset="0"/>
              </a:rPr>
              <a:t> = libro</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self.Write_a_movie</a:t>
            </a:r>
            <a:r>
              <a:rPr lang="es-ES" sz="900" dirty="0">
                <a:latin typeface="Arial" panose="020B0604020202020204" pitchFamily="34" charset="0"/>
                <a:cs typeface="Arial" panose="020B0604020202020204" pitchFamily="34" charset="0"/>
              </a:rPr>
              <a:t> = </a:t>
            </a:r>
            <a:r>
              <a:rPr lang="es-ES" sz="900" dirty="0" err="1">
                <a:latin typeface="Arial" panose="020B0604020202020204" pitchFamily="34" charset="0"/>
                <a:cs typeface="Arial" panose="020B0604020202020204" pitchFamily="34" charset="0"/>
              </a:rPr>
              <a:t>pelicula</a:t>
            </a:r>
            <a:endParaRPr lang="es-ES" sz="900" dirty="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self.Change_Nacionality</a:t>
            </a:r>
            <a:r>
              <a:rPr lang="es-ES" sz="900" dirty="0">
                <a:latin typeface="Arial" panose="020B0604020202020204" pitchFamily="34" charset="0"/>
                <a:cs typeface="Arial" panose="020B0604020202020204" pitchFamily="34" charset="0"/>
              </a:rPr>
              <a:t> = </a:t>
            </a:r>
            <a:r>
              <a:rPr lang="es-ES" sz="900" dirty="0" err="1">
                <a:latin typeface="Arial" panose="020B0604020202020204" pitchFamily="34" charset="0"/>
                <a:cs typeface="Arial" panose="020B0604020202020204" pitchFamily="34" charset="0"/>
              </a:rPr>
              <a:t>cambiarNacionalidad</a:t>
            </a:r>
            <a:endParaRPr lang="es-ES" sz="900" dirty="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self.Change_Email</a:t>
            </a:r>
            <a:r>
              <a:rPr lang="es-ES" sz="900" dirty="0">
                <a:latin typeface="Arial" panose="020B0604020202020204" pitchFamily="34" charset="0"/>
                <a:cs typeface="Arial" panose="020B0604020202020204" pitchFamily="34" charset="0"/>
              </a:rPr>
              <a:t> = </a:t>
            </a:r>
            <a:r>
              <a:rPr lang="es-ES" sz="900" dirty="0" err="1">
                <a:latin typeface="Arial" panose="020B0604020202020204" pitchFamily="34" charset="0"/>
                <a:cs typeface="Arial" panose="020B0604020202020204" pitchFamily="34" charset="0"/>
              </a:rPr>
              <a:t>cambiarEmail</a:t>
            </a:r>
            <a:endParaRPr lang="es-ES" sz="900" dirty="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def</a:t>
            </a:r>
            <a:r>
              <a:rPr lang="es-ES" sz="900" dirty="0">
                <a:latin typeface="Arial" panose="020B0604020202020204" pitchFamily="34" charset="0"/>
                <a:cs typeface="Arial" panose="020B0604020202020204" pitchFamily="34" charset="0"/>
              </a:rPr>
              <a:t> __</a:t>
            </a:r>
            <a:r>
              <a:rPr lang="es-ES" sz="900" dirty="0" err="1">
                <a:latin typeface="Arial" panose="020B0604020202020204" pitchFamily="34" charset="0"/>
                <a:cs typeface="Arial" panose="020B0604020202020204" pitchFamily="34" charset="0"/>
              </a:rPr>
              <a:t>str</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return</a:t>
            </a:r>
            <a:r>
              <a:rPr lang="es-ES" sz="900" dirty="0">
                <a:latin typeface="Arial" panose="020B0604020202020204" pitchFamily="34" charset="0"/>
                <a:cs typeface="Arial" panose="020B0604020202020204" pitchFamily="34" charset="0"/>
              </a:rPr>
              <a:t> f'\</a:t>
            </a:r>
            <a:r>
              <a:rPr lang="es-ES" sz="900" dirty="0" err="1">
                <a:latin typeface="Arial" panose="020B0604020202020204" pitchFamily="34" charset="0"/>
                <a:cs typeface="Arial" panose="020B0604020202020204" pitchFamily="34" charset="0"/>
              </a:rPr>
              <a:t>nLibro</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self.Write_book</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nPelicula</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self.Write_a_movie</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nChange_Nacionality</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self.Change_Nacionality</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nChange_Email</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self.Change_Email</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   </a:t>
            </a:r>
          </a:p>
          <a:p>
            <a:r>
              <a:rPr lang="es-ES" sz="900" dirty="0">
                <a:latin typeface="Arial" panose="020B0604020202020204" pitchFamily="34" charset="0"/>
                <a:cs typeface="Arial" panose="020B0604020202020204" pitchFamily="34" charset="0"/>
              </a:rPr>
              <a:t>libr1 = Libro('Señor de los Anillos', '</a:t>
            </a:r>
            <a:r>
              <a:rPr lang="es-ES" sz="900" dirty="0" err="1">
                <a:latin typeface="Arial" panose="020B0604020202020204" pitchFamily="34" charset="0"/>
                <a:cs typeface="Arial" panose="020B0604020202020204" pitchFamily="34" charset="0"/>
              </a:rPr>
              <a:t>AssasingCreed</a:t>
            </a:r>
            <a:r>
              <a:rPr lang="es-ES" sz="900" dirty="0">
                <a:latin typeface="Arial" panose="020B0604020202020204" pitchFamily="34" charset="0"/>
                <a:cs typeface="Arial" panose="020B0604020202020204" pitchFamily="34" charset="0"/>
              </a:rPr>
              <a:t>', 'Español', 'JuanManuelTolaZabaleta@gmail.com')</a:t>
            </a:r>
          </a:p>
          <a:p>
            <a:r>
              <a:rPr lang="es-ES" sz="900" dirty="0" err="1">
                <a:latin typeface="Arial" panose="020B0604020202020204" pitchFamily="34" charset="0"/>
                <a:cs typeface="Arial" panose="020B0604020202020204" pitchFamily="34" charset="0"/>
              </a:rPr>
              <a:t>print</a:t>
            </a:r>
            <a:r>
              <a:rPr lang="es-ES" sz="900" dirty="0">
                <a:latin typeface="Arial" panose="020B0604020202020204" pitchFamily="34" charset="0"/>
                <a:cs typeface="Arial" panose="020B0604020202020204" pitchFamily="34" charset="0"/>
              </a:rPr>
              <a:t>(libr1)</a:t>
            </a:r>
          </a:p>
        </p:txBody>
      </p:sp>
    </p:spTree>
    <p:extLst>
      <p:ext uri="{BB962C8B-B14F-4D97-AF65-F5344CB8AC3E}">
        <p14:creationId xmlns:p14="http://schemas.microsoft.com/office/powerpoint/2010/main" val="1174267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b="5208"/>
          <a:stretch/>
        </p:blipFill>
        <p:spPr>
          <a:xfrm>
            <a:off x="850900" y="685800"/>
            <a:ext cx="10566400" cy="5473700"/>
          </a:xfrm>
          <a:prstGeom prst="rect">
            <a:avLst/>
          </a:prstGeom>
        </p:spPr>
      </p:pic>
    </p:spTree>
    <p:extLst>
      <p:ext uri="{BB962C8B-B14F-4D97-AF65-F5344CB8AC3E}">
        <p14:creationId xmlns:p14="http://schemas.microsoft.com/office/powerpoint/2010/main" val="3276458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64985" y="-59377"/>
            <a:ext cx="6546383" cy="637309"/>
          </a:xfrm>
        </p:spPr>
        <p:txBody>
          <a:bodyPr>
            <a:normAutofit fontScale="90000"/>
          </a:bodyPr>
          <a:lstStyle/>
          <a:p>
            <a:pPr algn="ctr"/>
            <a:r>
              <a:rPr lang="es-ES" b="1" dirty="0" smtClean="0">
                <a:solidFill>
                  <a:schemeClr val="accent4"/>
                </a:solidFill>
                <a:latin typeface="Arial" panose="020B0604020202020204" pitchFamily="34" charset="0"/>
                <a:cs typeface="Arial" panose="020B0604020202020204" pitchFamily="34" charset="0"/>
              </a:rPr>
              <a:t>Manejo de conceptos</a:t>
            </a:r>
            <a:endParaRPr lang="es-ES" b="1" dirty="0">
              <a:solidFill>
                <a:schemeClr val="accent4"/>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789156" y="833583"/>
            <a:ext cx="10619074" cy="5683332"/>
          </a:xfrm>
        </p:spPr>
        <p:txBody>
          <a:bodyPr>
            <a:normAutofit/>
          </a:bodyPr>
          <a:lstStyle/>
          <a:p>
            <a:pPr marL="0" indent="0">
              <a:lnSpc>
                <a:spcPct val="150000"/>
              </a:lnSpc>
              <a:buNone/>
            </a:pPr>
            <a:r>
              <a:rPr lang="es-ES" b="1" dirty="0" smtClean="0">
                <a:latin typeface="Arial" panose="020B0604020202020204" pitchFamily="34" charset="0"/>
                <a:cs typeface="Arial" panose="020B0604020202020204" pitchFamily="34" charset="0"/>
              </a:rPr>
              <a:t>1. ¿Qué es un sistema embebido?</a:t>
            </a:r>
          </a:p>
          <a:p>
            <a:pPr marL="0" indent="0">
              <a:lnSpc>
                <a:spcPct val="150000"/>
              </a:lnSpc>
              <a:buNone/>
            </a:pPr>
            <a:r>
              <a:rPr lang="es-ES" b="1" dirty="0" smtClean="0">
                <a:latin typeface="Arial" panose="020B0604020202020204" pitchFamily="34" charset="0"/>
                <a:cs typeface="Arial" panose="020B0604020202020204" pitchFamily="34" charset="0"/>
              </a:rPr>
              <a:t>R. </a:t>
            </a:r>
            <a:r>
              <a:rPr lang="es-ES" sz="1600" dirty="0">
                <a:latin typeface="Arial" panose="020B0604020202020204" pitchFamily="34" charset="0"/>
                <a:cs typeface="Arial" panose="020B0604020202020204" pitchFamily="34" charset="0"/>
              </a:rPr>
              <a:t>Un sistema embebido,​ embarcado o empotrado es un sistema de computación basado en un microprocesador o un </a:t>
            </a:r>
            <a:r>
              <a:rPr lang="es-ES" sz="1600" dirty="0" smtClean="0">
                <a:latin typeface="Arial" panose="020B0604020202020204" pitchFamily="34" charset="0"/>
                <a:cs typeface="Arial" panose="020B0604020202020204" pitchFamily="34" charset="0"/>
              </a:rPr>
              <a:t>micro controlador</a:t>
            </a:r>
            <a:r>
              <a:rPr lang="es-ES" sz="1600" dirty="0">
                <a:latin typeface="Arial" panose="020B0604020202020204" pitchFamily="34" charset="0"/>
                <a:cs typeface="Arial" panose="020B0604020202020204" pitchFamily="34" charset="0"/>
              </a:rPr>
              <a:t> diseñado para realizar una o algunas pocas funciones dedicadas,​ frecuentemente en un sistema de computación en tiempo real. </a:t>
            </a:r>
            <a:endParaRPr lang="es-ES" sz="1600" dirty="0" smtClean="0">
              <a:latin typeface="Arial" panose="020B0604020202020204" pitchFamily="34" charset="0"/>
              <a:cs typeface="Arial" panose="020B0604020202020204" pitchFamily="34" charset="0"/>
            </a:endParaRPr>
          </a:p>
          <a:p>
            <a:pPr marL="0" indent="0">
              <a:lnSpc>
                <a:spcPct val="150000"/>
              </a:lnSpc>
              <a:buNone/>
            </a:pPr>
            <a:r>
              <a:rPr lang="es-ES" b="1" dirty="0" smtClean="0">
                <a:latin typeface="Arial" panose="020B0604020202020204" pitchFamily="34" charset="0"/>
                <a:cs typeface="Arial" panose="020B0604020202020204" pitchFamily="34" charset="0"/>
              </a:rPr>
              <a:t>2. ¿Mencione 5 ejemplos de sistemas embebidos?</a:t>
            </a:r>
          </a:p>
          <a:p>
            <a:pPr marL="0" indent="0">
              <a:lnSpc>
                <a:spcPct val="150000"/>
              </a:lnSpc>
              <a:buNone/>
            </a:pPr>
            <a:r>
              <a:rPr lang="es-ES" b="1" dirty="0" smtClean="0">
                <a:latin typeface="Arial" panose="020B0604020202020204" pitchFamily="34" charset="0"/>
                <a:cs typeface="Arial" panose="020B0604020202020204" pitchFamily="34" charset="0"/>
              </a:rPr>
              <a:t>R. </a:t>
            </a:r>
            <a:r>
              <a:rPr lang="es-ES" sz="1600" dirty="0" smtClean="0">
                <a:latin typeface="Arial" panose="020B0604020202020204" pitchFamily="34" charset="0"/>
                <a:cs typeface="Arial" panose="020B0604020202020204" pitchFamily="34" charset="0"/>
              </a:rPr>
              <a:t>- Sistemas </a:t>
            </a:r>
            <a:r>
              <a:rPr lang="es-ES" sz="1600" dirty="0">
                <a:latin typeface="Arial" panose="020B0604020202020204" pitchFamily="34" charset="0"/>
                <a:cs typeface="Arial" panose="020B0604020202020204" pitchFamily="34" charset="0"/>
              </a:rPr>
              <a:t>de calefacción central</a:t>
            </a:r>
          </a:p>
          <a:p>
            <a:pPr marL="0" indent="0">
              <a:lnSpc>
                <a:spcPct val="150000"/>
              </a:lnSpc>
              <a:buNone/>
            </a:pPr>
            <a:r>
              <a:rPr lang="es-ES" sz="1600" dirty="0" smtClean="0">
                <a:latin typeface="Arial" panose="020B0604020202020204" pitchFamily="34" charset="0"/>
                <a:cs typeface="Arial" panose="020B0604020202020204" pitchFamily="34" charset="0"/>
              </a:rPr>
              <a:t>    - Sistemas </a:t>
            </a:r>
            <a:r>
              <a:rPr lang="es-ES" sz="1600" dirty="0">
                <a:latin typeface="Arial" panose="020B0604020202020204" pitchFamily="34" charset="0"/>
                <a:cs typeface="Arial" panose="020B0604020202020204" pitchFamily="34" charset="0"/>
              </a:rPr>
              <a:t>GPS</a:t>
            </a:r>
          </a:p>
          <a:p>
            <a:pPr marL="0" indent="0">
              <a:lnSpc>
                <a:spcPct val="150000"/>
              </a:lnSpc>
              <a:buNone/>
            </a:pPr>
            <a:r>
              <a:rPr lang="es-ES" sz="1600" dirty="0" smtClean="0">
                <a:latin typeface="Arial" panose="020B0604020202020204" pitchFamily="34" charset="0"/>
                <a:cs typeface="Arial" panose="020B0604020202020204" pitchFamily="34" charset="0"/>
              </a:rPr>
              <a:t>    - Rastreadores </a:t>
            </a:r>
            <a:r>
              <a:rPr lang="es-ES" sz="1600" dirty="0">
                <a:latin typeface="Arial" panose="020B0604020202020204" pitchFamily="34" charset="0"/>
                <a:cs typeface="Arial" panose="020B0604020202020204" pitchFamily="34" charset="0"/>
              </a:rPr>
              <a:t>de fitness</a:t>
            </a:r>
          </a:p>
          <a:p>
            <a:pPr marL="0" indent="0">
              <a:lnSpc>
                <a:spcPct val="150000"/>
              </a:lnSpc>
              <a:buNone/>
            </a:pPr>
            <a:r>
              <a:rPr lang="es-ES" sz="1600" dirty="0" smtClean="0">
                <a:latin typeface="Arial" panose="020B0604020202020204" pitchFamily="34" charset="0"/>
                <a:cs typeface="Arial" panose="020B0604020202020204" pitchFamily="34" charset="0"/>
              </a:rPr>
              <a:t>    - Dispositivos </a:t>
            </a:r>
            <a:r>
              <a:rPr lang="es-ES" sz="1600" dirty="0">
                <a:latin typeface="Arial" panose="020B0604020202020204" pitchFamily="34" charset="0"/>
                <a:cs typeface="Arial" panose="020B0604020202020204" pitchFamily="34" charset="0"/>
              </a:rPr>
              <a:t>médicos</a:t>
            </a:r>
          </a:p>
          <a:p>
            <a:pPr marL="0" indent="0">
              <a:lnSpc>
                <a:spcPct val="150000"/>
              </a:lnSpc>
              <a:buNone/>
            </a:pPr>
            <a:r>
              <a:rPr lang="es-ES" sz="1600" dirty="0" smtClean="0">
                <a:latin typeface="Arial" panose="020B0604020202020204" pitchFamily="34" charset="0"/>
                <a:cs typeface="Arial" panose="020B0604020202020204" pitchFamily="34" charset="0"/>
              </a:rPr>
              <a:t>    - Sistemas </a:t>
            </a:r>
            <a:r>
              <a:rPr lang="es-ES" sz="1600" dirty="0">
                <a:latin typeface="Arial" panose="020B0604020202020204" pitchFamily="34" charset="0"/>
                <a:cs typeface="Arial" panose="020B0604020202020204" pitchFamily="34" charset="0"/>
              </a:rPr>
              <a:t>de </a:t>
            </a:r>
            <a:r>
              <a:rPr lang="es-ES" sz="1600" dirty="0" smtClean="0">
                <a:latin typeface="Arial" panose="020B0604020202020204" pitchFamily="34" charset="0"/>
                <a:cs typeface="Arial" panose="020B0604020202020204" pitchFamily="34" charset="0"/>
              </a:rPr>
              <a:t>automoción</a:t>
            </a:r>
          </a:p>
        </p:txBody>
      </p:sp>
    </p:spTree>
    <p:extLst>
      <p:ext uri="{BB962C8B-B14F-4D97-AF65-F5344CB8AC3E}">
        <p14:creationId xmlns:p14="http://schemas.microsoft.com/office/powerpoint/2010/main" val="131572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619276" y="645888"/>
            <a:ext cx="10905067" cy="435428"/>
          </a:xfrm>
        </p:spPr>
        <p:txBody>
          <a:bodyPr>
            <a:noAutofit/>
          </a:bodyPr>
          <a:lstStyle/>
          <a:p>
            <a:pPr marL="0" indent="0">
              <a:buNone/>
            </a:pPr>
            <a:r>
              <a:rPr lang="es-ES" sz="2200" b="1" dirty="0" smtClean="0">
                <a:latin typeface="Arial" panose="020B0604020202020204" pitchFamily="34" charset="0"/>
                <a:cs typeface="Arial" panose="020B0604020202020204" pitchFamily="34" charset="0"/>
              </a:rPr>
              <a:t>13. Crear un programa Python que genere los primeros N números de la serie Fibonacci.</a:t>
            </a:r>
            <a:endParaRPr lang="es-ES" sz="2200" b="1" dirty="0">
              <a:latin typeface="Arial" panose="020B0604020202020204" pitchFamily="34" charset="0"/>
              <a:cs typeface="Arial" panose="020B0604020202020204" pitchFamily="34" charset="0"/>
            </a:endParaRPr>
          </a:p>
        </p:txBody>
      </p:sp>
      <p:sp>
        <p:nvSpPr>
          <p:cNvPr id="6" name="Rectángulo 5"/>
          <p:cNvSpPr/>
          <p:nvPr/>
        </p:nvSpPr>
        <p:spPr>
          <a:xfrm>
            <a:off x="3023809" y="1756229"/>
            <a:ext cx="6096000" cy="3970318"/>
          </a:xfrm>
          <a:prstGeom prst="rect">
            <a:avLst/>
          </a:prstGeom>
        </p:spPr>
        <p:txBody>
          <a:bodyPr>
            <a:spAutoFit/>
          </a:bodyPr>
          <a:lstStyle/>
          <a:p>
            <a:pPr>
              <a:lnSpc>
                <a:spcPct val="200000"/>
              </a:lnSpc>
            </a:pPr>
            <a:r>
              <a:rPr lang="es-ES" dirty="0" smtClean="0">
                <a:latin typeface="Arial" panose="020B0604020202020204" pitchFamily="34" charset="0"/>
                <a:cs typeface="Arial" panose="020B0604020202020204" pitchFamily="34" charset="0"/>
              </a:rPr>
              <a:t>○ El programa tiene que leer un valor por consola.</a:t>
            </a:r>
          </a:p>
          <a:p>
            <a:pPr marL="285750" indent="-285750" algn="ctr">
              <a:lnSpc>
                <a:spcPct val="200000"/>
              </a:lnSpc>
              <a:buFont typeface="Wingdings" panose="05000000000000000000" pitchFamily="2" charset="2"/>
              <a:buChar char="§"/>
            </a:pPr>
            <a:r>
              <a:rPr lang="es-ES" b="1" dirty="0" smtClean="0">
                <a:latin typeface="Arial" panose="020B0604020202020204" pitchFamily="34" charset="0"/>
                <a:cs typeface="Arial" panose="020B0604020202020204" pitchFamily="34" charset="0"/>
              </a:rPr>
              <a:t>Ejem: N = 8</a:t>
            </a:r>
          </a:p>
          <a:p>
            <a:pPr>
              <a:lnSpc>
                <a:spcPct val="200000"/>
              </a:lnSpc>
            </a:pPr>
            <a:r>
              <a:rPr lang="es-ES" dirty="0" smtClean="0">
                <a:latin typeface="Arial" panose="020B0604020202020204" pitchFamily="34" charset="0"/>
                <a:cs typeface="Arial" panose="020B0604020202020204" pitchFamily="34" charset="0"/>
              </a:rPr>
              <a:t>○ Para el valor leído anteriormente, la salida debería ser:</a:t>
            </a:r>
          </a:p>
          <a:p>
            <a:pPr marL="285750" indent="-285750" algn="ctr">
              <a:lnSpc>
                <a:spcPct val="200000"/>
              </a:lnSpc>
              <a:buFont typeface="Wingdings" panose="05000000000000000000" pitchFamily="2" charset="2"/>
              <a:buChar char="§"/>
            </a:pPr>
            <a:r>
              <a:rPr lang="es-ES" b="1" dirty="0" smtClean="0">
                <a:latin typeface="Arial" panose="020B0604020202020204" pitchFamily="34" charset="0"/>
                <a:cs typeface="Arial" panose="020B0604020202020204" pitchFamily="34" charset="0"/>
              </a:rPr>
              <a:t>0,1,1,2,3,5,8,13,</a:t>
            </a:r>
          </a:p>
          <a:p>
            <a:pPr>
              <a:lnSpc>
                <a:spcPct val="200000"/>
              </a:lnSpc>
            </a:pPr>
            <a:r>
              <a:rPr lang="es-ES" dirty="0" smtClean="0">
                <a:latin typeface="Arial" panose="020B0604020202020204" pitchFamily="34" charset="0"/>
                <a:cs typeface="Arial" panose="020B0604020202020204" pitchFamily="34" charset="0"/>
              </a:rPr>
              <a:t>○ Adjuntar el código Python generado. </a:t>
            </a:r>
          </a:p>
          <a:p>
            <a:pPr>
              <a:lnSpc>
                <a:spcPct val="200000"/>
              </a:lnSpc>
            </a:pPr>
            <a:r>
              <a:rPr lang="es-ES" dirty="0" smtClean="0">
                <a:latin typeface="Arial" panose="020B0604020202020204" pitchFamily="34" charset="0"/>
                <a:cs typeface="Arial" panose="020B0604020202020204" pitchFamily="34" charset="0"/>
              </a:rPr>
              <a:t>○ Adjuntar la imagen(captura) del correcto funcionamiento.</a:t>
            </a: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2413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11200" y="671691"/>
            <a:ext cx="5029199" cy="6186309"/>
          </a:xfrm>
          <a:prstGeom prst="rect">
            <a:avLst/>
          </a:prstGeom>
        </p:spPr>
        <p:txBody>
          <a:bodyPr wrap="square">
            <a:spAutoFit/>
          </a:bodyPr>
          <a:lstStyle/>
          <a:p>
            <a:r>
              <a:rPr lang="es-ES" dirty="0" err="1"/>
              <a:t>def</a:t>
            </a:r>
            <a:r>
              <a:rPr lang="es-ES" dirty="0"/>
              <a:t> </a:t>
            </a:r>
            <a:r>
              <a:rPr lang="es-ES" dirty="0" err="1"/>
              <a:t>fibonacci</a:t>
            </a:r>
            <a:r>
              <a:rPr lang="es-ES" dirty="0"/>
              <a:t>(</a:t>
            </a:r>
            <a:r>
              <a:rPr lang="es-ES" dirty="0" err="1"/>
              <a:t>num</a:t>
            </a:r>
            <a:r>
              <a:rPr lang="es-ES" dirty="0"/>
              <a:t>):</a:t>
            </a:r>
          </a:p>
          <a:p>
            <a:r>
              <a:rPr lang="es-ES" dirty="0"/>
              <a:t>    </a:t>
            </a:r>
            <a:r>
              <a:rPr lang="es-ES" dirty="0" err="1"/>
              <a:t>arr</a:t>
            </a:r>
            <a:r>
              <a:rPr lang="es-ES" dirty="0"/>
              <a:t> = [0, 1]</a:t>
            </a:r>
          </a:p>
          <a:p>
            <a:r>
              <a:rPr lang="es-ES" dirty="0"/>
              <a:t>    </a:t>
            </a:r>
            <a:r>
              <a:rPr lang="es-ES" dirty="0" err="1"/>
              <a:t>if</a:t>
            </a:r>
            <a:r>
              <a:rPr lang="es-ES" dirty="0"/>
              <a:t> </a:t>
            </a:r>
            <a:r>
              <a:rPr lang="es-ES" dirty="0" err="1"/>
              <a:t>num</a:t>
            </a:r>
            <a:r>
              <a:rPr lang="es-ES" dirty="0"/>
              <a:t> == 1:</a:t>
            </a:r>
          </a:p>
          <a:p>
            <a:r>
              <a:rPr lang="es-ES" dirty="0"/>
              <a:t>        </a:t>
            </a:r>
            <a:r>
              <a:rPr lang="es-ES" dirty="0" err="1"/>
              <a:t>print</a:t>
            </a:r>
            <a:r>
              <a:rPr lang="es-ES" dirty="0"/>
              <a:t>('0')</a:t>
            </a:r>
          </a:p>
          <a:p>
            <a:r>
              <a:rPr lang="es-ES" dirty="0"/>
              <a:t>    </a:t>
            </a:r>
            <a:r>
              <a:rPr lang="es-ES" dirty="0" err="1"/>
              <a:t>elif</a:t>
            </a:r>
            <a:r>
              <a:rPr lang="es-ES" dirty="0"/>
              <a:t> </a:t>
            </a:r>
            <a:r>
              <a:rPr lang="es-ES" dirty="0" err="1"/>
              <a:t>num</a:t>
            </a:r>
            <a:r>
              <a:rPr lang="es-ES" dirty="0"/>
              <a:t> == 2:</a:t>
            </a:r>
          </a:p>
          <a:p>
            <a:r>
              <a:rPr lang="es-ES" dirty="0"/>
              <a:t>        </a:t>
            </a:r>
            <a:r>
              <a:rPr lang="es-ES" dirty="0" err="1"/>
              <a:t>print</a:t>
            </a:r>
            <a:r>
              <a:rPr lang="es-ES" dirty="0"/>
              <a:t>('[0,', '1]')</a:t>
            </a:r>
          </a:p>
          <a:p>
            <a:r>
              <a:rPr lang="es-ES" dirty="0"/>
              <a:t>    </a:t>
            </a:r>
            <a:r>
              <a:rPr lang="es-ES" dirty="0" err="1"/>
              <a:t>else</a:t>
            </a:r>
            <a:r>
              <a:rPr lang="es-ES" dirty="0"/>
              <a:t>:</a:t>
            </a:r>
          </a:p>
          <a:p>
            <a:r>
              <a:rPr lang="es-ES" dirty="0"/>
              <a:t>        </a:t>
            </a:r>
            <a:r>
              <a:rPr lang="es-ES" dirty="0" err="1"/>
              <a:t>while</a:t>
            </a:r>
            <a:r>
              <a:rPr lang="es-ES" dirty="0"/>
              <a:t> (</a:t>
            </a:r>
            <a:r>
              <a:rPr lang="es-ES" dirty="0" err="1"/>
              <a:t>len</a:t>
            </a:r>
            <a:r>
              <a:rPr lang="es-ES" dirty="0"/>
              <a:t>(</a:t>
            </a:r>
            <a:r>
              <a:rPr lang="es-ES" dirty="0" err="1"/>
              <a:t>arr</a:t>
            </a:r>
            <a:r>
              <a:rPr lang="es-ES" dirty="0"/>
              <a:t>) &lt; </a:t>
            </a:r>
            <a:r>
              <a:rPr lang="es-ES" dirty="0" err="1"/>
              <a:t>num</a:t>
            </a:r>
            <a:r>
              <a:rPr lang="es-ES" dirty="0"/>
              <a:t>):</a:t>
            </a:r>
          </a:p>
          <a:p>
            <a:r>
              <a:rPr lang="es-ES" dirty="0"/>
              <a:t>            </a:t>
            </a:r>
            <a:r>
              <a:rPr lang="es-ES" dirty="0" err="1"/>
              <a:t>arr.append</a:t>
            </a:r>
            <a:r>
              <a:rPr lang="es-ES" dirty="0"/>
              <a:t>(0)</a:t>
            </a:r>
          </a:p>
          <a:p>
            <a:r>
              <a:rPr lang="es-ES" dirty="0"/>
              <a:t>        </a:t>
            </a:r>
            <a:r>
              <a:rPr lang="es-ES" dirty="0" err="1"/>
              <a:t>if</a:t>
            </a:r>
            <a:r>
              <a:rPr lang="es-ES" dirty="0"/>
              <a:t> (</a:t>
            </a:r>
            <a:r>
              <a:rPr lang="es-ES" dirty="0" err="1"/>
              <a:t>num</a:t>
            </a:r>
            <a:r>
              <a:rPr lang="es-ES" dirty="0"/>
              <a:t> == 0 </a:t>
            </a:r>
            <a:r>
              <a:rPr lang="es-ES" dirty="0" err="1"/>
              <a:t>or</a:t>
            </a:r>
            <a:r>
              <a:rPr lang="es-ES" dirty="0"/>
              <a:t> </a:t>
            </a:r>
            <a:r>
              <a:rPr lang="es-ES" dirty="0" err="1"/>
              <a:t>num</a:t>
            </a:r>
            <a:r>
              <a:rPr lang="es-ES" dirty="0"/>
              <a:t> == 1):</a:t>
            </a:r>
          </a:p>
          <a:p>
            <a:r>
              <a:rPr lang="es-ES" dirty="0"/>
              <a:t>            </a:t>
            </a:r>
            <a:r>
              <a:rPr lang="es-ES" dirty="0" err="1"/>
              <a:t>return</a:t>
            </a:r>
            <a:r>
              <a:rPr lang="es-ES" dirty="0"/>
              <a:t> 1</a:t>
            </a:r>
          </a:p>
          <a:p>
            <a:r>
              <a:rPr lang="es-ES" dirty="0"/>
              <a:t>        </a:t>
            </a:r>
            <a:r>
              <a:rPr lang="es-ES" dirty="0" err="1"/>
              <a:t>else</a:t>
            </a:r>
            <a:r>
              <a:rPr lang="es-ES" dirty="0"/>
              <a:t>:</a:t>
            </a:r>
          </a:p>
          <a:p>
            <a:r>
              <a:rPr lang="es-ES" dirty="0"/>
              <a:t>            </a:t>
            </a:r>
            <a:r>
              <a:rPr lang="es-ES" dirty="0" err="1"/>
              <a:t>arr</a:t>
            </a:r>
            <a:r>
              <a:rPr lang="es-ES" dirty="0"/>
              <a:t>[0] = 0</a:t>
            </a:r>
          </a:p>
          <a:p>
            <a:r>
              <a:rPr lang="es-ES" dirty="0"/>
              <a:t>            </a:t>
            </a:r>
            <a:r>
              <a:rPr lang="es-ES" dirty="0" err="1"/>
              <a:t>arr</a:t>
            </a:r>
            <a:r>
              <a:rPr lang="es-ES" dirty="0"/>
              <a:t>[1] = 1</a:t>
            </a:r>
          </a:p>
          <a:p>
            <a:r>
              <a:rPr lang="es-ES" dirty="0"/>
              <a:t>            </a:t>
            </a:r>
            <a:r>
              <a:rPr lang="es-ES" dirty="0" err="1"/>
              <a:t>for</a:t>
            </a:r>
            <a:r>
              <a:rPr lang="es-ES" dirty="0"/>
              <a:t> i in </a:t>
            </a:r>
            <a:r>
              <a:rPr lang="es-ES" dirty="0" err="1"/>
              <a:t>range</a:t>
            </a:r>
            <a:r>
              <a:rPr lang="es-ES" dirty="0"/>
              <a:t>(2, </a:t>
            </a:r>
            <a:r>
              <a:rPr lang="es-ES" dirty="0" err="1"/>
              <a:t>num</a:t>
            </a:r>
            <a:r>
              <a:rPr lang="es-ES" dirty="0"/>
              <a:t>):</a:t>
            </a:r>
          </a:p>
          <a:p>
            <a:r>
              <a:rPr lang="es-ES" dirty="0"/>
              <a:t>                </a:t>
            </a:r>
            <a:r>
              <a:rPr lang="es-ES" dirty="0" err="1"/>
              <a:t>arr</a:t>
            </a:r>
            <a:r>
              <a:rPr lang="es-ES" dirty="0"/>
              <a:t>[i] = </a:t>
            </a:r>
            <a:r>
              <a:rPr lang="es-ES" dirty="0" err="1"/>
              <a:t>arr</a:t>
            </a:r>
            <a:r>
              <a:rPr lang="es-ES" dirty="0"/>
              <a:t>[i - 1] + </a:t>
            </a:r>
            <a:r>
              <a:rPr lang="es-ES" dirty="0" err="1"/>
              <a:t>arr</a:t>
            </a:r>
            <a:r>
              <a:rPr lang="es-ES" dirty="0"/>
              <a:t>[i - 2]</a:t>
            </a:r>
          </a:p>
          <a:p>
            <a:r>
              <a:rPr lang="es-ES" dirty="0"/>
              <a:t>            </a:t>
            </a:r>
            <a:r>
              <a:rPr lang="es-ES" dirty="0" err="1"/>
              <a:t>print</a:t>
            </a:r>
            <a:r>
              <a:rPr lang="es-ES" dirty="0"/>
              <a:t>(</a:t>
            </a:r>
            <a:r>
              <a:rPr lang="es-ES" dirty="0" err="1"/>
              <a:t>arr</a:t>
            </a:r>
            <a:r>
              <a:rPr lang="es-ES" dirty="0"/>
              <a:t>)</a:t>
            </a:r>
          </a:p>
          <a:p>
            <a:r>
              <a:rPr lang="es-ES" dirty="0"/>
              <a:t/>
            </a:r>
            <a:br>
              <a:rPr lang="es-ES" dirty="0"/>
            </a:br>
            <a:r>
              <a:rPr lang="es-ES" dirty="0" err="1"/>
              <a:t>fibonacci</a:t>
            </a:r>
            <a:r>
              <a:rPr lang="es-ES" dirty="0"/>
              <a:t>(</a:t>
            </a:r>
            <a:r>
              <a:rPr lang="es-ES" dirty="0" err="1"/>
              <a:t>num</a:t>
            </a:r>
            <a:r>
              <a:rPr lang="es-ES" dirty="0"/>
              <a:t> = </a:t>
            </a:r>
            <a:r>
              <a:rPr lang="es-ES" dirty="0" err="1"/>
              <a:t>int</a:t>
            </a:r>
            <a:r>
              <a:rPr lang="es-ES" dirty="0"/>
              <a:t>(input("Ingrese el valor de N: ")))</a:t>
            </a:r>
          </a:p>
          <a:p>
            <a:r>
              <a:rPr lang="es-ES" dirty="0"/>
              <a:t/>
            </a:r>
            <a:br>
              <a:rPr lang="es-ES" dirty="0"/>
            </a:br>
            <a:r>
              <a:rPr lang="es-ES" dirty="0">
                <a:solidFill>
                  <a:srgbClr val="D4D4D4"/>
                </a:solidFill>
                <a:latin typeface="Consolas" panose="020B0609020204030204" pitchFamily="49" charset="0"/>
              </a:rPr>
              <a:t/>
            </a:r>
            <a:br>
              <a:rPr lang="es-ES" dirty="0">
                <a:solidFill>
                  <a:srgbClr val="D4D4D4"/>
                </a:solidFill>
                <a:latin typeface="Consolas" panose="020B0609020204030204" pitchFamily="49" charset="0"/>
              </a:rPr>
            </a:br>
            <a:endParaRPr lang="es-ES" b="0" dirty="0">
              <a:solidFill>
                <a:srgbClr val="D4D4D4"/>
              </a:solidFill>
              <a:effectLst/>
              <a:latin typeface="Consolas" panose="020B0609020204030204" pitchFamily="49" charset="0"/>
            </a:endParaRPr>
          </a:p>
        </p:txBody>
      </p:sp>
      <p:pic>
        <p:nvPicPr>
          <p:cNvPr id="4" name="Imagen 3"/>
          <p:cNvPicPr>
            <a:picLocks noChangeAspect="1"/>
          </p:cNvPicPr>
          <p:nvPr/>
        </p:nvPicPr>
        <p:blipFill rotWithShape="1">
          <a:blip r:embed="rId2"/>
          <a:srcRect b="5729"/>
          <a:stretch/>
        </p:blipFill>
        <p:spPr>
          <a:xfrm>
            <a:off x="5359401" y="977900"/>
            <a:ext cx="5994400" cy="4546600"/>
          </a:xfrm>
          <a:prstGeom prst="rect">
            <a:avLst/>
          </a:prstGeom>
        </p:spPr>
      </p:pic>
    </p:spTree>
    <p:extLst>
      <p:ext uri="{BB962C8B-B14F-4D97-AF65-F5344CB8AC3E}">
        <p14:creationId xmlns:p14="http://schemas.microsoft.com/office/powerpoint/2010/main" val="1954866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590249" y="631373"/>
            <a:ext cx="11325981" cy="638628"/>
          </a:xfrm>
        </p:spPr>
        <p:txBody>
          <a:bodyPr>
            <a:normAutofit/>
          </a:bodyPr>
          <a:lstStyle/>
          <a:p>
            <a:pPr marL="0" indent="0">
              <a:buNone/>
            </a:pPr>
            <a:r>
              <a:rPr lang="es-ES" sz="2200" b="1" dirty="0" smtClean="0">
                <a:latin typeface="Arial" panose="020B0604020202020204" pitchFamily="34" charset="0"/>
                <a:cs typeface="Arial" panose="020B0604020202020204" pitchFamily="34" charset="0"/>
              </a:rPr>
              <a:t>14. POO - Crear las clases necesarias para resolver el siguiente planteamiento.</a:t>
            </a:r>
            <a:endParaRPr lang="es-ES" sz="2200" b="1" dirty="0">
              <a:latin typeface="Arial" panose="020B0604020202020204" pitchFamily="34" charset="0"/>
              <a:cs typeface="Arial" panose="020B0604020202020204" pitchFamily="34" charset="0"/>
            </a:endParaRPr>
          </a:p>
        </p:txBody>
      </p:sp>
      <p:sp>
        <p:nvSpPr>
          <p:cNvPr id="5" name="Rectángulo 4"/>
          <p:cNvSpPr/>
          <p:nvPr/>
        </p:nvSpPr>
        <p:spPr>
          <a:xfrm>
            <a:off x="851506" y="5482549"/>
            <a:ext cx="7697408" cy="646331"/>
          </a:xfrm>
          <a:prstGeom prst="rect">
            <a:avLst/>
          </a:prstGeom>
        </p:spPr>
        <p:txBody>
          <a:bodyPr wrap="square">
            <a:spAutoFit/>
          </a:bodyPr>
          <a:lstStyle/>
          <a:p>
            <a:r>
              <a:rPr lang="es-ES" dirty="0" smtClean="0"/>
              <a:t>○ Adjuntar el código </a:t>
            </a:r>
            <a:r>
              <a:rPr lang="es-ES" dirty="0" err="1" smtClean="0"/>
              <a:t>python</a:t>
            </a:r>
            <a:r>
              <a:rPr lang="es-ES" dirty="0" smtClean="0"/>
              <a:t> generado.</a:t>
            </a:r>
          </a:p>
          <a:p>
            <a:r>
              <a:rPr lang="es-ES" dirty="0" smtClean="0"/>
              <a:t>○ Adjuntar la imagen(captura) del correcto funcionamiento.</a:t>
            </a:r>
            <a:endParaRPr lang="es-ES" dirty="0"/>
          </a:p>
        </p:txBody>
      </p:sp>
      <p:pic>
        <p:nvPicPr>
          <p:cNvPr id="2" name="Imagen 1"/>
          <p:cNvPicPr>
            <a:picLocks noChangeAspect="1"/>
          </p:cNvPicPr>
          <p:nvPr/>
        </p:nvPicPr>
        <p:blipFill rotWithShape="1">
          <a:blip r:embed="rId2"/>
          <a:srcRect l="11849" t="36260" r="54574" b="29613"/>
          <a:stretch/>
        </p:blipFill>
        <p:spPr>
          <a:xfrm>
            <a:off x="2837541" y="1081316"/>
            <a:ext cx="6163736" cy="4274456"/>
          </a:xfrm>
          <a:prstGeom prst="rect">
            <a:avLst/>
          </a:prstGeom>
        </p:spPr>
      </p:pic>
    </p:spTree>
    <p:extLst>
      <p:ext uri="{BB962C8B-B14F-4D97-AF65-F5344CB8AC3E}">
        <p14:creationId xmlns:p14="http://schemas.microsoft.com/office/powerpoint/2010/main" val="1627061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685800" y="599768"/>
            <a:ext cx="11684000" cy="5909310"/>
          </a:xfrm>
          <a:prstGeom prst="rect">
            <a:avLst/>
          </a:prstGeom>
        </p:spPr>
        <p:txBody>
          <a:bodyPr wrap="square">
            <a:spAutoFit/>
          </a:bodyPr>
          <a:lstStyle/>
          <a:p>
            <a:r>
              <a:rPr lang="es-ES" sz="900" dirty="0" err="1">
                <a:latin typeface="Arial" panose="020B0604020202020204" pitchFamily="34" charset="0"/>
                <a:cs typeface="Arial" panose="020B0604020202020204" pitchFamily="34" charset="0"/>
              </a:rPr>
              <a:t>class</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Vehiculo</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color = </a:t>
            </a:r>
            <a:r>
              <a:rPr lang="es-ES" sz="900" dirty="0" err="1">
                <a:latin typeface="Arial" panose="020B0604020202020204" pitchFamily="34" charset="0"/>
                <a:cs typeface="Arial" panose="020B0604020202020204" pitchFamily="34" charset="0"/>
              </a:rPr>
              <a:t>None</a:t>
            </a:r>
            <a:endParaRPr lang="es-ES" sz="900" dirty="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wheels</a:t>
            </a:r>
            <a:r>
              <a:rPr lang="es-ES" sz="900" dirty="0">
                <a:latin typeface="Arial" panose="020B0604020202020204" pitchFamily="34" charset="0"/>
                <a:cs typeface="Arial" panose="020B0604020202020204" pitchFamily="34" charset="0"/>
              </a:rPr>
              <a:t> = </a:t>
            </a:r>
            <a:r>
              <a:rPr lang="es-ES" sz="900" dirty="0" err="1">
                <a:latin typeface="Arial" panose="020B0604020202020204" pitchFamily="34" charset="0"/>
                <a:cs typeface="Arial" panose="020B0604020202020204" pitchFamily="34" charset="0"/>
              </a:rPr>
              <a:t>None</a:t>
            </a:r>
            <a:endParaRPr lang="es-ES" sz="900" dirty="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def</a:t>
            </a:r>
            <a:r>
              <a:rPr lang="es-ES" sz="900" dirty="0">
                <a:latin typeface="Arial" panose="020B0604020202020204" pitchFamily="34" charset="0"/>
                <a:cs typeface="Arial" panose="020B0604020202020204" pitchFamily="34" charset="0"/>
              </a:rPr>
              <a:t> __</a:t>
            </a:r>
            <a:r>
              <a:rPr lang="es-ES" sz="900" dirty="0" err="1">
                <a:latin typeface="Arial" panose="020B0604020202020204" pitchFamily="34" charset="0"/>
                <a:cs typeface="Arial" panose="020B0604020202020204" pitchFamily="34" charset="0"/>
              </a:rPr>
              <a:t>init</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 color, </a:t>
            </a:r>
            <a:r>
              <a:rPr lang="es-ES" sz="900" dirty="0" err="1">
                <a:latin typeface="Arial" panose="020B0604020202020204" pitchFamily="34" charset="0"/>
                <a:cs typeface="Arial" panose="020B0604020202020204" pitchFamily="34" charset="0"/>
              </a:rPr>
              <a:t>wheels</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self.color</a:t>
            </a:r>
            <a:r>
              <a:rPr lang="es-ES" sz="900" dirty="0">
                <a:latin typeface="Arial" panose="020B0604020202020204" pitchFamily="34" charset="0"/>
                <a:cs typeface="Arial" panose="020B0604020202020204" pitchFamily="34" charset="0"/>
              </a:rPr>
              <a:t> = color</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self.wheels</a:t>
            </a:r>
            <a:r>
              <a:rPr lang="es-ES" sz="900" dirty="0">
                <a:latin typeface="Arial" panose="020B0604020202020204" pitchFamily="34" charset="0"/>
                <a:cs typeface="Arial" panose="020B0604020202020204" pitchFamily="34" charset="0"/>
              </a:rPr>
              <a:t> = </a:t>
            </a:r>
            <a:r>
              <a:rPr lang="es-ES" sz="900" dirty="0" err="1">
                <a:latin typeface="Arial" panose="020B0604020202020204" pitchFamily="34" charset="0"/>
                <a:cs typeface="Arial" panose="020B0604020202020204" pitchFamily="34" charset="0"/>
              </a:rPr>
              <a:t>wheels</a:t>
            </a:r>
            <a:endParaRPr lang="es-ES" sz="900" dirty="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def</a:t>
            </a:r>
            <a:r>
              <a:rPr lang="es-ES" sz="900" dirty="0">
                <a:latin typeface="Arial" panose="020B0604020202020204" pitchFamily="34" charset="0"/>
                <a:cs typeface="Arial" panose="020B0604020202020204" pitchFamily="34" charset="0"/>
              </a:rPr>
              <a:t> __</a:t>
            </a:r>
            <a:r>
              <a:rPr lang="es-ES" sz="900" dirty="0" err="1">
                <a:latin typeface="Arial" panose="020B0604020202020204" pitchFamily="34" charset="0"/>
                <a:cs typeface="Arial" panose="020B0604020202020204" pitchFamily="34" charset="0"/>
              </a:rPr>
              <a:t>str</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return</a:t>
            </a:r>
            <a:r>
              <a:rPr lang="es-ES" sz="900" dirty="0">
                <a:latin typeface="Arial" panose="020B0604020202020204" pitchFamily="34" charset="0"/>
                <a:cs typeface="Arial" panose="020B0604020202020204" pitchFamily="34" charset="0"/>
              </a:rPr>
              <a:t> "Color </a:t>
            </a:r>
            <a:r>
              <a:rPr lang="es-ES" sz="900" dirty="0" err="1">
                <a:latin typeface="Arial" panose="020B0604020202020204" pitchFamily="34" charset="0"/>
                <a:cs typeface="Arial" panose="020B0604020202020204" pitchFamily="34" charset="0"/>
              </a:rPr>
              <a:t>Vehiculo</a:t>
            </a:r>
            <a:r>
              <a:rPr lang="es-ES" sz="900" dirty="0">
                <a:latin typeface="Arial" panose="020B0604020202020204" pitchFamily="34" charset="0"/>
                <a:cs typeface="Arial" panose="020B0604020202020204" pitchFamily="34" charset="0"/>
              </a:rPr>
              <a:t>: {}, Cantidad Ruedas  {} ".</a:t>
            </a:r>
            <a:r>
              <a:rPr lang="es-ES" sz="900" dirty="0" err="1">
                <a:latin typeface="Arial" panose="020B0604020202020204" pitchFamily="34" charset="0"/>
                <a:cs typeface="Arial" panose="020B0604020202020204" pitchFamily="34" charset="0"/>
              </a:rPr>
              <a:t>format</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self.color</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self.wheels</a:t>
            </a:r>
            <a:r>
              <a:rPr lang="es-ES" sz="900" dirty="0">
                <a:latin typeface="Arial" panose="020B0604020202020204" pitchFamily="34" charset="0"/>
                <a:cs typeface="Arial" panose="020B0604020202020204" pitchFamily="34" charset="0"/>
              </a:rPr>
              <a:t> )</a:t>
            </a: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err="1">
                <a:latin typeface="Arial" panose="020B0604020202020204" pitchFamily="34" charset="0"/>
                <a:cs typeface="Arial" panose="020B0604020202020204" pitchFamily="34" charset="0"/>
              </a:rPr>
              <a:t>class</a:t>
            </a:r>
            <a:r>
              <a:rPr lang="es-ES" sz="900" dirty="0">
                <a:latin typeface="Arial" panose="020B0604020202020204" pitchFamily="34" charset="0"/>
                <a:cs typeface="Arial" panose="020B0604020202020204" pitchFamily="34" charset="0"/>
              </a:rPr>
              <a:t> Car(</a:t>
            </a:r>
            <a:r>
              <a:rPr lang="es-ES" sz="900" dirty="0" err="1">
                <a:latin typeface="Arial" panose="020B0604020202020204" pitchFamily="34" charset="0"/>
                <a:cs typeface="Arial" panose="020B0604020202020204" pitchFamily="34" charset="0"/>
              </a:rPr>
              <a:t>Vehiculo</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def</a:t>
            </a:r>
            <a:r>
              <a:rPr lang="es-ES" sz="900" dirty="0">
                <a:latin typeface="Arial" panose="020B0604020202020204" pitchFamily="34" charset="0"/>
                <a:cs typeface="Arial" panose="020B0604020202020204" pitchFamily="34" charset="0"/>
              </a:rPr>
              <a:t> __</a:t>
            </a:r>
            <a:r>
              <a:rPr lang="es-ES" sz="900" dirty="0" err="1">
                <a:latin typeface="Arial" panose="020B0604020202020204" pitchFamily="34" charset="0"/>
                <a:cs typeface="Arial" panose="020B0604020202020204" pitchFamily="34" charset="0"/>
              </a:rPr>
              <a:t>init</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 color, </a:t>
            </a:r>
            <a:r>
              <a:rPr lang="es-ES" sz="900" dirty="0" err="1">
                <a:latin typeface="Arial" panose="020B0604020202020204" pitchFamily="34" charset="0"/>
                <a:cs typeface="Arial" panose="020B0604020202020204" pitchFamily="34" charset="0"/>
              </a:rPr>
              <a:t>wheels</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seats</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engine</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Vehiculo</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init</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 color, </a:t>
            </a:r>
            <a:r>
              <a:rPr lang="es-ES" sz="900" dirty="0" err="1">
                <a:latin typeface="Arial" panose="020B0604020202020204" pitchFamily="34" charset="0"/>
                <a:cs typeface="Arial" panose="020B0604020202020204" pitchFamily="34" charset="0"/>
              </a:rPr>
              <a:t>wheels</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self.seats</a:t>
            </a:r>
            <a:r>
              <a:rPr lang="es-ES" sz="900" dirty="0">
                <a:latin typeface="Arial" panose="020B0604020202020204" pitchFamily="34" charset="0"/>
                <a:cs typeface="Arial" panose="020B0604020202020204" pitchFamily="34" charset="0"/>
              </a:rPr>
              <a:t> = </a:t>
            </a:r>
            <a:r>
              <a:rPr lang="es-ES" sz="900" dirty="0" err="1">
                <a:latin typeface="Arial" panose="020B0604020202020204" pitchFamily="34" charset="0"/>
                <a:cs typeface="Arial" panose="020B0604020202020204" pitchFamily="34" charset="0"/>
              </a:rPr>
              <a:t>seats</a:t>
            </a:r>
            <a:endParaRPr lang="es-ES" sz="900" dirty="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self.engine</a:t>
            </a:r>
            <a:r>
              <a:rPr lang="es-ES" sz="900" dirty="0">
                <a:latin typeface="Arial" panose="020B0604020202020204" pitchFamily="34" charset="0"/>
                <a:cs typeface="Arial" panose="020B0604020202020204" pitchFamily="34" charset="0"/>
              </a:rPr>
              <a:t> = </a:t>
            </a:r>
            <a:r>
              <a:rPr lang="es-ES" sz="900" dirty="0" err="1">
                <a:latin typeface="Arial" panose="020B0604020202020204" pitchFamily="34" charset="0"/>
                <a:cs typeface="Arial" panose="020B0604020202020204" pitchFamily="34" charset="0"/>
              </a:rPr>
              <a:t>engine</a:t>
            </a:r>
            <a:endParaRPr lang="es-ES" sz="900" dirty="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def</a:t>
            </a:r>
            <a:r>
              <a:rPr lang="es-ES" sz="900" dirty="0">
                <a:latin typeface="Arial" panose="020B0604020202020204" pitchFamily="34" charset="0"/>
                <a:cs typeface="Arial" panose="020B0604020202020204" pitchFamily="34" charset="0"/>
              </a:rPr>
              <a:t> __</a:t>
            </a:r>
            <a:r>
              <a:rPr lang="es-ES" sz="900" dirty="0" err="1">
                <a:latin typeface="Arial" panose="020B0604020202020204" pitchFamily="34" charset="0"/>
                <a:cs typeface="Arial" panose="020B0604020202020204" pitchFamily="34" charset="0"/>
              </a:rPr>
              <a:t>start</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print</a:t>
            </a:r>
            <a:r>
              <a:rPr lang="es-ES" sz="900" dirty="0">
                <a:latin typeface="Arial" panose="020B0604020202020204" pitchFamily="34" charset="0"/>
                <a:cs typeface="Arial" panose="020B0604020202020204" pitchFamily="34" charset="0"/>
              </a:rPr>
              <a:t>("Encendiendo </a:t>
            </a:r>
            <a:r>
              <a:rPr lang="es-ES" sz="900" dirty="0" err="1">
                <a:latin typeface="Arial" panose="020B0604020202020204" pitchFamily="34" charset="0"/>
                <a:cs typeface="Arial" panose="020B0604020202020204" pitchFamily="34" charset="0"/>
              </a:rPr>
              <a:t>Vehiculo</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def</a:t>
            </a:r>
            <a:r>
              <a:rPr lang="es-ES" sz="900" dirty="0">
                <a:latin typeface="Arial" panose="020B0604020202020204" pitchFamily="34" charset="0"/>
                <a:cs typeface="Arial" panose="020B0604020202020204" pitchFamily="34" charset="0"/>
              </a:rPr>
              <a:t> __</a:t>
            </a:r>
            <a:r>
              <a:rPr lang="es-ES" sz="900" dirty="0" err="1">
                <a:latin typeface="Arial" panose="020B0604020202020204" pitchFamily="34" charset="0"/>
                <a:cs typeface="Arial" panose="020B0604020202020204" pitchFamily="34" charset="0"/>
              </a:rPr>
              <a:t>accelerate</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print</a:t>
            </a:r>
            <a:r>
              <a:rPr lang="es-ES" sz="900" dirty="0">
                <a:latin typeface="Arial" panose="020B0604020202020204" pitchFamily="34" charset="0"/>
                <a:cs typeface="Arial" panose="020B0604020202020204" pitchFamily="34" charset="0"/>
              </a:rPr>
              <a:t>("Acelerando </a:t>
            </a:r>
            <a:r>
              <a:rPr lang="es-ES" sz="900" dirty="0" err="1">
                <a:latin typeface="Arial" panose="020B0604020202020204" pitchFamily="34" charset="0"/>
                <a:cs typeface="Arial" panose="020B0604020202020204" pitchFamily="34" charset="0"/>
              </a:rPr>
              <a:t>Vehiculo</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def</a:t>
            </a:r>
            <a:r>
              <a:rPr lang="es-ES" sz="900" dirty="0">
                <a:latin typeface="Arial" panose="020B0604020202020204" pitchFamily="34" charset="0"/>
                <a:cs typeface="Arial" panose="020B0604020202020204" pitchFamily="34" charset="0"/>
              </a:rPr>
              <a:t> __</a:t>
            </a:r>
            <a:r>
              <a:rPr lang="es-ES" sz="900" dirty="0" err="1">
                <a:latin typeface="Arial" panose="020B0604020202020204" pitchFamily="34" charset="0"/>
                <a:cs typeface="Arial" panose="020B0604020202020204" pitchFamily="34" charset="0"/>
              </a:rPr>
              <a:t>str</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return</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Vehiculo</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str</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 +  ", {} km/h, {} cc".</a:t>
            </a:r>
            <a:r>
              <a:rPr lang="es-ES" sz="900" dirty="0" err="1">
                <a:latin typeface="Arial" panose="020B0604020202020204" pitchFamily="34" charset="0"/>
                <a:cs typeface="Arial" panose="020B0604020202020204" pitchFamily="34" charset="0"/>
              </a:rPr>
              <a:t>format</a:t>
            </a:r>
            <a:r>
              <a:rPr lang="es-ES" sz="900" dirty="0">
                <a:latin typeface="Arial" panose="020B0604020202020204" pitchFamily="34" charset="0"/>
                <a:cs typeface="Arial" panose="020B0604020202020204" pitchFamily="34" charset="0"/>
              </a:rPr>
              <a:t>(</a:t>
            </a:r>
            <a:r>
              <a:rPr lang="es-ES" sz="900" dirty="0" err="1">
                <a:latin typeface="Arial" panose="020B0604020202020204" pitchFamily="34" charset="0"/>
                <a:cs typeface="Arial" panose="020B0604020202020204" pitchFamily="34" charset="0"/>
              </a:rPr>
              <a:t>self.seats</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self.engine</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start</a:t>
            </a:r>
            <a:r>
              <a:rPr lang="es-ES" sz="900" dirty="0">
                <a:latin typeface="Arial" panose="020B0604020202020204" pitchFamily="34" charset="0"/>
                <a:cs typeface="Arial" panose="020B0604020202020204" pitchFamily="34" charset="0"/>
              </a:rPr>
              <a:t>__(), </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accelerate</a:t>
            </a:r>
            <a:r>
              <a:rPr lang="es-ES" sz="900" dirty="0">
                <a:latin typeface="Arial" panose="020B0604020202020204" pitchFamily="34" charset="0"/>
                <a:cs typeface="Arial" panose="020B0604020202020204" pitchFamily="34" charset="0"/>
              </a:rPr>
              <a:t>__())</a:t>
            </a: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c = Car("Verde", 4, 120, 1200)</a:t>
            </a:r>
          </a:p>
          <a:p>
            <a:r>
              <a:rPr lang="es-ES" sz="900" dirty="0" err="1">
                <a:latin typeface="Arial" panose="020B0604020202020204" pitchFamily="34" charset="0"/>
                <a:cs typeface="Arial" panose="020B0604020202020204" pitchFamily="34" charset="0"/>
              </a:rPr>
              <a:t>print</a:t>
            </a:r>
            <a:r>
              <a:rPr lang="es-ES" sz="900" dirty="0">
                <a:latin typeface="Arial" panose="020B0604020202020204" pitchFamily="34" charset="0"/>
                <a:cs typeface="Arial" panose="020B0604020202020204" pitchFamily="34" charset="0"/>
              </a:rPr>
              <a:t>(c)</a:t>
            </a:r>
          </a:p>
          <a:p>
            <a:r>
              <a:rPr lang="es-ES" sz="900" dirty="0">
                <a:latin typeface="Arial" panose="020B0604020202020204" pitchFamily="34" charset="0"/>
                <a:cs typeface="Arial" panose="020B0604020202020204" pitchFamily="34" charset="0"/>
              </a:rPr>
              <a:t>Car.__</a:t>
            </a:r>
            <a:r>
              <a:rPr lang="es-ES" sz="900" dirty="0" err="1">
                <a:latin typeface="Arial" panose="020B0604020202020204" pitchFamily="34" charset="0"/>
                <a:cs typeface="Arial" panose="020B0604020202020204" pitchFamily="34" charset="0"/>
              </a:rPr>
              <a:t>start</a:t>
            </a:r>
            <a:r>
              <a:rPr lang="es-ES" sz="900" dirty="0">
                <a:latin typeface="Arial" panose="020B0604020202020204" pitchFamily="34" charset="0"/>
                <a:cs typeface="Arial" panose="020B0604020202020204" pitchFamily="34" charset="0"/>
              </a:rPr>
              <a:t>__</a:t>
            </a:r>
          </a:p>
          <a:p>
            <a:r>
              <a:rPr lang="es-ES" sz="900" dirty="0">
                <a:latin typeface="Arial" panose="020B0604020202020204" pitchFamily="34" charset="0"/>
                <a:cs typeface="Arial" panose="020B0604020202020204" pitchFamily="34" charset="0"/>
              </a:rPr>
              <a:t>Car.__</a:t>
            </a:r>
            <a:r>
              <a:rPr lang="es-ES" sz="900" dirty="0" err="1">
                <a:latin typeface="Arial" panose="020B0604020202020204" pitchFamily="34" charset="0"/>
                <a:cs typeface="Arial" panose="020B0604020202020204" pitchFamily="34" charset="0"/>
              </a:rPr>
              <a:t>accelerate</a:t>
            </a:r>
            <a:r>
              <a:rPr lang="es-ES" sz="900" dirty="0">
                <a:latin typeface="Arial" panose="020B0604020202020204" pitchFamily="34" charset="0"/>
                <a:cs typeface="Arial" panose="020B0604020202020204" pitchFamily="34" charset="0"/>
              </a:rPr>
              <a:t>__</a:t>
            </a: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err="1">
                <a:latin typeface="Arial" panose="020B0604020202020204" pitchFamily="34" charset="0"/>
                <a:cs typeface="Arial" panose="020B0604020202020204" pitchFamily="34" charset="0"/>
              </a:rPr>
              <a:t>class</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Bicycle</a:t>
            </a:r>
            <a:r>
              <a:rPr lang="es-ES" sz="900" dirty="0">
                <a:latin typeface="Arial" panose="020B0604020202020204" pitchFamily="34" charset="0"/>
                <a:cs typeface="Arial" panose="020B0604020202020204" pitchFamily="34" charset="0"/>
              </a:rPr>
              <a:t>(</a:t>
            </a:r>
            <a:r>
              <a:rPr lang="es-ES" sz="900" dirty="0" err="1">
                <a:latin typeface="Arial" panose="020B0604020202020204" pitchFamily="34" charset="0"/>
                <a:cs typeface="Arial" panose="020B0604020202020204" pitchFamily="34" charset="0"/>
              </a:rPr>
              <a:t>Vehiculo</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def</a:t>
            </a:r>
            <a:r>
              <a:rPr lang="es-ES" sz="900" dirty="0">
                <a:latin typeface="Arial" panose="020B0604020202020204" pitchFamily="34" charset="0"/>
                <a:cs typeface="Arial" panose="020B0604020202020204" pitchFamily="34" charset="0"/>
              </a:rPr>
              <a:t> __</a:t>
            </a:r>
            <a:r>
              <a:rPr lang="es-ES" sz="900" dirty="0" err="1">
                <a:latin typeface="Arial" panose="020B0604020202020204" pitchFamily="34" charset="0"/>
                <a:cs typeface="Arial" panose="020B0604020202020204" pitchFamily="34" charset="0"/>
              </a:rPr>
              <a:t>init</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 color, </a:t>
            </a:r>
            <a:r>
              <a:rPr lang="es-ES" sz="900" dirty="0" err="1">
                <a:latin typeface="Arial" panose="020B0604020202020204" pitchFamily="34" charset="0"/>
                <a:cs typeface="Arial" panose="020B0604020202020204" pitchFamily="34" charset="0"/>
              </a:rPr>
              <a:t>wheels</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saddles</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chain</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Vehiculo</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init</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 color, </a:t>
            </a:r>
            <a:r>
              <a:rPr lang="es-ES" sz="900" dirty="0" err="1">
                <a:latin typeface="Arial" panose="020B0604020202020204" pitchFamily="34" charset="0"/>
                <a:cs typeface="Arial" panose="020B0604020202020204" pitchFamily="34" charset="0"/>
              </a:rPr>
              <a:t>wheels</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self.saddles</a:t>
            </a:r>
            <a:r>
              <a:rPr lang="es-ES" sz="900" dirty="0">
                <a:latin typeface="Arial" panose="020B0604020202020204" pitchFamily="34" charset="0"/>
                <a:cs typeface="Arial" panose="020B0604020202020204" pitchFamily="34" charset="0"/>
              </a:rPr>
              <a:t> = </a:t>
            </a:r>
            <a:r>
              <a:rPr lang="es-ES" sz="900" dirty="0" err="1">
                <a:latin typeface="Arial" panose="020B0604020202020204" pitchFamily="34" charset="0"/>
                <a:cs typeface="Arial" panose="020B0604020202020204" pitchFamily="34" charset="0"/>
              </a:rPr>
              <a:t>saddles</a:t>
            </a:r>
            <a:endParaRPr lang="es-ES" sz="900" dirty="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self.chain</a:t>
            </a:r>
            <a:r>
              <a:rPr lang="es-ES" sz="900" dirty="0">
                <a:latin typeface="Arial" panose="020B0604020202020204" pitchFamily="34" charset="0"/>
                <a:cs typeface="Arial" panose="020B0604020202020204" pitchFamily="34" charset="0"/>
              </a:rPr>
              <a:t> = </a:t>
            </a:r>
            <a:r>
              <a:rPr lang="es-ES" sz="900" dirty="0" err="1">
                <a:latin typeface="Arial" panose="020B0604020202020204" pitchFamily="34" charset="0"/>
                <a:cs typeface="Arial" panose="020B0604020202020204" pitchFamily="34" charset="0"/>
              </a:rPr>
              <a:t>chain</a:t>
            </a:r>
            <a:endParaRPr lang="es-ES" sz="900" dirty="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59416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685800" y="739468"/>
            <a:ext cx="11684000" cy="2031325"/>
          </a:xfrm>
          <a:prstGeom prst="rect">
            <a:avLst/>
          </a:prstGeom>
        </p:spPr>
        <p:txBody>
          <a:bodyPr wrap="square">
            <a:spAutoFit/>
          </a:bodyPr>
          <a:lstStyle/>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def</a:t>
            </a:r>
            <a:r>
              <a:rPr lang="es-ES" sz="900" dirty="0">
                <a:latin typeface="Arial" panose="020B0604020202020204" pitchFamily="34" charset="0"/>
                <a:cs typeface="Arial" panose="020B0604020202020204" pitchFamily="34" charset="0"/>
              </a:rPr>
              <a:t> __</a:t>
            </a:r>
            <a:r>
              <a:rPr lang="es-ES" sz="900" dirty="0" err="1">
                <a:latin typeface="Arial" panose="020B0604020202020204" pitchFamily="34" charset="0"/>
                <a:cs typeface="Arial" panose="020B0604020202020204" pitchFamily="34" charset="0"/>
              </a:rPr>
              <a:t>startb</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print</a:t>
            </a:r>
            <a:r>
              <a:rPr lang="es-ES" sz="900" dirty="0">
                <a:latin typeface="Arial" panose="020B0604020202020204" pitchFamily="34" charset="0"/>
                <a:cs typeface="Arial" panose="020B0604020202020204" pitchFamily="34" charset="0"/>
              </a:rPr>
              <a:t>("Iniciando Bicicleta")</a:t>
            </a: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def</a:t>
            </a:r>
            <a:r>
              <a:rPr lang="es-ES" sz="900" dirty="0">
                <a:latin typeface="Arial" panose="020B0604020202020204" pitchFamily="34" charset="0"/>
                <a:cs typeface="Arial" panose="020B0604020202020204" pitchFamily="34" charset="0"/>
              </a:rPr>
              <a:t> __</a:t>
            </a:r>
            <a:r>
              <a:rPr lang="es-ES" sz="900" dirty="0" err="1">
                <a:latin typeface="Arial" panose="020B0604020202020204" pitchFamily="34" charset="0"/>
                <a:cs typeface="Arial" panose="020B0604020202020204" pitchFamily="34" charset="0"/>
              </a:rPr>
              <a:t>accelerateb</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print</a:t>
            </a:r>
            <a:r>
              <a:rPr lang="es-ES" sz="900" dirty="0">
                <a:latin typeface="Arial" panose="020B0604020202020204" pitchFamily="34" charset="0"/>
                <a:cs typeface="Arial" panose="020B0604020202020204" pitchFamily="34" charset="0"/>
              </a:rPr>
              <a:t>("Acelerando bicicleta")</a:t>
            </a: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def</a:t>
            </a:r>
            <a:r>
              <a:rPr lang="es-ES" sz="900" dirty="0">
                <a:latin typeface="Arial" panose="020B0604020202020204" pitchFamily="34" charset="0"/>
                <a:cs typeface="Arial" panose="020B0604020202020204" pitchFamily="34" charset="0"/>
              </a:rPr>
              <a:t> __</a:t>
            </a:r>
            <a:r>
              <a:rPr lang="es-ES" sz="900" dirty="0" err="1">
                <a:latin typeface="Arial" panose="020B0604020202020204" pitchFamily="34" charset="0"/>
                <a:cs typeface="Arial" panose="020B0604020202020204" pitchFamily="34" charset="0"/>
              </a:rPr>
              <a:t>str</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return</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Vehiculo</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str</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 + ", {} sillas, {} </a:t>
            </a:r>
            <a:r>
              <a:rPr lang="es-ES" sz="900" dirty="0" err="1">
                <a:latin typeface="Arial" panose="020B0604020202020204" pitchFamily="34" charset="0"/>
                <a:cs typeface="Arial" panose="020B0604020202020204" pitchFamily="34" charset="0"/>
              </a:rPr>
              <a:t>cond</a:t>
            </a:r>
            <a:r>
              <a:rPr lang="es-ES" sz="900" dirty="0">
                <a:latin typeface="Arial" panose="020B0604020202020204" pitchFamily="34" charset="0"/>
                <a:cs typeface="Arial" panose="020B0604020202020204" pitchFamily="34" charset="0"/>
              </a:rPr>
              <a:t>.".</a:t>
            </a:r>
            <a:r>
              <a:rPr lang="es-ES" sz="900" dirty="0" err="1">
                <a:latin typeface="Arial" panose="020B0604020202020204" pitchFamily="34" charset="0"/>
                <a:cs typeface="Arial" panose="020B0604020202020204" pitchFamily="34" charset="0"/>
              </a:rPr>
              <a:t>format</a:t>
            </a:r>
            <a:r>
              <a:rPr lang="es-ES" sz="900" dirty="0">
                <a:latin typeface="Arial" panose="020B0604020202020204" pitchFamily="34" charset="0"/>
                <a:cs typeface="Arial" panose="020B0604020202020204" pitchFamily="34" charset="0"/>
              </a:rPr>
              <a:t>(</a:t>
            </a:r>
            <a:r>
              <a:rPr lang="es-ES" sz="900" dirty="0" err="1">
                <a:latin typeface="Arial" panose="020B0604020202020204" pitchFamily="34" charset="0"/>
                <a:cs typeface="Arial" panose="020B0604020202020204" pitchFamily="34" charset="0"/>
              </a:rPr>
              <a:t>self.saddles</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self.chain</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startb</a:t>
            </a:r>
            <a:r>
              <a:rPr lang="es-ES" sz="900" dirty="0">
                <a:latin typeface="Arial" panose="020B0604020202020204" pitchFamily="34" charset="0"/>
                <a:cs typeface="Arial" panose="020B0604020202020204" pitchFamily="34" charset="0"/>
              </a:rPr>
              <a:t>__(), </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accelerateb</a:t>
            </a:r>
            <a:r>
              <a:rPr lang="es-ES" sz="900" dirty="0">
                <a:latin typeface="Arial" panose="020B0604020202020204" pitchFamily="34" charset="0"/>
                <a:cs typeface="Arial" panose="020B0604020202020204" pitchFamily="34" charset="0"/>
              </a:rPr>
              <a:t>__())</a:t>
            </a: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b = </a:t>
            </a:r>
            <a:r>
              <a:rPr lang="es-ES" sz="900" dirty="0" err="1">
                <a:latin typeface="Arial" panose="020B0604020202020204" pitchFamily="34" charset="0"/>
                <a:cs typeface="Arial" panose="020B0604020202020204" pitchFamily="34" charset="0"/>
              </a:rPr>
              <a:t>Bicycle</a:t>
            </a:r>
            <a:r>
              <a:rPr lang="es-ES" sz="900" dirty="0">
                <a:latin typeface="Arial" panose="020B0604020202020204" pitchFamily="34" charset="0"/>
                <a:cs typeface="Arial" panose="020B0604020202020204" pitchFamily="34" charset="0"/>
              </a:rPr>
              <a:t>("Purpura", 2, 2, 10)</a:t>
            </a:r>
          </a:p>
          <a:p>
            <a:r>
              <a:rPr lang="es-ES" sz="900" dirty="0" err="1">
                <a:latin typeface="Arial" panose="020B0604020202020204" pitchFamily="34" charset="0"/>
                <a:cs typeface="Arial" panose="020B0604020202020204" pitchFamily="34" charset="0"/>
              </a:rPr>
              <a:t>print</a:t>
            </a:r>
            <a:r>
              <a:rPr lang="es-ES" sz="900" dirty="0">
                <a:latin typeface="Arial" panose="020B0604020202020204" pitchFamily="34" charset="0"/>
                <a:cs typeface="Arial" panose="020B0604020202020204" pitchFamily="34" charset="0"/>
              </a:rPr>
              <a:t>(b)</a:t>
            </a:r>
          </a:p>
          <a:p>
            <a:r>
              <a:rPr lang="es-ES" sz="900" dirty="0" err="1">
                <a:latin typeface="Arial" panose="020B0604020202020204" pitchFamily="34" charset="0"/>
                <a:cs typeface="Arial" panose="020B0604020202020204" pitchFamily="34" charset="0"/>
              </a:rPr>
              <a:t>Bicycle</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startb</a:t>
            </a:r>
            <a:r>
              <a:rPr lang="es-ES" sz="900" dirty="0">
                <a:latin typeface="Arial" panose="020B0604020202020204" pitchFamily="34" charset="0"/>
                <a:cs typeface="Arial" panose="020B0604020202020204" pitchFamily="34" charset="0"/>
              </a:rPr>
              <a:t>__</a:t>
            </a:r>
          </a:p>
          <a:p>
            <a:r>
              <a:rPr lang="es-ES" sz="900" dirty="0" err="1">
                <a:latin typeface="Arial" panose="020B0604020202020204" pitchFamily="34" charset="0"/>
                <a:cs typeface="Arial" panose="020B0604020202020204" pitchFamily="34" charset="0"/>
              </a:rPr>
              <a:t>Bicycle</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accelerateb</a:t>
            </a:r>
            <a:r>
              <a:rPr lang="es-ES" sz="900" dirty="0">
                <a:latin typeface="Arial" panose="020B0604020202020204" pitchFamily="34" charset="0"/>
                <a:cs typeface="Arial" panose="020B0604020202020204" pitchFamily="34" charset="0"/>
              </a:rPr>
              <a:t>__</a:t>
            </a:r>
          </a:p>
          <a:p>
            <a:endParaRPr lang="es-ES"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2959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b="4861"/>
          <a:stretch/>
        </p:blipFill>
        <p:spPr>
          <a:xfrm>
            <a:off x="838199" y="723900"/>
            <a:ext cx="10515601" cy="5422900"/>
          </a:xfrm>
          <a:prstGeom prst="rect">
            <a:avLst/>
          </a:prstGeom>
        </p:spPr>
      </p:pic>
    </p:spTree>
    <p:extLst>
      <p:ext uri="{BB962C8B-B14F-4D97-AF65-F5344CB8AC3E}">
        <p14:creationId xmlns:p14="http://schemas.microsoft.com/office/powerpoint/2010/main" val="3560482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662819" y="723705"/>
            <a:ext cx="11325981" cy="435428"/>
          </a:xfrm>
        </p:spPr>
        <p:txBody>
          <a:bodyPr>
            <a:noAutofit/>
          </a:bodyPr>
          <a:lstStyle/>
          <a:p>
            <a:pPr marL="0" indent="0">
              <a:buNone/>
            </a:pPr>
            <a:r>
              <a:rPr lang="es-ES" sz="2200" b="1" dirty="0" smtClean="0">
                <a:latin typeface="Arial" panose="020B0604020202020204" pitchFamily="34" charset="0"/>
                <a:cs typeface="Arial" panose="020B0604020202020204" pitchFamily="34" charset="0"/>
              </a:rPr>
              <a:t>15. POO - Crear las clases necesarias para resolver el siguiente planteamiento.</a:t>
            </a:r>
            <a:endParaRPr lang="es-ES" sz="2200" b="1" dirty="0">
              <a:latin typeface="Arial" panose="020B0604020202020204" pitchFamily="34" charset="0"/>
              <a:cs typeface="Arial" panose="020B0604020202020204" pitchFamily="34" charset="0"/>
            </a:endParaRPr>
          </a:p>
        </p:txBody>
      </p:sp>
      <p:sp>
        <p:nvSpPr>
          <p:cNvPr id="5" name="Rectángulo 4"/>
          <p:cNvSpPr/>
          <p:nvPr/>
        </p:nvSpPr>
        <p:spPr>
          <a:xfrm>
            <a:off x="662819" y="4528457"/>
            <a:ext cx="9801980" cy="1754326"/>
          </a:xfrm>
          <a:prstGeom prst="rect">
            <a:avLst/>
          </a:prstGeom>
        </p:spPr>
        <p:txBody>
          <a:bodyPr wrap="square">
            <a:spAutoFit/>
          </a:bodyPr>
          <a:lstStyle/>
          <a:p>
            <a:r>
              <a:rPr lang="es-ES" dirty="0" smtClean="0"/>
              <a:t>○ Analizar que cosas características debería de tener cada entidad (clase)</a:t>
            </a:r>
          </a:p>
          <a:p>
            <a:pPr marL="285750" indent="-285750">
              <a:buFont typeface="Wingdings" panose="05000000000000000000" pitchFamily="2" charset="2"/>
              <a:buChar char="§"/>
            </a:pPr>
            <a:r>
              <a:rPr lang="es-ES" dirty="0" smtClean="0"/>
              <a:t>Identificar atributos</a:t>
            </a:r>
          </a:p>
          <a:p>
            <a:pPr marL="285750" indent="-285750">
              <a:buFont typeface="Wingdings" panose="05000000000000000000" pitchFamily="2" charset="2"/>
              <a:buChar char="§"/>
            </a:pPr>
            <a:r>
              <a:rPr lang="es-ES" dirty="0" smtClean="0"/>
              <a:t>Identificar métodos</a:t>
            </a:r>
          </a:p>
          <a:p>
            <a:pPr marL="285750" indent="-285750">
              <a:buFont typeface="Wingdings" panose="05000000000000000000" pitchFamily="2" charset="2"/>
              <a:buChar char="§"/>
            </a:pPr>
            <a:r>
              <a:rPr lang="es-ES" dirty="0" err="1" smtClean="0"/>
              <a:t>etc</a:t>
            </a:r>
            <a:endParaRPr lang="es-ES" dirty="0" smtClean="0"/>
          </a:p>
          <a:p>
            <a:r>
              <a:rPr lang="es-ES" dirty="0" smtClean="0"/>
              <a:t>○ Adjuntar el código </a:t>
            </a:r>
            <a:r>
              <a:rPr lang="es-ES" dirty="0" err="1" smtClean="0"/>
              <a:t>python</a:t>
            </a:r>
            <a:r>
              <a:rPr lang="es-ES" dirty="0" smtClean="0"/>
              <a:t> generado.</a:t>
            </a:r>
          </a:p>
          <a:p>
            <a:r>
              <a:rPr lang="es-ES" dirty="0" smtClean="0"/>
              <a:t>○ Adjuntar la imagen(captura) del correcto funcionamiento.</a:t>
            </a:r>
            <a:endParaRPr lang="es-ES" dirty="0"/>
          </a:p>
        </p:txBody>
      </p:sp>
      <p:sp>
        <p:nvSpPr>
          <p:cNvPr id="3" name="Rectángulo 2"/>
          <p:cNvSpPr/>
          <p:nvPr/>
        </p:nvSpPr>
        <p:spPr>
          <a:xfrm>
            <a:off x="662819" y="1159133"/>
            <a:ext cx="11035694" cy="923330"/>
          </a:xfrm>
          <a:prstGeom prst="rect">
            <a:avLst/>
          </a:prstGeom>
        </p:spPr>
        <p:txBody>
          <a:bodyPr wrap="square">
            <a:spAutoFit/>
          </a:bodyPr>
          <a:lstStyle/>
          <a:p>
            <a:r>
              <a:rPr lang="es-ES" dirty="0" smtClean="0"/>
              <a:t>○ </a:t>
            </a:r>
            <a:r>
              <a:rPr lang="es-ES" dirty="0" smtClean="0">
                <a:latin typeface="Arial" panose="020B0604020202020204" pitchFamily="34" charset="0"/>
                <a:cs typeface="Arial" panose="020B0604020202020204" pitchFamily="34" charset="0"/>
              </a:rPr>
              <a:t>En la actualidad tenemos equipos electrónicos como impresoras, </a:t>
            </a:r>
            <a:r>
              <a:rPr lang="es-ES" dirty="0" err="1" smtClean="0">
                <a:latin typeface="Arial" panose="020B0604020202020204" pitchFamily="34" charset="0"/>
                <a:cs typeface="Arial" panose="020B0604020202020204" pitchFamily="34" charset="0"/>
              </a:rPr>
              <a:t>scanners</a:t>
            </a:r>
            <a:r>
              <a:rPr lang="es-ES" dirty="0" smtClean="0">
                <a:latin typeface="Arial" panose="020B0604020202020204" pitchFamily="34" charset="0"/>
                <a:cs typeface="Arial" panose="020B0604020202020204" pitchFamily="34" charset="0"/>
              </a:rPr>
              <a:t>, fotocopiadoras, etc. Sin embargo también existen equipos electrónicos multifunción, como por ejemplo es posible tener una impresora y un scanner al mismo tiempo.</a:t>
            </a:r>
          </a:p>
        </p:txBody>
      </p:sp>
      <p:pic>
        <p:nvPicPr>
          <p:cNvPr id="6" name="Imagen 5"/>
          <p:cNvPicPr>
            <a:picLocks noChangeAspect="1"/>
          </p:cNvPicPr>
          <p:nvPr/>
        </p:nvPicPr>
        <p:blipFill rotWithShape="1">
          <a:blip r:embed="rId2"/>
          <a:srcRect l="12184" t="38443" r="54350" b="27827"/>
          <a:stretch/>
        </p:blipFill>
        <p:spPr>
          <a:xfrm>
            <a:off x="3248780" y="2082463"/>
            <a:ext cx="6200020" cy="2445994"/>
          </a:xfrm>
          <a:prstGeom prst="rect">
            <a:avLst/>
          </a:prstGeom>
        </p:spPr>
      </p:pic>
    </p:spTree>
    <p:extLst>
      <p:ext uri="{BB962C8B-B14F-4D97-AF65-F5344CB8AC3E}">
        <p14:creationId xmlns:p14="http://schemas.microsoft.com/office/powerpoint/2010/main" val="864383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60400" y="562362"/>
            <a:ext cx="6096000" cy="5770811"/>
          </a:xfrm>
          <a:prstGeom prst="rect">
            <a:avLst/>
          </a:prstGeom>
        </p:spPr>
        <p:txBody>
          <a:bodyPr>
            <a:spAutoFit/>
          </a:bodyPr>
          <a:lstStyle/>
          <a:p>
            <a:r>
              <a:rPr lang="es-ES" sz="900" dirty="0" err="1">
                <a:latin typeface="Arial" panose="020B0604020202020204" pitchFamily="34" charset="0"/>
                <a:cs typeface="Arial" panose="020B0604020202020204" pitchFamily="34" charset="0"/>
              </a:rPr>
              <a:t>class</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PoweredDevice</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_Modelo = </a:t>
            </a:r>
            <a:r>
              <a:rPr lang="es-ES" sz="900" dirty="0" err="1">
                <a:latin typeface="Arial" panose="020B0604020202020204" pitchFamily="34" charset="0"/>
                <a:cs typeface="Arial" panose="020B0604020202020204" pitchFamily="34" charset="0"/>
              </a:rPr>
              <a:t>None</a:t>
            </a:r>
            <a:endParaRPr lang="es-ES" sz="900" dirty="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_Serie = ''</a:t>
            </a: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def</a:t>
            </a:r>
            <a:r>
              <a:rPr lang="es-ES" sz="900" dirty="0">
                <a:latin typeface="Arial" panose="020B0604020202020204" pitchFamily="34" charset="0"/>
                <a:cs typeface="Arial" panose="020B0604020202020204" pitchFamily="34" charset="0"/>
              </a:rPr>
              <a:t> __</a:t>
            </a:r>
            <a:r>
              <a:rPr lang="es-ES" sz="900" dirty="0" err="1">
                <a:latin typeface="Arial" panose="020B0604020202020204" pitchFamily="34" charset="0"/>
                <a:cs typeface="Arial" panose="020B0604020202020204" pitchFamily="34" charset="0"/>
              </a:rPr>
              <a:t>init</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 M, S):</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._Modelo = M</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._Serie = S</a:t>
            </a: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def</a:t>
            </a:r>
            <a:r>
              <a:rPr lang="es-ES" sz="900" dirty="0">
                <a:latin typeface="Arial" panose="020B0604020202020204" pitchFamily="34" charset="0"/>
                <a:cs typeface="Arial" panose="020B0604020202020204" pitchFamily="34" charset="0"/>
              </a:rPr>
              <a:t> __</a:t>
            </a:r>
            <a:r>
              <a:rPr lang="es-ES" sz="900" dirty="0" err="1">
                <a:latin typeface="Arial" panose="020B0604020202020204" pitchFamily="34" charset="0"/>
                <a:cs typeface="Arial" panose="020B0604020202020204" pitchFamily="34" charset="0"/>
              </a:rPr>
              <a:t>str</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return</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f'Modelo</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._Modelo}\</a:t>
            </a:r>
            <a:r>
              <a:rPr lang="es-ES" sz="900" dirty="0" err="1">
                <a:latin typeface="Arial" panose="020B0604020202020204" pitchFamily="34" charset="0"/>
                <a:cs typeface="Arial" panose="020B0604020202020204" pitchFamily="34" charset="0"/>
              </a:rPr>
              <a:t>nSerie</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._Serie}'</a:t>
            </a: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def</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Proces</a:t>
            </a:r>
            <a:r>
              <a:rPr lang="es-ES" sz="900" dirty="0">
                <a:latin typeface="Arial" panose="020B0604020202020204" pitchFamily="34" charset="0"/>
                <a:cs typeface="Arial" panose="020B0604020202020204" pitchFamily="34" charset="0"/>
              </a:rPr>
              <a:t>(</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print</a:t>
            </a:r>
            <a:r>
              <a:rPr lang="es-ES" sz="900" dirty="0">
                <a:latin typeface="Arial" panose="020B0604020202020204" pitchFamily="34" charset="0"/>
                <a:cs typeface="Arial" panose="020B0604020202020204" pitchFamily="34" charset="0"/>
              </a:rPr>
              <a:t>("Iniciando Proceso")</a:t>
            </a: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err="1">
                <a:latin typeface="Arial" panose="020B0604020202020204" pitchFamily="34" charset="0"/>
                <a:cs typeface="Arial" panose="020B0604020202020204" pitchFamily="34" charset="0"/>
              </a:rPr>
              <a:t>class</a:t>
            </a:r>
            <a:r>
              <a:rPr lang="es-ES" sz="900" dirty="0">
                <a:latin typeface="Arial" panose="020B0604020202020204" pitchFamily="34" charset="0"/>
                <a:cs typeface="Arial" panose="020B0604020202020204" pitchFamily="34" charset="0"/>
              </a:rPr>
              <a:t> Scanner(</a:t>
            </a:r>
            <a:r>
              <a:rPr lang="es-ES" sz="900" dirty="0" err="1">
                <a:latin typeface="Arial" panose="020B0604020202020204" pitchFamily="34" charset="0"/>
                <a:cs typeface="Arial" panose="020B0604020202020204" pitchFamily="34" charset="0"/>
              </a:rPr>
              <a:t>PoweredDevice</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_Tamaño = </a:t>
            </a:r>
            <a:r>
              <a:rPr lang="es-ES" sz="900" dirty="0" err="1">
                <a:latin typeface="Arial" panose="020B0604020202020204" pitchFamily="34" charset="0"/>
                <a:cs typeface="Arial" panose="020B0604020202020204" pitchFamily="34" charset="0"/>
              </a:rPr>
              <a:t>None</a:t>
            </a:r>
            <a:endParaRPr lang="es-ES" sz="900" dirty="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def</a:t>
            </a:r>
            <a:r>
              <a:rPr lang="es-ES" sz="900" dirty="0">
                <a:latin typeface="Arial" panose="020B0604020202020204" pitchFamily="34" charset="0"/>
                <a:cs typeface="Arial" panose="020B0604020202020204" pitchFamily="34" charset="0"/>
              </a:rPr>
              <a:t> __</a:t>
            </a:r>
            <a:r>
              <a:rPr lang="es-ES" sz="900" dirty="0" err="1">
                <a:latin typeface="Arial" panose="020B0604020202020204" pitchFamily="34" charset="0"/>
                <a:cs typeface="Arial" panose="020B0604020202020204" pitchFamily="34" charset="0"/>
              </a:rPr>
              <a:t>init</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 _Modelo, _Serie, _T):</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PoweredDevice</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init</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 _Modelo, _Serie)</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._Tamaño = _T</a:t>
            </a: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err="1">
                <a:latin typeface="Arial" panose="020B0604020202020204" pitchFamily="34" charset="0"/>
                <a:cs typeface="Arial" panose="020B0604020202020204" pitchFamily="34" charset="0"/>
              </a:rPr>
              <a:t>class</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Printer</a:t>
            </a:r>
            <a:r>
              <a:rPr lang="es-ES" sz="900" dirty="0">
                <a:latin typeface="Arial" panose="020B0604020202020204" pitchFamily="34" charset="0"/>
                <a:cs typeface="Arial" panose="020B0604020202020204" pitchFamily="34" charset="0"/>
              </a:rPr>
              <a:t>(</a:t>
            </a:r>
            <a:r>
              <a:rPr lang="es-ES" sz="900" dirty="0" err="1">
                <a:latin typeface="Arial" panose="020B0604020202020204" pitchFamily="34" charset="0"/>
                <a:cs typeface="Arial" panose="020B0604020202020204" pitchFamily="34" charset="0"/>
              </a:rPr>
              <a:t>PoweredDevice</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_capacidad = </a:t>
            </a:r>
            <a:r>
              <a:rPr lang="es-ES" sz="900" dirty="0" err="1">
                <a:latin typeface="Arial" panose="020B0604020202020204" pitchFamily="34" charset="0"/>
                <a:cs typeface="Arial" panose="020B0604020202020204" pitchFamily="34" charset="0"/>
              </a:rPr>
              <a:t>None</a:t>
            </a:r>
            <a:endParaRPr lang="es-ES" sz="900" dirty="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def</a:t>
            </a:r>
            <a:r>
              <a:rPr lang="es-ES" sz="900" dirty="0">
                <a:latin typeface="Arial" panose="020B0604020202020204" pitchFamily="34" charset="0"/>
                <a:cs typeface="Arial" panose="020B0604020202020204" pitchFamily="34" charset="0"/>
              </a:rPr>
              <a:t> __</a:t>
            </a:r>
            <a:r>
              <a:rPr lang="es-ES" sz="900" dirty="0" err="1">
                <a:latin typeface="Arial" panose="020B0604020202020204" pitchFamily="34" charset="0"/>
                <a:cs typeface="Arial" panose="020B0604020202020204" pitchFamily="34" charset="0"/>
              </a:rPr>
              <a:t>init</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 _Modelo, _Serie, _Capacidad):</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PoweredDevice</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init</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,_Modelo, _Serie)</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._capacidad = _Capacidad</a:t>
            </a: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err="1">
                <a:latin typeface="Arial" panose="020B0604020202020204" pitchFamily="34" charset="0"/>
                <a:cs typeface="Arial" panose="020B0604020202020204" pitchFamily="34" charset="0"/>
              </a:rPr>
              <a:t>class</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Copier</a:t>
            </a:r>
            <a:r>
              <a:rPr lang="es-ES" sz="900" dirty="0">
                <a:latin typeface="Arial" panose="020B0604020202020204" pitchFamily="34" charset="0"/>
                <a:cs typeface="Arial" panose="020B0604020202020204" pitchFamily="34" charset="0"/>
              </a:rPr>
              <a:t>(</a:t>
            </a:r>
            <a:r>
              <a:rPr lang="es-ES" sz="900" dirty="0" err="1">
                <a:latin typeface="Arial" panose="020B0604020202020204" pitchFamily="34" charset="0"/>
                <a:cs typeface="Arial" panose="020B0604020202020204" pitchFamily="34" charset="0"/>
              </a:rPr>
              <a:t>Printer</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_Fax = </a:t>
            </a:r>
            <a:r>
              <a:rPr lang="es-ES" sz="900" dirty="0" err="1">
                <a:latin typeface="Arial" panose="020B0604020202020204" pitchFamily="34" charset="0"/>
                <a:cs typeface="Arial" panose="020B0604020202020204" pitchFamily="34" charset="0"/>
              </a:rPr>
              <a:t>None</a:t>
            </a:r>
            <a:endParaRPr lang="es-ES" sz="900" dirty="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def</a:t>
            </a:r>
            <a:r>
              <a:rPr lang="es-ES" sz="900" dirty="0">
                <a:latin typeface="Arial" panose="020B0604020202020204" pitchFamily="34" charset="0"/>
                <a:cs typeface="Arial" panose="020B0604020202020204" pitchFamily="34" charset="0"/>
              </a:rPr>
              <a:t> __</a:t>
            </a:r>
            <a:r>
              <a:rPr lang="es-ES" sz="900" dirty="0" err="1">
                <a:latin typeface="Arial" panose="020B0604020202020204" pitchFamily="34" charset="0"/>
                <a:cs typeface="Arial" panose="020B0604020202020204" pitchFamily="34" charset="0"/>
              </a:rPr>
              <a:t>init</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 _Modelo, _Serie, _Tamaño, _capacidad, _F):</a:t>
            </a:r>
          </a:p>
          <a:p>
            <a:r>
              <a:rPr lang="es-ES" sz="900" dirty="0">
                <a:latin typeface="Arial" panose="020B0604020202020204" pitchFamily="34" charset="0"/>
                <a:cs typeface="Arial" panose="020B0604020202020204" pitchFamily="34" charset="0"/>
              </a:rPr>
              <a:t>        Scanner.__</a:t>
            </a:r>
            <a:r>
              <a:rPr lang="es-ES" sz="900" dirty="0" err="1">
                <a:latin typeface="Arial" panose="020B0604020202020204" pitchFamily="34" charset="0"/>
                <a:cs typeface="Arial" panose="020B0604020202020204" pitchFamily="34" charset="0"/>
              </a:rPr>
              <a:t>init</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 _Modelo, _Serie, _Tamaño)</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Printer</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init</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 _Modelo, _Serie, _capacidad)</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._Fax = _F</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def</a:t>
            </a:r>
            <a:r>
              <a:rPr lang="es-ES" sz="900" dirty="0">
                <a:latin typeface="Arial" panose="020B0604020202020204" pitchFamily="34" charset="0"/>
                <a:cs typeface="Arial" panose="020B0604020202020204" pitchFamily="34" charset="0"/>
              </a:rPr>
              <a:t> __</a:t>
            </a:r>
            <a:r>
              <a:rPr lang="es-ES" sz="900" dirty="0" err="1">
                <a:latin typeface="Arial" panose="020B0604020202020204" pitchFamily="34" charset="0"/>
                <a:cs typeface="Arial" panose="020B0604020202020204" pitchFamily="34" charset="0"/>
              </a:rPr>
              <a:t>str</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return</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f'Modelo</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._Modelo}\</a:t>
            </a:r>
            <a:r>
              <a:rPr lang="es-ES" sz="900" dirty="0" err="1">
                <a:latin typeface="Arial" panose="020B0604020202020204" pitchFamily="34" charset="0"/>
                <a:cs typeface="Arial" panose="020B0604020202020204" pitchFamily="34" charset="0"/>
              </a:rPr>
              <a:t>nSerie</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._Serie}\</a:t>
            </a:r>
            <a:r>
              <a:rPr lang="es-ES" sz="900" dirty="0" err="1">
                <a:latin typeface="Arial" panose="020B0604020202020204" pitchFamily="34" charset="0"/>
                <a:cs typeface="Arial" panose="020B0604020202020204" pitchFamily="34" charset="0"/>
              </a:rPr>
              <a:t>nTamaño</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._Tamaño}\</a:t>
            </a:r>
            <a:r>
              <a:rPr lang="es-ES" sz="900" dirty="0" err="1">
                <a:latin typeface="Arial" panose="020B0604020202020204" pitchFamily="34" charset="0"/>
                <a:cs typeface="Arial" panose="020B0604020202020204" pitchFamily="34" charset="0"/>
              </a:rPr>
              <a:t>nCapacidad</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._capacidad}\</a:t>
            </a:r>
            <a:r>
              <a:rPr lang="es-ES" sz="900" dirty="0" err="1">
                <a:latin typeface="Arial" panose="020B0604020202020204" pitchFamily="34" charset="0"/>
                <a:cs typeface="Arial" panose="020B0604020202020204" pitchFamily="34" charset="0"/>
              </a:rPr>
              <a:t>nFax</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._Fax}{</a:t>
            </a:r>
            <a:r>
              <a:rPr lang="es-ES" sz="900" dirty="0" err="1">
                <a:latin typeface="Arial" panose="020B0604020202020204" pitchFamily="34" charset="0"/>
                <a:cs typeface="Arial" panose="020B0604020202020204" pitchFamily="34" charset="0"/>
              </a:rPr>
              <a:t>self.Proces</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err="1">
                <a:latin typeface="Arial" panose="020B0604020202020204" pitchFamily="34" charset="0"/>
                <a:cs typeface="Arial" panose="020B0604020202020204" pitchFamily="34" charset="0"/>
              </a:rPr>
              <a:t>Prt</a:t>
            </a:r>
            <a:r>
              <a:rPr lang="es-ES" sz="900" dirty="0">
                <a:latin typeface="Arial" panose="020B0604020202020204" pitchFamily="34" charset="0"/>
                <a:cs typeface="Arial" panose="020B0604020202020204" pitchFamily="34" charset="0"/>
              </a:rPr>
              <a:t> = </a:t>
            </a:r>
            <a:r>
              <a:rPr lang="es-ES" sz="900" dirty="0" err="1">
                <a:latin typeface="Arial" panose="020B0604020202020204" pitchFamily="34" charset="0"/>
                <a:cs typeface="Arial" panose="020B0604020202020204" pitchFamily="34" charset="0"/>
              </a:rPr>
              <a:t>Copier</a:t>
            </a:r>
            <a:r>
              <a:rPr lang="es-ES" sz="900" dirty="0">
                <a:latin typeface="Arial" panose="020B0604020202020204" pitchFamily="34" charset="0"/>
                <a:cs typeface="Arial" panose="020B0604020202020204" pitchFamily="34" charset="0"/>
              </a:rPr>
              <a:t>("L735", "1000", "Industrial </a:t>
            </a:r>
            <a:r>
              <a:rPr lang="es-ES" sz="900" dirty="0" err="1">
                <a:latin typeface="Arial" panose="020B0604020202020204" pitchFamily="34" charset="0"/>
                <a:cs typeface="Arial" panose="020B0604020202020204" pitchFamily="34" charset="0"/>
              </a:rPr>
              <a:t>jj</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Ea</a:t>
            </a:r>
            <a:r>
              <a:rPr lang="es-ES" sz="900" dirty="0">
                <a:latin typeface="Arial" panose="020B0604020202020204" pitchFamily="34" charset="0"/>
                <a:cs typeface="Arial" panose="020B0604020202020204" pitchFamily="34" charset="0"/>
              </a:rPr>
              <a:t>", "Si")</a:t>
            </a:r>
          </a:p>
          <a:p>
            <a:r>
              <a:rPr lang="es-ES" sz="900" dirty="0" err="1">
                <a:latin typeface="Arial" panose="020B0604020202020204" pitchFamily="34" charset="0"/>
                <a:cs typeface="Arial" panose="020B0604020202020204" pitchFamily="34" charset="0"/>
              </a:rPr>
              <a:t>print</a:t>
            </a:r>
            <a:r>
              <a:rPr lang="es-ES" sz="900" dirty="0">
                <a:latin typeface="Arial" panose="020B0604020202020204" pitchFamily="34" charset="0"/>
                <a:cs typeface="Arial" panose="020B0604020202020204" pitchFamily="34" charset="0"/>
              </a:rPr>
              <a:t>(</a:t>
            </a:r>
            <a:r>
              <a:rPr lang="es-ES" sz="900" dirty="0" err="1">
                <a:latin typeface="Arial" panose="020B0604020202020204" pitchFamily="34" charset="0"/>
                <a:cs typeface="Arial" panose="020B0604020202020204" pitchFamily="34" charset="0"/>
              </a:rPr>
              <a:t>Prt</a:t>
            </a:r>
            <a:r>
              <a:rPr lang="es-ES" sz="9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62028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b="5382"/>
          <a:stretch/>
        </p:blipFill>
        <p:spPr>
          <a:xfrm>
            <a:off x="825499" y="800100"/>
            <a:ext cx="10477501" cy="5384800"/>
          </a:xfrm>
          <a:prstGeom prst="rect">
            <a:avLst/>
          </a:prstGeom>
        </p:spPr>
      </p:pic>
    </p:spTree>
    <p:extLst>
      <p:ext uri="{BB962C8B-B14F-4D97-AF65-F5344CB8AC3E}">
        <p14:creationId xmlns:p14="http://schemas.microsoft.com/office/powerpoint/2010/main" val="3725491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691849" y="674916"/>
            <a:ext cx="9235923" cy="435428"/>
          </a:xfrm>
        </p:spPr>
        <p:txBody>
          <a:bodyPr>
            <a:normAutofit/>
          </a:bodyPr>
          <a:lstStyle/>
          <a:p>
            <a:pPr marL="0" indent="0">
              <a:buNone/>
            </a:pPr>
            <a:r>
              <a:rPr lang="es-ES" sz="2200" b="1" dirty="0" smtClean="0">
                <a:latin typeface="Arial" panose="020B0604020202020204" pitchFamily="34" charset="0"/>
                <a:cs typeface="Arial" panose="020B0604020202020204" pitchFamily="34" charset="0"/>
              </a:rPr>
              <a:t>16. Ejercicio de planteamiento.</a:t>
            </a:r>
            <a:endParaRPr lang="es-ES" sz="2200" b="1" dirty="0">
              <a:latin typeface="Arial" panose="020B0604020202020204" pitchFamily="34" charset="0"/>
              <a:cs typeface="Arial" panose="020B0604020202020204" pitchFamily="34" charset="0"/>
            </a:endParaRPr>
          </a:p>
        </p:txBody>
      </p:sp>
      <p:sp>
        <p:nvSpPr>
          <p:cNvPr id="3" name="Rectángulo 2"/>
          <p:cNvSpPr/>
          <p:nvPr/>
        </p:nvSpPr>
        <p:spPr>
          <a:xfrm>
            <a:off x="2694820" y="1545773"/>
            <a:ext cx="9497180" cy="3000821"/>
          </a:xfrm>
          <a:prstGeom prst="rect">
            <a:avLst/>
          </a:prstGeom>
        </p:spPr>
        <p:txBody>
          <a:bodyPr wrap="square">
            <a:spAutoFit/>
          </a:bodyPr>
          <a:lstStyle/>
          <a:p>
            <a:pPr>
              <a:lnSpc>
                <a:spcPct val="150000"/>
              </a:lnSpc>
            </a:pPr>
            <a:r>
              <a:rPr lang="es-ES" dirty="0" smtClean="0">
                <a:latin typeface="Arial" panose="020B0604020202020204" pitchFamily="34" charset="0"/>
                <a:cs typeface="Arial" panose="020B0604020202020204" pitchFamily="34" charset="0"/>
              </a:rPr>
              <a:t>○ Identificar un problema cualquiera del mundo real.</a:t>
            </a:r>
          </a:p>
          <a:p>
            <a:pPr>
              <a:lnSpc>
                <a:spcPct val="150000"/>
              </a:lnSpc>
            </a:pPr>
            <a:r>
              <a:rPr lang="es-ES" dirty="0" smtClean="0">
                <a:latin typeface="Arial" panose="020B0604020202020204" pitchFamily="34" charset="0"/>
                <a:cs typeface="Arial" panose="020B0604020202020204" pitchFamily="34" charset="0"/>
              </a:rPr>
              <a:t>○ Mostrar el uso de encapsulación.</a:t>
            </a:r>
          </a:p>
          <a:p>
            <a:pPr>
              <a:lnSpc>
                <a:spcPct val="150000"/>
              </a:lnSpc>
            </a:pPr>
            <a:r>
              <a:rPr lang="es-ES" dirty="0" smtClean="0">
                <a:latin typeface="Arial" panose="020B0604020202020204" pitchFamily="34" charset="0"/>
                <a:cs typeface="Arial" panose="020B0604020202020204" pitchFamily="34" charset="0"/>
              </a:rPr>
              <a:t>○ Mostrar el usos de herencia simple.</a:t>
            </a:r>
          </a:p>
          <a:p>
            <a:pPr>
              <a:lnSpc>
                <a:spcPct val="150000"/>
              </a:lnSpc>
            </a:pPr>
            <a:r>
              <a:rPr lang="es-ES" dirty="0" smtClean="0">
                <a:latin typeface="Arial" panose="020B0604020202020204" pitchFamily="34" charset="0"/>
                <a:cs typeface="Arial" panose="020B0604020202020204" pitchFamily="34" charset="0"/>
              </a:rPr>
              <a:t>○.Mostrar el usos de herencia múltiple.</a:t>
            </a:r>
          </a:p>
          <a:p>
            <a:pPr marL="285750" indent="-285750">
              <a:lnSpc>
                <a:spcPct val="150000"/>
              </a:lnSpc>
              <a:buFont typeface="Wingdings" panose="05000000000000000000" pitchFamily="2" charset="2"/>
              <a:buChar char="§"/>
            </a:pPr>
            <a:r>
              <a:rPr lang="es-ES" dirty="0" smtClean="0">
                <a:latin typeface="Arial" panose="020B0604020202020204" pitchFamily="34" charset="0"/>
                <a:cs typeface="Arial" panose="020B0604020202020204" pitchFamily="34" charset="0"/>
              </a:rPr>
              <a:t>Adjuntar el código Python generado.</a:t>
            </a:r>
          </a:p>
          <a:p>
            <a:pPr marL="285750" indent="-285750">
              <a:lnSpc>
                <a:spcPct val="150000"/>
              </a:lnSpc>
              <a:buFont typeface="Wingdings" panose="05000000000000000000" pitchFamily="2" charset="2"/>
              <a:buChar char="§"/>
            </a:pPr>
            <a:r>
              <a:rPr lang="es-ES" dirty="0" smtClean="0">
                <a:latin typeface="Arial" panose="020B0604020202020204" pitchFamily="34" charset="0"/>
                <a:cs typeface="Arial" panose="020B0604020202020204" pitchFamily="34" charset="0"/>
              </a:rPr>
              <a:t>Adjuntar la imagen (captura) del correcto funcionamiento.</a:t>
            </a:r>
          </a:p>
          <a:p>
            <a:pPr marL="285750" indent="-285750">
              <a:lnSpc>
                <a:spcPct val="150000"/>
              </a:lnSpc>
              <a:buFont typeface="Wingdings" panose="05000000000000000000" pitchFamily="2" charset="2"/>
              <a:buChar char="§"/>
            </a:pPr>
            <a:r>
              <a:rPr lang="es-ES" dirty="0" smtClean="0">
                <a:latin typeface="Arial" panose="020B0604020202020204" pitchFamily="34" charset="0"/>
                <a:cs typeface="Arial" panose="020B0604020202020204" pitchFamily="34" charset="0"/>
              </a:rPr>
              <a:t>Sugerencia: Usar parámetros de tipo </a:t>
            </a:r>
            <a:r>
              <a:rPr lang="es-ES" dirty="0" err="1" smtClean="0">
                <a:latin typeface="Arial" panose="020B0604020202020204" pitchFamily="34" charset="0"/>
                <a:cs typeface="Arial" panose="020B0604020202020204" pitchFamily="34" charset="0"/>
              </a:rPr>
              <a:t>string</a:t>
            </a:r>
            <a:r>
              <a:rPr lang="es-ES" dirty="0" smtClean="0">
                <a:latin typeface="Arial" panose="020B0604020202020204" pitchFamily="34" charset="0"/>
                <a:cs typeface="Arial" panose="020B0604020202020204" pitchFamily="34" charset="0"/>
              </a:rPr>
              <a:t>, </a:t>
            </a:r>
            <a:r>
              <a:rPr lang="es-ES" dirty="0" err="1" smtClean="0">
                <a:latin typeface="Arial" panose="020B0604020202020204" pitchFamily="34" charset="0"/>
                <a:cs typeface="Arial" panose="020B0604020202020204" pitchFamily="34" charset="0"/>
              </a:rPr>
              <a:t>integer</a:t>
            </a:r>
            <a:r>
              <a:rPr lang="es-ES" dirty="0" smtClean="0">
                <a:latin typeface="Arial" panose="020B0604020202020204" pitchFamily="34" charset="0"/>
                <a:cs typeface="Arial" panose="020B0604020202020204" pitchFamily="34" charset="0"/>
              </a:rPr>
              <a:t> y </a:t>
            </a:r>
            <a:r>
              <a:rPr lang="es-ES" dirty="0" err="1" smtClean="0">
                <a:latin typeface="Arial" panose="020B0604020202020204" pitchFamily="34" charset="0"/>
                <a:cs typeface="Arial" panose="020B0604020202020204" pitchFamily="34" charset="0"/>
              </a:rPr>
              <a:t>array</a:t>
            </a:r>
            <a:r>
              <a:rPr lang="es-ES"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306067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06363" y="711200"/>
            <a:ext cx="10919579" cy="5457371"/>
          </a:xfrm>
        </p:spPr>
        <p:txBody>
          <a:bodyPr>
            <a:normAutofit fontScale="70000" lnSpcReduction="20000"/>
          </a:bodyPr>
          <a:lstStyle/>
          <a:p>
            <a:pPr marL="0" indent="0">
              <a:buNone/>
            </a:pPr>
            <a:r>
              <a:rPr lang="es-ES" sz="3100" b="1" dirty="0">
                <a:latin typeface="Arial" panose="020B0604020202020204" pitchFamily="34" charset="0"/>
                <a:cs typeface="Arial" panose="020B0604020202020204" pitchFamily="34" charset="0"/>
              </a:rPr>
              <a:t>3. ¿Mencione las diferencias o similitudes entre un sistema operativo, un sistema móvil y un sistema embebido?</a:t>
            </a:r>
          </a:p>
          <a:p>
            <a:pPr marL="0" indent="0">
              <a:lnSpc>
                <a:spcPct val="170000"/>
              </a:lnSpc>
              <a:buNone/>
            </a:pPr>
            <a:r>
              <a:rPr lang="es-ES" b="1" dirty="0">
                <a:latin typeface="Arial" panose="020B0604020202020204" pitchFamily="34" charset="0"/>
                <a:cs typeface="Arial" panose="020B0604020202020204" pitchFamily="34" charset="0"/>
              </a:rPr>
              <a:t>R</a:t>
            </a:r>
            <a:r>
              <a:rPr lang="es-ES" b="1" dirty="0" smtClean="0">
                <a:latin typeface="Arial" panose="020B0604020202020204" pitchFamily="34" charset="0"/>
                <a:cs typeface="Arial" panose="020B0604020202020204" pitchFamily="34" charset="0"/>
              </a:rPr>
              <a:t>. </a:t>
            </a:r>
            <a:r>
              <a:rPr lang="es-ES" sz="2300" dirty="0">
                <a:latin typeface="Arial" panose="020B0604020202020204" pitchFamily="34" charset="0"/>
                <a:cs typeface="Arial" panose="020B0604020202020204" pitchFamily="34" charset="0"/>
              </a:rPr>
              <a:t>La principal diferencia entre un ordenador tradicional y un sistema embebido está en la optimización del espacio y sus características técnicas. También en que elimina todo aquello que no es necesario para realizar su función. La diferencia entre un sistema operativo móvil (SO) y un sistema operativo de computadora tiene que ver con cómo las compañías tecnológicas individuales han implementado varias versiones de los sistemas operativos que proporcionan los entornos fundamentales para las aplicaciones de software tradicionales, así como las nuevas aplicaciones móviles.</a:t>
            </a:r>
            <a:endParaRPr lang="es-ES" sz="2300" b="1" dirty="0" smtClean="0">
              <a:latin typeface="Arial" panose="020B0604020202020204" pitchFamily="34" charset="0"/>
              <a:cs typeface="Arial" panose="020B0604020202020204" pitchFamily="34" charset="0"/>
            </a:endParaRPr>
          </a:p>
          <a:p>
            <a:pPr marL="0" indent="0">
              <a:buNone/>
            </a:pPr>
            <a:r>
              <a:rPr lang="es-ES" sz="3100" b="1" dirty="0" smtClean="0">
                <a:latin typeface="Arial" panose="020B0604020202020204" pitchFamily="34" charset="0"/>
                <a:cs typeface="Arial" panose="020B0604020202020204" pitchFamily="34" charset="0"/>
              </a:rPr>
              <a:t>4. ¿A que se referían  los términos MCU y MPU? Explique cada una de ellas.</a:t>
            </a:r>
          </a:p>
          <a:p>
            <a:pPr marL="0" indent="0">
              <a:lnSpc>
                <a:spcPct val="150000"/>
              </a:lnSpc>
              <a:buNone/>
            </a:pPr>
            <a:r>
              <a:rPr lang="es-ES" b="1" dirty="0" smtClean="0">
                <a:latin typeface="Arial" panose="020B0604020202020204" pitchFamily="34" charset="0"/>
                <a:cs typeface="Arial" panose="020B0604020202020204" pitchFamily="34" charset="0"/>
              </a:rPr>
              <a:t>R. </a:t>
            </a:r>
          </a:p>
          <a:p>
            <a:pPr marL="0" indent="0">
              <a:lnSpc>
                <a:spcPct val="170000"/>
              </a:lnSpc>
              <a:buNone/>
            </a:pPr>
            <a:r>
              <a:rPr lang="es-ES" b="1" dirty="0" smtClean="0">
                <a:latin typeface="Arial" panose="020B0604020202020204" pitchFamily="34" charset="0"/>
                <a:cs typeface="Arial" panose="020B0604020202020204" pitchFamily="34" charset="0"/>
              </a:rPr>
              <a:t>- </a:t>
            </a:r>
            <a:r>
              <a:rPr lang="es-ES" sz="2300" dirty="0" smtClean="0">
                <a:latin typeface="Arial" panose="020B0604020202020204" pitchFamily="34" charset="0"/>
                <a:cs typeface="Arial" panose="020B0604020202020204" pitchFamily="34" charset="0"/>
              </a:rPr>
              <a:t>MCU</a:t>
            </a:r>
            <a:r>
              <a:rPr lang="es-ES" sz="2300" dirty="0">
                <a:latin typeface="Arial" panose="020B0604020202020204" pitchFamily="34" charset="0"/>
                <a:cs typeface="Arial" panose="020B0604020202020204" pitchFamily="34" charset="0"/>
              </a:rPr>
              <a:t>, </a:t>
            </a:r>
            <a:r>
              <a:rPr lang="es-ES" sz="2300" dirty="0" smtClean="0">
                <a:latin typeface="Arial" panose="020B0604020202020204" pitchFamily="34" charset="0"/>
                <a:cs typeface="Arial" panose="020B0604020202020204" pitchFamily="34" charset="0"/>
              </a:rPr>
              <a:t>micro controlador</a:t>
            </a:r>
            <a:r>
              <a:rPr lang="es-ES" sz="2300" dirty="0">
                <a:latin typeface="Arial" panose="020B0604020202020204" pitchFamily="34" charset="0"/>
                <a:cs typeface="Arial" panose="020B0604020202020204" pitchFamily="34" charset="0"/>
              </a:rPr>
              <a:t> es un circuito integrado programable, capaz de ejecutar las órdenes grabadas en su memoria. Está compuesto de varios bloques funcionales que cumplen una tarea específica. Un </a:t>
            </a:r>
            <a:r>
              <a:rPr lang="es-ES" sz="2300" dirty="0" smtClean="0">
                <a:latin typeface="Arial" panose="020B0604020202020204" pitchFamily="34" charset="0"/>
                <a:cs typeface="Arial" panose="020B0604020202020204" pitchFamily="34" charset="0"/>
              </a:rPr>
              <a:t>micro controlador </a:t>
            </a:r>
            <a:r>
              <a:rPr lang="es-ES" sz="2300" dirty="0">
                <a:latin typeface="Arial" panose="020B0604020202020204" pitchFamily="34" charset="0"/>
                <a:cs typeface="Arial" panose="020B0604020202020204" pitchFamily="34" charset="0"/>
              </a:rPr>
              <a:t>incluye en su interior las tres principales unidades funcionales de una computadora: unidad central de procesamiento, memoria y periféricos de entrada/ salida.</a:t>
            </a:r>
            <a:endParaRPr lang="es-ES" sz="2300" b="1" dirty="0">
              <a:latin typeface="Arial" panose="020B0604020202020204" pitchFamily="34" charset="0"/>
              <a:cs typeface="Arial" panose="020B0604020202020204" pitchFamily="34" charset="0"/>
            </a:endParaRPr>
          </a:p>
          <a:p>
            <a:endParaRPr lang="es-ES" dirty="0"/>
          </a:p>
        </p:txBody>
      </p:sp>
    </p:spTree>
    <p:extLst>
      <p:ext uri="{BB962C8B-B14F-4D97-AF65-F5344CB8AC3E}">
        <p14:creationId xmlns:p14="http://schemas.microsoft.com/office/powerpoint/2010/main" val="3082374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62000" y="549662"/>
            <a:ext cx="6096000" cy="5770811"/>
          </a:xfrm>
          <a:prstGeom prst="rect">
            <a:avLst/>
          </a:prstGeom>
        </p:spPr>
        <p:txBody>
          <a:bodyPr>
            <a:spAutoFit/>
          </a:bodyPr>
          <a:lstStyle/>
          <a:p>
            <a:r>
              <a:rPr lang="es-ES" sz="900" dirty="0" err="1">
                <a:latin typeface="Arial" panose="020B0604020202020204" pitchFamily="34" charset="0"/>
                <a:cs typeface="Arial" panose="020B0604020202020204" pitchFamily="34" charset="0"/>
              </a:rPr>
              <a:t>class</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PedirComida</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_Comida = </a:t>
            </a:r>
            <a:r>
              <a:rPr lang="es-ES" sz="900" dirty="0" err="1">
                <a:latin typeface="Arial" panose="020B0604020202020204" pitchFamily="34" charset="0"/>
                <a:cs typeface="Arial" panose="020B0604020202020204" pitchFamily="34" charset="0"/>
              </a:rPr>
              <a:t>None</a:t>
            </a:r>
            <a:endParaRPr lang="es-ES" sz="900" dirty="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_Precio = ''</a:t>
            </a: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def</a:t>
            </a:r>
            <a:r>
              <a:rPr lang="es-ES" sz="900" dirty="0">
                <a:latin typeface="Arial" panose="020B0604020202020204" pitchFamily="34" charset="0"/>
                <a:cs typeface="Arial" panose="020B0604020202020204" pitchFamily="34" charset="0"/>
              </a:rPr>
              <a:t> __</a:t>
            </a:r>
            <a:r>
              <a:rPr lang="es-ES" sz="900" dirty="0" err="1">
                <a:latin typeface="Arial" panose="020B0604020202020204" pitchFamily="34" charset="0"/>
                <a:cs typeface="Arial" panose="020B0604020202020204" pitchFamily="34" charset="0"/>
              </a:rPr>
              <a:t>init</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 M, S):</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._Comida = M</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._Precio = S</a:t>
            </a: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def</a:t>
            </a:r>
            <a:r>
              <a:rPr lang="es-ES" sz="900" dirty="0">
                <a:latin typeface="Arial" panose="020B0604020202020204" pitchFamily="34" charset="0"/>
                <a:cs typeface="Arial" panose="020B0604020202020204" pitchFamily="34" charset="0"/>
              </a:rPr>
              <a:t> __</a:t>
            </a:r>
            <a:r>
              <a:rPr lang="es-ES" sz="900" dirty="0" err="1">
                <a:latin typeface="Arial" panose="020B0604020202020204" pitchFamily="34" charset="0"/>
                <a:cs typeface="Arial" panose="020B0604020202020204" pitchFamily="34" charset="0"/>
              </a:rPr>
              <a:t>str</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return</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f'Modelo</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._Comida}\</a:t>
            </a:r>
            <a:r>
              <a:rPr lang="es-ES" sz="900" dirty="0" err="1">
                <a:latin typeface="Arial" panose="020B0604020202020204" pitchFamily="34" charset="0"/>
                <a:cs typeface="Arial" panose="020B0604020202020204" pitchFamily="34" charset="0"/>
              </a:rPr>
              <a:t>nPrecio</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._Precio}'</a:t>
            </a: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def</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Proces</a:t>
            </a:r>
            <a:r>
              <a:rPr lang="es-ES" sz="900" dirty="0">
                <a:latin typeface="Arial" panose="020B0604020202020204" pitchFamily="34" charset="0"/>
                <a:cs typeface="Arial" panose="020B0604020202020204" pitchFamily="34" charset="0"/>
              </a:rPr>
              <a:t>(</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print</a:t>
            </a:r>
            <a:r>
              <a:rPr lang="es-ES" sz="900" dirty="0">
                <a:latin typeface="Arial" panose="020B0604020202020204" pitchFamily="34" charset="0"/>
                <a:cs typeface="Arial" panose="020B0604020202020204" pitchFamily="34" charset="0"/>
              </a:rPr>
              <a:t>("Iniciando Pedido")</a:t>
            </a: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err="1">
                <a:latin typeface="Arial" panose="020B0604020202020204" pitchFamily="34" charset="0"/>
                <a:cs typeface="Arial" panose="020B0604020202020204" pitchFamily="34" charset="0"/>
              </a:rPr>
              <a:t>class</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TamañoC</a:t>
            </a:r>
            <a:r>
              <a:rPr lang="es-ES" sz="900" dirty="0">
                <a:latin typeface="Arial" panose="020B0604020202020204" pitchFamily="34" charset="0"/>
                <a:cs typeface="Arial" panose="020B0604020202020204" pitchFamily="34" charset="0"/>
              </a:rPr>
              <a:t>(</a:t>
            </a:r>
            <a:r>
              <a:rPr lang="es-ES" sz="900" dirty="0" err="1">
                <a:latin typeface="Arial" panose="020B0604020202020204" pitchFamily="34" charset="0"/>
                <a:cs typeface="Arial" panose="020B0604020202020204" pitchFamily="34" charset="0"/>
              </a:rPr>
              <a:t>PedirComida</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_Tamaño = </a:t>
            </a:r>
            <a:r>
              <a:rPr lang="es-ES" sz="900" dirty="0" err="1">
                <a:latin typeface="Arial" panose="020B0604020202020204" pitchFamily="34" charset="0"/>
                <a:cs typeface="Arial" panose="020B0604020202020204" pitchFamily="34" charset="0"/>
              </a:rPr>
              <a:t>None</a:t>
            </a:r>
            <a:endParaRPr lang="es-ES" sz="900" dirty="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def</a:t>
            </a:r>
            <a:r>
              <a:rPr lang="es-ES" sz="900" dirty="0">
                <a:latin typeface="Arial" panose="020B0604020202020204" pitchFamily="34" charset="0"/>
                <a:cs typeface="Arial" panose="020B0604020202020204" pitchFamily="34" charset="0"/>
              </a:rPr>
              <a:t> __</a:t>
            </a:r>
            <a:r>
              <a:rPr lang="es-ES" sz="900" dirty="0" err="1">
                <a:latin typeface="Arial" panose="020B0604020202020204" pitchFamily="34" charset="0"/>
                <a:cs typeface="Arial" panose="020B0604020202020204" pitchFamily="34" charset="0"/>
              </a:rPr>
              <a:t>init</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 _Comida, _Precio, _T):</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PedirComida</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init</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 _Comida, _Precio)</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._Tamaño = _T</a:t>
            </a: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err="1">
                <a:latin typeface="Arial" panose="020B0604020202020204" pitchFamily="34" charset="0"/>
                <a:cs typeface="Arial" panose="020B0604020202020204" pitchFamily="34" charset="0"/>
              </a:rPr>
              <a:t>class</a:t>
            </a:r>
            <a:r>
              <a:rPr lang="es-ES" sz="900" dirty="0">
                <a:latin typeface="Arial" panose="020B0604020202020204" pitchFamily="34" charset="0"/>
                <a:cs typeface="Arial" panose="020B0604020202020204" pitchFamily="34" charset="0"/>
              </a:rPr>
              <a:t> Destino(</a:t>
            </a:r>
            <a:r>
              <a:rPr lang="es-ES" sz="900" dirty="0" err="1">
                <a:latin typeface="Arial" panose="020B0604020202020204" pitchFamily="34" charset="0"/>
                <a:cs typeface="Arial" panose="020B0604020202020204" pitchFamily="34" charset="0"/>
              </a:rPr>
              <a:t>PedirComida</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_</a:t>
            </a:r>
            <a:r>
              <a:rPr lang="es-ES" sz="900" dirty="0" err="1">
                <a:latin typeface="Arial" panose="020B0604020202020204" pitchFamily="34" charset="0"/>
                <a:cs typeface="Arial" panose="020B0604020202020204" pitchFamily="34" charset="0"/>
              </a:rPr>
              <a:t>direccion</a:t>
            </a:r>
            <a:r>
              <a:rPr lang="es-ES" sz="900" dirty="0">
                <a:latin typeface="Arial" panose="020B0604020202020204" pitchFamily="34" charset="0"/>
                <a:cs typeface="Arial" panose="020B0604020202020204" pitchFamily="34" charset="0"/>
              </a:rPr>
              <a:t> = </a:t>
            </a:r>
            <a:r>
              <a:rPr lang="es-ES" sz="900" dirty="0" err="1">
                <a:latin typeface="Arial" panose="020B0604020202020204" pitchFamily="34" charset="0"/>
                <a:cs typeface="Arial" panose="020B0604020202020204" pitchFamily="34" charset="0"/>
              </a:rPr>
              <a:t>None</a:t>
            </a:r>
            <a:endParaRPr lang="es-ES" sz="900" dirty="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def</a:t>
            </a:r>
            <a:r>
              <a:rPr lang="es-ES" sz="900" dirty="0">
                <a:latin typeface="Arial" panose="020B0604020202020204" pitchFamily="34" charset="0"/>
                <a:cs typeface="Arial" panose="020B0604020202020204" pitchFamily="34" charset="0"/>
              </a:rPr>
              <a:t> __</a:t>
            </a:r>
            <a:r>
              <a:rPr lang="es-ES" sz="900" dirty="0" err="1">
                <a:latin typeface="Arial" panose="020B0604020202020204" pitchFamily="34" charset="0"/>
                <a:cs typeface="Arial" panose="020B0604020202020204" pitchFamily="34" charset="0"/>
              </a:rPr>
              <a:t>init</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 _Comida, _Serie, _Capacidad):</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PedirComida</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init</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,_Comida, _Serie)</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._</a:t>
            </a:r>
            <a:r>
              <a:rPr lang="es-ES" sz="900" dirty="0" err="1">
                <a:latin typeface="Arial" panose="020B0604020202020204" pitchFamily="34" charset="0"/>
                <a:cs typeface="Arial" panose="020B0604020202020204" pitchFamily="34" charset="0"/>
              </a:rPr>
              <a:t>direccion</a:t>
            </a:r>
            <a:r>
              <a:rPr lang="es-ES" sz="900" dirty="0">
                <a:latin typeface="Arial" panose="020B0604020202020204" pitchFamily="34" charset="0"/>
                <a:cs typeface="Arial" panose="020B0604020202020204" pitchFamily="34" charset="0"/>
              </a:rPr>
              <a:t> = _Capacidad</a:t>
            </a: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err="1">
                <a:latin typeface="Arial" panose="020B0604020202020204" pitchFamily="34" charset="0"/>
                <a:cs typeface="Arial" panose="020B0604020202020204" pitchFamily="34" charset="0"/>
              </a:rPr>
              <a:t>class</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PedidoF</a:t>
            </a:r>
            <a:r>
              <a:rPr lang="es-ES" sz="900" dirty="0">
                <a:latin typeface="Arial" panose="020B0604020202020204" pitchFamily="34" charset="0"/>
                <a:cs typeface="Arial" panose="020B0604020202020204" pitchFamily="34" charset="0"/>
              </a:rPr>
              <a:t>(Destino):</a:t>
            </a:r>
          </a:p>
          <a:p>
            <a:r>
              <a:rPr lang="es-ES" sz="900" dirty="0">
                <a:latin typeface="Arial" panose="020B0604020202020204" pitchFamily="34" charset="0"/>
                <a:cs typeface="Arial" panose="020B0604020202020204" pitchFamily="34" charset="0"/>
              </a:rPr>
              <a:t>    _Recibo = </a:t>
            </a:r>
            <a:r>
              <a:rPr lang="es-ES" sz="900" dirty="0" err="1">
                <a:latin typeface="Arial" panose="020B0604020202020204" pitchFamily="34" charset="0"/>
                <a:cs typeface="Arial" panose="020B0604020202020204" pitchFamily="34" charset="0"/>
              </a:rPr>
              <a:t>None</a:t>
            </a:r>
            <a:endParaRPr lang="es-ES" sz="900" dirty="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def</a:t>
            </a:r>
            <a:r>
              <a:rPr lang="es-ES" sz="900" dirty="0">
                <a:latin typeface="Arial" panose="020B0604020202020204" pitchFamily="34" charset="0"/>
                <a:cs typeface="Arial" panose="020B0604020202020204" pitchFamily="34" charset="0"/>
              </a:rPr>
              <a:t> __</a:t>
            </a:r>
            <a:r>
              <a:rPr lang="es-ES" sz="900" dirty="0" err="1">
                <a:latin typeface="Arial" panose="020B0604020202020204" pitchFamily="34" charset="0"/>
                <a:cs typeface="Arial" panose="020B0604020202020204" pitchFamily="34" charset="0"/>
              </a:rPr>
              <a:t>init</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 _Comida, _Precio, _Tamaño, _capacidad, _F):</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TamañoC</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init</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 _Comida, _Precio, _Tamaño)</a:t>
            </a:r>
          </a:p>
          <a:p>
            <a:r>
              <a:rPr lang="es-ES" sz="900" dirty="0">
                <a:latin typeface="Arial" panose="020B0604020202020204" pitchFamily="34" charset="0"/>
                <a:cs typeface="Arial" panose="020B0604020202020204" pitchFamily="34" charset="0"/>
              </a:rPr>
              <a:t>        Destino.__</a:t>
            </a:r>
            <a:r>
              <a:rPr lang="es-ES" sz="900" dirty="0" err="1">
                <a:latin typeface="Arial" panose="020B0604020202020204" pitchFamily="34" charset="0"/>
                <a:cs typeface="Arial" panose="020B0604020202020204" pitchFamily="34" charset="0"/>
              </a:rPr>
              <a:t>init</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 _Comida, _Precio, _capacidad)</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._Recibo = _F</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def</a:t>
            </a:r>
            <a:r>
              <a:rPr lang="es-ES" sz="900" dirty="0">
                <a:latin typeface="Arial" panose="020B0604020202020204" pitchFamily="34" charset="0"/>
                <a:cs typeface="Arial" panose="020B0604020202020204" pitchFamily="34" charset="0"/>
              </a:rPr>
              <a:t> __</a:t>
            </a:r>
            <a:r>
              <a:rPr lang="es-ES" sz="900" dirty="0" err="1">
                <a:latin typeface="Arial" panose="020B0604020202020204" pitchFamily="34" charset="0"/>
                <a:cs typeface="Arial" panose="020B0604020202020204" pitchFamily="34" charset="0"/>
              </a:rPr>
              <a:t>str</a:t>
            </a:r>
            <a:r>
              <a:rPr lang="es-ES" sz="900" dirty="0">
                <a:latin typeface="Arial" panose="020B0604020202020204" pitchFamily="34" charset="0"/>
                <a:cs typeface="Arial" panose="020B0604020202020204" pitchFamily="34" charset="0"/>
              </a:rPr>
              <a:t>__(</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return</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f'Comida</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._Comida}\</a:t>
            </a:r>
            <a:r>
              <a:rPr lang="es-ES" sz="900" dirty="0" err="1">
                <a:latin typeface="Arial" panose="020B0604020202020204" pitchFamily="34" charset="0"/>
                <a:cs typeface="Arial" panose="020B0604020202020204" pitchFamily="34" charset="0"/>
              </a:rPr>
              <a:t>nPrecio</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._Precio}\</a:t>
            </a:r>
            <a:r>
              <a:rPr lang="es-ES" sz="900" dirty="0" err="1">
                <a:latin typeface="Arial" panose="020B0604020202020204" pitchFamily="34" charset="0"/>
                <a:cs typeface="Arial" panose="020B0604020202020204" pitchFamily="34" charset="0"/>
              </a:rPr>
              <a:t>nTamaño</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._Tamaño}\</a:t>
            </a:r>
            <a:r>
              <a:rPr lang="es-ES" sz="900" dirty="0" err="1">
                <a:latin typeface="Arial" panose="020B0604020202020204" pitchFamily="34" charset="0"/>
                <a:cs typeface="Arial" panose="020B0604020202020204" pitchFamily="34" charset="0"/>
              </a:rPr>
              <a:t>nDireccion</a:t>
            </a:r>
            <a:r>
              <a:rPr lang="es-ES" sz="900" dirty="0">
                <a:latin typeface="Arial" panose="020B0604020202020204" pitchFamily="34" charset="0"/>
                <a:cs typeface="Arial" panose="020B0604020202020204" pitchFamily="34" charset="0"/>
              </a:rPr>
              <a:t>: {</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._</a:t>
            </a:r>
            <a:r>
              <a:rPr lang="es-ES" sz="900" dirty="0" err="1">
                <a:latin typeface="Arial" panose="020B0604020202020204" pitchFamily="34" charset="0"/>
                <a:cs typeface="Arial" panose="020B0604020202020204" pitchFamily="34" charset="0"/>
              </a:rPr>
              <a:t>direccion</a:t>
            </a:r>
            <a:r>
              <a:rPr lang="es-ES" sz="900" dirty="0">
                <a:latin typeface="Arial" panose="020B0604020202020204" pitchFamily="34" charset="0"/>
                <a:cs typeface="Arial" panose="020B0604020202020204" pitchFamily="34" charset="0"/>
              </a:rPr>
              <a:t>}\</a:t>
            </a:r>
            <a:r>
              <a:rPr lang="es-ES" sz="900" dirty="0" err="1" smtClean="0">
                <a:latin typeface="Arial" panose="020B0604020202020204" pitchFamily="34" charset="0"/>
                <a:cs typeface="Arial" panose="020B0604020202020204" pitchFamily="34" charset="0"/>
              </a:rPr>
              <a:t>nRecibo</a:t>
            </a:r>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a:t>
            </a:r>
            <a:r>
              <a:rPr lang="es-ES" sz="900" dirty="0" err="1">
                <a:latin typeface="Arial" panose="020B0604020202020204" pitchFamily="34" charset="0"/>
                <a:cs typeface="Arial" panose="020B0604020202020204" pitchFamily="34" charset="0"/>
              </a:rPr>
              <a:t>self</a:t>
            </a:r>
            <a:r>
              <a:rPr lang="es-ES" sz="900" dirty="0">
                <a:latin typeface="Arial" panose="020B0604020202020204" pitchFamily="34" charset="0"/>
                <a:cs typeface="Arial" panose="020B0604020202020204" pitchFamily="34" charset="0"/>
              </a:rPr>
              <a:t>._Recibo}{</a:t>
            </a:r>
            <a:r>
              <a:rPr lang="es-ES" sz="900" dirty="0" err="1">
                <a:latin typeface="Arial" panose="020B0604020202020204" pitchFamily="34" charset="0"/>
                <a:cs typeface="Arial" panose="020B0604020202020204" pitchFamily="34" charset="0"/>
              </a:rPr>
              <a:t>self.Proces</a:t>
            </a:r>
            <a:r>
              <a:rPr lang="es-ES" sz="900" dirty="0">
                <a:latin typeface="Arial" panose="020B0604020202020204" pitchFamily="34" charset="0"/>
                <a:cs typeface="Arial" panose="020B0604020202020204" pitchFamily="34" charset="0"/>
              </a:rPr>
              <a:t>()}'</a:t>
            </a:r>
          </a:p>
          <a:p>
            <a:r>
              <a:rPr lang="es-ES" sz="900" dirty="0">
                <a:latin typeface="Arial" panose="020B0604020202020204" pitchFamily="34" charset="0"/>
                <a:cs typeface="Arial" panose="020B0604020202020204" pitchFamily="34" charset="0"/>
              </a:rPr>
              <a:t/>
            </a:r>
            <a:br>
              <a:rPr lang="es-ES" sz="900" dirty="0">
                <a:latin typeface="Arial" panose="020B0604020202020204" pitchFamily="34" charset="0"/>
                <a:cs typeface="Arial" panose="020B0604020202020204" pitchFamily="34" charset="0"/>
              </a:rPr>
            </a:br>
            <a:r>
              <a:rPr lang="es-ES" sz="900" dirty="0" err="1">
                <a:latin typeface="Arial" panose="020B0604020202020204" pitchFamily="34" charset="0"/>
                <a:cs typeface="Arial" panose="020B0604020202020204" pitchFamily="34" charset="0"/>
              </a:rPr>
              <a:t>Prt</a:t>
            </a:r>
            <a:r>
              <a:rPr lang="es-ES" sz="900" dirty="0">
                <a:latin typeface="Arial" panose="020B0604020202020204" pitchFamily="34" charset="0"/>
                <a:cs typeface="Arial" panose="020B0604020202020204" pitchFamily="34" charset="0"/>
              </a:rPr>
              <a:t> = </a:t>
            </a:r>
            <a:r>
              <a:rPr lang="es-ES" sz="900" dirty="0" err="1">
                <a:latin typeface="Arial" panose="020B0604020202020204" pitchFamily="34" charset="0"/>
                <a:cs typeface="Arial" panose="020B0604020202020204" pitchFamily="34" charset="0"/>
              </a:rPr>
              <a:t>PedidoF</a:t>
            </a:r>
            <a:r>
              <a:rPr lang="es-ES" sz="900" dirty="0">
                <a:latin typeface="Arial" panose="020B0604020202020204" pitchFamily="34" charset="0"/>
                <a:cs typeface="Arial" panose="020B0604020202020204" pitchFamily="34" charset="0"/>
              </a:rPr>
              <a:t>("Pizza", "150", "Familiar", "Ciudad </a:t>
            </a:r>
            <a:r>
              <a:rPr lang="es-ES" sz="900" dirty="0" err="1">
                <a:latin typeface="Arial" panose="020B0604020202020204" pitchFamily="34" charset="0"/>
                <a:cs typeface="Arial" panose="020B0604020202020204" pitchFamily="34" charset="0"/>
              </a:rPr>
              <a:t>Satelite</a:t>
            </a:r>
            <a:r>
              <a:rPr lang="es-ES" sz="900" dirty="0">
                <a:latin typeface="Arial" panose="020B0604020202020204" pitchFamily="34" charset="0"/>
                <a:cs typeface="Arial" panose="020B0604020202020204" pitchFamily="34" charset="0"/>
              </a:rPr>
              <a:t>", "Si")</a:t>
            </a:r>
          </a:p>
          <a:p>
            <a:r>
              <a:rPr lang="es-ES" sz="900" dirty="0" err="1">
                <a:latin typeface="Arial" panose="020B0604020202020204" pitchFamily="34" charset="0"/>
                <a:cs typeface="Arial" panose="020B0604020202020204" pitchFamily="34" charset="0"/>
              </a:rPr>
              <a:t>print</a:t>
            </a:r>
            <a:r>
              <a:rPr lang="es-ES" sz="900" dirty="0">
                <a:latin typeface="Arial" panose="020B0604020202020204" pitchFamily="34" charset="0"/>
                <a:cs typeface="Arial" panose="020B0604020202020204" pitchFamily="34" charset="0"/>
              </a:rPr>
              <a:t>(</a:t>
            </a:r>
            <a:r>
              <a:rPr lang="es-ES" sz="900" dirty="0" err="1">
                <a:latin typeface="Arial" panose="020B0604020202020204" pitchFamily="34" charset="0"/>
                <a:cs typeface="Arial" panose="020B0604020202020204" pitchFamily="34" charset="0"/>
              </a:rPr>
              <a:t>Prt</a:t>
            </a:r>
            <a:r>
              <a:rPr lang="es-ES" sz="9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06809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b="4861"/>
          <a:stretch/>
        </p:blipFill>
        <p:spPr>
          <a:xfrm>
            <a:off x="825500" y="825500"/>
            <a:ext cx="10528300" cy="5321300"/>
          </a:xfrm>
          <a:prstGeom prst="rect">
            <a:avLst/>
          </a:prstGeom>
        </p:spPr>
      </p:pic>
    </p:spTree>
    <p:extLst>
      <p:ext uri="{BB962C8B-B14F-4D97-AF65-F5344CB8AC3E}">
        <p14:creationId xmlns:p14="http://schemas.microsoft.com/office/powerpoint/2010/main" val="31512579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908571" y="711285"/>
            <a:ext cx="4044697" cy="507831"/>
          </a:xfrm>
          <a:prstGeom prst="rect">
            <a:avLst/>
          </a:prstGeom>
        </p:spPr>
        <p:txBody>
          <a:bodyPr wrap="none">
            <a:spAutoFit/>
          </a:bodyPr>
          <a:lstStyle/>
          <a:p>
            <a:pPr>
              <a:lnSpc>
                <a:spcPct val="150000"/>
              </a:lnSpc>
            </a:pPr>
            <a:r>
              <a:rPr lang="es-ES" dirty="0" smtClean="0">
                <a:latin typeface="Arial" panose="020B0604020202020204" pitchFamily="34" charset="0"/>
                <a:cs typeface="Arial" panose="020B0604020202020204" pitchFamily="34" charset="0"/>
              </a:rPr>
              <a:t>ENLACE DE DRIVE PARA EL VIDEO</a:t>
            </a:r>
            <a:endParaRPr lang="es-ES" dirty="0">
              <a:latin typeface="Arial" panose="020B0604020202020204" pitchFamily="34" charset="0"/>
              <a:cs typeface="Arial" panose="020B0604020202020204" pitchFamily="34" charset="0"/>
            </a:endParaRPr>
          </a:p>
        </p:txBody>
      </p:sp>
      <p:sp>
        <p:nvSpPr>
          <p:cNvPr id="2" name="Rectángulo 1"/>
          <p:cNvSpPr/>
          <p:nvPr/>
        </p:nvSpPr>
        <p:spPr>
          <a:xfrm>
            <a:off x="1968500" y="1607235"/>
            <a:ext cx="10896600" cy="646331"/>
          </a:xfrm>
          <a:prstGeom prst="rect">
            <a:avLst/>
          </a:prstGeom>
        </p:spPr>
        <p:txBody>
          <a:bodyPr wrap="square">
            <a:spAutoFit/>
          </a:bodyPr>
          <a:lstStyle/>
          <a:p>
            <a:r>
              <a:rPr lang="es-ES" dirty="0">
                <a:hlinkClick r:id="rId2"/>
              </a:rPr>
              <a:t>https://</a:t>
            </a:r>
            <a:r>
              <a:rPr lang="es-ES" dirty="0" smtClean="0">
                <a:hlinkClick r:id="rId2"/>
              </a:rPr>
              <a:t>drive.google.com/file/d/1vP9cZ-zDE-l5Ade5goPCxXKVA58Sa-QD/view?usp=sharing</a:t>
            </a:r>
            <a:endParaRPr lang="es-ES" dirty="0" smtClean="0"/>
          </a:p>
          <a:p>
            <a:endParaRPr lang="es-ES" dirty="0"/>
          </a:p>
        </p:txBody>
      </p:sp>
    </p:spTree>
    <p:extLst>
      <p:ext uri="{BB962C8B-B14F-4D97-AF65-F5344CB8AC3E}">
        <p14:creationId xmlns:p14="http://schemas.microsoft.com/office/powerpoint/2010/main" val="3175621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91849" y="1490781"/>
            <a:ext cx="10919579" cy="5457371"/>
          </a:xfrm>
        </p:spPr>
        <p:txBody>
          <a:bodyPr>
            <a:normAutofit/>
          </a:bodyPr>
          <a:lstStyle/>
          <a:p>
            <a:pPr marL="0" indent="0">
              <a:lnSpc>
                <a:spcPct val="150000"/>
              </a:lnSpc>
              <a:buNone/>
            </a:pPr>
            <a:r>
              <a:rPr lang="es-ES" sz="1600" dirty="0" smtClean="0">
                <a:latin typeface="Arial" panose="020B0604020202020204" pitchFamily="34" charset="0"/>
                <a:cs typeface="Arial" panose="020B0604020202020204" pitchFamily="34" charset="0"/>
              </a:rPr>
              <a:t>- MPU</a:t>
            </a:r>
            <a:r>
              <a:rPr lang="es-ES" sz="1600" dirty="0">
                <a:latin typeface="Arial" panose="020B0604020202020204" pitchFamily="34" charset="0"/>
                <a:cs typeface="Arial" panose="020B0604020202020204" pitchFamily="34" charset="0"/>
              </a:rPr>
              <a:t>, el microprocesador es el circuito integrado central más complejo de un sistema informático; a modo de ilustración, se le suele llamar por analogía el «cerebro» </a:t>
            </a:r>
            <a:r>
              <a:rPr lang="es-ES" sz="1600" dirty="0" smtClean="0">
                <a:latin typeface="Arial" panose="020B0604020202020204" pitchFamily="34" charset="0"/>
                <a:cs typeface="Arial" panose="020B0604020202020204" pitchFamily="34" charset="0"/>
              </a:rPr>
              <a:t>de un</a:t>
            </a:r>
            <a:r>
              <a:rPr lang="es-ES" sz="1600" dirty="0">
                <a:latin typeface="Arial" panose="020B0604020202020204" pitchFamily="34" charset="0"/>
                <a:cs typeface="Arial" panose="020B0604020202020204" pitchFamily="34" charset="0"/>
              </a:rPr>
              <a:t> ordenador.​</a:t>
            </a:r>
          </a:p>
          <a:p>
            <a:pPr marL="0" indent="0">
              <a:lnSpc>
                <a:spcPct val="150000"/>
              </a:lnSpc>
              <a:buNone/>
            </a:pPr>
            <a:r>
              <a:rPr lang="es-ES" sz="1600" dirty="0">
                <a:latin typeface="Arial" panose="020B0604020202020204" pitchFamily="34" charset="0"/>
                <a:cs typeface="Arial" panose="020B0604020202020204" pitchFamily="34" charset="0"/>
              </a:rPr>
              <a:t>Es el encargado de ejecutar todos los programas, desde el sistema operativo hasta las aplicaciones de usuario; solo ejecuta instrucciones en lenguaje binario, realizando operaciones aritméticas y lógicas simples, tales como sumar, restar, multiplicar, dividir, las lógicas binarias y accesos a memoria. Entre sus componentes, puede contener una o más unidades centrales de procesamiento (CPU) constituidas, esencialmente, por registros, una unidad de control, una unidad aritmético lógica (ALU) y una unidad de cálculo en coma flotante (conocida antiguamente como coprocesador matemático</a:t>
            </a:r>
            <a:r>
              <a:rPr lang="es-ES" sz="1600" dirty="0" smtClean="0">
                <a:latin typeface="Arial" panose="020B0604020202020204" pitchFamily="34" charset="0"/>
                <a:cs typeface="Arial" panose="020B0604020202020204" pitchFamily="34" charset="0"/>
              </a:rPr>
              <a:t>).</a:t>
            </a:r>
          </a:p>
          <a:p>
            <a:pPr marL="0" indent="0">
              <a:lnSpc>
                <a:spcPct val="150000"/>
              </a:lnSpc>
              <a:buNone/>
            </a:pPr>
            <a:endParaRPr lang="es-ES" sz="1700" dirty="0">
              <a:latin typeface="Arial" panose="020B0604020202020204" pitchFamily="34" charset="0"/>
              <a:cs typeface="Arial" panose="020B0604020202020204" pitchFamily="34" charset="0"/>
            </a:endParaRPr>
          </a:p>
          <a:p>
            <a:pPr marL="0" indent="0">
              <a:lnSpc>
                <a:spcPct val="150000"/>
              </a:lnSpc>
              <a:buNone/>
            </a:pP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27198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91849" y="478971"/>
            <a:ext cx="10919579" cy="6379030"/>
          </a:xfrm>
        </p:spPr>
        <p:txBody>
          <a:bodyPr>
            <a:normAutofit/>
          </a:bodyPr>
          <a:lstStyle/>
          <a:p>
            <a:pPr marL="0" indent="0" algn="ctr">
              <a:lnSpc>
                <a:spcPct val="150000"/>
              </a:lnSpc>
              <a:buNone/>
            </a:pPr>
            <a:endParaRPr lang="es-ES" dirty="0" smtClean="0"/>
          </a:p>
          <a:p>
            <a:pPr marL="0" indent="0">
              <a:lnSpc>
                <a:spcPct val="150000"/>
              </a:lnSpc>
              <a:buNone/>
            </a:pPr>
            <a:r>
              <a:rPr lang="es-ES" sz="1600" b="1" dirty="0" smtClean="0">
                <a:latin typeface="Arial" panose="020B0604020202020204" pitchFamily="34" charset="0"/>
                <a:cs typeface="Arial" panose="020B0604020202020204" pitchFamily="34" charset="0"/>
              </a:rPr>
              <a:t>- Abstracción,</a:t>
            </a:r>
            <a:r>
              <a:rPr lang="es-ES" sz="1600" b="1" dirty="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puede definirse como las características especificas de un objeto, aquellas que lo distinguen de los demás tipos de objetos y que</a:t>
            </a:r>
            <a:r>
              <a:rPr lang="es-ES" sz="1600" b="1" dirty="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logran definir límites conceptuales respecto a quien está haciendo dicha abstracción del objeto.</a:t>
            </a:r>
            <a:endParaRPr lang="es-ES" sz="1600" dirty="0" smtClean="0">
              <a:latin typeface="Arial" panose="020B0604020202020204" pitchFamily="34" charset="0"/>
              <a:cs typeface="Arial" panose="020B0604020202020204" pitchFamily="34" charset="0"/>
            </a:endParaRPr>
          </a:p>
          <a:p>
            <a:pPr marL="0" indent="0">
              <a:lnSpc>
                <a:spcPct val="150000"/>
              </a:lnSpc>
              <a:buNone/>
            </a:pPr>
            <a:r>
              <a:rPr lang="es-ES" sz="1600" b="1" dirty="0" smtClean="0">
                <a:latin typeface="Arial" panose="020B0604020202020204" pitchFamily="34" charset="0"/>
                <a:cs typeface="Arial" panose="020B0604020202020204" pitchFamily="34" charset="0"/>
              </a:rPr>
              <a:t>- Encapsulamiento, </a:t>
            </a:r>
            <a:r>
              <a:rPr lang="es-ES" sz="1600" dirty="0">
                <a:latin typeface="Arial" panose="020B0604020202020204" pitchFamily="34" charset="0"/>
                <a:cs typeface="Arial" panose="020B0604020202020204" pitchFamily="34" charset="0"/>
              </a:rPr>
              <a:t>es un principio por el cual, toda persona que use una clase (mediante la instanciación) no va a tener la oportunidad de cambiar los atributos de la clase. Esto significa, por tanto, que las propiedades de la misma estarán ocultas.</a:t>
            </a:r>
            <a:endParaRPr lang="es-ES" sz="1600" b="1" dirty="0">
              <a:latin typeface="Arial" panose="020B0604020202020204" pitchFamily="34" charset="0"/>
              <a:cs typeface="Arial" panose="020B0604020202020204" pitchFamily="34" charset="0"/>
            </a:endParaRPr>
          </a:p>
          <a:p>
            <a:pPr marL="0" indent="0">
              <a:lnSpc>
                <a:spcPct val="150000"/>
              </a:lnSpc>
              <a:buNone/>
            </a:pPr>
            <a:r>
              <a:rPr lang="es-ES" sz="1600" b="1" dirty="0" smtClean="0">
                <a:latin typeface="Arial" panose="020B0604020202020204" pitchFamily="34" charset="0"/>
                <a:cs typeface="Arial" panose="020B0604020202020204" pitchFamily="34" charset="0"/>
              </a:rPr>
              <a:t>- Herencia, </a:t>
            </a:r>
            <a:r>
              <a:rPr lang="es-ES" sz="1600" dirty="0">
                <a:latin typeface="Arial" panose="020B0604020202020204" pitchFamily="34" charset="0"/>
                <a:cs typeface="Arial" panose="020B0604020202020204" pitchFamily="34" charset="0"/>
              </a:rPr>
              <a:t>es un concepto de la programación orientada a objetos. El </a:t>
            </a:r>
            <a:r>
              <a:rPr lang="es-ES" sz="1600" b="1" dirty="0">
                <a:latin typeface="Arial" panose="020B0604020202020204" pitchFamily="34" charset="0"/>
                <a:cs typeface="Arial" panose="020B0604020202020204" pitchFamily="34" charset="0"/>
              </a:rPr>
              <a:t>cual es</a:t>
            </a:r>
            <a:r>
              <a:rPr lang="es-ES" sz="1600" dirty="0">
                <a:latin typeface="Arial" panose="020B0604020202020204" pitchFamily="34" charset="0"/>
                <a:cs typeface="Arial" panose="020B0604020202020204" pitchFamily="34" charset="0"/>
              </a:rPr>
              <a:t> un mecanismo que permite derivar una clase a otra clase. En otras palabras, tendremos unas clases que serán hijos, y otras clases que serán padres.</a:t>
            </a:r>
            <a:endParaRPr lang="es-ES" sz="1600" b="1" dirty="0">
              <a:latin typeface="Arial" panose="020B0604020202020204" pitchFamily="34" charset="0"/>
              <a:cs typeface="Arial" panose="020B0604020202020204" pitchFamily="34" charset="0"/>
            </a:endParaRPr>
          </a:p>
          <a:p>
            <a:pPr marL="0" indent="0">
              <a:lnSpc>
                <a:spcPct val="150000"/>
              </a:lnSpc>
              <a:buNone/>
            </a:pPr>
            <a:r>
              <a:rPr lang="es-ES" sz="1600" b="1" dirty="0" smtClean="0">
                <a:latin typeface="Arial" panose="020B0604020202020204" pitchFamily="34" charset="0"/>
                <a:cs typeface="Arial" panose="020B0604020202020204" pitchFamily="34" charset="0"/>
              </a:rPr>
              <a:t>- Polimorfismo, </a:t>
            </a:r>
            <a:r>
              <a:rPr lang="es-ES" sz="1600" dirty="0">
                <a:latin typeface="Arial" panose="020B0604020202020204" pitchFamily="34" charset="0"/>
                <a:cs typeface="Arial" panose="020B0604020202020204" pitchFamily="34" charset="0"/>
              </a:rPr>
              <a:t>es la capacidad que tienen ciertos lenguajes para hacer que, al enviar el mismo mensaje (o, en otras palabras, invocar al mismo método) desde distintos objetos, cada uno de esos objetos pueda responder a ese mensaje (o a esa invocación) de forma distinta.</a:t>
            </a:r>
            <a:endParaRPr lang="es-ES" sz="1600" b="1" dirty="0">
              <a:latin typeface="Arial" panose="020B0604020202020204" pitchFamily="34" charset="0"/>
              <a:cs typeface="Arial" panose="020B0604020202020204" pitchFamily="34" charset="0"/>
            </a:endParaRPr>
          </a:p>
          <a:p>
            <a:pPr marL="0" indent="0">
              <a:lnSpc>
                <a:spcPct val="150000"/>
              </a:lnSpc>
              <a:buNone/>
            </a:pPr>
            <a:endParaRPr lang="es-ES" dirty="0"/>
          </a:p>
          <a:p>
            <a:pPr marL="0" indent="0">
              <a:lnSpc>
                <a:spcPct val="150000"/>
              </a:lnSpc>
              <a:buNone/>
            </a:pPr>
            <a:endParaRPr lang="es-ES" dirty="0">
              <a:latin typeface="Arial" panose="020B0604020202020204" pitchFamily="34" charset="0"/>
              <a:cs typeface="Arial" panose="020B0604020202020204" pitchFamily="34" charset="0"/>
            </a:endParaRPr>
          </a:p>
        </p:txBody>
      </p:sp>
      <p:sp>
        <p:nvSpPr>
          <p:cNvPr id="2" name="Rectángulo 1"/>
          <p:cNvSpPr/>
          <p:nvPr/>
        </p:nvSpPr>
        <p:spPr>
          <a:xfrm>
            <a:off x="621695" y="711201"/>
            <a:ext cx="11059885" cy="430887"/>
          </a:xfrm>
          <a:prstGeom prst="rect">
            <a:avLst/>
          </a:prstGeom>
        </p:spPr>
        <p:txBody>
          <a:bodyPr wrap="square">
            <a:spAutoFit/>
          </a:bodyPr>
          <a:lstStyle/>
          <a:p>
            <a:r>
              <a:rPr lang="es-ES" sz="2200" b="1" dirty="0">
                <a:latin typeface="Arial" panose="020B0604020202020204" pitchFamily="34" charset="0"/>
                <a:cs typeface="Arial" panose="020B0604020202020204" pitchFamily="34" charset="0"/>
              </a:rPr>
              <a:t>5</a:t>
            </a:r>
            <a:r>
              <a:rPr lang="es-ES" sz="2200" b="1" dirty="0" smtClean="0">
                <a:latin typeface="Arial" panose="020B0604020202020204" pitchFamily="34" charset="0"/>
                <a:cs typeface="Arial" panose="020B0604020202020204" pitchFamily="34" charset="0"/>
              </a:rPr>
              <a:t>. ¿Cuáles son los pilares de POO?.</a:t>
            </a:r>
          </a:p>
        </p:txBody>
      </p:sp>
    </p:spTree>
    <p:extLst>
      <p:ext uri="{BB962C8B-B14F-4D97-AF65-F5344CB8AC3E}">
        <p14:creationId xmlns:p14="http://schemas.microsoft.com/office/powerpoint/2010/main" val="648955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91849" y="478971"/>
            <a:ext cx="10919579" cy="6379030"/>
          </a:xfrm>
        </p:spPr>
        <p:txBody>
          <a:bodyPr>
            <a:normAutofit/>
          </a:bodyPr>
          <a:lstStyle/>
          <a:p>
            <a:pPr marL="0" indent="0">
              <a:lnSpc>
                <a:spcPct val="150000"/>
              </a:lnSpc>
              <a:buNone/>
            </a:pPr>
            <a:endParaRPr lang="es-ES" sz="1700" dirty="0">
              <a:latin typeface="Arial" panose="020B0604020202020204" pitchFamily="34" charset="0"/>
              <a:cs typeface="Arial" panose="020B0604020202020204" pitchFamily="34" charset="0"/>
            </a:endParaRPr>
          </a:p>
          <a:p>
            <a:pPr marL="0" indent="0">
              <a:lnSpc>
                <a:spcPct val="150000"/>
              </a:lnSpc>
              <a:buNone/>
            </a:pPr>
            <a:endParaRPr lang="es-ES" dirty="0">
              <a:latin typeface="Arial" panose="020B0604020202020204" pitchFamily="34" charset="0"/>
              <a:cs typeface="Arial" panose="020B0604020202020204" pitchFamily="34" charset="0"/>
            </a:endParaRPr>
          </a:p>
        </p:txBody>
      </p:sp>
      <p:sp>
        <p:nvSpPr>
          <p:cNvPr id="2" name="Rectángulo 1"/>
          <p:cNvSpPr/>
          <p:nvPr/>
        </p:nvSpPr>
        <p:spPr>
          <a:xfrm>
            <a:off x="621695" y="711201"/>
            <a:ext cx="11059885" cy="769441"/>
          </a:xfrm>
          <a:prstGeom prst="rect">
            <a:avLst/>
          </a:prstGeom>
        </p:spPr>
        <p:txBody>
          <a:bodyPr wrap="square">
            <a:spAutoFit/>
          </a:bodyPr>
          <a:lstStyle/>
          <a:p>
            <a:r>
              <a:rPr lang="es-ES" sz="2200" b="1" dirty="0" smtClean="0">
                <a:latin typeface="Arial" panose="020B0604020202020204" pitchFamily="34" charset="0"/>
                <a:cs typeface="Arial" panose="020B0604020202020204" pitchFamily="34" charset="0"/>
              </a:rPr>
              <a:t>6. ¿Mencione los componentes en lo que se basa POO?. Y explicar cada una de ellas.</a:t>
            </a:r>
          </a:p>
        </p:txBody>
      </p:sp>
      <p:sp>
        <p:nvSpPr>
          <p:cNvPr id="4" name="Rectángulo 3"/>
          <p:cNvSpPr/>
          <p:nvPr/>
        </p:nvSpPr>
        <p:spPr>
          <a:xfrm>
            <a:off x="794880" y="1609430"/>
            <a:ext cx="10499892" cy="3046988"/>
          </a:xfrm>
          <a:prstGeom prst="rect">
            <a:avLst/>
          </a:prstGeom>
        </p:spPr>
        <p:txBody>
          <a:bodyPr wrap="square">
            <a:spAutoFit/>
          </a:bodyPr>
          <a:lstStyle/>
          <a:p>
            <a:pPr>
              <a:lnSpc>
                <a:spcPct val="150000"/>
              </a:lnSpc>
            </a:pPr>
            <a:r>
              <a:rPr lang="es-ES" sz="1600" dirty="0">
                <a:solidFill>
                  <a:srgbClr val="212121"/>
                </a:solidFill>
                <a:latin typeface="Arial" panose="020B0604020202020204" pitchFamily="34" charset="0"/>
                <a:cs typeface="Arial" panose="020B0604020202020204" pitchFamily="34" charset="0"/>
              </a:rPr>
              <a:t>Los componentes en los que se basa POO son 3 fundamentales: métodos, eventos y atributos.</a:t>
            </a:r>
          </a:p>
          <a:p>
            <a:pPr>
              <a:lnSpc>
                <a:spcPct val="150000"/>
              </a:lnSpc>
            </a:pPr>
            <a:r>
              <a:rPr lang="es-ES" sz="1600" b="1" dirty="0">
                <a:solidFill>
                  <a:srgbClr val="212121"/>
                </a:solidFill>
                <a:latin typeface="Arial" panose="020B0604020202020204" pitchFamily="34" charset="0"/>
                <a:cs typeface="Arial" panose="020B0604020202020204" pitchFamily="34" charset="0"/>
              </a:rPr>
              <a:t>- Métodos, </a:t>
            </a:r>
            <a:r>
              <a:rPr lang="es-ES" sz="1600" dirty="0">
                <a:solidFill>
                  <a:srgbClr val="212121"/>
                </a:solidFill>
                <a:latin typeface="Arial" panose="020B0604020202020204" pitchFamily="34" charset="0"/>
                <a:cs typeface="Arial" panose="020B0604020202020204" pitchFamily="34" charset="0"/>
              </a:rPr>
              <a:t>son aquellas funciones que permite efectuar el objeto y que nos rinden algún tipo de servicio durante el transcurso del programa.</a:t>
            </a:r>
          </a:p>
          <a:p>
            <a:pPr>
              <a:lnSpc>
                <a:spcPct val="150000"/>
              </a:lnSpc>
            </a:pPr>
            <a:r>
              <a:rPr lang="es-ES" sz="1600" dirty="0">
                <a:solidFill>
                  <a:srgbClr val="212121"/>
                </a:solidFill>
                <a:latin typeface="Arial" panose="020B0604020202020204" pitchFamily="34" charset="0"/>
                <a:cs typeface="Arial" panose="020B0604020202020204" pitchFamily="34" charset="0"/>
              </a:rPr>
              <a:t>Determinan a su vez como va a responder el objeto cuando recibe un mensaje.</a:t>
            </a:r>
          </a:p>
          <a:p>
            <a:pPr>
              <a:lnSpc>
                <a:spcPct val="150000"/>
              </a:lnSpc>
            </a:pPr>
            <a:r>
              <a:rPr lang="es-ES" sz="1600" b="1" dirty="0" smtClean="0">
                <a:solidFill>
                  <a:srgbClr val="212121"/>
                </a:solidFill>
                <a:latin typeface="Arial" panose="020B0604020202020204" pitchFamily="34" charset="0"/>
                <a:cs typeface="Arial" panose="020B0604020202020204" pitchFamily="34" charset="0"/>
              </a:rPr>
              <a:t>- Eventos</a:t>
            </a:r>
            <a:r>
              <a:rPr lang="es-ES" sz="1600" b="1" dirty="0">
                <a:solidFill>
                  <a:srgbClr val="212121"/>
                </a:solidFill>
                <a:latin typeface="Arial" panose="020B0604020202020204" pitchFamily="34" charset="0"/>
                <a:cs typeface="Arial" panose="020B0604020202020204" pitchFamily="34" charset="0"/>
              </a:rPr>
              <a:t>, </a:t>
            </a:r>
            <a:r>
              <a:rPr lang="es-ES" sz="1600" dirty="0">
                <a:solidFill>
                  <a:srgbClr val="212121"/>
                </a:solidFill>
                <a:latin typeface="Arial" panose="020B0604020202020204" pitchFamily="34" charset="0"/>
                <a:cs typeface="Arial" panose="020B0604020202020204" pitchFamily="34" charset="0"/>
              </a:rPr>
              <a:t>son aquellas acciones mediante las cuales el objeto reconoce que se está interactuando con él.</a:t>
            </a:r>
          </a:p>
          <a:p>
            <a:pPr>
              <a:lnSpc>
                <a:spcPct val="150000"/>
              </a:lnSpc>
            </a:pPr>
            <a:r>
              <a:rPr lang="es-ES" sz="1600" dirty="0">
                <a:solidFill>
                  <a:srgbClr val="212121"/>
                </a:solidFill>
                <a:latin typeface="Arial" panose="020B0604020202020204" pitchFamily="34" charset="0"/>
                <a:cs typeface="Arial" panose="020B0604020202020204" pitchFamily="34" charset="0"/>
              </a:rPr>
              <a:t>De esta forma el objeto se activa y responde al evento según lo programado en su código.</a:t>
            </a:r>
          </a:p>
          <a:p>
            <a:pPr>
              <a:lnSpc>
                <a:spcPct val="150000"/>
              </a:lnSpc>
            </a:pPr>
            <a:r>
              <a:rPr lang="es-ES" sz="1600" b="1" dirty="0" smtClean="0">
                <a:solidFill>
                  <a:srgbClr val="212121"/>
                </a:solidFill>
                <a:latin typeface="Arial" panose="020B0604020202020204" pitchFamily="34" charset="0"/>
                <a:cs typeface="Arial" panose="020B0604020202020204" pitchFamily="34" charset="0"/>
              </a:rPr>
              <a:t>- Atributos</a:t>
            </a:r>
            <a:r>
              <a:rPr lang="es-ES" sz="1600" b="1" dirty="0">
                <a:solidFill>
                  <a:srgbClr val="212121"/>
                </a:solidFill>
                <a:latin typeface="Arial" panose="020B0604020202020204" pitchFamily="34" charset="0"/>
                <a:cs typeface="Arial" panose="020B0604020202020204" pitchFamily="34" charset="0"/>
              </a:rPr>
              <a:t>, </a:t>
            </a:r>
            <a:r>
              <a:rPr lang="es-ES" sz="1600" dirty="0">
                <a:solidFill>
                  <a:srgbClr val="212121"/>
                </a:solidFill>
                <a:latin typeface="Arial" panose="020B0604020202020204" pitchFamily="34" charset="0"/>
                <a:cs typeface="Arial" panose="020B0604020202020204" pitchFamily="34" charset="0"/>
              </a:rPr>
              <a:t>características que aplican al objeto solo en el caso en que el sea visible en pantalla por el usuario; entonces sus atributos son el aspecto que refleja, tanto en color, tamaño, posición, si está o no habilitado.</a:t>
            </a:r>
            <a:endParaRPr lang="es-ES" sz="1600" b="0" i="0" dirty="0">
              <a:solidFill>
                <a:srgbClr val="21212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3392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91847" y="711201"/>
            <a:ext cx="10919579" cy="6379030"/>
          </a:xfrm>
        </p:spPr>
        <p:txBody>
          <a:bodyPr>
            <a:normAutofit/>
          </a:bodyPr>
          <a:lstStyle/>
          <a:p>
            <a:pPr marL="0" indent="0">
              <a:lnSpc>
                <a:spcPct val="150000"/>
              </a:lnSpc>
              <a:buNone/>
            </a:pPr>
            <a:endParaRPr lang="es-ES" sz="1700" dirty="0">
              <a:latin typeface="Arial" panose="020B0604020202020204" pitchFamily="34" charset="0"/>
              <a:cs typeface="Arial" panose="020B0604020202020204" pitchFamily="34" charset="0"/>
            </a:endParaRPr>
          </a:p>
          <a:p>
            <a:pPr marL="0" indent="0">
              <a:lnSpc>
                <a:spcPct val="150000"/>
              </a:lnSpc>
              <a:buNone/>
            </a:pPr>
            <a:r>
              <a:rPr lang="es-ES" sz="1600" b="1" dirty="0">
                <a:latin typeface="Arial" panose="020B0604020202020204" pitchFamily="34" charset="0"/>
                <a:cs typeface="Arial" panose="020B0604020202020204" pitchFamily="34" charset="0"/>
              </a:rPr>
              <a:t>- </a:t>
            </a:r>
            <a:r>
              <a:rPr lang="es-ES" sz="1600" b="1" dirty="0" smtClean="0">
                <a:latin typeface="Arial" panose="020B0604020202020204" pitchFamily="34" charset="0"/>
                <a:cs typeface="Arial" panose="020B0604020202020204" pitchFamily="34" charset="0"/>
              </a:rPr>
              <a:t>Multiplataforma,</a:t>
            </a:r>
            <a:r>
              <a:rPr lang="es-ES" sz="1600" dirty="0" smtClean="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es un término utilizado frecuentemente en informática para indicar la capacidad o características de poder funcionar o mantener una interoperabilidad de forma similar en diferentes sistemas operativos o plataformas. Por ejemplo la posibilidad de utilizar un programa o software determinado en sistemas Windows y Linux</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a:p>
            <a:pPr marL="0" indent="0">
              <a:lnSpc>
                <a:spcPct val="150000"/>
              </a:lnSpc>
              <a:buNone/>
            </a:pPr>
            <a:r>
              <a:rPr lang="es-ES" sz="1600" b="1" dirty="0">
                <a:latin typeface="Arial" panose="020B0604020202020204" pitchFamily="34" charset="0"/>
                <a:cs typeface="Arial" panose="020B0604020202020204" pitchFamily="34" charset="0"/>
              </a:rPr>
              <a:t>- Multiparadigma, </a:t>
            </a:r>
            <a:r>
              <a:rPr lang="es-ES" sz="1600" dirty="0">
                <a:latin typeface="Arial" panose="020B0604020202020204" pitchFamily="34" charset="0"/>
                <a:cs typeface="Arial" panose="020B0604020202020204" pitchFamily="34" charset="0"/>
              </a:rPr>
              <a:t>la programación multiparadigma es una práctica que emerge como resultado de la existencia de los paradigmas orientado a objetos, procedural, declarativo y funcional buscando mejorar la producción en el desarrollo de proyectos.</a:t>
            </a:r>
          </a:p>
          <a:p>
            <a:pPr marL="0" indent="0">
              <a:lnSpc>
                <a:spcPct val="150000"/>
              </a:lnSpc>
              <a:buNone/>
            </a:pPr>
            <a:r>
              <a:rPr lang="es-ES" sz="1600" b="1" dirty="0">
                <a:latin typeface="Arial" panose="020B0604020202020204" pitchFamily="34" charset="0"/>
                <a:cs typeface="Arial" panose="020B0604020202020204" pitchFamily="34" charset="0"/>
              </a:rPr>
              <a:t>- </a:t>
            </a:r>
            <a:r>
              <a:rPr lang="es-ES" sz="1600" b="1" dirty="0" smtClean="0">
                <a:latin typeface="Arial" panose="020B0604020202020204" pitchFamily="34" charset="0"/>
                <a:cs typeface="Arial" panose="020B0604020202020204" pitchFamily="34" charset="0"/>
              </a:rPr>
              <a:t>Multipropósito</a:t>
            </a:r>
            <a:r>
              <a:rPr lang="es-ES" sz="1600" dirty="0" smtClean="0">
                <a:latin typeface="Arial" panose="020B0604020202020204" pitchFamily="34" charset="0"/>
                <a:cs typeface="Arial" panose="020B0604020202020204" pitchFamily="34" charset="0"/>
              </a:rPr>
              <a:t>, resulta </a:t>
            </a:r>
            <a:r>
              <a:rPr lang="es-ES" sz="1600" dirty="0">
                <a:latin typeface="Arial" panose="020B0604020202020204" pitchFamily="34" charset="0"/>
                <a:cs typeface="Arial" panose="020B0604020202020204" pitchFamily="34" charset="0"/>
              </a:rPr>
              <a:t>más cómodo adquirir y configurar un dispositivo que satisfaga todas sus necesidades que comprar un dispositivo para cada función. Esto resulta más evidente para el usuario doméstico.</a:t>
            </a:r>
          </a:p>
          <a:p>
            <a:pPr marL="0" indent="0">
              <a:lnSpc>
                <a:spcPct val="150000"/>
              </a:lnSpc>
              <a:buNone/>
            </a:pPr>
            <a:r>
              <a:rPr lang="es-ES" sz="1600" b="1" dirty="0">
                <a:latin typeface="Arial" panose="020B0604020202020204" pitchFamily="34" charset="0"/>
                <a:cs typeface="Arial" panose="020B0604020202020204" pitchFamily="34" charset="0"/>
              </a:rPr>
              <a:t>- Un lenguaje interpretado</a:t>
            </a:r>
            <a:r>
              <a:rPr lang="es-ES" sz="1600" dirty="0">
                <a:latin typeface="Arial" panose="020B0604020202020204" pitchFamily="34" charset="0"/>
                <a:cs typeface="Arial" panose="020B0604020202020204" pitchFamily="34" charset="0"/>
              </a:rPr>
              <a:t> es un lenguaje de programación para el que la mayoría de sus implementaciones ejecuta las instrucciones directamente, sin una previa compilación del programa a instrucciones en lenguaje máquina.</a:t>
            </a:r>
          </a:p>
          <a:p>
            <a:pPr marL="0" indent="0">
              <a:lnSpc>
                <a:spcPct val="150000"/>
              </a:lnSpc>
              <a:buNone/>
            </a:pPr>
            <a:endParaRPr lang="es-ES" dirty="0">
              <a:latin typeface="Arial" panose="020B0604020202020204" pitchFamily="34" charset="0"/>
              <a:cs typeface="Arial" panose="020B0604020202020204" pitchFamily="34" charset="0"/>
            </a:endParaRPr>
          </a:p>
        </p:txBody>
      </p:sp>
      <p:sp>
        <p:nvSpPr>
          <p:cNvPr id="2" name="Rectángulo 1"/>
          <p:cNvSpPr/>
          <p:nvPr/>
        </p:nvSpPr>
        <p:spPr>
          <a:xfrm>
            <a:off x="621695" y="711201"/>
            <a:ext cx="11059885" cy="430887"/>
          </a:xfrm>
          <a:prstGeom prst="rect">
            <a:avLst/>
          </a:prstGeom>
        </p:spPr>
        <p:txBody>
          <a:bodyPr wrap="square">
            <a:spAutoFit/>
          </a:bodyPr>
          <a:lstStyle/>
          <a:p>
            <a:r>
              <a:rPr lang="es-ES" sz="2200" b="1" dirty="0" smtClean="0">
                <a:latin typeface="Arial" panose="020B0604020202020204" pitchFamily="34" charset="0"/>
                <a:cs typeface="Arial" panose="020B0604020202020204" pitchFamily="34" charset="0"/>
              </a:rPr>
              <a:t>7. Defina los siguientes: </a:t>
            </a:r>
          </a:p>
        </p:txBody>
      </p:sp>
    </p:spTree>
    <p:extLst>
      <p:ext uri="{BB962C8B-B14F-4D97-AF65-F5344CB8AC3E}">
        <p14:creationId xmlns:p14="http://schemas.microsoft.com/office/powerpoint/2010/main" val="2204639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91847" y="800943"/>
            <a:ext cx="10919579" cy="6379030"/>
          </a:xfrm>
        </p:spPr>
        <p:txBody>
          <a:bodyPr>
            <a:normAutofit/>
          </a:bodyPr>
          <a:lstStyle/>
          <a:p>
            <a:pPr marL="0" indent="0">
              <a:lnSpc>
                <a:spcPct val="150000"/>
              </a:lnSpc>
              <a:buNone/>
            </a:pPr>
            <a:endParaRPr lang="es-ES" sz="1700" dirty="0">
              <a:latin typeface="Arial" panose="020B0604020202020204" pitchFamily="34" charset="0"/>
              <a:cs typeface="Arial" panose="020B0604020202020204" pitchFamily="34" charset="0"/>
            </a:endParaRPr>
          </a:p>
          <a:p>
            <a:pPr marL="0" indent="0">
              <a:lnSpc>
                <a:spcPct val="150000"/>
              </a:lnSpc>
              <a:buNone/>
            </a:pPr>
            <a:r>
              <a:rPr lang="es-ES" sz="1600" dirty="0">
                <a:latin typeface="Arial" panose="020B0604020202020204" pitchFamily="34" charset="0"/>
                <a:cs typeface="Arial" panose="020B0604020202020204" pitchFamily="34" charset="0"/>
              </a:rPr>
              <a:t>La encapsulación consiste en denegar el acceso a los atributos y métodos internos de la clase desde el exterior. En Python no existe, pero se puede simular precediendo atributos y métodos con dos barras bajas __ como indicando que son "especiales".</a:t>
            </a:r>
          </a:p>
          <a:p>
            <a:pPr marL="0" indent="0">
              <a:lnSpc>
                <a:spcPct val="150000"/>
              </a:lnSpc>
              <a:buNone/>
            </a:pPr>
            <a:r>
              <a:rPr lang="es-ES" sz="1600" dirty="0">
                <a:latin typeface="Arial" panose="020B0604020202020204" pitchFamily="34" charset="0"/>
                <a:cs typeface="Arial" panose="020B0604020202020204" pitchFamily="34" charset="0"/>
              </a:rPr>
              <a:t>En el caso de los atributos quedarían así</a:t>
            </a:r>
            <a:r>
              <a:rPr lang="es-ES" sz="1600" dirty="0" smtClean="0">
                <a:latin typeface="Arial" panose="020B0604020202020204" pitchFamily="34" charset="0"/>
                <a:cs typeface="Arial" panose="020B0604020202020204" pitchFamily="34" charset="0"/>
              </a:rPr>
              <a:t>:                                         Y en los métodos:                     </a:t>
            </a:r>
            <a:endParaRPr lang="es-ES" sz="1600" dirty="0">
              <a:latin typeface="Arial" panose="020B0604020202020204" pitchFamily="34" charset="0"/>
              <a:cs typeface="Arial" panose="020B0604020202020204" pitchFamily="34" charset="0"/>
            </a:endParaRPr>
          </a:p>
          <a:p>
            <a:pPr marL="0" indent="0">
              <a:lnSpc>
                <a:spcPct val="150000"/>
              </a:lnSpc>
              <a:buNone/>
            </a:pPr>
            <a:endParaRPr lang="es-ES" dirty="0">
              <a:latin typeface="Arial" panose="020B0604020202020204" pitchFamily="34" charset="0"/>
              <a:cs typeface="Arial" panose="020B0604020202020204" pitchFamily="34" charset="0"/>
            </a:endParaRPr>
          </a:p>
        </p:txBody>
      </p:sp>
      <p:sp>
        <p:nvSpPr>
          <p:cNvPr id="4" name="Rectángulo 3"/>
          <p:cNvSpPr/>
          <p:nvPr/>
        </p:nvSpPr>
        <p:spPr>
          <a:xfrm>
            <a:off x="691848" y="638407"/>
            <a:ext cx="10919579" cy="769441"/>
          </a:xfrm>
          <a:prstGeom prst="rect">
            <a:avLst/>
          </a:prstGeom>
        </p:spPr>
        <p:txBody>
          <a:bodyPr wrap="square">
            <a:spAutoFit/>
          </a:bodyPr>
          <a:lstStyle/>
          <a:p>
            <a:r>
              <a:rPr lang="es-ES" sz="2200" b="1" dirty="0">
                <a:latin typeface="Arial" panose="020B0604020202020204" pitchFamily="34" charset="0"/>
                <a:cs typeface="Arial" panose="020B0604020202020204" pitchFamily="34" charset="0"/>
              </a:rPr>
              <a:t>8</a:t>
            </a:r>
            <a:r>
              <a:rPr lang="es-ES" sz="2200" b="1" dirty="0" smtClean="0">
                <a:latin typeface="Arial" panose="020B0604020202020204" pitchFamily="34" charset="0"/>
                <a:cs typeface="Arial" panose="020B0604020202020204" pitchFamily="34" charset="0"/>
              </a:rPr>
              <a:t>. Defina a que se refiere cuando se habla de encapsulación  y muestre un ejemplo (Código en Python).</a:t>
            </a:r>
          </a:p>
        </p:txBody>
      </p:sp>
      <p:pic>
        <p:nvPicPr>
          <p:cNvPr id="2" name="Imagen 1"/>
          <p:cNvPicPr>
            <a:picLocks noChangeAspect="1"/>
          </p:cNvPicPr>
          <p:nvPr/>
        </p:nvPicPr>
        <p:blipFill rotWithShape="1">
          <a:blip r:embed="rId2"/>
          <a:srcRect b="5072"/>
          <a:stretch/>
        </p:blipFill>
        <p:spPr>
          <a:xfrm>
            <a:off x="864752" y="2958781"/>
            <a:ext cx="5046651" cy="3022919"/>
          </a:xfrm>
          <a:prstGeom prst="rect">
            <a:avLst/>
          </a:prstGeom>
        </p:spPr>
      </p:pic>
      <p:pic>
        <p:nvPicPr>
          <p:cNvPr id="5" name="Imagen 4"/>
          <p:cNvPicPr>
            <a:picLocks noChangeAspect="1"/>
          </p:cNvPicPr>
          <p:nvPr/>
        </p:nvPicPr>
        <p:blipFill rotWithShape="1">
          <a:blip r:embed="rId3"/>
          <a:srcRect b="5072"/>
          <a:stretch/>
        </p:blipFill>
        <p:spPr>
          <a:xfrm>
            <a:off x="6084307" y="2958781"/>
            <a:ext cx="5256793" cy="3022920"/>
          </a:xfrm>
          <a:prstGeom prst="rect">
            <a:avLst/>
          </a:prstGeom>
        </p:spPr>
      </p:pic>
    </p:spTree>
    <p:extLst>
      <p:ext uri="{BB962C8B-B14F-4D97-AF65-F5344CB8AC3E}">
        <p14:creationId xmlns:p14="http://schemas.microsoft.com/office/powerpoint/2010/main" val="279400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4783" y="750143"/>
            <a:ext cx="4078518" cy="6379030"/>
          </a:xfrm>
        </p:spPr>
        <p:txBody>
          <a:bodyPr>
            <a:normAutofit/>
          </a:bodyPr>
          <a:lstStyle/>
          <a:p>
            <a:pPr marL="0" indent="0">
              <a:lnSpc>
                <a:spcPct val="150000"/>
              </a:lnSpc>
              <a:buNone/>
            </a:pPr>
            <a:endParaRPr lang="es-ES" sz="1700" dirty="0">
              <a:latin typeface="Arial" panose="020B0604020202020204" pitchFamily="34" charset="0"/>
              <a:cs typeface="Arial" panose="020B0604020202020204" pitchFamily="34" charset="0"/>
            </a:endParaRPr>
          </a:p>
          <a:p>
            <a:pPr marL="0" indent="0">
              <a:lnSpc>
                <a:spcPct val="150000"/>
              </a:lnSpc>
              <a:buNone/>
            </a:pPr>
            <a:r>
              <a:rPr lang="es-ES" sz="1600" dirty="0">
                <a:latin typeface="Arial" panose="020B0604020202020204" pitchFamily="34" charset="0"/>
                <a:cs typeface="Arial" panose="020B0604020202020204" pitchFamily="34" charset="0"/>
              </a:rPr>
              <a:t>¿Qué sentido tiene esto en Python? Ninguno, porque se pierde toda la gracia de lo que en esencia es el lenguaje: flexibilidad y polimorfismo sin </a:t>
            </a:r>
            <a:r>
              <a:rPr lang="es-ES" sz="1600" dirty="0" smtClean="0">
                <a:latin typeface="Arial" panose="020B0604020202020204" pitchFamily="34" charset="0"/>
                <a:cs typeface="Arial" panose="020B0604020202020204" pitchFamily="34" charset="0"/>
              </a:rPr>
              <a:t>control (Sea </a:t>
            </a:r>
            <a:r>
              <a:rPr lang="es-ES" sz="1600" dirty="0">
                <a:latin typeface="Arial" panose="020B0604020202020204" pitchFamily="34" charset="0"/>
                <a:cs typeface="Arial" panose="020B0604020202020204" pitchFamily="34" charset="0"/>
              </a:rPr>
              <a:t>como sea para acceder a esos datos se deberían crear métodos públicos que hagan de interfaz. En otros lenguajes les llamaríamos </a:t>
            </a:r>
            <a:r>
              <a:rPr lang="es-ES" sz="1600" i="1" dirty="0" err="1">
                <a:latin typeface="Arial" panose="020B0604020202020204" pitchFamily="34" charset="0"/>
                <a:cs typeface="Arial" panose="020B0604020202020204" pitchFamily="34" charset="0"/>
              </a:rPr>
              <a:t>getters</a:t>
            </a:r>
            <a:r>
              <a:rPr lang="es-ES" sz="1600" dirty="0">
                <a:latin typeface="Arial" panose="020B0604020202020204" pitchFamily="34" charset="0"/>
                <a:cs typeface="Arial" panose="020B0604020202020204" pitchFamily="34" charset="0"/>
              </a:rPr>
              <a:t> y </a:t>
            </a:r>
            <a:r>
              <a:rPr lang="es-ES" sz="1600" i="1" dirty="0" err="1">
                <a:latin typeface="Arial" panose="020B0604020202020204" pitchFamily="34" charset="0"/>
                <a:cs typeface="Arial" panose="020B0604020202020204" pitchFamily="34" charset="0"/>
              </a:rPr>
              <a:t>setters</a:t>
            </a:r>
            <a:r>
              <a:rPr lang="es-ES" sz="1600" dirty="0">
                <a:latin typeface="Arial" panose="020B0604020202020204" pitchFamily="34" charset="0"/>
                <a:cs typeface="Arial" panose="020B0604020202020204" pitchFamily="34" charset="0"/>
              </a:rPr>
              <a:t> y es lo que da lugar a las </a:t>
            </a:r>
            <a:r>
              <a:rPr lang="es-ES" sz="1600" i="1" dirty="0">
                <a:latin typeface="Arial" panose="020B0604020202020204" pitchFamily="34" charset="0"/>
                <a:cs typeface="Arial" panose="020B0604020202020204" pitchFamily="34" charset="0"/>
              </a:rPr>
              <a:t>propiedades</a:t>
            </a:r>
            <a:r>
              <a:rPr lang="es-ES" sz="1600" dirty="0">
                <a:latin typeface="Arial" panose="020B0604020202020204" pitchFamily="34" charset="0"/>
                <a:cs typeface="Arial" panose="020B0604020202020204" pitchFamily="34" charset="0"/>
              </a:rPr>
              <a:t>, que no son más que atributos protegidos con interfaces de acceso:</a:t>
            </a:r>
          </a:p>
          <a:p>
            <a:pPr marL="0" indent="0">
              <a:lnSpc>
                <a:spcPct val="150000"/>
              </a:lnSpc>
              <a:buNone/>
            </a:pPr>
            <a:endParaRPr lang="es-ES" dirty="0">
              <a:latin typeface="Arial" panose="020B0604020202020204" pitchFamily="34" charset="0"/>
              <a:cs typeface="Arial" panose="020B0604020202020204" pitchFamily="34" charset="0"/>
            </a:endParaRPr>
          </a:p>
        </p:txBody>
      </p:sp>
      <p:pic>
        <p:nvPicPr>
          <p:cNvPr id="6" name="Imagen 5"/>
          <p:cNvPicPr>
            <a:picLocks noChangeAspect="1"/>
          </p:cNvPicPr>
          <p:nvPr/>
        </p:nvPicPr>
        <p:blipFill rotWithShape="1">
          <a:blip r:embed="rId2"/>
          <a:srcRect b="5035"/>
          <a:stretch/>
        </p:blipFill>
        <p:spPr>
          <a:xfrm>
            <a:off x="4597401" y="750143"/>
            <a:ext cx="6832600" cy="5371257"/>
          </a:xfrm>
          <a:prstGeom prst="rect">
            <a:avLst/>
          </a:prstGeom>
        </p:spPr>
      </p:pic>
    </p:spTree>
    <p:extLst>
      <p:ext uri="{BB962C8B-B14F-4D97-AF65-F5344CB8AC3E}">
        <p14:creationId xmlns:p14="http://schemas.microsoft.com/office/powerpoint/2010/main" val="35513967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1121</TotalTime>
  <Words>855</Words>
  <Application>Microsoft Office PowerPoint</Application>
  <PresentationFormat>Panorámica</PresentationFormat>
  <Paragraphs>261</Paragraphs>
  <Slides>32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32</vt:i4>
      </vt:variant>
    </vt:vector>
  </HeadingPairs>
  <TitlesOfParts>
    <vt:vector size="38" baseType="lpstr">
      <vt:lpstr>Arial</vt:lpstr>
      <vt:lpstr>Consolas</vt:lpstr>
      <vt:lpstr>Garamond</vt:lpstr>
      <vt:lpstr>Wingdings</vt:lpstr>
      <vt:lpstr>Wingdings 3</vt:lpstr>
      <vt:lpstr>Orgánico</vt:lpstr>
      <vt:lpstr>UNIVERSIDAD PRIVADA FRANZ TAMAYO</vt:lpstr>
      <vt:lpstr>Manejo de conceptos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Parte practica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PRIVADA FRANZ TAMAYO</dc:title>
  <dc:creator>Cuenta Microsoft</dc:creator>
  <cp:lastModifiedBy>Cuenta Microsoft</cp:lastModifiedBy>
  <cp:revision>40</cp:revision>
  <dcterms:created xsi:type="dcterms:W3CDTF">2022-04-05T00:26:35Z</dcterms:created>
  <dcterms:modified xsi:type="dcterms:W3CDTF">2022-04-06T03:55:56Z</dcterms:modified>
</cp:coreProperties>
</file>