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  <p:sldMasterId id="2147483852" r:id="rId5"/>
  </p:sldMasterIdLst>
  <p:notesMasterIdLst>
    <p:notesMasterId r:id="rId20"/>
  </p:notesMasterIdLst>
  <p:sldIdLst>
    <p:sldId id="3777" r:id="rId6"/>
    <p:sldId id="3801" r:id="rId7"/>
    <p:sldId id="3835" r:id="rId8"/>
    <p:sldId id="3830" r:id="rId9"/>
    <p:sldId id="3747" r:id="rId10"/>
    <p:sldId id="3818" r:id="rId11"/>
    <p:sldId id="3819" r:id="rId12"/>
    <p:sldId id="3723" r:id="rId13"/>
    <p:sldId id="3737" r:id="rId14"/>
    <p:sldId id="975" r:id="rId15"/>
    <p:sldId id="3727" r:id="rId16"/>
    <p:sldId id="260" r:id="rId17"/>
    <p:sldId id="1317" r:id="rId18"/>
    <p:sldId id="3834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D0CECE"/>
    <a:srgbClr val="BE42AC"/>
    <a:srgbClr val="B8C81C"/>
    <a:srgbClr val="8497B0"/>
    <a:srgbClr val="BFBFBF"/>
    <a:srgbClr val="ADB9CA"/>
    <a:srgbClr val="D6DCE5"/>
    <a:srgbClr val="57B3B9"/>
    <a:srgbClr val="FBD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058602973411163E-2"/>
          <c:y val="2.3124548620232506E-2"/>
          <c:w val="0.96938748782080242"/>
          <c:h val="0.860835903601255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Hoja1!$C$15</c:f>
              <c:strCache>
                <c:ptCount val="1"/>
                <c:pt idx="0">
                  <c:v>Costos Recurrentes</c:v>
                </c:pt>
              </c:strCache>
            </c:strRef>
          </c:tx>
          <c:spPr>
            <a:solidFill>
              <a:srgbClr val="E7E6E6">
                <a:lumMod val="50000"/>
              </a:srgbClr>
            </a:solidFill>
            <a:ln>
              <a:solidFill>
                <a:srgbClr val="E7E6E6">
                  <a:lumMod val="50000"/>
                </a:srgb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7E6E6">
                  <a:lumMod val="50000"/>
                </a:srgbClr>
              </a:solidFill>
              <a:ln>
                <a:solidFill>
                  <a:srgbClr val="E7E6E6">
                    <a:lumMod val="50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F5-4455-A023-2F2DD5F6ED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Hoja1!$E$14</c:f>
              <c:numCache>
                <c:formatCode>General</c:formatCode>
                <c:ptCount val="1"/>
                <c:pt idx="0">
                  <c:v>2021</c:v>
                </c:pt>
              </c:numCache>
              <c:extLst/>
            </c:numRef>
          </c:cat>
          <c:val>
            <c:numRef>
              <c:f>Hoja1!$E$15</c:f>
              <c:numCache>
                <c:formatCode>_("$"* #,##0_);_("$"* \(#,##0\);_("$"* "-"_);_(@_)</c:formatCode>
                <c:ptCount val="1"/>
                <c:pt idx="0">
                  <c:v>20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751-4A3A-A938-32B83871FED8}"/>
            </c:ext>
          </c:extLst>
        </c:ser>
        <c:ser>
          <c:idx val="1"/>
          <c:order val="1"/>
          <c:tx>
            <c:strRef>
              <c:f>Hoja1!$C$16</c:f>
              <c:strCache>
                <c:ptCount val="1"/>
                <c:pt idx="0">
                  <c:v>Costos Únicos </c:v>
                </c:pt>
              </c:strCache>
            </c:strRef>
          </c:tx>
          <c:spPr>
            <a:solidFill>
              <a:srgbClr val="E7E6E6">
                <a:lumMod val="90000"/>
              </a:srgbClr>
            </a:solidFill>
            <a:ln>
              <a:solidFill>
                <a:srgbClr val="E7E6E6">
                  <a:lumMod val="9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Hoja1!$E$14</c:f>
              <c:numCache>
                <c:formatCode>General</c:formatCode>
                <c:ptCount val="1"/>
                <c:pt idx="0">
                  <c:v>2021</c:v>
                </c:pt>
              </c:numCache>
              <c:extLst/>
            </c:numRef>
          </c:cat>
          <c:val>
            <c:numRef>
              <c:f>Hoja1!$E$16</c:f>
              <c:numCache>
                <c:formatCode>_("$"* #,##0_);_("$"* \(#,##0\);_("$"* "-"_);_(@_)</c:formatCode>
                <c:ptCount val="1"/>
                <c:pt idx="0">
                  <c:v>99.265299999999996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751-4A3A-A938-32B83871FED8}"/>
            </c:ext>
          </c:extLst>
        </c:ser>
        <c:ser>
          <c:idx val="2"/>
          <c:order val="2"/>
          <c:tx>
            <c:strRef>
              <c:f>Hoja1!$C$17</c:f>
              <c:strCache>
                <c:ptCount val="1"/>
                <c:pt idx="0">
                  <c:v>Total PPTO 2021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Hoja1!$E$14</c:f>
              <c:numCache>
                <c:formatCode>General</c:formatCode>
                <c:ptCount val="1"/>
                <c:pt idx="0">
                  <c:v>2021</c:v>
                </c:pt>
              </c:numCache>
              <c:extLst/>
            </c:numRef>
          </c:cat>
          <c:val>
            <c:numRef>
              <c:f>Hoja1!$E$17</c:f>
              <c:numCache>
                <c:formatCode>_("$"* #,##0_);_("$"* \(#,##0\);_("$"* "-"_);_(@_)</c:formatCode>
                <c:ptCount val="1"/>
                <c:pt idx="0">
                  <c:v>119.2653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5751-4A3A-A938-32B83871FE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38516144"/>
        <c:axId val="634459936"/>
      </c:barChart>
      <c:catAx>
        <c:axId val="63851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34459936"/>
        <c:crosses val="autoZero"/>
        <c:auto val="1"/>
        <c:lblAlgn val="ctr"/>
        <c:lblOffset val="100"/>
        <c:noMultiLvlLbl val="0"/>
      </c:catAx>
      <c:valAx>
        <c:axId val="634459936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3851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"/>
          <c:y val="0.96064005824728615"/>
          <c:w val="1"/>
          <c:h val="3.935994175271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4D647-5026-4F01-AF42-86294AFDE73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8CF2-7C10-4343-8BCE-E9A5F622CE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03F213-BA86-4F4D-BAEC-42870E1755A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0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8CF2-7C10-4343-8BCE-E9A5F622C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Formato Libre.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8CF2-7C10-4343-8BCE-E9A5F622C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CO" sz="700" b="1" kern="0">
                <a:latin typeface="Arial" panose="020B0604020202020204" pitchFamily="34" charset="0"/>
                <a:cs typeface="Arial" panose="020B0604020202020204" pitchFamily="34" charset="0"/>
              </a:rPr>
              <a:t>Nota: Definir despliegues por compañías? Por hoteles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F213-BA86-4F4D-BAEC-42870E1755AB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58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5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840D7B2-B191-2449-B818-C586E720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B2C7E-1956-0D4B-8C98-333AEE9E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E72759-C2D3-734F-9CDE-88F5C2EA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30A04-BEC3-844E-9DB5-285B780D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3926E-175F-2A4A-B995-8F29EB2D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629F0-EBD3-2E48-8F10-D9A4E963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0C84AFA-53E3-0E4C-8F2E-FC271AB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0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5AC2331-2D1E-D445-AB53-FABE24A4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2F4D64-53EF-4443-895C-0E406D65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1D3FC1-F1BF-7448-AA9A-05750DAC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F8BF4-1B22-A847-8164-5A429F3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C70D0-4405-914A-ABBE-D96ED22D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9BD59E7-276F-5445-A590-DFB22FB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2E5E0B8-57C3-4741-ACD2-5BF89F94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326286-C118-F348-8E74-B40C3484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87829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FC022F-E8D0-BC47-B1E3-C9BE0566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87829"/>
            <a:ext cx="7734300" cy="5589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A2AA1-0B0D-D14D-A5ED-3D9420D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59285-1383-1643-A6DA-071F17B5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8B04C70E-64E6-8346-8DE4-E9783722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3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09603" y="274639"/>
            <a:ext cx="10972799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rgbClr val="469EC3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" name="Marcador de contenido 2"/>
          <p:cNvSpPr>
            <a:spLocks noGrp="1"/>
          </p:cNvSpPr>
          <p:nvPr>
            <p:ph idx="10"/>
          </p:nvPr>
        </p:nvSpPr>
        <p:spPr>
          <a:xfrm>
            <a:off x="609600" y="1578264"/>
            <a:ext cx="5384800" cy="4426557"/>
          </a:xfrm>
          <a:prstGeom prst="rect">
            <a:avLst/>
          </a:prstGeom>
        </p:spPr>
        <p:txBody>
          <a:bodyPr/>
          <a:lstStyle>
            <a:lvl1pPr>
              <a:buClr>
                <a:srgbClr val="469EC3"/>
              </a:buClr>
              <a:defRPr sz="3200"/>
            </a:lvl1pPr>
            <a:lvl2pPr>
              <a:buClr>
                <a:srgbClr val="469EC3"/>
              </a:buClr>
              <a:defRPr sz="2933"/>
            </a:lvl2pPr>
            <a:lvl3pPr>
              <a:buClr>
                <a:srgbClr val="469EC3"/>
              </a:buClr>
              <a:defRPr sz="2667"/>
            </a:lvl3pPr>
            <a:lvl4pPr>
              <a:buClr>
                <a:srgbClr val="469EC3"/>
              </a:buClr>
              <a:defRPr sz="2400"/>
            </a:lvl4pPr>
            <a:lvl5pPr>
              <a:buClr>
                <a:srgbClr val="469EC3"/>
              </a:buClr>
              <a:defRPr sz="213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Marcador de contenido 2"/>
          <p:cNvSpPr>
            <a:spLocks noGrp="1"/>
          </p:cNvSpPr>
          <p:nvPr>
            <p:ph idx="11"/>
          </p:nvPr>
        </p:nvSpPr>
        <p:spPr>
          <a:xfrm>
            <a:off x="6197600" y="1578264"/>
            <a:ext cx="5384800" cy="4426557"/>
          </a:xfrm>
          <a:prstGeom prst="rect">
            <a:avLst/>
          </a:prstGeom>
        </p:spPr>
        <p:txBody>
          <a:bodyPr/>
          <a:lstStyle>
            <a:lvl1pPr>
              <a:buClr>
                <a:srgbClr val="469EC3"/>
              </a:buClr>
              <a:defRPr sz="3200"/>
            </a:lvl1pPr>
            <a:lvl2pPr>
              <a:buClr>
                <a:srgbClr val="469EC3"/>
              </a:buClr>
              <a:defRPr sz="2933"/>
            </a:lvl2pPr>
            <a:lvl3pPr>
              <a:buClr>
                <a:srgbClr val="469EC3"/>
              </a:buClr>
              <a:defRPr sz="2667"/>
            </a:lvl3pPr>
            <a:lvl4pPr>
              <a:buClr>
                <a:srgbClr val="469EC3"/>
              </a:buClr>
              <a:defRPr sz="2400"/>
            </a:lvl4pPr>
            <a:lvl5pPr>
              <a:buClr>
                <a:srgbClr val="469EC3"/>
              </a:buClr>
              <a:defRPr sz="213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-40640" y="5906349"/>
            <a:ext cx="704427" cy="419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rgbClr val="4698B0"/>
                </a:solidFill>
              </a:defRPr>
            </a:lvl1pPr>
          </a:lstStyle>
          <a:p>
            <a:fld id="{6005C73C-5E4E-4594-93F1-080640F552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86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C89C-E3D0-494B-B655-222894950EF8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05C-4776-124B-9A70-82AAC88E6A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31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TÍTULO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la fecha y hora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C89C-E3D0-494B-B655-222894950EF8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05C-4776-124B-9A70-82AAC88E6A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13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C49A2AF-DCBA-B04B-89A0-A7BE1C956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1CD3E-8403-3944-BD20-89FDAF9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4A362-F5E8-844B-B38F-2DD44BA7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5298F-B6B1-3746-B44F-5284ECD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44DC-1167-3F41-8C2F-33976DE1C8C7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0573C-0A34-B84A-BF43-E668E72E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9F2E866-0467-CC49-8ACF-2EBABFB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23017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D87F6D-F8EB-6245-A0E1-B51A3BB7C8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027E7F-172D-4147-8875-71E737C6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5924F-CBA4-2843-BFD1-CAA8CFFF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98176-288D-FF47-B91A-310E132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63F6-A99A-5F41-9182-076E6576B3F9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F7D8F-D209-B14D-B15D-3E53A4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EC8C618-ADF2-BA4A-BDB9-AA5C132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4223309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05118E8-E40E-B542-A3D6-C608ADAD89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25C278-BAA6-EF44-BCF3-A2B77579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273EC-154B-EB49-BB4B-162120ECD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6BAB0-32E0-0D4D-9943-2AAAEB9C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6504B-1C99-664A-964A-6B0DA61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188D-ABA6-DF48-9F41-2EC6ACCFB273}" type="datetime1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131E0-BF46-494B-8984-1CD57F9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568A5B0-645C-6D46-BB46-C5A5607E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2684886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0472A4D-FB78-A74D-860B-A22A56B3A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AC7540-063C-3D4D-BFE7-9404D9E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1AC97-5281-8D41-B61D-E87D7369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0BC78-405D-E94C-8B5F-4CC30263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323DD-7AAE-7548-ABD3-B16A18B3D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AA53C8-1193-6F45-8A31-1D58FB96F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CED6D-8F80-294B-AD7A-5EA8104F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AEAF-A490-8A43-A37A-E584B449C5D0}" type="datetime1">
              <a:rPr lang="es-CO" smtClean="0"/>
              <a:t>13/07/2022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171508-C0D9-534A-9C2F-37E2E4F7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73E143CB-C3F9-4C43-955A-4B83205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17951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TÍTULO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la fecha y hora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485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A51FA4E-2B8F-D443-8587-B45159882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FB672F-78D0-B64D-9D5E-3A69C1E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FF4B5-43D9-1D43-A546-0F76E464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15B-2A46-7144-AE41-0DB2E65BB273}" type="datetime1">
              <a:rPr lang="es-CO" smtClean="0"/>
              <a:t>13/07/2022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4154B-AEB1-0645-A96D-DF8417C1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0A6BC94-5A54-9046-8472-A567084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16735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DBDD114-6073-1B41-85A8-D885C85FE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E529B9-2FE8-1E4C-8EAE-3289BE8D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D432-F611-C14F-BBDE-ED087688DF25}" type="datetime1">
              <a:rPr lang="es-CO" smtClean="0"/>
              <a:t>13/07/2022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E3B7D-804D-C745-8D9F-188DF56A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8686CD8-456C-9C4E-B51B-2EDD07E4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862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662D2B-6236-134D-B98A-A539214BD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DCD71A-E322-534A-9CF4-77CC791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9CAE0-59FF-674F-966D-17184DF4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0547A-1B9D-004A-B94C-6FA487E4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6BEF6-D4A3-D143-B516-42CA0B32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02-677B-244D-9DA7-141B67101621}" type="datetime1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B70E-CEED-6742-8823-B436F2CE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B4E5189-D9A2-5148-929B-4798A87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3119738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840D7B2-B191-2449-B818-C586E720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B2C7E-1956-0D4B-8C98-333AEE9E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E72759-C2D3-734F-9CDE-88F5C2EA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30A04-BEC3-844E-9DB5-285B780D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3926E-175F-2A4A-B995-8F29EB2D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997E-3D4A-8B43-B7B2-161AD1ACEDA3}" type="datetime1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629F0-EBD3-2E48-8F10-D9A4E963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0C84AFA-53E3-0E4C-8F2E-FC271AB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4041141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5AC2331-2D1E-D445-AB53-FABE24A4ED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2F4D64-53EF-4443-895C-0E406D65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1D3FC1-F1BF-7448-AA9A-05750DAC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F8BF4-1B22-A847-8164-5A429F3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FECD-EE12-B44C-A30E-851D34250E46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C70D0-4405-914A-ABBE-D96ED22D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9BD59E7-276F-5445-A590-DFB22FB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2464372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2E5E0B8-57C3-4741-ACD2-5BF89F943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326286-C118-F348-8E74-B40C3484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87829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FC022F-E8D0-BC47-B1E3-C9BE0566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87829"/>
            <a:ext cx="7734300" cy="5589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A2AA1-0B0D-D14D-A5ED-3D9420D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55CA-F246-D34E-9B61-F291ECF2AED2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59285-1383-1643-A6DA-071F17B5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8B04C70E-64E6-8346-8DE4-E9783722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453133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0552" y="685801"/>
            <a:ext cx="5943987" cy="835429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/>
              <a:t>ÍNDICE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0553" y="1645920"/>
            <a:ext cx="5943931" cy="4069080"/>
          </a:xfrm>
        </p:spPr>
        <p:txBody>
          <a:bodyPr/>
          <a:lstStyle>
            <a:lvl1pPr>
              <a:defRPr sz="1750"/>
            </a:lvl1pPr>
            <a:lvl2pPr>
              <a:defRPr sz="1750"/>
            </a:lvl2pPr>
            <a:lvl3pPr>
              <a:defRPr sz="1750"/>
            </a:lvl3pPr>
            <a:lvl4pPr>
              <a:defRPr sz="1750"/>
            </a:lvl4pPr>
            <a:lvl5pPr>
              <a:defRPr sz="1750"/>
            </a:lvl5pPr>
          </a:lstStyle>
          <a:p>
            <a:pPr lvl="0"/>
            <a:r>
              <a:rPr lang="es-ES"/>
              <a:t>Ingresa acá tus contenidos de índice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pic>
        <p:nvPicPr>
          <p:cNvPr id="9" name="Imagen 8" descr="Imagen que contiene exterior, pasto, agua, paraguas&#10;&#10;Descripción generada automáticamente">
            <a:extLst>
              <a:ext uri="{FF2B5EF4-FFF2-40B4-BE49-F238E27FC236}">
                <a16:creationId xmlns:a16="http://schemas.microsoft.com/office/drawing/2014/main" id="{8A6BF500-E8C2-41B6-BBF1-3F1AE0BD1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99306" cy="6858000"/>
          </a:xfrm>
          <a:prstGeom prst="rect">
            <a:avLst/>
          </a:prstGeo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EF5F275E-894A-4A61-9D59-DDFBA5BE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CF0-CFCB-4A82-BFD6-88D738351508}" type="datetimeFigureOut">
              <a:rPr lang="es-CO" smtClean="0"/>
              <a:pPr/>
              <a:t>13/07/2022</a:t>
            </a:fld>
            <a:endParaRPr lang="es-CO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C9ADBBA-723E-4DDA-AC60-8F9CF05F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552" y="5935288"/>
            <a:ext cx="2553559" cy="523059"/>
          </a:xfrm>
        </p:spPr>
        <p:txBody>
          <a:bodyPr/>
          <a:lstStyle/>
          <a:p>
            <a:endParaRPr lang="es-CO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138BD9B-C216-4D21-9327-F007D0D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74D8-0EAD-4BC8-9287-D415816F6E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C49A2AF-DCBA-B04B-89A0-A7BE1C95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1CD3E-8403-3944-BD20-89FDAF9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4A362-F5E8-844B-B38F-2DD44BA7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5298F-B6B1-3746-B44F-5284ECD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0573C-0A34-B84A-BF43-E668E72E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9F2E866-0467-CC49-8ACF-2EBABFB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4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D87F6D-F8EB-6245-A0E1-B51A3BB7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027E7F-172D-4147-8875-71E737C6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5924F-CBA4-2843-BFD1-CAA8CFFF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98176-288D-FF47-B91A-310E132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F7D8F-D209-B14D-B15D-3E53A4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EC8C618-ADF2-BA4A-BDB9-AA5C132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36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05118E8-E40E-B542-A3D6-C608ADAD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25C278-BAA6-EF44-BCF3-A2B77579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273EC-154B-EB49-BB4B-162120ECD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6BAB0-32E0-0D4D-9943-2AAAEB9C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6504B-1C99-664A-964A-6B0DA61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131E0-BF46-494B-8984-1CD57F9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568A5B0-645C-6D46-BB46-C5A5607E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1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0472A4D-FB78-A74D-860B-A22A56B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AC7540-063C-3D4D-BFE7-9404D9E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1AC97-5281-8D41-B61D-E87D7369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0BC78-405D-E94C-8B5F-4CC30263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323DD-7AAE-7548-ABD3-B16A18B3D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AA53C8-1193-6F45-8A31-1D58FB96F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CED6D-8F80-294B-AD7A-5EA8104F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171508-C0D9-534A-9C2F-37E2E4F7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73E143CB-C3F9-4C43-955A-4B83205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0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A51FA4E-2B8F-D443-8587-B4515988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FB672F-78D0-B64D-9D5E-3A69C1E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FF4B5-43D9-1D43-A546-0F76E464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4154B-AEB1-0645-A96D-DF8417C1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0A6BC94-5A54-9046-8472-A567084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DBDD114-6073-1B41-85A8-D885C85F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E529B9-2FE8-1E4C-8EAE-3289BE8D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E3B7D-804D-C745-8D9F-188DF56A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8686CD8-456C-9C4E-B51B-2EDD07E4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34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662D2B-6236-134D-B98A-A539214B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DCD71A-E322-534A-9CF4-77CC791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9CAE0-59FF-674F-966D-17184DF4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0547A-1B9D-004A-B94C-6FA487E4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6BEF6-D4A3-D143-B516-42CA0B32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B70E-CEED-6742-8823-B436F2CE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B4E5189-D9A2-5148-929B-4798A87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7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ACCA81-07F5-EF4D-8BE0-1FA24BB9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58C29-06C8-FA43-9725-9F4AE472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7D083-8E45-CF4E-B31C-739AA6CC3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CCF0-CFCB-4A82-BFD6-88D738351508}" type="datetimeFigureOut">
              <a:rPr lang="es-CO" smtClean="0"/>
              <a:pPr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48459-2208-1247-8377-DA9CC23B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09A97-28A4-C445-A90A-A65A343B6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74D8-0EAD-4BC8-9287-D415816F6E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22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5B3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ACCA81-07F5-EF4D-8BE0-1FA24BB9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58C29-06C8-FA43-9725-9F4AE472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7D083-8E45-CF4E-B31C-739AA6CC3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701C-411B-8140-8DCA-4760F21228E8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48459-2208-1247-8377-DA9CC23B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09A97-28A4-C445-A90A-A65A343B6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405C-4776-124B-9A70-82AAC88E6A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62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5B3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FF3B63-E94A-BC43-8953-636A1212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49" y="1123122"/>
            <a:ext cx="9144000" cy="2387600"/>
          </a:xfrm>
        </p:spPr>
        <p:txBody>
          <a:bodyPr/>
          <a:lstStyle/>
          <a:p>
            <a:r>
              <a:rPr lang="es-CO">
                <a:solidFill>
                  <a:srgbClr val="FDE2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Nómina Electrónica</a:t>
            </a:r>
            <a:br>
              <a:rPr lang="es-CO">
                <a:solidFill>
                  <a:srgbClr val="FDE2C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>
                <a:solidFill>
                  <a:srgbClr val="FDE2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Colombia</a:t>
            </a:r>
            <a:endParaRPr lang="es-CO" b="1">
              <a:solidFill>
                <a:srgbClr val="FDE2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C349124-AE92-0545-8895-30F22F6CB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510722"/>
            <a:ext cx="9144000" cy="1655762"/>
          </a:xfrm>
        </p:spPr>
        <p:txBody>
          <a:bodyPr/>
          <a:lstStyle/>
          <a:p>
            <a:r>
              <a:rPr lang="es-CO" sz="3200" dirty="0" err="1">
                <a:solidFill>
                  <a:schemeClr val="bg1"/>
                </a:solidFill>
              </a:rPr>
              <a:t>Kickoff</a:t>
            </a:r>
            <a:r>
              <a:rPr lang="es-CO" dirty="0">
                <a:solidFill>
                  <a:schemeClr val="bg1"/>
                </a:solidFill>
              </a:rPr>
              <a:t>  </a:t>
            </a:r>
          </a:p>
          <a:p>
            <a:r>
              <a:rPr lang="es-CO" dirty="0">
                <a:solidFill>
                  <a:schemeClr val="bg1"/>
                </a:solidFill>
              </a:rPr>
              <a:t>Marzo XX ,2021</a:t>
            </a:r>
          </a:p>
        </p:txBody>
      </p:sp>
    </p:spTree>
    <p:extLst>
      <p:ext uri="{BB962C8B-B14F-4D97-AF65-F5344CB8AC3E}">
        <p14:creationId xmlns:p14="http://schemas.microsoft.com/office/powerpoint/2010/main" val="372467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A20A76-D8DF-4ADA-9B9B-2AFA22DCE5B8}"/>
              </a:ext>
            </a:extLst>
          </p:cNvPr>
          <p:cNvSpPr txBox="1"/>
          <p:nvPr/>
        </p:nvSpPr>
        <p:spPr>
          <a:xfrm>
            <a:off x="1956850" y="125438"/>
            <a:ext cx="706870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500" b="1" spc="-151">
                <a:solidFill>
                  <a:srgbClr val="002060"/>
                </a:solidFill>
                <a:cs typeface="Calibri"/>
              </a:rPr>
              <a:t>Roles y Responsabilidades</a:t>
            </a:r>
            <a:endParaRPr lang="es-CO" sz="2500" b="1" spc="-151">
              <a:solidFill>
                <a:srgbClr val="002060"/>
              </a:solidFill>
              <a:cs typeface="Calibri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2810B9E-D334-4774-B9BC-A9F6B81687EB}"/>
              </a:ext>
            </a:extLst>
          </p:cNvPr>
          <p:cNvCxnSpPr>
            <a:cxnSpLocks/>
          </p:cNvCxnSpPr>
          <p:nvPr/>
        </p:nvCxnSpPr>
        <p:spPr>
          <a:xfrm>
            <a:off x="2159728" y="1018903"/>
            <a:ext cx="0" cy="1924595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8DFB154-C531-42C9-B9BD-8DB0638355B8}"/>
              </a:ext>
            </a:extLst>
          </p:cNvPr>
          <p:cNvSpPr/>
          <p:nvPr/>
        </p:nvSpPr>
        <p:spPr>
          <a:xfrm>
            <a:off x="2362606" y="1018904"/>
            <a:ext cx="8183469" cy="192459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b="1">
                <a:solidFill>
                  <a:schemeClr val="tx1"/>
                </a:solidFill>
              </a:rPr>
              <a:t>Función</a:t>
            </a:r>
            <a:r>
              <a:rPr lang="es-CO" sz="1100">
                <a:solidFill>
                  <a:schemeClr val="tx1"/>
                </a:solidFill>
              </a:rPr>
              <a:t>: </a:t>
            </a:r>
            <a:r>
              <a:rPr lang="es-ES" sz="1100">
                <a:solidFill>
                  <a:schemeClr val="tx1"/>
                </a:solidFill>
              </a:rPr>
              <a:t>Promover y gestionar el apoyo necesario dentro de la organización con el fin de alinear las necesidades corporativas / operación, las expectativas de la junta directiva y el proyecto</a:t>
            </a:r>
          </a:p>
          <a:p>
            <a:endParaRPr lang="es-ES" sz="1100">
              <a:solidFill>
                <a:schemeClr val="tx1"/>
              </a:solidFill>
            </a:endParaRPr>
          </a:p>
          <a:p>
            <a:endParaRPr lang="es-CO" sz="1100">
              <a:solidFill>
                <a:schemeClr val="tx1"/>
              </a:solidFill>
            </a:endParaRPr>
          </a:p>
          <a:p>
            <a:r>
              <a:rPr lang="es-CO" sz="1100" b="1">
                <a:solidFill>
                  <a:schemeClr val="tx1"/>
                </a:solidFill>
              </a:rPr>
              <a:t>Responsabilidades</a:t>
            </a:r>
            <a:r>
              <a:rPr lang="es-CO" sz="110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s-CO" sz="1100">
                <a:solidFill>
                  <a:schemeClr val="tx1"/>
                </a:solidFill>
              </a:rPr>
              <a:t>Aprobar el presupuesto del proyecto</a:t>
            </a:r>
          </a:p>
          <a:p>
            <a:pPr marL="171450" indent="-171450">
              <a:buFontTx/>
              <a:buChar char="-"/>
            </a:pPr>
            <a:r>
              <a:rPr lang="es-CO" sz="1100">
                <a:solidFill>
                  <a:schemeClr val="tx1"/>
                </a:solidFill>
              </a:rPr>
              <a:t>Promover el apoyo de las Vicepresidencias involucradas para dar cumplimiento del proyecto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62261CE-57B3-4941-9862-195D16747E37}"/>
              </a:ext>
            </a:extLst>
          </p:cNvPr>
          <p:cNvCxnSpPr>
            <a:cxnSpLocks/>
          </p:cNvCxnSpPr>
          <p:nvPr/>
        </p:nvCxnSpPr>
        <p:spPr>
          <a:xfrm>
            <a:off x="2159728" y="3375297"/>
            <a:ext cx="0" cy="1924595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AAC9D8C0-4582-4789-B405-29874CD84EAA}"/>
              </a:ext>
            </a:extLst>
          </p:cNvPr>
          <p:cNvSpPr/>
          <p:nvPr/>
        </p:nvSpPr>
        <p:spPr>
          <a:xfrm>
            <a:off x="2362606" y="3375297"/>
            <a:ext cx="8183469" cy="219298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b="1">
                <a:solidFill>
                  <a:schemeClr val="tx1"/>
                </a:solidFill>
              </a:rPr>
              <a:t>Función</a:t>
            </a:r>
            <a:r>
              <a:rPr lang="es-CO" sz="1100">
                <a:solidFill>
                  <a:schemeClr val="tx1"/>
                </a:solidFill>
              </a:rPr>
              <a:t>: </a:t>
            </a:r>
            <a:r>
              <a:rPr lang="es-ES" sz="1100">
                <a:solidFill>
                  <a:schemeClr val="tx1"/>
                </a:solidFill>
              </a:rPr>
              <a:t>Responsable de la ejecución de las actividades funcionales en el proyecto con el fin de alcanzar los objetivos propuestos manteniendo los tiempos</a:t>
            </a:r>
          </a:p>
          <a:p>
            <a:r>
              <a:rPr lang="es-ES" sz="1100" b="1">
                <a:solidFill>
                  <a:schemeClr val="tx1"/>
                </a:solidFill>
              </a:rPr>
              <a:t>Asegurar y garantizar calidad y confiabilidad de la información transmitida a la DIAN. </a:t>
            </a:r>
            <a:endParaRPr lang="es-CO" sz="1100" b="1">
              <a:solidFill>
                <a:schemeClr val="tx1"/>
              </a:solidFill>
            </a:endParaRPr>
          </a:p>
          <a:p>
            <a:endParaRPr lang="es-CO" sz="1100">
              <a:solidFill>
                <a:schemeClr val="tx1"/>
              </a:solidFill>
            </a:endParaRPr>
          </a:p>
          <a:p>
            <a:r>
              <a:rPr lang="es-CO" sz="1100" b="1">
                <a:solidFill>
                  <a:schemeClr val="tx1"/>
                </a:solidFill>
              </a:rPr>
              <a:t>Responsabilidades</a:t>
            </a:r>
            <a:r>
              <a:rPr lang="es-CO" sz="110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s-ES" sz="1100">
                <a:solidFill>
                  <a:schemeClr val="tx1"/>
                </a:solidFill>
              </a:rPr>
              <a:t>Consultar, influenciar y alinear con los actores clave de negocio la entrega del modelo operativo del proyecto </a:t>
            </a:r>
          </a:p>
          <a:p>
            <a:pPr marL="171450" indent="-171450">
              <a:buFontTx/>
              <a:buChar char="-"/>
            </a:pPr>
            <a:r>
              <a:rPr lang="es-ES" sz="1100">
                <a:solidFill>
                  <a:schemeClr val="tx1"/>
                </a:solidFill>
              </a:rPr>
              <a:t>Asegurar que las expectativas de valor están alineadas con la solución entregada a través de una comunicación transparente con </a:t>
            </a:r>
            <a:r>
              <a:rPr lang="es-ES" sz="1100" err="1">
                <a:solidFill>
                  <a:schemeClr val="tx1"/>
                </a:solidFill>
              </a:rPr>
              <a:t>stakeholders</a:t>
            </a:r>
            <a:r>
              <a:rPr lang="es-ES" sz="1100">
                <a:solidFill>
                  <a:schemeClr val="tx1"/>
                </a:solidFill>
              </a:rPr>
              <a:t> y revisiones posteriores a la implementación.</a:t>
            </a:r>
          </a:p>
          <a:p>
            <a:pPr marL="171450" indent="-171450">
              <a:buFontTx/>
              <a:buChar char="-"/>
            </a:pPr>
            <a:endParaRPr lang="es-ES" sz="11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s-ES" sz="11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18395D7-2C6E-41E2-A03A-CFC86E60ED9A}"/>
              </a:ext>
            </a:extLst>
          </p:cNvPr>
          <p:cNvSpPr/>
          <p:nvPr/>
        </p:nvSpPr>
        <p:spPr>
          <a:xfrm>
            <a:off x="294583" y="1769534"/>
            <a:ext cx="1662269" cy="457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Sponsor del Proyecto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145F2B2-488E-49DE-A7CC-968DDDE63D31}"/>
              </a:ext>
            </a:extLst>
          </p:cNvPr>
          <p:cNvSpPr/>
          <p:nvPr/>
        </p:nvSpPr>
        <p:spPr>
          <a:xfrm>
            <a:off x="294582" y="3375297"/>
            <a:ext cx="1662269" cy="457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 Responsable del Proyecto/ Dueño del Proceso</a:t>
            </a:r>
          </a:p>
          <a:p>
            <a:pPr algn="ctr"/>
            <a:r>
              <a:rPr lang="es-ES" sz="90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0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2960B7A-8CBB-473D-810C-9A100BF83FD6}"/>
              </a:ext>
            </a:extLst>
          </p:cNvPr>
          <p:cNvGrpSpPr/>
          <p:nvPr/>
        </p:nvGrpSpPr>
        <p:grpSpPr>
          <a:xfrm>
            <a:off x="310948" y="484840"/>
            <a:ext cx="11678542" cy="6333767"/>
            <a:chOff x="621101" y="229124"/>
            <a:chExt cx="23357084" cy="12667533"/>
          </a:xfrm>
        </p:grpSpPr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461F8FE8-2859-4C50-9F7B-957B1B86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4702265"/>
              <a:ext cx="23357083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9">
              <a:extLst>
                <a:ext uri="{FF2B5EF4-FFF2-40B4-BE49-F238E27FC236}">
                  <a16:creationId xmlns:a16="http://schemas.microsoft.com/office/drawing/2014/main" id="{990DDEFF-7FA2-4E52-A96B-38912F1D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7977574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E8A635A0-8D29-42AF-BA4C-1490000C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9615661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0D6E98E1-F84E-44F7-B824-8A85F191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11253748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00A6B30F-1844-498D-87DF-63FD8766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6350856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9">
              <a:extLst>
                <a:ext uri="{FF2B5EF4-FFF2-40B4-BE49-F238E27FC236}">
                  <a16:creationId xmlns:a16="http://schemas.microsoft.com/office/drawing/2014/main" id="{5410CAFA-5D60-4D03-A347-8D83B65A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3070957"/>
              <a:ext cx="23357083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BFFD748E-9EF1-4635-A787-A9D5BBF9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1429183"/>
              <a:ext cx="23357084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Isosceles Triangle 1">
              <a:extLst>
                <a:ext uri="{FF2B5EF4-FFF2-40B4-BE49-F238E27FC236}">
                  <a16:creationId xmlns:a16="http://schemas.microsoft.com/office/drawing/2014/main" id="{82826E72-7423-4D91-B986-1B40B597D3EF}"/>
                </a:ext>
              </a:extLst>
            </p:cNvPr>
            <p:cNvSpPr/>
            <p:nvPr/>
          </p:nvSpPr>
          <p:spPr>
            <a:xfrm>
              <a:off x="658967" y="229124"/>
              <a:ext cx="8836077" cy="12658136"/>
            </a:xfrm>
            <a:prstGeom prst="triangle">
              <a:avLst>
                <a:gd name="adj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35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CO" kern="0">
                <a:solidFill>
                  <a:srgbClr val="FFFFFF"/>
                </a:solidFill>
                <a:latin typeface="Lucida Sans Unicode"/>
              </a:endParaRPr>
            </a:p>
          </p:txBody>
        </p:sp>
        <p:sp>
          <p:nvSpPr>
            <p:cNvPr id="47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76DF2D-24D6-4946-A119-351FC2C77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069" y="6766727"/>
              <a:ext cx="5498182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Comité Ejecutivo</a:t>
              </a:r>
            </a:p>
          </p:txBody>
        </p:sp>
        <p:sp>
          <p:nvSpPr>
            <p:cNvPr id="49" name="AutoShape 3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1AD1027-A02E-49E3-BE31-1978143B8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760" y="8392769"/>
              <a:ext cx="6652800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Reunión Integral del Proyecto </a:t>
              </a:r>
            </a:p>
          </p:txBody>
        </p:sp>
        <p:sp>
          <p:nvSpPr>
            <p:cNvPr id="52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B8CAC52-7AA5-4DD4-9B10-EB3498A78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84" y="5140685"/>
              <a:ext cx="4543952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Dirección de Proyectos Digitales </a:t>
              </a:r>
            </a:p>
          </p:txBody>
        </p:sp>
        <p:sp>
          <p:nvSpPr>
            <p:cNvPr id="57" name="Line 110">
              <a:extLst>
                <a:ext uri="{FF2B5EF4-FFF2-40B4-BE49-F238E27FC236}">
                  <a16:creationId xmlns:a16="http://schemas.microsoft.com/office/drawing/2014/main" id="{3ACDBD60-EF65-4913-84F5-AC99A1F33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7855" y="1465818"/>
              <a:ext cx="0" cy="11412000"/>
            </a:xfrm>
            <a:prstGeom prst="line">
              <a:avLst/>
            </a:prstGeom>
            <a:noFill/>
            <a:ln w="28575">
              <a:solidFill>
                <a:srgbClr val="469EBD">
                  <a:lumMod val="60000"/>
                  <a:lumOff val="40000"/>
                </a:srgbClr>
              </a:solidFill>
              <a:prstDash val="lg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22">
              <a:extLst>
                <a:ext uri="{FF2B5EF4-FFF2-40B4-BE49-F238E27FC236}">
                  <a16:creationId xmlns:a16="http://schemas.microsoft.com/office/drawing/2014/main" id="{D3DF0B8E-60AA-41AC-8753-5914DE9EC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381" y="789756"/>
              <a:ext cx="2438242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4518" indent="-174518" algn="ctr" defTabSz="914355">
                <a:defRPr/>
              </a:pPr>
              <a:r>
                <a:rPr lang="es-CO" sz="1400" b="1" i="1">
                  <a:solidFill>
                    <a:srgbClr val="006699"/>
                  </a:solidFill>
                  <a:cs typeface="Calibri" panose="020F0502020204030204" pitchFamily="34" charset="0"/>
                </a:rPr>
                <a:t>Participantes</a:t>
              </a: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815A4E34-566A-4B5B-84E6-D8308EA61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4687" y="789756"/>
              <a:ext cx="400879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4518" indent="-174518" algn="ctr" defTabSz="914355">
                <a:defRPr/>
              </a:pPr>
              <a:r>
                <a:rPr lang="es-CO" sz="1400" b="1" i="1">
                  <a:solidFill>
                    <a:srgbClr val="006699"/>
                  </a:solidFill>
                  <a:cs typeface="Calibri" panose="020F0502020204030204" pitchFamily="34" charset="0"/>
                </a:rPr>
                <a:t>Alcance</a:t>
              </a:r>
            </a:p>
          </p:txBody>
        </p:sp>
        <p:sp>
          <p:nvSpPr>
            <p:cNvPr id="64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B4447D2-EB6F-4732-A562-8C4F2775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370" y="3514643"/>
              <a:ext cx="3103580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Comité de VP Digital</a:t>
              </a:r>
            </a:p>
          </p:txBody>
        </p:sp>
        <p:sp>
          <p:nvSpPr>
            <p:cNvPr id="62" name="AutoShape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8D3B47A-2D96-4708-8C19-4C8271BA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13" y="10018811"/>
              <a:ext cx="7319896" cy="229486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Sesiones por Equipo Funcional de Trabajo de Proyecto </a:t>
              </a:r>
            </a:p>
          </p:txBody>
        </p:sp>
        <p:sp>
          <p:nvSpPr>
            <p:cNvPr id="69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4AC3EC-7BA1-48F2-A90C-41319ACD4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442" y="1888601"/>
              <a:ext cx="2821436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Comité de Presidencia </a:t>
              </a:r>
            </a:p>
          </p:txBody>
        </p:sp>
        <p:sp>
          <p:nvSpPr>
            <p:cNvPr id="61" name="Line 110">
              <a:extLst>
                <a:ext uri="{FF2B5EF4-FFF2-40B4-BE49-F238E27FC236}">
                  <a16:creationId xmlns:a16="http://schemas.microsoft.com/office/drawing/2014/main" id="{BE91F5E0-D1BA-484C-9166-9A6E9A30C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5686" y="1465818"/>
              <a:ext cx="0" cy="11412000"/>
            </a:xfrm>
            <a:prstGeom prst="line">
              <a:avLst/>
            </a:prstGeom>
            <a:noFill/>
            <a:ln w="28575">
              <a:solidFill>
                <a:srgbClr val="469EBD">
                  <a:lumMod val="60000"/>
                  <a:lumOff val="40000"/>
                </a:srgbClr>
              </a:solidFill>
              <a:prstDash val="lg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110">
              <a:extLst>
                <a:ext uri="{FF2B5EF4-FFF2-40B4-BE49-F238E27FC236}">
                  <a16:creationId xmlns:a16="http://schemas.microsoft.com/office/drawing/2014/main" id="{E4704643-EF32-419E-991F-14F26A2F4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3512" y="1484657"/>
              <a:ext cx="0" cy="11412000"/>
            </a:xfrm>
            <a:prstGeom prst="line">
              <a:avLst/>
            </a:prstGeom>
            <a:noFill/>
            <a:ln w="28575">
              <a:solidFill>
                <a:srgbClr val="469EBD">
                  <a:lumMod val="60000"/>
                  <a:lumOff val="40000"/>
                </a:srgbClr>
              </a:solidFill>
              <a:prstDash val="lg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41">
              <a:extLst>
                <a:ext uri="{FF2B5EF4-FFF2-40B4-BE49-F238E27FC236}">
                  <a16:creationId xmlns:a16="http://schemas.microsoft.com/office/drawing/2014/main" id="{2CF936DF-89AA-45C7-B0EB-EBBC8C5F4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9111" y="787650"/>
              <a:ext cx="400879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4518" indent="-174518" algn="ctr" defTabSz="914355">
                <a:defRPr/>
              </a:pPr>
              <a:r>
                <a:rPr lang="es-CO" sz="1400" b="1" i="1">
                  <a:solidFill>
                    <a:srgbClr val="006699"/>
                  </a:solidFill>
                  <a:cs typeface="Calibri" panose="020F0502020204030204" pitchFamily="34" charset="0"/>
                </a:rPr>
                <a:t>Periodicidad</a:t>
              </a:r>
            </a:p>
          </p:txBody>
        </p:sp>
      </p:grpSp>
      <p:sp>
        <p:nvSpPr>
          <p:cNvPr id="45" name="Text Box 97">
            <a:extLst>
              <a:ext uri="{FF2B5EF4-FFF2-40B4-BE49-F238E27FC236}">
                <a16:creationId xmlns:a16="http://schemas.microsoft.com/office/drawing/2014/main" id="{1BC4A448-43C9-4170-BA70-72E505480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65" y="5373359"/>
            <a:ext cx="2471668" cy="216982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s-CO"/>
            </a:defPPr>
            <a:lvl1pPr marL="174526" marR="0" lvl="0" indent="-174526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kumimoji="0" sz="9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74518" indent="-174518" algn="just" defTabSz="457177">
              <a:defRPr/>
            </a:pPr>
            <a:endParaRPr lang="es-CO" kern="0">
              <a:solidFill>
                <a:srgbClr val="080808"/>
              </a:solidFill>
            </a:endParaRPr>
          </a:p>
        </p:txBody>
      </p:sp>
      <p:sp>
        <p:nvSpPr>
          <p:cNvPr id="63" name="Text Box 97">
            <a:extLst>
              <a:ext uri="{FF2B5EF4-FFF2-40B4-BE49-F238E27FC236}">
                <a16:creationId xmlns:a16="http://schemas.microsoft.com/office/drawing/2014/main" id="{AE3A4934-664E-4114-966C-061105D4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242" y="4971716"/>
            <a:ext cx="2650590" cy="216982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defTabSz="457177">
              <a:lnSpc>
                <a:spcPct val="90000"/>
              </a:lnSpc>
              <a:buFontTx/>
              <a:buChar char="•"/>
              <a:defRPr/>
            </a:pPr>
            <a:endParaRPr lang="es-ES" sz="900" kern="0">
              <a:solidFill>
                <a:srgbClr val="080808"/>
              </a:solidFill>
              <a:cs typeface="Calibri" panose="020F0502020204030204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0C66C2E-4F6D-4592-9488-8D2B82040B55}"/>
              </a:ext>
            </a:extLst>
          </p:cNvPr>
          <p:cNvSpPr txBox="1"/>
          <p:nvPr/>
        </p:nvSpPr>
        <p:spPr>
          <a:xfrm>
            <a:off x="1009319" y="44397"/>
            <a:ext cx="4613107" cy="4385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500" b="1" spc="-151">
                <a:solidFill>
                  <a:srgbClr val="002060"/>
                </a:solidFill>
                <a:cs typeface="Calibri"/>
              </a:rPr>
              <a:t>Pirámide de Gobierno</a:t>
            </a:r>
            <a:endParaRPr lang="es-CO" sz="2500" b="1" spc="-151">
              <a:solidFill>
                <a:srgbClr val="002060"/>
              </a:solidFill>
              <a:cs typeface="Calibri"/>
            </a:endParaRPr>
          </a:p>
        </p:txBody>
      </p:sp>
      <p:sp>
        <p:nvSpPr>
          <p:cNvPr id="79" name="Text Box 97">
            <a:extLst>
              <a:ext uri="{FF2B5EF4-FFF2-40B4-BE49-F238E27FC236}">
                <a16:creationId xmlns:a16="http://schemas.microsoft.com/office/drawing/2014/main" id="{2E170FB0-EF22-4C34-BD02-D9447FCD0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1015900"/>
            <a:ext cx="245891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Status Ejecutivo del Proyecto.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Escalamiento.</a:t>
            </a:r>
          </a:p>
        </p:txBody>
      </p:sp>
      <p:sp>
        <p:nvSpPr>
          <p:cNvPr id="80" name="Text Box 97">
            <a:extLst>
              <a:ext uri="{FF2B5EF4-FFF2-40B4-BE49-F238E27FC236}">
                <a16:creationId xmlns:a16="http://schemas.microsoft.com/office/drawing/2014/main" id="{EA124B07-4AE3-40C5-B8F7-6CBC0A0D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3" y="1025605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Mensual</a:t>
            </a:r>
          </a:p>
        </p:txBody>
      </p:sp>
      <p:sp>
        <p:nvSpPr>
          <p:cNvPr id="82" name="Text Box 97">
            <a:extLst>
              <a:ext uri="{FF2B5EF4-FFF2-40B4-BE49-F238E27FC236}">
                <a16:creationId xmlns:a16="http://schemas.microsoft.com/office/drawing/2014/main" id="{C276533F-E22F-405A-874F-5A7BE3BFC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1825092"/>
            <a:ext cx="24589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Status de Proyectos.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 de nivel de VP Digital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 de nivel alto</a:t>
            </a:r>
          </a:p>
        </p:txBody>
      </p:sp>
      <p:sp>
        <p:nvSpPr>
          <p:cNvPr id="83" name="Text Box 97">
            <a:extLst>
              <a:ext uri="{FF2B5EF4-FFF2-40B4-BE49-F238E27FC236}">
                <a16:creationId xmlns:a16="http://schemas.microsoft.com/office/drawing/2014/main" id="{9624AB77-3B1B-48CD-892D-33196EE3C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1834797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85" name="Text Box 97">
            <a:extLst>
              <a:ext uri="{FF2B5EF4-FFF2-40B4-BE49-F238E27FC236}">
                <a16:creationId xmlns:a16="http://schemas.microsoft.com/office/drawing/2014/main" id="{E1EB44C0-8493-4325-AF54-8CE27DDA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2643369"/>
            <a:ext cx="24589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interdependencias, presupuesto y riesgos.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 de nivel alto.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 de nivel alto</a:t>
            </a:r>
          </a:p>
        </p:txBody>
      </p:sp>
      <p:sp>
        <p:nvSpPr>
          <p:cNvPr id="86" name="Text Box 97">
            <a:extLst>
              <a:ext uri="{FF2B5EF4-FFF2-40B4-BE49-F238E27FC236}">
                <a16:creationId xmlns:a16="http://schemas.microsoft.com/office/drawing/2014/main" id="{2A39ECA9-874E-4201-A73F-36937B705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2653074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88" name="Text Box 97">
            <a:extLst>
              <a:ext uri="{FF2B5EF4-FFF2-40B4-BE49-F238E27FC236}">
                <a16:creationId xmlns:a16="http://schemas.microsoft.com/office/drawing/2014/main" id="{574330A3-469D-4517-BBD8-F8FD2BF7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3470244"/>
            <a:ext cx="24589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Status de Plan de  Proyecto y Dependencias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 de nivel de proyectos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de riesgos/</a:t>
            </a:r>
            <a:r>
              <a:rPr lang="es-ES" sz="800" kern="0" err="1">
                <a:solidFill>
                  <a:srgbClr val="080808"/>
                </a:solidFill>
                <a:cs typeface="Calibri" panose="020F0502020204030204" pitchFamily="34" charset="0"/>
              </a:rPr>
              <a:t>issues</a:t>
            </a: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.</a:t>
            </a:r>
          </a:p>
          <a:p>
            <a:pPr algn="just" defTabSz="457177">
              <a:lnSpc>
                <a:spcPct val="90000"/>
              </a:lnSpc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</p:txBody>
      </p:sp>
      <p:sp>
        <p:nvSpPr>
          <p:cNvPr id="89" name="Text Box 97">
            <a:extLst>
              <a:ext uri="{FF2B5EF4-FFF2-40B4-BE49-F238E27FC236}">
                <a16:creationId xmlns:a16="http://schemas.microsoft.com/office/drawing/2014/main" id="{BC53EFB8-2FBD-49C1-B5CE-C52880CE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3479950"/>
            <a:ext cx="20671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Quincenal o semanal (depende de la criticidad)</a:t>
            </a:r>
          </a:p>
        </p:txBody>
      </p:sp>
      <p:sp>
        <p:nvSpPr>
          <p:cNvPr id="91" name="Text Box 97">
            <a:extLst>
              <a:ext uri="{FF2B5EF4-FFF2-40B4-BE49-F238E27FC236}">
                <a16:creationId xmlns:a16="http://schemas.microsoft.com/office/drawing/2014/main" id="{485267FC-7E22-40B8-B9B1-0D848796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586" y="4295634"/>
            <a:ext cx="245891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Planeación (al inicio de  proyecto y fases) Gestión y Monitoreo del plan del proyecto.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 de áreas.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Definición detallada de siguientes fases.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Toma de decisiones del proyecto</a:t>
            </a:r>
          </a:p>
        </p:txBody>
      </p:sp>
      <p:sp>
        <p:nvSpPr>
          <p:cNvPr id="92" name="Text Box 97">
            <a:extLst>
              <a:ext uri="{FF2B5EF4-FFF2-40B4-BE49-F238E27FC236}">
                <a16:creationId xmlns:a16="http://schemas.microsoft.com/office/drawing/2014/main" id="{25CA139C-FDF4-45E9-B2C5-B4DD329E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499" y="4305339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94" name="Text Box 97">
            <a:extLst>
              <a:ext uri="{FF2B5EF4-FFF2-40B4-BE49-F238E27FC236}">
                <a16:creationId xmlns:a16="http://schemas.microsoft.com/office/drawing/2014/main" id="{83D353DC-AA56-412F-8598-86C11880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5096127"/>
            <a:ext cx="245891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Planeación detallada de actividades de negocio, según la fase: Entregables para Diseño, Pruebas y Despliegue/Soporte, definición de plan propio.</a:t>
            </a:r>
          </a:p>
        </p:txBody>
      </p:sp>
      <p:sp>
        <p:nvSpPr>
          <p:cNvPr id="95" name="Text Box 97">
            <a:extLst>
              <a:ext uri="{FF2B5EF4-FFF2-40B4-BE49-F238E27FC236}">
                <a16:creationId xmlns:a16="http://schemas.microsoft.com/office/drawing/2014/main" id="{5EACA8A5-5200-485B-BFD5-6904AF52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5105832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4DA3BEF3-D5D7-4B40-BEA3-E14EE6EF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586" y="5923032"/>
            <a:ext cx="2458914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Definición de temas de seguridad, hardware,  condiciones en la nube, licenciamiento.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Alistamiento de entidades de Soporte.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</a:rPr>
              <a:t>Definición de Sprint e Historias de Usuarios  (Alcance y Plan)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</a:rPr>
              <a:t>Metodología – Alternativa a usar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 97">
            <a:extLst>
              <a:ext uri="{FF2B5EF4-FFF2-40B4-BE49-F238E27FC236}">
                <a16:creationId xmlns:a16="http://schemas.microsoft.com/office/drawing/2014/main" id="{B3918548-84FA-4A01-BBBF-667B7E2D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499" y="5932738"/>
            <a:ext cx="20671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Quincenal o semanal (depende de la criticidad</a:t>
            </a:r>
          </a:p>
        </p:txBody>
      </p:sp>
    </p:spTree>
    <p:extLst>
      <p:ext uri="{BB962C8B-B14F-4D97-AF65-F5344CB8AC3E}">
        <p14:creationId xmlns:p14="http://schemas.microsoft.com/office/powerpoint/2010/main" val="34660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BBDAF-3401-4CEB-8FCB-A0153251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" y="29770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100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Proceso de Selección de Proveedor Electrónico</a:t>
            </a:r>
            <a:br>
              <a:rPr lang="es-ES"/>
            </a:br>
            <a:br>
              <a:rPr lang="es-ES"/>
            </a:br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ADB688-4324-40A6-9353-7D3955F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05C-4776-124B-9A70-82AAC88E6A7A}" type="slidenum">
              <a:rPr lang="es-CO" smtClean="0"/>
              <a:pPr/>
              <a:t>12</a:t>
            </a:fld>
            <a:endParaRPr lang="es-CO" sz="1600"/>
          </a:p>
        </p:txBody>
      </p:sp>
      <p:cxnSp>
        <p:nvCxnSpPr>
          <p:cNvPr id="6" name="Straight Connector 39">
            <a:extLst>
              <a:ext uri="{FF2B5EF4-FFF2-40B4-BE49-F238E27FC236}">
                <a16:creationId xmlns:a16="http://schemas.microsoft.com/office/drawing/2014/main" id="{AF93893C-EF8F-4B93-BC8D-DF5BDC36D659}"/>
              </a:ext>
            </a:extLst>
          </p:cNvPr>
          <p:cNvCxnSpPr>
            <a:cxnSpLocks/>
          </p:cNvCxnSpPr>
          <p:nvPr/>
        </p:nvCxnSpPr>
        <p:spPr>
          <a:xfrm>
            <a:off x="578142" y="2640535"/>
            <a:ext cx="1116722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3F5CD37-A692-4492-AB60-D8E6C8ACA720}"/>
              </a:ext>
            </a:extLst>
          </p:cNvPr>
          <p:cNvSpPr/>
          <p:nvPr/>
        </p:nvSpPr>
        <p:spPr>
          <a:xfrm>
            <a:off x="537137" y="1475415"/>
            <a:ext cx="18460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Proveedores invitados a ofertar</a:t>
            </a:r>
          </a:p>
        </p:txBody>
      </p:sp>
      <p:cxnSp>
        <p:nvCxnSpPr>
          <p:cNvPr id="8" name="Straight Connector 39">
            <a:extLst>
              <a:ext uri="{FF2B5EF4-FFF2-40B4-BE49-F238E27FC236}">
                <a16:creationId xmlns:a16="http://schemas.microsoft.com/office/drawing/2014/main" id="{0AAE6F30-039A-40C6-9689-E3B3DA717E79}"/>
              </a:ext>
            </a:extLst>
          </p:cNvPr>
          <p:cNvCxnSpPr>
            <a:cxnSpLocks/>
          </p:cNvCxnSpPr>
          <p:nvPr/>
        </p:nvCxnSpPr>
        <p:spPr>
          <a:xfrm flipV="1">
            <a:off x="2411977" y="629726"/>
            <a:ext cx="0" cy="56689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39">
            <a:extLst>
              <a:ext uri="{FF2B5EF4-FFF2-40B4-BE49-F238E27FC236}">
                <a16:creationId xmlns:a16="http://schemas.microsoft.com/office/drawing/2014/main" id="{0BBAFF20-BA49-49E3-8CE6-186DA0002C12}"/>
              </a:ext>
            </a:extLst>
          </p:cNvPr>
          <p:cNvCxnSpPr>
            <a:cxnSpLocks/>
          </p:cNvCxnSpPr>
          <p:nvPr/>
        </p:nvCxnSpPr>
        <p:spPr>
          <a:xfrm>
            <a:off x="578142" y="4822008"/>
            <a:ext cx="11164047" cy="4608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DE25925-9B35-42C4-9312-4ED9A38C6B00}"/>
              </a:ext>
            </a:extLst>
          </p:cNvPr>
          <p:cNvSpPr/>
          <p:nvPr/>
        </p:nvSpPr>
        <p:spPr>
          <a:xfrm>
            <a:off x="495516" y="4987971"/>
            <a:ext cx="1769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Verificación, </a:t>
            </a:r>
            <a:r>
              <a:rPr lang="es-CO" sz="2000" b="1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Inspektor</a:t>
            </a:r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 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01A1752-EE36-4D48-931E-451C4471168B}"/>
              </a:ext>
            </a:extLst>
          </p:cNvPr>
          <p:cNvGrpSpPr/>
          <p:nvPr/>
        </p:nvGrpSpPr>
        <p:grpSpPr>
          <a:xfrm>
            <a:off x="7698954" y="5118169"/>
            <a:ext cx="1851726" cy="722122"/>
            <a:chOff x="8047725" y="5232946"/>
            <a:chExt cx="1851726" cy="72212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5D60F3C-CFE4-4C62-B0D8-667427D3EE33}"/>
                </a:ext>
              </a:extLst>
            </p:cNvPr>
            <p:cNvSpPr/>
            <p:nvPr/>
          </p:nvSpPr>
          <p:spPr>
            <a:xfrm>
              <a:off x="8047725" y="5339515"/>
              <a:ext cx="185172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 </a:t>
              </a:r>
            </a:p>
            <a:p>
              <a:pPr lvl="0" algn="ctr" defTabSz="914400">
                <a:defRPr/>
              </a:pP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C2C45D8-0551-42F1-B081-C361239449F0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BC1DFB-AFDC-4265-BF94-025D010F7BC0}"/>
              </a:ext>
            </a:extLst>
          </p:cNvPr>
          <p:cNvSpPr/>
          <p:nvPr/>
        </p:nvSpPr>
        <p:spPr>
          <a:xfrm>
            <a:off x="508363" y="3161917"/>
            <a:ext cx="1903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Proveedores que  presentaron Oferta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3ED926E-82B4-4E2F-80A5-B7CE67FF4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9" r="38728" b="9132"/>
          <a:stretch/>
        </p:blipFill>
        <p:spPr bwMode="auto">
          <a:xfrm>
            <a:off x="2453342" y="1740656"/>
            <a:ext cx="1729560" cy="37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0FE1128-40C8-4B3C-9CAE-2EEF934A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58" y="1580415"/>
            <a:ext cx="1530215" cy="69658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178415B-9898-4D0C-8E57-2417E1FF8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1" t="11427" r="23292" b="-1"/>
          <a:stretch/>
        </p:blipFill>
        <p:spPr>
          <a:xfrm>
            <a:off x="6246142" y="1606614"/>
            <a:ext cx="1519413" cy="6441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04DF3E3-6B24-4BB3-8E73-A2543410D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838" y="1704869"/>
            <a:ext cx="2095500" cy="4476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4011463-5E87-44D8-83C5-78C50D6E4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706" b="31040"/>
          <a:stretch/>
        </p:blipFill>
        <p:spPr>
          <a:xfrm>
            <a:off x="10080489" y="1640040"/>
            <a:ext cx="1939542" cy="57733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D4FF98C-7CE9-40C6-B206-FD5AE29F97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706" b="31040"/>
          <a:stretch/>
        </p:blipFill>
        <p:spPr>
          <a:xfrm>
            <a:off x="9958843" y="3416907"/>
            <a:ext cx="1939542" cy="57733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D4BCE2FB-B9BA-4B9E-8652-3EB270026F01}"/>
              </a:ext>
            </a:extLst>
          </p:cNvPr>
          <p:cNvGrpSpPr/>
          <p:nvPr/>
        </p:nvGrpSpPr>
        <p:grpSpPr>
          <a:xfrm>
            <a:off x="5315224" y="5118169"/>
            <a:ext cx="1851726" cy="722122"/>
            <a:chOff x="8047725" y="5232946"/>
            <a:chExt cx="1851726" cy="72212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E748A0-9C03-4C5A-AB95-6429BBB2957D}"/>
                </a:ext>
              </a:extLst>
            </p:cNvPr>
            <p:cNvSpPr/>
            <p:nvPr/>
          </p:nvSpPr>
          <p:spPr>
            <a:xfrm>
              <a:off x="8047725" y="5339515"/>
              <a:ext cx="185172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 </a:t>
              </a:r>
            </a:p>
            <a:p>
              <a:pPr lvl="0" algn="ctr" defTabSz="914400">
                <a:defRPr/>
              </a:pP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5D4EA7A-40B5-4597-880E-B4555ED22690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D2D19FF-D062-40AD-8CC2-D4D5D729BC1B}"/>
              </a:ext>
            </a:extLst>
          </p:cNvPr>
          <p:cNvGrpSpPr/>
          <p:nvPr/>
        </p:nvGrpSpPr>
        <p:grpSpPr>
          <a:xfrm>
            <a:off x="10080489" y="5118169"/>
            <a:ext cx="1851726" cy="722122"/>
            <a:chOff x="8047725" y="5232946"/>
            <a:chExt cx="1851726" cy="722122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35A9EB9-CFF1-41A3-85C6-B85EFBD26A83}"/>
                </a:ext>
              </a:extLst>
            </p:cNvPr>
            <p:cNvSpPr/>
            <p:nvPr/>
          </p:nvSpPr>
          <p:spPr>
            <a:xfrm>
              <a:off x="8047725" y="5339515"/>
              <a:ext cx="185172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</a:t>
              </a: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  <a:p>
              <a:pPr lvl="0" algn="ctr" defTabSz="914400">
                <a:defRPr/>
              </a:pP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42B0E56-9E1F-4535-857B-1F2F3BBAAD85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A046CE4-CB00-495D-96F0-4FCFEB93A52B}"/>
              </a:ext>
            </a:extLst>
          </p:cNvPr>
          <p:cNvGrpSpPr/>
          <p:nvPr/>
        </p:nvGrpSpPr>
        <p:grpSpPr>
          <a:xfrm>
            <a:off x="2991002" y="5072003"/>
            <a:ext cx="1851726" cy="814455"/>
            <a:chOff x="8047725" y="5232946"/>
            <a:chExt cx="1851726" cy="814455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8BEEF02-CDCE-49CE-A948-0483534F094C}"/>
                </a:ext>
              </a:extLst>
            </p:cNvPr>
            <p:cNvSpPr/>
            <p:nvPr/>
          </p:nvSpPr>
          <p:spPr>
            <a:xfrm>
              <a:off x="8047725" y="5339515"/>
              <a:ext cx="18517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 </a:t>
              </a:r>
            </a:p>
            <a:p>
              <a:pPr lvl="0"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351B656-E578-4053-BEF9-B4ABA4E728E3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AB6041F9-E1E9-412F-8A1F-26FEE3A3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9" r="38728" b="9132"/>
          <a:stretch/>
        </p:blipFill>
        <p:spPr bwMode="auto">
          <a:xfrm>
            <a:off x="3020002" y="3517523"/>
            <a:ext cx="1729560" cy="37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451ADF2-7FC0-40D1-822F-829346A7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95" y="3357282"/>
            <a:ext cx="1530215" cy="69658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7EE6C31-949F-43EA-B8B8-6B5FD4D18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1" t="11427" r="23292" b="-1"/>
          <a:stretch/>
        </p:blipFill>
        <p:spPr>
          <a:xfrm>
            <a:off x="7757166" y="3383481"/>
            <a:ext cx="1519413" cy="6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54433A6-8B61-4EA9-B531-AC2D7EF4AAE5}"/>
              </a:ext>
            </a:extLst>
          </p:cNvPr>
          <p:cNvSpPr/>
          <p:nvPr/>
        </p:nvSpPr>
        <p:spPr>
          <a:xfrm>
            <a:off x="248575" y="6081055"/>
            <a:ext cx="10502283" cy="6335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424C13-4579-489A-BC20-A1A6BC7F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" y="27137"/>
            <a:ext cx="11882134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09E8-7728-44AE-8FDB-4865A676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58" y="416486"/>
            <a:ext cx="5973487" cy="4164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Presupuesto Estimado (</a:t>
            </a:r>
            <a:r>
              <a:rPr lang="en-US" sz="2800" b="1" spc="-151" err="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Costos</a:t>
            </a:r>
            <a:r>
              <a:rPr lang="en-U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 </a:t>
            </a:r>
            <a:r>
              <a:rPr lang="en-US" sz="2800" b="1" spc="-151" err="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Externos</a:t>
            </a:r>
            <a:r>
              <a:rPr lang="en-U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)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128F83-2A46-4748-9A3F-75D18DB8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B405C-4776-124B-9A70-82AAC88E6A7A}" type="slidenum">
              <a:rPr kumimoji="0" lang="es-CO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817FFE1-97B1-4759-9938-547CCDA8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893"/>
              </p:ext>
            </p:extLst>
          </p:nvPr>
        </p:nvGraphicFramePr>
        <p:xfrm>
          <a:off x="1141841" y="832972"/>
          <a:ext cx="5603604" cy="544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07A53A-81B4-49AF-880F-4C59688A0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81016"/>
              </p:ext>
            </p:extLst>
          </p:nvPr>
        </p:nvGraphicFramePr>
        <p:xfrm>
          <a:off x="4885509" y="1249458"/>
          <a:ext cx="2934788" cy="381000"/>
        </p:xfrm>
        <a:graphic>
          <a:graphicData uri="http://schemas.openxmlformats.org/drawingml/2006/table">
            <a:tbl>
              <a:tblPr/>
              <a:tblGrid>
                <a:gridCol w="1771448">
                  <a:extLst>
                    <a:ext uri="{9D8B030D-6E8A-4147-A177-3AD203B41FA5}">
                      <a16:colId xmlns:a16="http://schemas.microsoft.com/office/drawing/2014/main" val="3198455048"/>
                    </a:ext>
                  </a:extLst>
                </a:gridCol>
                <a:gridCol w="1163340">
                  <a:extLst>
                    <a:ext uri="{9D8B030D-6E8A-4147-A177-3AD203B41FA5}">
                      <a16:colId xmlns:a16="http://schemas.microsoft.com/office/drawing/2014/main" val="6818595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Consultoría y Honorarios</a:t>
                      </a:r>
                    </a:p>
                  </a:txBody>
                  <a:tcPr marL="85725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73.672.400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48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Gastos de Personal Adicional</a:t>
                      </a:r>
                    </a:p>
                  </a:txBody>
                  <a:tcPr marL="85725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25.592.900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65856"/>
                  </a:ext>
                </a:extLst>
              </a:tr>
            </a:tbl>
          </a:graphicData>
        </a:graphic>
      </p:graphicFrame>
      <p:grpSp>
        <p:nvGrpSpPr>
          <p:cNvPr id="19" name="Grupo 18">
            <a:extLst>
              <a:ext uri="{FF2B5EF4-FFF2-40B4-BE49-F238E27FC236}">
                <a16:creationId xmlns:a16="http://schemas.microsoft.com/office/drawing/2014/main" id="{E30A4058-8A29-4953-8E0B-614BFA96F2A2}"/>
              </a:ext>
            </a:extLst>
          </p:cNvPr>
          <p:cNvGrpSpPr/>
          <p:nvPr/>
        </p:nvGrpSpPr>
        <p:grpSpPr>
          <a:xfrm>
            <a:off x="7964132" y="832972"/>
            <a:ext cx="4126607" cy="5192057"/>
            <a:chOff x="4800600" y="1723566"/>
            <a:chExt cx="1985610" cy="413165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4758EA3-588C-4F23-BDEE-E6733AE32A06}"/>
                </a:ext>
              </a:extLst>
            </p:cNvPr>
            <p:cNvSpPr/>
            <p:nvPr/>
          </p:nvSpPr>
          <p:spPr>
            <a:xfrm>
              <a:off x="4800600" y="1875070"/>
              <a:ext cx="1985610" cy="39801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numCol="1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Total Presupuesto 2021 = $</a:t>
              </a:r>
              <a:r>
                <a:rPr lang="es-CO" sz="1200" b="1" kern="0" dirty="0">
                  <a:solidFill>
                    <a:prstClr val="black"/>
                  </a:solidFill>
                  <a:latin typeface="Calibri Light" panose="020F0302020204030204"/>
                </a:rPr>
                <a:t>XXXX </a:t>
              </a:r>
              <a:r>
                <a:rPr kumimoji="0" lang="es-C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Pesos 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s-CO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Costos de Consultoría </a:t>
              </a: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s-CO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Proveedor Electrónico y DIAN = $</a:t>
              </a: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28.622.400</a:t>
              </a: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Pesos,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Integración entre Sistemas XXXXX &amp; Proveedor &amp; DIAN. (El timbrado está incluido en la propuesta de </a:t>
              </a:r>
              <a:r>
                <a:rPr kumimoji="0" lang="es-E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GoSocket</a:t>
              </a: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– Proveedor elegido) 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Asesoría detallada de Ernst and Young = $0.000.000 Pesos  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-       Consultoría tributaria y técnica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Falcon (Sistema de Registro de ingresos y salidas de trabajadores) = $0.000.000 Pesos </a:t>
              </a:r>
            </a:p>
            <a:p>
              <a:pPr marL="171450" marR="0" lvl="0" indent="-1714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    Interfase de información detallada de registro de los   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         trabajadores.</a:t>
              </a:r>
            </a:p>
            <a:p>
              <a:pPr defTabSz="685783">
                <a:defRPr/>
              </a:pPr>
              <a:endParaRPr lang="es-ES" sz="1100" kern="0" noProof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defTabSz="685783">
                <a:defRPr/>
              </a:pPr>
              <a:r>
                <a:rPr lang="es-ES" sz="1100" kern="0" noProof="0" dirty="0">
                  <a:solidFill>
                    <a:prstClr val="black"/>
                  </a:solidFill>
                  <a:latin typeface="Calibri Light" panose="020F0302020204030204"/>
                </a:rPr>
                <a:t>Imprevistos y controles de cambio $0.000.000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171450" marR="0" lvl="0" indent="-1714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Estos valores no incluyen IVA.</a:t>
              </a: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</a:t>
              </a:r>
            </a:p>
            <a:p>
              <a:pPr marL="171450" marR="0" lvl="0" indent="-1714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s-CO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es-CO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Gastos de Personal Adicional </a:t>
              </a:r>
              <a:r>
                <a:rPr kumimoji="0" lang="es-CO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= $XXXX Pesos (Ver siguiente lámina)</a:t>
              </a: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endParaRPr kumimoji="0" lang="es-CO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3"/>
                <a:tabLst/>
                <a:defRPr/>
              </a:pPr>
              <a:r>
                <a:rPr kumimoji="0" lang="es-CO" sz="1100" b="1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Costos Recurrentes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Soporte del proveedor  = Incluido dentro del </a:t>
              </a: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costo </a:t>
              </a: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mensual del servicio y por cada razón social. 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Soporte= $</a:t>
              </a: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XXXXX</a:t>
              </a: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Pesos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Tiempo estimado de 6 meses (julio-</a:t>
              </a:r>
              <a:r>
                <a:rPr kumimoji="0" lang="es-ES" sz="1100" b="0" i="0" u="non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diciembre,XXX</a:t>
              </a: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2DD8D4C-8BDF-4821-842F-F4F0805E2208}"/>
                </a:ext>
              </a:extLst>
            </p:cNvPr>
            <p:cNvSpPr/>
            <p:nvPr/>
          </p:nvSpPr>
          <p:spPr>
            <a:xfrm>
              <a:off x="4800600" y="1723566"/>
              <a:ext cx="1985610" cy="1515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Detalle - Cifras Aproximadas </a:t>
              </a:r>
            </a:p>
          </p:txBody>
        </p:sp>
      </p:grpSp>
      <p:sp>
        <p:nvSpPr>
          <p:cNvPr id="22" name="TextBox 10">
            <a:extLst>
              <a:ext uri="{FF2B5EF4-FFF2-40B4-BE49-F238E27FC236}">
                <a16:creationId xmlns:a16="http://schemas.microsoft.com/office/drawing/2014/main" id="{E99F1037-C842-4765-AB76-4EE098C9938E}"/>
              </a:ext>
            </a:extLst>
          </p:cNvPr>
          <p:cNvSpPr txBox="1"/>
          <p:nvPr/>
        </p:nvSpPr>
        <p:spPr>
          <a:xfrm rot="16200000">
            <a:off x="-767153" y="3272748"/>
            <a:ext cx="3817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Cifras en millones de pesos colombianos y no incluye IVA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F68FD85-85A8-4BE8-B106-EA6D515A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80503"/>
              </p:ext>
            </p:extLst>
          </p:nvPr>
        </p:nvGraphicFramePr>
        <p:xfrm>
          <a:off x="4885509" y="4291871"/>
          <a:ext cx="2934788" cy="190500"/>
        </p:xfrm>
        <a:graphic>
          <a:graphicData uri="http://schemas.openxmlformats.org/drawingml/2006/table">
            <a:tbl>
              <a:tblPr/>
              <a:tblGrid>
                <a:gridCol w="1771448">
                  <a:extLst>
                    <a:ext uri="{9D8B030D-6E8A-4147-A177-3AD203B41FA5}">
                      <a16:colId xmlns:a16="http://schemas.microsoft.com/office/drawing/2014/main" val="3198455048"/>
                    </a:ext>
                  </a:extLst>
                </a:gridCol>
                <a:gridCol w="1163340">
                  <a:extLst>
                    <a:ext uri="{9D8B030D-6E8A-4147-A177-3AD203B41FA5}">
                      <a16:colId xmlns:a16="http://schemas.microsoft.com/office/drawing/2014/main" val="6818595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Costos Recurrente</a:t>
                      </a:r>
                    </a:p>
                  </a:txBody>
                  <a:tcPr marL="85725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20.000.000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4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3346E43-30C2-426E-A444-508137FFE046}"/>
              </a:ext>
            </a:extLst>
          </p:cNvPr>
          <p:cNvSpPr txBox="1">
            <a:spLocks/>
          </p:cNvSpPr>
          <p:nvPr/>
        </p:nvSpPr>
        <p:spPr>
          <a:xfrm>
            <a:off x="5410597" y="685800"/>
            <a:ext cx="5936512" cy="13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828709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10000" b="1" kern="1200" spc="-150">
                <a:solidFill>
                  <a:srgbClr val="469EC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5">
              <a:lnSpc>
                <a:spcPts val="4500"/>
              </a:lnSpc>
              <a:defRPr/>
            </a:pPr>
            <a:endParaRPr lang="es-CO" sz="5000" spc="-75">
              <a:solidFill>
                <a:srgbClr val="7030A0"/>
              </a:solidFill>
              <a:latin typeface="Akrob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E29D-C52F-4D41-9A02-88586D55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13" y="268086"/>
            <a:ext cx="5943600" cy="835429"/>
          </a:xfrm>
        </p:spPr>
        <p:txBody>
          <a:bodyPr/>
          <a:lstStyle/>
          <a:p>
            <a:r>
              <a:rPr lang="es-CO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9FDA-5769-4DA8-A762-1B703F413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7725" y="1029192"/>
            <a:ext cx="6954275" cy="4799616"/>
          </a:xfrm>
        </p:spPr>
        <p:txBody>
          <a:bodyPr vert="horz" lIns="45720" tIns="22860" rIns="45720" bIns="22860" rtlCol="0" anchor="t"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000" b="1" spc="-75" dirty="0">
              <a:solidFill>
                <a:srgbClr val="469EC3"/>
              </a:solidFill>
              <a:latin typeface="Akrobat"/>
            </a:endParaRP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b="1" spc="-75" dirty="0">
                <a:solidFill>
                  <a:srgbClr val="7030A0"/>
                </a:solidFill>
                <a:latin typeface="Akrobat"/>
                <a:cs typeface="Calibri"/>
              </a:rPr>
              <a:t>Nómina Electrónica </a:t>
            </a: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Situación actual  </a:t>
            </a: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Requerimiento generales </a:t>
            </a: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Alcance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Organigrama y R&amp;R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Gobierno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Plan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Proceso de Selección de Proveedor Electrónico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Riesgos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Presupuesto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Siguientes pasos</a:t>
            </a:r>
            <a:endParaRPr lang="es-CO" sz="2400" b="1" spc="-75" dirty="0">
              <a:solidFill>
                <a:srgbClr val="7030A0"/>
              </a:solidFill>
              <a:latin typeface="Akrobat"/>
              <a:cs typeface="Calibri"/>
            </a:endParaRP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400" spc="-75" dirty="0">
              <a:solidFill>
                <a:srgbClr val="7030A0"/>
              </a:solidFill>
              <a:cs typeface="Calibri"/>
            </a:endParaRP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400" b="1" spc="-75" dirty="0">
              <a:solidFill>
                <a:srgbClr val="7030A0"/>
              </a:solidFill>
              <a:latin typeface="Akrobat"/>
            </a:endParaRP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400" b="1" spc="-75" dirty="0">
              <a:solidFill>
                <a:srgbClr val="7030A0"/>
              </a:solidFill>
              <a:latin typeface="Akrobat"/>
            </a:endParaRPr>
          </a:p>
          <a:p>
            <a:pPr marL="228283" indent="-228283"/>
            <a:endParaRPr lang="es-C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3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F3930D89-E030-4FC8-9A65-284D261D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22" y="683057"/>
            <a:ext cx="12192001" cy="631683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290C1-874E-4F91-BE84-288693EF87D2}"/>
              </a:ext>
            </a:extLst>
          </p:cNvPr>
          <p:cNvSpPr/>
          <p:nvPr/>
        </p:nvSpPr>
        <p:spPr>
          <a:xfrm>
            <a:off x="-65847" y="1308290"/>
            <a:ext cx="830627" cy="2596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Desarrollos de Nómina Actual en Cuenta Net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BFAA6F-B4E1-46B0-AFE2-72C42F1F3DAC}"/>
              </a:ext>
            </a:extLst>
          </p:cNvPr>
          <p:cNvSpPr/>
          <p:nvPr/>
        </p:nvSpPr>
        <p:spPr>
          <a:xfrm>
            <a:off x="-73980" y="3871503"/>
            <a:ext cx="837895" cy="3118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Interfases con DIAN (Nómina </a:t>
            </a:r>
            <a:r>
              <a:rPr kumimoji="0" lang="es-CO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Electró</a:t>
            </a:r>
            <a:endParaRPr kumimoji="0" lang="es-CO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nica)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63ED3C-AFCD-457B-BA38-272D2468B654}"/>
              </a:ext>
            </a:extLst>
          </p:cNvPr>
          <p:cNvSpPr/>
          <p:nvPr/>
        </p:nvSpPr>
        <p:spPr>
          <a:xfrm>
            <a:off x="1704775" y="1548099"/>
            <a:ext cx="559031" cy="1233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AEABF-56C1-4E61-A019-996DC77149F6}"/>
              </a:ext>
            </a:extLst>
          </p:cNvPr>
          <p:cNvSpPr/>
          <p:nvPr/>
        </p:nvSpPr>
        <p:spPr>
          <a:xfrm>
            <a:off x="1707799" y="1429947"/>
            <a:ext cx="1088667" cy="1278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Ausencias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0158BB7-AFE3-420C-9B6C-3BADBC242E80}"/>
              </a:ext>
            </a:extLst>
          </p:cNvPr>
          <p:cNvSpPr/>
          <p:nvPr/>
        </p:nvSpPr>
        <p:spPr>
          <a:xfrm>
            <a:off x="2263806" y="1557987"/>
            <a:ext cx="532660" cy="11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7D73B0-CA35-45EB-84EA-FD1939E32645}"/>
              </a:ext>
            </a:extLst>
          </p:cNvPr>
          <p:cNvSpPr/>
          <p:nvPr/>
        </p:nvSpPr>
        <p:spPr>
          <a:xfrm>
            <a:off x="2263806" y="1713315"/>
            <a:ext cx="1099675" cy="1184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Incapacidades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A136BF-78B6-4DC8-A766-527B3469EDC3}"/>
              </a:ext>
            </a:extLst>
          </p:cNvPr>
          <p:cNvSpPr/>
          <p:nvPr/>
        </p:nvSpPr>
        <p:spPr>
          <a:xfrm>
            <a:off x="2263806" y="1826946"/>
            <a:ext cx="567014" cy="129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0DABED-D7FB-4F3D-9531-D88AD5F65416}"/>
              </a:ext>
            </a:extLst>
          </p:cNvPr>
          <p:cNvSpPr/>
          <p:nvPr/>
        </p:nvSpPr>
        <p:spPr>
          <a:xfrm>
            <a:off x="2796467" y="1826946"/>
            <a:ext cx="567014" cy="118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460CC5-EF5C-4481-8ED3-C628FEFC5570}"/>
              </a:ext>
            </a:extLst>
          </p:cNvPr>
          <p:cNvSpPr/>
          <p:nvPr/>
        </p:nvSpPr>
        <p:spPr>
          <a:xfrm>
            <a:off x="2820786" y="1979693"/>
            <a:ext cx="1099675" cy="1250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Clasificación  S,NS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9A6093-365F-483B-86CF-06BB5B83C0C6}"/>
              </a:ext>
            </a:extLst>
          </p:cNvPr>
          <p:cNvSpPr/>
          <p:nvPr/>
        </p:nvSpPr>
        <p:spPr>
          <a:xfrm>
            <a:off x="3370623" y="2234141"/>
            <a:ext cx="1099675" cy="1184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IBC para Vacaciones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6FB5C9F-0257-4761-B388-51F2E7FEC21E}"/>
              </a:ext>
            </a:extLst>
          </p:cNvPr>
          <p:cNvSpPr/>
          <p:nvPr/>
        </p:nvSpPr>
        <p:spPr>
          <a:xfrm>
            <a:off x="4037383" y="2483314"/>
            <a:ext cx="1029414" cy="1074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Archivo de Seguridad  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0DB4140-8024-4BCA-A177-D30A11A808E1}"/>
              </a:ext>
            </a:extLst>
          </p:cNvPr>
          <p:cNvSpPr/>
          <p:nvPr/>
        </p:nvSpPr>
        <p:spPr>
          <a:xfrm>
            <a:off x="2820786" y="2104284"/>
            <a:ext cx="532661" cy="107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11E0BE7-1FFB-42CE-B811-6EAB5DB4C6F8}"/>
              </a:ext>
            </a:extLst>
          </p:cNvPr>
          <p:cNvSpPr/>
          <p:nvPr/>
        </p:nvSpPr>
        <p:spPr>
          <a:xfrm>
            <a:off x="3363481" y="2112197"/>
            <a:ext cx="556980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0B91F3E-CC14-4651-A1B0-6CF80299F579}"/>
              </a:ext>
            </a:extLst>
          </p:cNvPr>
          <p:cNvSpPr/>
          <p:nvPr/>
        </p:nvSpPr>
        <p:spPr>
          <a:xfrm>
            <a:off x="3370623" y="2360167"/>
            <a:ext cx="532661" cy="107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2793A11-97CF-44DF-B2C7-F829094DBB7C}"/>
              </a:ext>
            </a:extLst>
          </p:cNvPr>
          <p:cNvSpPr/>
          <p:nvPr/>
        </p:nvSpPr>
        <p:spPr>
          <a:xfrm>
            <a:off x="3913318" y="2368080"/>
            <a:ext cx="556980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D913A59-3215-4949-A318-C581E81C4E2E}"/>
              </a:ext>
            </a:extLst>
          </p:cNvPr>
          <p:cNvSpPr/>
          <p:nvPr/>
        </p:nvSpPr>
        <p:spPr>
          <a:xfrm>
            <a:off x="4047415" y="2590783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E34E43-0233-434A-ABB2-A9AD699344BD}"/>
              </a:ext>
            </a:extLst>
          </p:cNvPr>
          <p:cNvSpPr/>
          <p:nvPr/>
        </p:nvSpPr>
        <p:spPr>
          <a:xfrm>
            <a:off x="4582966" y="2590783"/>
            <a:ext cx="483831" cy="90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134BA0D-BA66-4C05-BB41-16E7383EB616}"/>
              </a:ext>
            </a:extLst>
          </p:cNvPr>
          <p:cNvSpPr txBox="1"/>
          <p:nvPr/>
        </p:nvSpPr>
        <p:spPr>
          <a:xfrm>
            <a:off x="3896142" y="1408523"/>
            <a:ext cx="131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Liquidación de Seguridad Social y Parafiscales</a:t>
            </a:r>
          </a:p>
        </p:txBody>
      </p:sp>
      <p:grpSp>
        <p:nvGrpSpPr>
          <p:cNvPr id="37" name="Grupo 164">
            <a:extLst>
              <a:ext uri="{FF2B5EF4-FFF2-40B4-BE49-F238E27FC236}">
                <a16:creationId xmlns:a16="http://schemas.microsoft.com/office/drawing/2014/main" id="{A620F3F9-D6A3-46EF-A262-8AC458D999B7}"/>
              </a:ext>
            </a:extLst>
          </p:cNvPr>
          <p:cNvGrpSpPr/>
          <p:nvPr/>
        </p:nvGrpSpPr>
        <p:grpSpPr>
          <a:xfrm>
            <a:off x="2759153" y="1453487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38" name="157 Conector recto de flecha">
              <a:extLst>
                <a:ext uri="{FF2B5EF4-FFF2-40B4-BE49-F238E27FC236}">
                  <a16:creationId xmlns:a16="http://schemas.microsoft.com/office/drawing/2014/main" id="{59DBA6C1-9F48-491E-BBE2-4560235788C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lowchart: Decision 65">
              <a:extLst>
                <a:ext uri="{FF2B5EF4-FFF2-40B4-BE49-F238E27FC236}">
                  <a16:creationId xmlns:a16="http://schemas.microsoft.com/office/drawing/2014/main" id="{CD830BFA-3D68-453D-AA3C-B9FE234C28B6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upo 164">
            <a:extLst>
              <a:ext uri="{FF2B5EF4-FFF2-40B4-BE49-F238E27FC236}">
                <a16:creationId xmlns:a16="http://schemas.microsoft.com/office/drawing/2014/main" id="{000322C2-E22C-4442-839F-1F04713BC65B}"/>
              </a:ext>
            </a:extLst>
          </p:cNvPr>
          <p:cNvGrpSpPr/>
          <p:nvPr/>
        </p:nvGrpSpPr>
        <p:grpSpPr>
          <a:xfrm>
            <a:off x="3307415" y="1744991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41" name="157 Conector recto de flecha">
              <a:extLst>
                <a:ext uri="{FF2B5EF4-FFF2-40B4-BE49-F238E27FC236}">
                  <a16:creationId xmlns:a16="http://schemas.microsoft.com/office/drawing/2014/main" id="{64445797-A209-44B5-8EC2-7231DCEF76AA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lowchart: Decision 65">
              <a:extLst>
                <a:ext uri="{FF2B5EF4-FFF2-40B4-BE49-F238E27FC236}">
                  <a16:creationId xmlns:a16="http://schemas.microsoft.com/office/drawing/2014/main" id="{05863A5E-0AA3-4D4A-9BBF-BE3EE679E9F8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upo 164">
            <a:extLst>
              <a:ext uri="{FF2B5EF4-FFF2-40B4-BE49-F238E27FC236}">
                <a16:creationId xmlns:a16="http://schemas.microsoft.com/office/drawing/2014/main" id="{814746AA-E72E-47BC-9F71-2798D4FE8055}"/>
              </a:ext>
            </a:extLst>
          </p:cNvPr>
          <p:cNvGrpSpPr/>
          <p:nvPr/>
        </p:nvGrpSpPr>
        <p:grpSpPr>
          <a:xfrm>
            <a:off x="3874428" y="2003314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47" name="157 Conector recto de flecha">
              <a:extLst>
                <a:ext uri="{FF2B5EF4-FFF2-40B4-BE49-F238E27FC236}">
                  <a16:creationId xmlns:a16="http://schemas.microsoft.com/office/drawing/2014/main" id="{DA205D38-8373-4B9B-994B-FEE23659778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65">
              <a:extLst>
                <a:ext uri="{FF2B5EF4-FFF2-40B4-BE49-F238E27FC236}">
                  <a16:creationId xmlns:a16="http://schemas.microsoft.com/office/drawing/2014/main" id="{F359BD51-6D1B-4B91-997B-98C112658D56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Grupo 164">
            <a:extLst>
              <a:ext uri="{FF2B5EF4-FFF2-40B4-BE49-F238E27FC236}">
                <a16:creationId xmlns:a16="http://schemas.microsoft.com/office/drawing/2014/main" id="{95A3E9BA-4729-4AAF-9B0C-10D9DF9719B6}"/>
              </a:ext>
            </a:extLst>
          </p:cNvPr>
          <p:cNvGrpSpPr/>
          <p:nvPr/>
        </p:nvGrpSpPr>
        <p:grpSpPr>
          <a:xfrm>
            <a:off x="4424266" y="2253469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51" name="157 Conector recto de flecha">
              <a:extLst>
                <a:ext uri="{FF2B5EF4-FFF2-40B4-BE49-F238E27FC236}">
                  <a16:creationId xmlns:a16="http://schemas.microsoft.com/office/drawing/2014/main" id="{1808A0DF-21CB-4EA1-8C7E-DFE7EAA83265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owchart: Decision 65">
              <a:extLst>
                <a:ext uri="{FF2B5EF4-FFF2-40B4-BE49-F238E27FC236}">
                  <a16:creationId xmlns:a16="http://schemas.microsoft.com/office/drawing/2014/main" id="{C45BE609-3AB8-41AC-A07E-078F3B71F963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upo 164">
            <a:extLst>
              <a:ext uri="{FF2B5EF4-FFF2-40B4-BE49-F238E27FC236}">
                <a16:creationId xmlns:a16="http://schemas.microsoft.com/office/drawing/2014/main" id="{87A50675-358D-4D69-9B71-12536BD8EA8A}"/>
              </a:ext>
            </a:extLst>
          </p:cNvPr>
          <p:cNvGrpSpPr/>
          <p:nvPr/>
        </p:nvGrpSpPr>
        <p:grpSpPr>
          <a:xfrm>
            <a:off x="5073501" y="2493878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54" name="157 Conector recto de flecha">
              <a:extLst>
                <a:ext uri="{FF2B5EF4-FFF2-40B4-BE49-F238E27FC236}">
                  <a16:creationId xmlns:a16="http://schemas.microsoft.com/office/drawing/2014/main" id="{42299FD9-4419-4890-920F-99D911454B50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Decision 65">
              <a:extLst>
                <a:ext uri="{FF2B5EF4-FFF2-40B4-BE49-F238E27FC236}">
                  <a16:creationId xmlns:a16="http://schemas.microsoft.com/office/drawing/2014/main" id="{694E7488-BF7E-4E85-AB7A-7356E9A2552C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B24EE2A-AB20-430B-8D2D-A293CC6ADAE7}"/>
              </a:ext>
            </a:extLst>
          </p:cNvPr>
          <p:cNvSpPr/>
          <p:nvPr/>
        </p:nvSpPr>
        <p:spPr>
          <a:xfrm>
            <a:off x="1677563" y="1297033"/>
            <a:ext cx="3881105" cy="159718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6435B1E-A6C5-4180-B074-851CE31A60EA}"/>
              </a:ext>
            </a:extLst>
          </p:cNvPr>
          <p:cNvSpPr/>
          <p:nvPr/>
        </p:nvSpPr>
        <p:spPr>
          <a:xfrm>
            <a:off x="4033014" y="1978156"/>
            <a:ext cx="1099675" cy="1250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Planilla  Seguridad Social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7B880B9-BE45-4955-8E50-621133F2BE71}"/>
              </a:ext>
            </a:extLst>
          </p:cNvPr>
          <p:cNvSpPr/>
          <p:nvPr/>
        </p:nvSpPr>
        <p:spPr>
          <a:xfrm>
            <a:off x="4033014" y="2102747"/>
            <a:ext cx="532661" cy="107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9B8CFDA-B029-4448-A1A1-B34666DE7E60}"/>
              </a:ext>
            </a:extLst>
          </p:cNvPr>
          <p:cNvSpPr/>
          <p:nvPr/>
        </p:nvSpPr>
        <p:spPr>
          <a:xfrm>
            <a:off x="4575709" y="2110660"/>
            <a:ext cx="556980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C008F5A-E581-4DEA-AE8C-863E11A0E0DE}"/>
              </a:ext>
            </a:extLst>
          </p:cNvPr>
          <p:cNvSpPr/>
          <p:nvPr/>
        </p:nvSpPr>
        <p:spPr>
          <a:xfrm>
            <a:off x="2249145" y="3053290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IBC en Licencias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436E707-5248-4CE4-9960-C5053730F8DB}"/>
              </a:ext>
            </a:extLst>
          </p:cNvPr>
          <p:cNvSpPr/>
          <p:nvPr/>
        </p:nvSpPr>
        <p:spPr>
          <a:xfrm>
            <a:off x="2259177" y="3160314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55BAD7C-79E8-4851-9F2E-3D2A3786B699}"/>
              </a:ext>
            </a:extLst>
          </p:cNvPr>
          <p:cNvSpPr/>
          <p:nvPr/>
        </p:nvSpPr>
        <p:spPr>
          <a:xfrm>
            <a:off x="2794728" y="3160314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EB179E4-EBE3-4B75-A817-38D8A00B57E1}"/>
              </a:ext>
            </a:extLst>
          </p:cNvPr>
          <p:cNvSpPr/>
          <p:nvPr/>
        </p:nvSpPr>
        <p:spPr>
          <a:xfrm>
            <a:off x="2249145" y="3330941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Base  de S.  Empleado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977CA94-F990-421C-8E05-E4BBD6FCEC52}"/>
              </a:ext>
            </a:extLst>
          </p:cNvPr>
          <p:cNvSpPr/>
          <p:nvPr/>
        </p:nvSpPr>
        <p:spPr>
          <a:xfrm>
            <a:off x="2259177" y="3437965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D8E87B0-AE9C-48D5-A852-96FD75C0768C}"/>
              </a:ext>
            </a:extLst>
          </p:cNvPr>
          <p:cNvSpPr/>
          <p:nvPr/>
        </p:nvSpPr>
        <p:spPr>
          <a:xfrm>
            <a:off x="2794728" y="3437965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54F10E7-D359-45F6-97C6-E870A33CE9AD}"/>
              </a:ext>
            </a:extLst>
          </p:cNvPr>
          <p:cNvSpPr/>
          <p:nvPr/>
        </p:nvSpPr>
        <p:spPr>
          <a:xfrm>
            <a:off x="1193584" y="2917930"/>
            <a:ext cx="2334708" cy="85974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FAB68C-AF79-4675-8EFD-4EE002762BCD}"/>
              </a:ext>
            </a:extLst>
          </p:cNvPr>
          <p:cNvSpPr txBox="1"/>
          <p:nvPr/>
        </p:nvSpPr>
        <p:spPr>
          <a:xfrm>
            <a:off x="1193584" y="3025129"/>
            <a:ext cx="105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 de incapacidades y Licencias</a:t>
            </a:r>
          </a:p>
        </p:txBody>
      </p:sp>
      <p:grpSp>
        <p:nvGrpSpPr>
          <p:cNvPr id="77" name="Grupo 164">
            <a:extLst>
              <a:ext uri="{FF2B5EF4-FFF2-40B4-BE49-F238E27FC236}">
                <a16:creationId xmlns:a16="http://schemas.microsoft.com/office/drawing/2014/main" id="{9637F504-6773-4295-9E26-B0ABF6659F4C}"/>
              </a:ext>
            </a:extLst>
          </p:cNvPr>
          <p:cNvGrpSpPr/>
          <p:nvPr/>
        </p:nvGrpSpPr>
        <p:grpSpPr>
          <a:xfrm>
            <a:off x="3324677" y="3079475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78" name="157 Conector recto de flecha">
              <a:extLst>
                <a:ext uri="{FF2B5EF4-FFF2-40B4-BE49-F238E27FC236}">
                  <a16:creationId xmlns:a16="http://schemas.microsoft.com/office/drawing/2014/main" id="{72E57487-0BFC-474D-904F-FAC91A0D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lowchart: Decision 65">
              <a:extLst>
                <a:ext uri="{FF2B5EF4-FFF2-40B4-BE49-F238E27FC236}">
                  <a16:creationId xmlns:a16="http://schemas.microsoft.com/office/drawing/2014/main" id="{CCC085FF-E02E-455E-B5D7-691569964217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Grupo 164">
            <a:extLst>
              <a:ext uri="{FF2B5EF4-FFF2-40B4-BE49-F238E27FC236}">
                <a16:creationId xmlns:a16="http://schemas.microsoft.com/office/drawing/2014/main" id="{DC5B2FCB-77CC-47ED-8D68-4CA10D26F3A2}"/>
              </a:ext>
            </a:extLst>
          </p:cNvPr>
          <p:cNvGrpSpPr/>
          <p:nvPr/>
        </p:nvGrpSpPr>
        <p:grpSpPr>
          <a:xfrm>
            <a:off x="3324677" y="3347156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81" name="157 Conector recto de flecha">
              <a:extLst>
                <a:ext uri="{FF2B5EF4-FFF2-40B4-BE49-F238E27FC236}">
                  <a16:creationId xmlns:a16="http://schemas.microsoft.com/office/drawing/2014/main" id="{0738D84B-27D5-44D8-BBFA-CB1B6C5F1167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Flowchart: Decision 65">
              <a:extLst>
                <a:ext uri="{FF2B5EF4-FFF2-40B4-BE49-F238E27FC236}">
                  <a16:creationId xmlns:a16="http://schemas.microsoft.com/office/drawing/2014/main" id="{E8E2A93F-066C-4459-805E-C608830D00EB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83" name="Rectángulo 82">
            <a:extLst>
              <a:ext uri="{FF2B5EF4-FFF2-40B4-BE49-F238E27FC236}">
                <a16:creationId xmlns:a16="http://schemas.microsoft.com/office/drawing/2014/main" id="{5EA06CCD-8D6D-43C0-9FB0-31D95B970E46}"/>
              </a:ext>
            </a:extLst>
          </p:cNvPr>
          <p:cNvSpPr/>
          <p:nvPr/>
        </p:nvSpPr>
        <p:spPr>
          <a:xfrm>
            <a:off x="2825206" y="2499996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Retención por persona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E91EAD8-9E05-4C68-A8EB-697F98C19209}"/>
              </a:ext>
            </a:extLst>
          </p:cNvPr>
          <p:cNvSpPr/>
          <p:nvPr/>
        </p:nvSpPr>
        <p:spPr>
          <a:xfrm>
            <a:off x="2825206" y="2607020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B4B3A76-400E-4928-BD6C-E70E7174494E}"/>
              </a:ext>
            </a:extLst>
          </p:cNvPr>
          <p:cNvSpPr/>
          <p:nvPr/>
        </p:nvSpPr>
        <p:spPr>
          <a:xfrm>
            <a:off x="3360757" y="2607020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CF8045FE-F566-4BCC-B9CD-66FA10F2CFD1}"/>
              </a:ext>
            </a:extLst>
          </p:cNvPr>
          <p:cNvSpPr/>
          <p:nvPr/>
        </p:nvSpPr>
        <p:spPr>
          <a:xfrm>
            <a:off x="2788244" y="2711295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Deducibles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5C5A05B-5A7E-4485-9723-810F8CDBD63A}"/>
              </a:ext>
            </a:extLst>
          </p:cNvPr>
          <p:cNvSpPr/>
          <p:nvPr/>
        </p:nvSpPr>
        <p:spPr>
          <a:xfrm>
            <a:off x="2788244" y="2818319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DCF55F16-A7B9-47CF-8A76-120A46831A06}"/>
              </a:ext>
            </a:extLst>
          </p:cNvPr>
          <p:cNvSpPr/>
          <p:nvPr/>
        </p:nvSpPr>
        <p:spPr>
          <a:xfrm>
            <a:off x="3323795" y="2818319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17E5220F-2090-4D15-8B8E-C40668E993A3}"/>
              </a:ext>
            </a:extLst>
          </p:cNvPr>
          <p:cNvSpPr/>
          <p:nvPr/>
        </p:nvSpPr>
        <p:spPr>
          <a:xfrm>
            <a:off x="2732986" y="2328204"/>
            <a:ext cx="1255867" cy="66302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0397976-FB19-4F1A-8197-7DA78251E505}"/>
              </a:ext>
            </a:extLst>
          </p:cNvPr>
          <p:cNvSpPr txBox="1"/>
          <p:nvPr/>
        </p:nvSpPr>
        <p:spPr>
          <a:xfrm>
            <a:off x="1704775" y="2292824"/>
            <a:ext cx="116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 Retención en la Fuente</a:t>
            </a:r>
          </a:p>
        </p:txBody>
      </p:sp>
      <p:grpSp>
        <p:nvGrpSpPr>
          <p:cNvPr id="91" name="Grupo 164">
            <a:extLst>
              <a:ext uri="{FF2B5EF4-FFF2-40B4-BE49-F238E27FC236}">
                <a16:creationId xmlns:a16="http://schemas.microsoft.com/office/drawing/2014/main" id="{57B5DFC3-2ED5-413A-BE08-E38CD456384D}"/>
              </a:ext>
            </a:extLst>
          </p:cNvPr>
          <p:cNvGrpSpPr/>
          <p:nvPr/>
        </p:nvGrpSpPr>
        <p:grpSpPr>
          <a:xfrm>
            <a:off x="3891515" y="2526495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92" name="157 Conector recto de flecha">
              <a:extLst>
                <a:ext uri="{FF2B5EF4-FFF2-40B4-BE49-F238E27FC236}">
                  <a16:creationId xmlns:a16="http://schemas.microsoft.com/office/drawing/2014/main" id="{91444074-2118-4665-A393-AC40AAA7BCD8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cision 65">
              <a:extLst>
                <a:ext uri="{FF2B5EF4-FFF2-40B4-BE49-F238E27FC236}">
                  <a16:creationId xmlns:a16="http://schemas.microsoft.com/office/drawing/2014/main" id="{A641158E-014E-4715-806E-90B9E511FCF4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upo 164">
            <a:extLst>
              <a:ext uri="{FF2B5EF4-FFF2-40B4-BE49-F238E27FC236}">
                <a16:creationId xmlns:a16="http://schemas.microsoft.com/office/drawing/2014/main" id="{854B65F7-43A5-4530-A66D-6E9DF9DC29AE}"/>
              </a:ext>
            </a:extLst>
          </p:cNvPr>
          <p:cNvGrpSpPr/>
          <p:nvPr/>
        </p:nvGrpSpPr>
        <p:grpSpPr>
          <a:xfrm>
            <a:off x="3850483" y="2737237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95" name="157 Conector recto de flecha">
              <a:extLst>
                <a:ext uri="{FF2B5EF4-FFF2-40B4-BE49-F238E27FC236}">
                  <a16:creationId xmlns:a16="http://schemas.microsoft.com/office/drawing/2014/main" id="{4B6892E3-A683-4C1D-9849-7446BA78D268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Flowchart: Decision 65">
              <a:extLst>
                <a:ext uri="{FF2B5EF4-FFF2-40B4-BE49-F238E27FC236}">
                  <a16:creationId xmlns:a16="http://schemas.microsoft.com/office/drawing/2014/main" id="{CB11346E-70F3-4D2C-9539-B7BA6BF32AA4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BFC796A2-4B6A-4F88-B821-FC6E9D33604A}"/>
              </a:ext>
            </a:extLst>
          </p:cNvPr>
          <p:cNvSpPr/>
          <p:nvPr/>
        </p:nvSpPr>
        <p:spPr>
          <a:xfrm>
            <a:off x="4490364" y="2891730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Ingresos Base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80BB2C8-1240-4D69-8BBE-22535864D51A}"/>
              </a:ext>
            </a:extLst>
          </p:cNvPr>
          <p:cNvSpPr/>
          <p:nvPr/>
        </p:nvSpPr>
        <p:spPr>
          <a:xfrm>
            <a:off x="4500396" y="2998754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FB9EDBD-888C-45AC-99FF-B8E3A0ED3FE1}"/>
              </a:ext>
            </a:extLst>
          </p:cNvPr>
          <p:cNvSpPr/>
          <p:nvPr/>
        </p:nvSpPr>
        <p:spPr>
          <a:xfrm>
            <a:off x="5035947" y="2998754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4B4A562-7DC3-4E05-B51B-0A526EFE56BE}"/>
              </a:ext>
            </a:extLst>
          </p:cNvPr>
          <p:cNvSpPr/>
          <p:nvPr/>
        </p:nvSpPr>
        <p:spPr>
          <a:xfrm>
            <a:off x="5051103" y="3132036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Tipo de persona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D591FFA-C242-4254-9313-4EB52233F0A4}"/>
              </a:ext>
            </a:extLst>
          </p:cNvPr>
          <p:cNvSpPr/>
          <p:nvPr/>
        </p:nvSpPr>
        <p:spPr>
          <a:xfrm>
            <a:off x="5061135" y="3239060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9E1B9BBA-5D64-4C3B-9558-9DF9720F34CE}"/>
              </a:ext>
            </a:extLst>
          </p:cNvPr>
          <p:cNvSpPr/>
          <p:nvPr/>
        </p:nvSpPr>
        <p:spPr>
          <a:xfrm>
            <a:off x="5596686" y="3239060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B2EDFE59-9441-4C6E-9DAB-0B78445EA365}"/>
              </a:ext>
            </a:extLst>
          </p:cNvPr>
          <p:cNvSpPr/>
          <p:nvPr/>
        </p:nvSpPr>
        <p:spPr>
          <a:xfrm>
            <a:off x="5622944" y="3384453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Salario Variable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71829AE5-4DA0-4719-AECA-BEDDDC2EA9A4}"/>
              </a:ext>
            </a:extLst>
          </p:cNvPr>
          <p:cNvSpPr/>
          <p:nvPr/>
        </p:nvSpPr>
        <p:spPr>
          <a:xfrm>
            <a:off x="5632976" y="3491477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61A3064C-9EF3-4A73-84FE-53A8CFCFCB76}"/>
              </a:ext>
            </a:extLst>
          </p:cNvPr>
          <p:cNvSpPr/>
          <p:nvPr/>
        </p:nvSpPr>
        <p:spPr>
          <a:xfrm>
            <a:off x="6168527" y="3491477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DECD1CCA-1C9F-4602-B8D2-F03751B5D31B}"/>
              </a:ext>
            </a:extLst>
          </p:cNvPr>
          <p:cNvSpPr/>
          <p:nvPr/>
        </p:nvSpPr>
        <p:spPr>
          <a:xfrm>
            <a:off x="4423171" y="2852840"/>
            <a:ext cx="2370164" cy="78392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881EC28-4598-4A35-834E-FC887B1D5117}"/>
              </a:ext>
            </a:extLst>
          </p:cNvPr>
          <p:cNvSpPr txBox="1"/>
          <p:nvPr/>
        </p:nvSpPr>
        <p:spPr>
          <a:xfrm>
            <a:off x="4314714" y="3260196"/>
            <a:ext cx="116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 de Prestaciones Sociales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0687A0FD-459E-498D-9432-CE5374B66042}"/>
              </a:ext>
            </a:extLst>
          </p:cNvPr>
          <p:cNvSpPr/>
          <p:nvPr/>
        </p:nvSpPr>
        <p:spPr>
          <a:xfrm>
            <a:off x="1214718" y="4079790"/>
            <a:ext cx="1065593" cy="1570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A36002C-CF00-4B71-A529-0600324FEA0F}"/>
              </a:ext>
            </a:extLst>
          </p:cNvPr>
          <p:cNvSpPr/>
          <p:nvPr/>
        </p:nvSpPr>
        <p:spPr>
          <a:xfrm>
            <a:off x="1472627" y="4305833"/>
            <a:ext cx="4168010" cy="134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Diseño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ECE7650F-F6CC-4A57-B3F4-A249AAAD3EFF}"/>
              </a:ext>
            </a:extLst>
          </p:cNvPr>
          <p:cNvSpPr/>
          <p:nvPr/>
        </p:nvSpPr>
        <p:spPr>
          <a:xfrm>
            <a:off x="2280311" y="4496733"/>
            <a:ext cx="4482085" cy="1435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Desarrollo</a:t>
            </a:r>
          </a:p>
        </p:txBody>
      </p:sp>
      <p:grpSp>
        <p:nvGrpSpPr>
          <p:cNvPr id="120" name="Grupo 164">
            <a:extLst>
              <a:ext uri="{FF2B5EF4-FFF2-40B4-BE49-F238E27FC236}">
                <a16:creationId xmlns:a16="http://schemas.microsoft.com/office/drawing/2014/main" id="{CECE545F-D7D7-4C85-88ED-8BB6C52832B2}"/>
              </a:ext>
            </a:extLst>
          </p:cNvPr>
          <p:cNvGrpSpPr/>
          <p:nvPr/>
        </p:nvGrpSpPr>
        <p:grpSpPr>
          <a:xfrm>
            <a:off x="5586971" y="2905657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21" name="157 Conector recto de flecha">
              <a:extLst>
                <a:ext uri="{FF2B5EF4-FFF2-40B4-BE49-F238E27FC236}">
                  <a16:creationId xmlns:a16="http://schemas.microsoft.com/office/drawing/2014/main" id="{C55A8C6B-2570-4079-B5D9-8AC609E75177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Flowchart: Decision 65">
              <a:extLst>
                <a:ext uri="{FF2B5EF4-FFF2-40B4-BE49-F238E27FC236}">
                  <a16:creationId xmlns:a16="http://schemas.microsoft.com/office/drawing/2014/main" id="{C751B645-9358-43AC-8DFA-F503051EF5B5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23" name="Grupo 164">
            <a:extLst>
              <a:ext uri="{FF2B5EF4-FFF2-40B4-BE49-F238E27FC236}">
                <a16:creationId xmlns:a16="http://schemas.microsoft.com/office/drawing/2014/main" id="{AD3F7FF2-4473-4A15-8E82-365A86F04518}"/>
              </a:ext>
            </a:extLst>
          </p:cNvPr>
          <p:cNvGrpSpPr/>
          <p:nvPr/>
        </p:nvGrpSpPr>
        <p:grpSpPr>
          <a:xfrm>
            <a:off x="6127994" y="3150491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24" name="157 Conector recto de flecha">
              <a:extLst>
                <a:ext uri="{FF2B5EF4-FFF2-40B4-BE49-F238E27FC236}">
                  <a16:creationId xmlns:a16="http://schemas.microsoft.com/office/drawing/2014/main" id="{17AA3984-818F-43A8-8EB3-F4247B264B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lowchart: Decision 65">
              <a:extLst>
                <a:ext uri="{FF2B5EF4-FFF2-40B4-BE49-F238E27FC236}">
                  <a16:creationId xmlns:a16="http://schemas.microsoft.com/office/drawing/2014/main" id="{079D67E8-0A3D-4C64-BBDE-C210F11AF0C7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Grupo 164">
            <a:extLst>
              <a:ext uri="{FF2B5EF4-FFF2-40B4-BE49-F238E27FC236}">
                <a16:creationId xmlns:a16="http://schemas.microsoft.com/office/drawing/2014/main" id="{B3F36E42-D6FB-4130-AE84-41DCD6999BC2}"/>
              </a:ext>
            </a:extLst>
          </p:cNvPr>
          <p:cNvGrpSpPr/>
          <p:nvPr/>
        </p:nvGrpSpPr>
        <p:grpSpPr>
          <a:xfrm>
            <a:off x="6695230" y="3404966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27" name="157 Conector recto de flecha">
              <a:extLst>
                <a:ext uri="{FF2B5EF4-FFF2-40B4-BE49-F238E27FC236}">
                  <a16:creationId xmlns:a16="http://schemas.microsoft.com/office/drawing/2014/main" id="{833373F8-7981-467A-BA11-D945E8A5A581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Flowchart: Decision 65">
              <a:extLst>
                <a:ext uri="{FF2B5EF4-FFF2-40B4-BE49-F238E27FC236}">
                  <a16:creationId xmlns:a16="http://schemas.microsoft.com/office/drawing/2014/main" id="{096C1CC1-5CED-476A-AE27-E0A9A57C0CB0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E772F0F-7D53-48D1-9F1C-217D6A3C0C44}"/>
              </a:ext>
            </a:extLst>
          </p:cNvPr>
          <p:cNvSpPr/>
          <p:nvPr/>
        </p:nvSpPr>
        <p:spPr>
          <a:xfrm>
            <a:off x="2280311" y="4755733"/>
            <a:ext cx="1121478" cy="1802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B31B7C9-F2F1-4C9A-89DC-E0D5118D13C1}"/>
              </a:ext>
            </a:extLst>
          </p:cNvPr>
          <p:cNvSpPr txBox="1"/>
          <p:nvPr/>
        </p:nvSpPr>
        <p:spPr>
          <a:xfrm>
            <a:off x="2267527" y="4717819"/>
            <a:ext cx="275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 para recibir información de Cuenta Net 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BCE9FC47-816C-4DE1-93FC-FC15A6F90A63}"/>
              </a:ext>
            </a:extLst>
          </p:cNvPr>
          <p:cNvSpPr/>
          <p:nvPr/>
        </p:nvSpPr>
        <p:spPr>
          <a:xfrm>
            <a:off x="2841920" y="5018445"/>
            <a:ext cx="1135672" cy="160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5A842EF8-2061-483D-BAE8-77DCC45CAB4E}"/>
              </a:ext>
            </a:extLst>
          </p:cNvPr>
          <p:cNvSpPr/>
          <p:nvPr/>
        </p:nvSpPr>
        <p:spPr>
          <a:xfrm>
            <a:off x="4528712" y="5241839"/>
            <a:ext cx="1086218" cy="1596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FC3BD2FC-46CD-4409-8EC5-21B246B10226}"/>
              </a:ext>
            </a:extLst>
          </p:cNvPr>
          <p:cNvSpPr/>
          <p:nvPr/>
        </p:nvSpPr>
        <p:spPr>
          <a:xfrm>
            <a:off x="5079276" y="5484956"/>
            <a:ext cx="1086218" cy="1596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45673CD5-696C-477E-9290-990CAB385116}"/>
              </a:ext>
            </a:extLst>
          </p:cNvPr>
          <p:cNvSpPr txBox="1"/>
          <p:nvPr/>
        </p:nvSpPr>
        <p:spPr>
          <a:xfrm>
            <a:off x="4506130" y="5447254"/>
            <a:ext cx="170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Gestión de Usuarios y Perfiles 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8CC3ADB-FD15-4255-863D-A3BE89343E51}"/>
              </a:ext>
            </a:extLst>
          </p:cNvPr>
          <p:cNvSpPr txBox="1"/>
          <p:nvPr/>
        </p:nvSpPr>
        <p:spPr>
          <a:xfrm>
            <a:off x="2841050" y="4988969"/>
            <a:ext cx="2447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de validación de Información 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3F47D6C9-5EBA-42F1-81FF-29BBDD8DA108}"/>
              </a:ext>
            </a:extLst>
          </p:cNvPr>
          <p:cNvSpPr txBox="1"/>
          <p:nvPr/>
        </p:nvSpPr>
        <p:spPr>
          <a:xfrm>
            <a:off x="4820353" y="5215803"/>
            <a:ext cx="1705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Reportes 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8DEB7BB2-9116-4D02-81EA-3E8D8704655E}"/>
              </a:ext>
            </a:extLst>
          </p:cNvPr>
          <p:cNvSpPr/>
          <p:nvPr/>
        </p:nvSpPr>
        <p:spPr>
          <a:xfrm>
            <a:off x="7234620" y="3590587"/>
            <a:ext cx="1178964" cy="215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Integrales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DIAN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A887D4D1-5188-43DC-8339-C6A51E610840}"/>
              </a:ext>
            </a:extLst>
          </p:cNvPr>
          <p:cNvSpPr/>
          <p:nvPr/>
        </p:nvSpPr>
        <p:spPr>
          <a:xfrm>
            <a:off x="8441343" y="4408343"/>
            <a:ext cx="1108353" cy="228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de Usuario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DIAN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EF908D16-6878-40C9-94E1-F5F0FE9B1BDA}"/>
              </a:ext>
            </a:extLst>
          </p:cNvPr>
          <p:cNvSpPr/>
          <p:nvPr/>
        </p:nvSpPr>
        <p:spPr>
          <a:xfrm>
            <a:off x="6774216" y="6291036"/>
            <a:ext cx="4444890" cy="145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Despliegue (Estrategia, Plan y Ejecución)</a:t>
            </a:r>
          </a:p>
        </p:txBody>
      </p:sp>
      <p:grpSp>
        <p:nvGrpSpPr>
          <p:cNvPr id="163" name="Grupo 164">
            <a:extLst>
              <a:ext uri="{FF2B5EF4-FFF2-40B4-BE49-F238E27FC236}">
                <a16:creationId xmlns:a16="http://schemas.microsoft.com/office/drawing/2014/main" id="{FBEE1EA8-1072-4667-9EFB-A96474DE7233}"/>
              </a:ext>
            </a:extLst>
          </p:cNvPr>
          <p:cNvGrpSpPr/>
          <p:nvPr/>
        </p:nvGrpSpPr>
        <p:grpSpPr>
          <a:xfrm>
            <a:off x="11704320" y="4350547"/>
            <a:ext cx="228292" cy="335607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64" name="157 Conector recto de flecha">
              <a:extLst>
                <a:ext uri="{FF2B5EF4-FFF2-40B4-BE49-F238E27FC236}">
                  <a16:creationId xmlns:a16="http://schemas.microsoft.com/office/drawing/2014/main" id="{F7468FE7-9CA4-4D43-B831-B79038823B74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Flowchart: Decision 65">
              <a:extLst>
                <a:ext uri="{FF2B5EF4-FFF2-40B4-BE49-F238E27FC236}">
                  <a16:creationId xmlns:a16="http://schemas.microsoft.com/office/drawing/2014/main" id="{AF460AA5-1EFE-4FD3-9ABE-D9D5C8DDEA4B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1B408A4-84AD-44D7-A73E-B5D1FA1EC6BA}"/>
              </a:ext>
            </a:extLst>
          </p:cNvPr>
          <p:cNvSpPr txBox="1"/>
          <p:nvPr/>
        </p:nvSpPr>
        <p:spPr>
          <a:xfrm>
            <a:off x="11373733" y="4835564"/>
            <a:ext cx="8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Transferencia de archivos a la DIAN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(Julio 10)</a:t>
            </a: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BD00A5ED-0C6A-4937-9428-941C3B0C86C5}"/>
              </a:ext>
            </a:extLst>
          </p:cNvPr>
          <p:cNvCxnSpPr>
            <a:cxnSpLocks/>
          </p:cNvCxnSpPr>
          <p:nvPr/>
        </p:nvCxnSpPr>
        <p:spPr>
          <a:xfrm flipV="1">
            <a:off x="3539207" y="1322041"/>
            <a:ext cx="18297" cy="57813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4261F45C-935B-408F-817C-BF7F92C46CE9}"/>
              </a:ext>
            </a:extLst>
          </p:cNvPr>
          <p:cNvSpPr/>
          <p:nvPr/>
        </p:nvSpPr>
        <p:spPr>
          <a:xfrm>
            <a:off x="5650606" y="5703038"/>
            <a:ext cx="1086218" cy="1596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EADD459-E748-42FA-B582-A0A12D5796AA}"/>
              </a:ext>
            </a:extLst>
          </p:cNvPr>
          <p:cNvSpPr txBox="1"/>
          <p:nvPr/>
        </p:nvSpPr>
        <p:spPr>
          <a:xfrm>
            <a:off x="4977766" y="5701799"/>
            <a:ext cx="2482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Transmisión de archivos a la Dian.  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509E8CC0-2B19-4EB3-B457-8AFEDBB7A86F}"/>
              </a:ext>
            </a:extLst>
          </p:cNvPr>
          <p:cNvSpPr/>
          <p:nvPr/>
        </p:nvSpPr>
        <p:spPr>
          <a:xfrm>
            <a:off x="4518306" y="3910468"/>
            <a:ext cx="2224304" cy="376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Nómina Q1 y Q2 con ajustes de configuraciones en Cuenta Net  en productivo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4FB27CFD-4168-4113-A0F6-D6C51CCEC2E1}"/>
              </a:ext>
            </a:extLst>
          </p:cNvPr>
          <p:cNvSpPr/>
          <p:nvPr/>
        </p:nvSpPr>
        <p:spPr>
          <a:xfrm>
            <a:off x="7148584" y="3894401"/>
            <a:ext cx="2224304" cy="376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Nómina Q1 y Q2 con ajustes de configuraciones en Cuenta Net  en productivo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5A15571-3AE3-409B-9513-CBBACDBB5185}"/>
              </a:ext>
            </a:extLst>
          </p:cNvPr>
          <p:cNvSpPr/>
          <p:nvPr/>
        </p:nvSpPr>
        <p:spPr>
          <a:xfrm>
            <a:off x="6806834" y="1470134"/>
            <a:ext cx="383421" cy="4610303"/>
          </a:xfrm>
          <a:prstGeom prst="rightBrace">
            <a:avLst/>
          </a:prstGeom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252DB59-D70B-44EF-9F11-3884B0F5887C}"/>
              </a:ext>
            </a:extLst>
          </p:cNvPr>
          <p:cNvSpPr/>
          <p:nvPr/>
        </p:nvSpPr>
        <p:spPr>
          <a:xfrm>
            <a:off x="7151877" y="4711767"/>
            <a:ext cx="2587557" cy="3066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 (Cálculos en Cuenta Net)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2DC21C63-F1DF-4CF4-B88C-292C7CD92E93}"/>
              </a:ext>
            </a:extLst>
          </p:cNvPr>
          <p:cNvSpPr txBox="1"/>
          <p:nvPr/>
        </p:nvSpPr>
        <p:spPr>
          <a:xfrm>
            <a:off x="2117097" y="71488"/>
            <a:ext cx="6686017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pPr marL="0" marR="0" lvl="0" indent="0" algn="l" defTabSz="68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Plan de Trabajo Integral Propuesto (Ajuste 1) </a:t>
            </a:r>
            <a:endParaRPr kumimoji="0" lang="es-CO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947BE58F-DE87-4F77-90F0-FF036532DDA1}"/>
              </a:ext>
            </a:extLst>
          </p:cNvPr>
          <p:cNvSpPr/>
          <p:nvPr/>
        </p:nvSpPr>
        <p:spPr>
          <a:xfrm>
            <a:off x="9498257" y="3185576"/>
            <a:ext cx="2206063" cy="8428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Nómina Q1 y Q2 con ajustes de configuraciones en Cuenta Net  en productivo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Primera nómina para enviar a la DIAN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F76793E-65C1-45A1-A40E-B50AC1D1DD24}"/>
              </a:ext>
            </a:extLst>
          </p:cNvPr>
          <p:cNvCxnSpPr>
            <a:cxnSpLocks/>
            <a:stCxn id="25" idx="2"/>
            <a:endCxn id="130" idx="1"/>
          </p:cNvCxnSpPr>
          <p:nvPr/>
        </p:nvCxnSpPr>
        <p:spPr>
          <a:xfrm rot="16200000" flipH="1">
            <a:off x="3465972" y="3046361"/>
            <a:ext cx="1204479" cy="9001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C864021A-EDFE-43D4-BF40-00B1D702B01C}"/>
              </a:ext>
            </a:extLst>
          </p:cNvPr>
          <p:cNvCxnSpPr>
            <a:cxnSpLocks/>
          </p:cNvCxnSpPr>
          <p:nvPr/>
        </p:nvCxnSpPr>
        <p:spPr>
          <a:xfrm>
            <a:off x="5310443" y="2572746"/>
            <a:ext cx="3163196" cy="13778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9D42306C-1C1B-41F0-805D-C0E62D1BA67B}"/>
              </a:ext>
            </a:extLst>
          </p:cNvPr>
          <p:cNvCxnSpPr>
            <a:cxnSpLocks/>
          </p:cNvCxnSpPr>
          <p:nvPr/>
        </p:nvCxnSpPr>
        <p:spPr>
          <a:xfrm>
            <a:off x="6173433" y="2826377"/>
            <a:ext cx="2325099" cy="1084091"/>
          </a:xfrm>
          <a:prstGeom prst="bentConnector3">
            <a:avLst>
              <a:gd name="adj1" fmla="val 9537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4882331A-6ED1-4C23-864C-1940ADF588F7}"/>
              </a:ext>
            </a:extLst>
          </p:cNvPr>
          <p:cNvSpPr txBox="1"/>
          <p:nvPr/>
        </p:nvSpPr>
        <p:spPr>
          <a:xfrm>
            <a:off x="1984457" y="6545819"/>
            <a:ext cx="5475512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pPr marL="0" marR="0" lvl="0" indent="0" algn="l" defTabSz="68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Plan final depende de la contratación del proveedor electrónico</a:t>
            </a:r>
            <a:endParaRPr kumimoji="0" lang="es-CO" sz="1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149" name="Imagen 148">
            <a:extLst>
              <a:ext uri="{FF2B5EF4-FFF2-40B4-BE49-F238E27FC236}">
                <a16:creationId xmlns:a16="http://schemas.microsoft.com/office/drawing/2014/main" id="{78196A36-2EE1-462F-98EC-08F3DC874FA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2" y="1443861"/>
            <a:ext cx="274603" cy="269454"/>
          </a:xfrm>
          <a:prstGeom prst="rect">
            <a:avLst/>
          </a:prstGeom>
        </p:spPr>
      </p:pic>
      <p:pic>
        <p:nvPicPr>
          <p:cNvPr id="151" name="Imagen 150">
            <a:extLst>
              <a:ext uri="{FF2B5EF4-FFF2-40B4-BE49-F238E27FC236}">
                <a16:creationId xmlns:a16="http://schemas.microsoft.com/office/drawing/2014/main" id="{E22BD9DF-E526-489C-AB03-543103F9BC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9" y="1691607"/>
            <a:ext cx="274603" cy="269454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0CC1EDC0-E592-4FC9-93D6-C2B796F95DCE}"/>
              </a:ext>
            </a:extLst>
          </p:cNvPr>
          <p:cNvSpPr/>
          <p:nvPr/>
        </p:nvSpPr>
        <p:spPr>
          <a:xfrm>
            <a:off x="2737163" y="3903819"/>
            <a:ext cx="152666" cy="19619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7DBD6052-EA76-4AD7-BF35-EC913124FE67}"/>
              </a:ext>
            </a:extLst>
          </p:cNvPr>
          <p:cNvSpPr txBox="1"/>
          <p:nvPr/>
        </p:nvSpPr>
        <p:spPr>
          <a:xfrm>
            <a:off x="2675282" y="3924438"/>
            <a:ext cx="816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Kickoff</a:t>
            </a:r>
          </a:p>
        </p:txBody>
      </p:sp>
      <p:grpSp>
        <p:nvGrpSpPr>
          <p:cNvPr id="152" name="Grupo 164">
            <a:extLst>
              <a:ext uri="{FF2B5EF4-FFF2-40B4-BE49-F238E27FC236}">
                <a16:creationId xmlns:a16="http://schemas.microsoft.com/office/drawing/2014/main" id="{1A3EA3B4-6B70-474F-8C4A-0B3160BD185C}"/>
              </a:ext>
            </a:extLst>
          </p:cNvPr>
          <p:cNvGrpSpPr/>
          <p:nvPr/>
        </p:nvGrpSpPr>
        <p:grpSpPr>
          <a:xfrm>
            <a:off x="5073501" y="1996654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53" name="157 Conector recto de flecha">
              <a:extLst>
                <a:ext uri="{FF2B5EF4-FFF2-40B4-BE49-F238E27FC236}">
                  <a16:creationId xmlns:a16="http://schemas.microsoft.com/office/drawing/2014/main" id="{1D11A590-8CE0-4141-8C14-7955C4017621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Flowchart: Decision 65">
              <a:extLst>
                <a:ext uri="{FF2B5EF4-FFF2-40B4-BE49-F238E27FC236}">
                  <a16:creationId xmlns:a16="http://schemas.microsoft.com/office/drawing/2014/main" id="{8C98144C-0FD2-4DD7-A746-3CFE4C1C807C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155" name="Imagen 154">
            <a:extLst>
              <a:ext uri="{FF2B5EF4-FFF2-40B4-BE49-F238E27FC236}">
                <a16:creationId xmlns:a16="http://schemas.microsoft.com/office/drawing/2014/main" id="{D72F48E5-4434-40DD-83C8-9283719941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69" y="1977470"/>
            <a:ext cx="274603" cy="269454"/>
          </a:xfrm>
          <a:prstGeom prst="rect">
            <a:avLst/>
          </a:prstGeom>
        </p:spPr>
      </p:pic>
      <p:pic>
        <p:nvPicPr>
          <p:cNvPr id="157" name="Imagen 156">
            <a:extLst>
              <a:ext uri="{FF2B5EF4-FFF2-40B4-BE49-F238E27FC236}">
                <a16:creationId xmlns:a16="http://schemas.microsoft.com/office/drawing/2014/main" id="{D3D5C395-5B2F-46EB-A3E6-9FE6A385D0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78" y="2661150"/>
            <a:ext cx="274603" cy="269454"/>
          </a:xfrm>
          <a:prstGeom prst="rect">
            <a:avLst/>
          </a:prstGeom>
        </p:spPr>
      </p:pic>
      <p:pic>
        <p:nvPicPr>
          <p:cNvPr id="158" name="Imagen 157">
            <a:extLst>
              <a:ext uri="{FF2B5EF4-FFF2-40B4-BE49-F238E27FC236}">
                <a16:creationId xmlns:a16="http://schemas.microsoft.com/office/drawing/2014/main" id="{6EFCB7C3-FB1D-4382-AE2C-3386250155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9" y="3035381"/>
            <a:ext cx="274603" cy="269454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DDFDE4E3-B5E8-41A1-B7E9-0B966CDAA3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30" y="3294273"/>
            <a:ext cx="274603" cy="269454"/>
          </a:xfrm>
          <a:prstGeom prst="rect">
            <a:avLst/>
          </a:prstGeom>
        </p:spPr>
      </p:pic>
      <p:pic>
        <p:nvPicPr>
          <p:cNvPr id="160" name="Imagen 159">
            <a:extLst>
              <a:ext uri="{FF2B5EF4-FFF2-40B4-BE49-F238E27FC236}">
                <a16:creationId xmlns:a16="http://schemas.microsoft.com/office/drawing/2014/main" id="{5CD9A0B2-7C22-4F67-9DAF-C9CFAD52F6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69" y="2458362"/>
            <a:ext cx="274603" cy="269454"/>
          </a:xfrm>
          <a:prstGeom prst="rect">
            <a:avLst/>
          </a:prstGeom>
        </p:spPr>
      </p:pic>
      <p:grpSp>
        <p:nvGrpSpPr>
          <p:cNvPr id="156" name="Grupo 164">
            <a:extLst>
              <a:ext uri="{FF2B5EF4-FFF2-40B4-BE49-F238E27FC236}">
                <a16:creationId xmlns:a16="http://schemas.microsoft.com/office/drawing/2014/main" id="{59BC8988-D518-49F1-9C44-FB0AD9CDEFEA}"/>
              </a:ext>
            </a:extLst>
          </p:cNvPr>
          <p:cNvGrpSpPr/>
          <p:nvPr/>
        </p:nvGrpSpPr>
        <p:grpSpPr>
          <a:xfrm>
            <a:off x="4691623" y="3665687"/>
            <a:ext cx="172724" cy="218455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61" name="157 Conector recto de flecha">
              <a:extLst>
                <a:ext uri="{FF2B5EF4-FFF2-40B4-BE49-F238E27FC236}">
                  <a16:creationId xmlns:a16="http://schemas.microsoft.com/office/drawing/2014/main" id="{E4BEF4CB-B269-4FB2-8CF5-EAC9F1356C93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Flowchart: Decision 65">
              <a:extLst>
                <a:ext uri="{FF2B5EF4-FFF2-40B4-BE49-F238E27FC236}">
                  <a16:creationId xmlns:a16="http://schemas.microsoft.com/office/drawing/2014/main" id="{6A75FE2F-1639-4767-8A71-1D22956F1094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45113C2D-1FD1-4B7F-A7B5-C47A973821CC}"/>
              </a:ext>
            </a:extLst>
          </p:cNvPr>
          <p:cNvSpPr txBox="1"/>
          <p:nvPr/>
        </p:nvSpPr>
        <p:spPr>
          <a:xfrm>
            <a:off x="4806777" y="3623562"/>
            <a:ext cx="20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Go live (Cuenta Net) </a:t>
            </a:r>
          </a:p>
        </p:txBody>
      </p:sp>
      <p:grpSp>
        <p:nvGrpSpPr>
          <p:cNvPr id="170" name="Grupo 164">
            <a:extLst>
              <a:ext uri="{FF2B5EF4-FFF2-40B4-BE49-F238E27FC236}">
                <a16:creationId xmlns:a16="http://schemas.microsoft.com/office/drawing/2014/main" id="{9E897456-1541-49FC-9D0F-88D6CF40596A}"/>
              </a:ext>
            </a:extLst>
          </p:cNvPr>
          <p:cNvGrpSpPr/>
          <p:nvPr/>
        </p:nvGrpSpPr>
        <p:grpSpPr>
          <a:xfrm>
            <a:off x="6970971" y="3364443"/>
            <a:ext cx="186904" cy="234307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71" name="157 Conector recto de flecha">
              <a:extLst>
                <a:ext uri="{FF2B5EF4-FFF2-40B4-BE49-F238E27FC236}">
                  <a16:creationId xmlns:a16="http://schemas.microsoft.com/office/drawing/2014/main" id="{C516A3D6-8E32-4AE4-AD77-88D0C3078ED3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Flowchart: Decision 65">
              <a:extLst>
                <a:ext uri="{FF2B5EF4-FFF2-40B4-BE49-F238E27FC236}">
                  <a16:creationId xmlns:a16="http://schemas.microsoft.com/office/drawing/2014/main" id="{D45CBAD4-7FFC-4488-A058-7F855308E01C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E466C62F-DFF1-44F4-82CB-E4C7AFDB08E0}"/>
              </a:ext>
            </a:extLst>
          </p:cNvPr>
          <p:cNvSpPr txBox="1"/>
          <p:nvPr/>
        </p:nvSpPr>
        <p:spPr>
          <a:xfrm>
            <a:off x="7110483" y="3314854"/>
            <a:ext cx="20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Go live (Cuenta Net) </a:t>
            </a:r>
          </a:p>
        </p:txBody>
      </p:sp>
    </p:spTree>
    <p:extLst>
      <p:ext uri="{BB962C8B-B14F-4D97-AF65-F5344CB8AC3E}">
        <p14:creationId xmlns:p14="http://schemas.microsoft.com/office/powerpoint/2010/main" val="392059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430547-B325-408F-A24D-E68FF442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74D8-0EAD-4BC8-9287-D415816F6EBE}" type="slidenum">
              <a:rPr lang="es-CO" smtClean="0"/>
              <a:pPr/>
              <a:t>4</a:t>
            </a:fld>
            <a:endParaRPr lang="es-CO"/>
          </a:p>
        </p:txBody>
      </p:sp>
      <p:pic>
        <p:nvPicPr>
          <p:cNvPr id="1026" name="Picture 2" descr="Nómina segura, rápida y confiable">
            <a:extLst>
              <a:ext uri="{FF2B5EF4-FFF2-40B4-BE49-F238E27FC236}">
                <a16:creationId xmlns:a16="http://schemas.microsoft.com/office/drawing/2014/main" id="{5B943807-9244-40FA-ACD8-75E4D104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009650"/>
            <a:ext cx="55245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98B1A8-AC6B-4A72-B3AA-D4DDEBD614DE}"/>
              </a:ext>
            </a:extLst>
          </p:cNvPr>
          <p:cNvSpPr txBox="1"/>
          <p:nvPr/>
        </p:nvSpPr>
        <p:spPr>
          <a:xfrm>
            <a:off x="2458087" y="343291"/>
            <a:ext cx="7777735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Nómina Electrónica – Requerimiento de la DIAN</a:t>
            </a:r>
            <a:endParaRPr lang="es-CO" sz="2400" b="1">
              <a:solidFill>
                <a:srgbClr val="00206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8E1A8E-C5D9-4C03-A7D2-77FB58FE34E8}"/>
              </a:ext>
            </a:extLst>
          </p:cNvPr>
          <p:cNvSpPr txBox="1"/>
          <p:nvPr/>
        </p:nvSpPr>
        <p:spPr>
          <a:xfrm>
            <a:off x="1508275" y="5837601"/>
            <a:ext cx="507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/>
              <a:t>Fuente: Información DIAN</a:t>
            </a:r>
          </a:p>
        </p:txBody>
      </p:sp>
    </p:spTree>
    <p:extLst>
      <p:ext uri="{BB962C8B-B14F-4D97-AF65-F5344CB8AC3E}">
        <p14:creationId xmlns:p14="http://schemas.microsoft.com/office/powerpoint/2010/main" val="616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262CF17-C396-45C6-A472-BD161F4A6050}"/>
              </a:ext>
            </a:extLst>
          </p:cNvPr>
          <p:cNvSpPr txBox="1"/>
          <p:nvPr/>
        </p:nvSpPr>
        <p:spPr>
          <a:xfrm>
            <a:off x="1270731" y="452473"/>
            <a:ext cx="7777735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Nómina Electrónica – Requerimiento de la DIAN</a:t>
            </a:r>
            <a:endParaRPr lang="es-CO" sz="2400" b="1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7103CC-5960-4B78-8042-479D55F4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4450"/>
            <a:ext cx="7077075" cy="42291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9F83CA-E198-4F2C-B67A-B6A17DF2EC79}"/>
              </a:ext>
            </a:extLst>
          </p:cNvPr>
          <p:cNvSpPr txBox="1"/>
          <p:nvPr/>
        </p:nvSpPr>
        <p:spPr>
          <a:xfrm>
            <a:off x="1180729" y="5717219"/>
            <a:ext cx="507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/>
              <a:t>Fuente: Información tomada de Presentación EY</a:t>
            </a:r>
          </a:p>
        </p:txBody>
      </p:sp>
    </p:spTree>
    <p:extLst>
      <p:ext uri="{BB962C8B-B14F-4D97-AF65-F5344CB8AC3E}">
        <p14:creationId xmlns:p14="http://schemas.microsoft.com/office/powerpoint/2010/main" val="21486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42AC56-BE3A-4A60-B8E5-876D4CAF49DE}"/>
              </a:ext>
            </a:extLst>
          </p:cNvPr>
          <p:cNvSpPr txBox="1"/>
          <p:nvPr/>
        </p:nvSpPr>
        <p:spPr>
          <a:xfrm>
            <a:off x="1817427" y="155434"/>
            <a:ext cx="6686017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Situación actual</a:t>
            </a:r>
            <a:endParaRPr lang="es-CO" sz="2400" b="1">
              <a:solidFill>
                <a:srgbClr val="00206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AA0EAC-83FF-476A-8166-7DC92946BC9E}"/>
              </a:ext>
            </a:extLst>
          </p:cNvPr>
          <p:cNvSpPr txBox="1"/>
          <p:nvPr/>
        </p:nvSpPr>
        <p:spPr>
          <a:xfrm>
            <a:off x="372979" y="393937"/>
            <a:ext cx="11105147" cy="470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182CD34-4A1E-4F88-B165-2D15CA4A2BDB}"/>
              </a:ext>
            </a:extLst>
          </p:cNvPr>
          <p:cNvGrpSpPr/>
          <p:nvPr/>
        </p:nvGrpSpPr>
        <p:grpSpPr>
          <a:xfrm>
            <a:off x="541652" y="585672"/>
            <a:ext cx="11289015" cy="5081398"/>
            <a:chOff x="839734" y="2410358"/>
            <a:chExt cx="10228251" cy="460350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2519CF9-B1EA-4A17-8B07-B1C94273669F}"/>
                </a:ext>
              </a:extLst>
            </p:cNvPr>
            <p:cNvCxnSpPr/>
            <p:nvPr/>
          </p:nvCxnSpPr>
          <p:spPr>
            <a:xfrm>
              <a:off x="8932279" y="3938205"/>
              <a:ext cx="4233" cy="393306"/>
            </a:xfrm>
            <a:prstGeom prst="line">
              <a:avLst/>
            </a:prstGeom>
            <a:ln w="12700">
              <a:solidFill>
                <a:srgbClr val="469EC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0BFEA6-8548-4C6B-881D-15F975FBF5AA}"/>
                </a:ext>
              </a:extLst>
            </p:cNvPr>
            <p:cNvCxnSpPr>
              <a:cxnSpLocks/>
            </p:cNvCxnSpPr>
            <p:nvPr/>
          </p:nvCxnSpPr>
          <p:spPr>
            <a:xfrm>
              <a:off x="6928048" y="3906317"/>
              <a:ext cx="3402" cy="594827"/>
            </a:xfrm>
            <a:prstGeom prst="line">
              <a:avLst/>
            </a:prstGeom>
            <a:ln w="12700">
              <a:solidFill>
                <a:schemeClr val="accent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AF6D030-D6CD-4786-AEB7-3CD513B4D714}"/>
                </a:ext>
              </a:extLst>
            </p:cNvPr>
            <p:cNvCxnSpPr/>
            <p:nvPr/>
          </p:nvCxnSpPr>
          <p:spPr>
            <a:xfrm>
              <a:off x="5014543" y="3938205"/>
              <a:ext cx="4105" cy="381423"/>
            </a:xfrm>
            <a:prstGeom prst="line">
              <a:avLst/>
            </a:prstGeom>
            <a:ln w="12700">
              <a:solidFill>
                <a:srgbClr val="6D6D6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89FF7AA-10CB-47F2-82D7-DD73E1C44DC9}"/>
                </a:ext>
              </a:extLst>
            </p:cNvPr>
            <p:cNvCxnSpPr>
              <a:stCxn id="12" idx="4"/>
              <a:endCxn id="28" idx="0"/>
            </p:cNvCxnSpPr>
            <p:nvPr/>
          </p:nvCxnSpPr>
          <p:spPr>
            <a:xfrm>
              <a:off x="3365630" y="3961442"/>
              <a:ext cx="17383" cy="1241247"/>
            </a:xfrm>
            <a:prstGeom prst="line">
              <a:avLst/>
            </a:prstGeom>
            <a:ln w="12700">
              <a:solidFill>
                <a:srgbClr val="F4DE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72">
              <a:extLst>
                <a:ext uri="{FF2B5EF4-FFF2-40B4-BE49-F238E27FC236}">
                  <a16:creationId xmlns:a16="http://schemas.microsoft.com/office/drawing/2014/main" id="{9B3079CC-23F6-476D-A792-64A1A4E8B3E5}"/>
                </a:ext>
              </a:extLst>
            </p:cNvPr>
            <p:cNvSpPr/>
            <p:nvPr/>
          </p:nvSpPr>
          <p:spPr>
            <a:xfrm>
              <a:off x="3075496" y="3381173"/>
              <a:ext cx="580268" cy="5802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02</a:t>
              </a:r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14D4A711-4C22-43F3-BC32-A8EBFFBD9501}"/>
                </a:ext>
              </a:extLst>
            </p:cNvPr>
            <p:cNvSpPr/>
            <p:nvPr/>
          </p:nvSpPr>
          <p:spPr>
            <a:xfrm>
              <a:off x="1387228" y="3381173"/>
              <a:ext cx="580268" cy="580269"/>
            </a:xfrm>
            <a:prstGeom prst="ellipse">
              <a:avLst/>
            </a:prstGeom>
            <a:solidFill>
              <a:srgbClr val="499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01</a:t>
              </a:r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56B346A1-98BA-4B44-82F1-3F679AEF96DB}"/>
                </a:ext>
              </a:extLst>
            </p:cNvPr>
            <p:cNvSpPr/>
            <p:nvPr/>
          </p:nvSpPr>
          <p:spPr>
            <a:xfrm>
              <a:off x="4719652" y="3391616"/>
              <a:ext cx="580268" cy="58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03</a:t>
              </a:r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A33AD79B-BC80-4826-9218-41001C5D0E3C}"/>
                </a:ext>
              </a:extLst>
            </p:cNvPr>
            <p:cNvSpPr/>
            <p:nvPr/>
          </p:nvSpPr>
          <p:spPr>
            <a:xfrm>
              <a:off x="8642146" y="3391616"/>
              <a:ext cx="580268" cy="580269"/>
            </a:xfrm>
            <a:prstGeom prst="ellipse">
              <a:avLst/>
            </a:prstGeom>
            <a:solidFill>
              <a:srgbClr val="499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05</a:t>
              </a:r>
            </a:p>
          </p:txBody>
        </p:sp>
        <p:grpSp>
          <p:nvGrpSpPr>
            <p:cNvPr id="16" name="Group 87">
              <a:extLst>
                <a:ext uri="{FF2B5EF4-FFF2-40B4-BE49-F238E27FC236}">
                  <a16:creationId xmlns:a16="http://schemas.microsoft.com/office/drawing/2014/main" id="{5915E98E-5EAD-4670-9EEA-D7D96B2E28AC}"/>
                </a:ext>
              </a:extLst>
            </p:cNvPr>
            <p:cNvGrpSpPr/>
            <p:nvPr/>
          </p:nvGrpSpPr>
          <p:grpSpPr>
            <a:xfrm>
              <a:off x="1282798" y="2524846"/>
              <a:ext cx="2456300" cy="1555509"/>
              <a:chOff x="1190578" y="2010533"/>
              <a:chExt cx="2456300" cy="1555509"/>
            </a:xfrm>
          </p:grpSpPr>
          <p:grpSp>
            <p:nvGrpSpPr>
              <p:cNvPr id="57" name="Group 47">
                <a:extLst>
                  <a:ext uri="{FF2B5EF4-FFF2-40B4-BE49-F238E27FC236}">
                    <a16:creationId xmlns:a16="http://schemas.microsoft.com/office/drawing/2014/main" id="{B7E8FAEF-F9AA-47B3-AAC1-ABC4090275E5}"/>
                  </a:ext>
                </a:extLst>
              </p:cNvPr>
              <p:cNvGrpSpPr/>
              <p:nvPr/>
            </p:nvGrpSpPr>
            <p:grpSpPr>
              <a:xfrm>
                <a:off x="1190578" y="2770132"/>
                <a:ext cx="2456300" cy="795910"/>
                <a:chOff x="1376543" y="2321386"/>
                <a:chExt cx="2987167" cy="967925"/>
              </a:xfrm>
            </p:grpSpPr>
            <p:sp>
              <p:nvSpPr>
                <p:cNvPr id="59" name="Arc 90">
                  <a:extLst>
                    <a:ext uri="{FF2B5EF4-FFF2-40B4-BE49-F238E27FC236}">
                      <a16:creationId xmlns:a16="http://schemas.microsoft.com/office/drawing/2014/main" id="{1605B2CC-266B-4DF2-B865-27EF6FE04EF8}"/>
                    </a:ext>
                  </a:extLst>
                </p:cNvPr>
                <p:cNvSpPr/>
                <p:nvPr/>
              </p:nvSpPr>
              <p:spPr>
                <a:xfrm rot="5400000" flipV="1">
                  <a:off x="3422240" y="2321386"/>
                  <a:ext cx="941469" cy="941470"/>
                </a:xfrm>
                <a:prstGeom prst="arc">
                  <a:avLst>
                    <a:gd name="adj1" fmla="val 16328952"/>
                    <a:gd name="adj2" fmla="val 0"/>
                  </a:avLst>
                </a:prstGeom>
                <a:ln w="38100">
                  <a:solidFill>
                    <a:srgbClr val="499ACF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60" name="Straight Connector 91">
                  <a:extLst>
                    <a:ext uri="{FF2B5EF4-FFF2-40B4-BE49-F238E27FC236}">
                      <a16:creationId xmlns:a16="http://schemas.microsoft.com/office/drawing/2014/main" id="{767D6E46-BD8B-4E92-8BA5-7E1F59E9B2C2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>
                  <a:off x="2293653" y="2809774"/>
                  <a:ext cx="1128918" cy="0"/>
                </a:xfrm>
                <a:prstGeom prst="line">
                  <a:avLst/>
                </a:prstGeom>
                <a:ln w="38100">
                  <a:solidFill>
                    <a:srgbClr val="499AC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92">
                  <a:extLst>
                    <a:ext uri="{FF2B5EF4-FFF2-40B4-BE49-F238E27FC236}">
                      <a16:creationId xmlns:a16="http://schemas.microsoft.com/office/drawing/2014/main" id="{61A47B91-C3F8-40BC-8918-B53414D9A669}"/>
                    </a:ext>
                  </a:extLst>
                </p:cNvPr>
                <p:cNvSpPr/>
                <p:nvPr/>
              </p:nvSpPr>
              <p:spPr>
                <a:xfrm rot="5400000" flipH="1">
                  <a:off x="1376543" y="2347841"/>
                  <a:ext cx="941470" cy="941470"/>
                </a:xfrm>
                <a:prstGeom prst="arc">
                  <a:avLst/>
                </a:prstGeom>
                <a:ln w="38100">
                  <a:solidFill>
                    <a:srgbClr val="499ACF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58" name="Straight Connector 89">
                <a:extLst>
                  <a:ext uri="{FF2B5EF4-FFF2-40B4-BE49-F238E27FC236}">
                    <a16:creationId xmlns:a16="http://schemas.microsoft.com/office/drawing/2014/main" id="{6E87B4CB-CBD6-4DF0-B15C-72B8FAEDA067}"/>
                  </a:ext>
                </a:extLst>
              </p:cNvPr>
              <p:cNvCxnSpPr/>
              <p:nvPr/>
            </p:nvCxnSpPr>
            <p:spPr>
              <a:xfrm rot="5400000">
                <a:off x="1206584" y="2401417"/>
                <a:ext cx="782855" cy="1087"/>
              </a:xfrm>
              <a:prstGeom prst="line">
                <a:avLst/>
              </a:prstGeom>
              <a:ln w="38100">
                <a:solidFill>
                  <a:srgbClr val="499AC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93">
              <a:extLst>
                <a:ext uri="{FF2B5EF4-FFF2-40B4-BE49-F238E27FC236}">
                  <a16:creationId xmlns:a16="http://schemas.microsoft.com/office/drawing/2014/main" id="{95FCC3D4-2E94-4FFC-9FDD-5CD90621E673}"/>
                </a:ext>
              </a:extLst>
            </p:cNvPr>
            <p:cNvGrpSpPr/>
            <p:nvPr/>
          </p:nvGrpSpPr>
          <p:grpSpPr>
            <a:xfrm>
              <a:off x="3010303" y="2524846"/>
              <a:ext cx="2377709" cy="1555509"/>
              <a:chOff x="2683930" y="2010533"/>
              <a:chExt cx="2377709" cy="1555509"/>
            </a:xfrm>
          </p:grpSpPr>
          <p:grpSp>
            <p:nvGrpSpPr>
              <p:cNvPr id="52" name="Group 27">
                <a:extLst>
                  <a:ext uri="{FF2B5EF4-FFF2-40B4-BE49-F238E27FC236}">
                    <a16:creationId xmlns:a16="http://schemas.microsoft.com/office/drawing/2014/main" id="{B22668A3-1814-4E3A-993E-A670A9A7764D}"/>
                  </a:ext>
                </a:extLst>
              </p:cNvPr>
              <p:cNvGrpSpPr/>
              <p:nvPr/>
            </p:nvGrpSpPr>
            <p:grpSpPr>
              <a:xfrm>
                <a:off x="2683930" y="2770132"/>
                <a:ext cx="2377709" cy="795910"/>
                <a:chOff x="2586036" y="2266950"/>
                <a:chExt cx="3471553" cy="1162061"/>
              </a:xfrm>
            </p:grpSpPr>
            <p:sp>
              <p:nvSpPr>
                <p:cNvPr id="54" name="Arc 96">
                  <a:extLst>
                    <a:ext uri="{FF2B5EF4-FFF2-40B4-BE49-F238E27FC236}">
                      <a16:creationId xmlns:a16="http://schemas.microsoft.com/office/drawing/2014/main" id="{5059F330-B961-4305-914E-B12595423491}"/>
                    </a:ext>
                  </a:extLst>
                </p:cNvPr>
                <p:cNvSpPr/>
                <p:nvPr/>
              </p:nvSpPr>
              <p:spPr>
                <a:xfrm rot="5400000" flipV="1">
                  <a:off x="4927288" y="2266951"/>
                  <a:ext cx="1130301" cy="1130300"/>
                </a:xfrm>
                <a:prstGeom prst="arc">
                  <a:avLst/>
                </a:prstGeom>
                <a:ln w="38100">
                  <a:solidFill>
                    <a:srgbClr val="FFC000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55" name="Straight Connector 97">
                  <a:extLst>
                    <a:ext uri="{FF2B5EF4-FFF2-40B4-BE49-F238E27FC236}">
                      <a16:creationId xmlns:a16="http://schemas.microsoft.com/office/drawing/2014/main" id="{F4D10AFF-2FC5-4157-AC82-8DF5048E4501}"/>
                    </a:ext>
                  </a:extLst>
                </p:cNvPr>
                <p:cNvCxnSpPr/>
                <p:nvPr/>
              </p:nvCxnSpPr>
              <p:spPr>
                <a:xfrm flipV="1">
                  <a:off x="3686178" y="2840775"/>
                  <a:ext cx="1267446" cy="1196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Arc 98">
                  <a:extLst>
                    <a:ext uri="{FF2B5EF4-FFF2-40B4-BE49-F238E27FC236}">
                      <a16:creationId xmlns:a16="http://schemas.microsoft.com/office/drawing/2014/main" id="{E6C154EB-4D92-4156-BCE6-39F6F774EEB2}"/>
                    </a:ext>
                  </a:extLst>
                </p:cNvPr>
                <p:cNvSpPr/>
                <p:nvPr/>
              </p:nvSpPr>
              <p:spPr>
                <a:xfrm rot="5400000" flipH="1">
                  <a:off x="2586036" y="2298711"/>
                  <a:ext cx="1130300" cy="1130300"/>
                </a:xfrm>
                <a:prstGeom prst="arc">
                  <a:avLst/>
                </a:prstGeom>
                <a:ln w="38100">
                  <a:solidFill>
                    <a:srgbClr val="FFC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53" name="Straight Connector 95">
                <a:extLst>
                  <a:ext uri="{FF2B5EF4-FFF2-40B4-BE49-F238E27FC236}">
                    <a16:creationId xmlns:a16="http://schemas.microsoft.com/office/drawing/2014/main" id="{1FEA26D3-91FC-4044-8B9C-E3933871D1C9}"/>
                  </a:ext>
                </a:extLst>
              </p:cNvPr>
              <p:cNvCxnSpPr/>
              <p:nvPr/>
            </p:nvCxnSpPr>
            <p:spPr>
              <a:xfrm rot="5400000">
                <a:off x="2696552" y="2401417"/>
                <a:ext cx="782855" cy="1087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99">
              <a:extLst>
                <a:ext uri="{FF2B5EF4-FFF2-40B4-BE49-F238E27FC236}">
                  <a16:creationId xmlns:a16="http://schemas.microsoft.com/office/drawing/2014/main" id="{DA5FDF37-0D3A-4E54-AC41-006B15D1CA9B}"/>
                </a:ext>
              </a:extLst>
            </p:cNvPr>
            <p:cNvGrpSpPr/>
            <p:nvPr/>
          </p:nvGrpSpPr>
          <p:grpSpPr>
            <a:xfrm>
              <a:off x="4636980" y="2524846"/>
              <a:ext cx="2684308" cy="1555506"/>
              <a:chOff x="4166840" y="2010533"/>
              <a:chExt cx="2684308" cy="1555506"/>
            </a:xfrm>
          </p:grpSpPr>
          <p:grpSp>
            <p:nvGrpSpPr>
              <p:cNvPr id="47" name="Group 34">
                <a:extLst>
                  <a:ext uri="{FF2B5EF4-FFF2-40B4-BE49-F238E27FC236}">
                    <a16:creationId xmlns:a16="http://schemas.microsoft.com/office/drawing/2014/main" id="{0E4C7D33-3513-42AB-A240-955D6FC74216}"/>
                  </a:ext>
                </a:extLst>
              </p:cNvPr>
              <p:cNvGrpSpPr/>
              <p:nvPr/>
            </p:nvGrpSpPr>
            <p:grpSpPr>
              <a:xfrm>
                <a:off x="4166840" y="2770130"/>
                <a:ext cx="2684308" cy="795909"/>
                <a:chOff x="2586036" y="2266950"/>
                <a:chExt cx="3919196" cy="1162061"/>
              </a:xfrm>
            </p:grpSpPr>
            <p:sp>
              <p:nvSpPr>
                <p:cNvPr id="49" name="Arc 102">
                  <a:extLst>
                    <a:ext uri="{FF2B5EF4-FFF2-40B4-BE49-F238E27FC236}">
                      <a16:creationId xmlns:a16="http://schemas.microsoft.com/office/drawing/2014/main" id="{F61A342E-6A9F-4501-A211-CA1033B3ECCD}"/>
                    </a:ext>
                  </a:extLst>
                </p:cNvPr>
                <p:cNvSpPr/>
                <p:nvPr/>
              </p:nvSpPr>
              <p:spPr>
                <a:xfrm rot="5400000" flipV="1">
                  <a:off x="5374931" y="2266951"/>
                  <a:ext cx="1130301" cy="1130300"/>
                </a:xfrm>
                <a:prstGeom prst="arc">
                  <a:avLst/>
                </a:prstGeom>
                <a:ln w="38100">
                  <a:solidFill>
                    <a:schemeClr val="accent3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50" name="Straight Connector 103">
                  <a:extLst>
                    <a:ext uri="{FF2B5EF4-FFF2-40B4-BE49-F238E27FC236}">
                      <a16:creationId xmlns:a16="http://schemas.microsoft.com/office/drawing/2014/main" id="{947CF050-7A0C-489E-87D8-C07E556D2A78}"/>
                    </a:ext>
                  </a:extLst>
                </p:cNvPr>
                <p:cNvCxnSpPr>
                  <a:endCxn id="49" idx="0"/>
                </p:cNvCxnSpPr>
                <p:nvPr/>
              </p:nvCxnSpPr>
              <p:spPr>
                <a:xfrm flipV="1">
                  <a:off x="3689629" y="2832102"/>
                  <a:ext cx="1685303" cy="31759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Arc 104">
                  <a:extLst>
                    <a:ext uri="{FF2B5EF4-FFF2-40B4-BE49-F238E27FC236}">
                      <a16:creationId xmlns:a16="http://schemas.microsoft.com/office/drawing/2014/main" id="{084387CB-D1F8-4610-A191-55452941406A}"/>
                    </a:ext>
                  </a:extLst>
                </p:cNvPr>
                <p:cNvSpPr/>
                <p:nvPr/>
              </p:nvSpPr>
              <p:spPr>
                <a:xfrm rot="5400000" flipH="1">
                  <a:off x="2586036" y="2298711"/>
                  <a:ext cx="1130300" cy="1130300"/>
                </a:xfrm>
                <a:prstGeom prst="arc">
                  <a:avLst/>
                </a:prstGeom>
                <a:ln w="38100"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48" name="Straight Connector 101">
                <a:extLst>
                  <a:ext uri="{FF2B5EF4-FFF2-40B4-BE49-F238E27FC236}">
                    <a16:creationId xmlns:a16="http://schemas.microsoft.com/office/drawing/2014/main" id="{FBA4E1E6-32D0-4839-AD73-6528CAC0CE18}"/>
                  </a:ext>
                </a:extLst>
              </p:cNvPr>
              <p:cNvCxnSpPr/>
              <p:nvPr/>
            </p:nvCxnSpPr>
            <p:spPr>
              <a:xfrm rot="5400000">
                <a:off x="4182843" y="2401417"/>
                <a:ext cx="782855" cy="1087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5">
              <a:extLst>
                <a:ext uri="{FF2B5EF4-FFF2-40B4-BE49-F238E27FC236}">
                  <a16:creationId xmlns:a16="http://schemas.microsoft.com/office/drawing/2014/main" id="{14E62546-76D7-4CFD-A4F6-855F968B7A81}"/>
                </a:ext>
              </a:extLst>
            </p:cNvPr>
            <p:cNvGrpSpPr/>
            <p:nvPr/>
          </p:nvGrpSpPr>
          <p:grpSpPr>
            <a:xfrm>
              <a:off x="8529034" y="2524846"/>
              <a:ext cx="2374503" cy="1558167"/>
              <a:chOff x="7157436" y="2010533"/>
              <a:chExt cx="2374503" cy="1558167"/>
            </a:xfrm>
          </p:grpSpPr>
          <p:grpSp>
            <p:nvGrpSpPr>
              <p:cNvPr id="43" name="Group 48">
                <a:extLst>
                  <a:ext uri="{FF2B5EF4-FFF2-40B4-BE49-F238E27FC236}">
                    <a16:creationId xmlns:a16="http://schemas.microsoft.com/office/drawing/2014/main" id="{9949EFAB-9271-4A92-B21F-3C6E29056330}"/>
                  </a:ext>
                </a:extLst>
              </p:cNvPr>
              <p:cNvGrpSpPr/>
              <p:nvPr/>
            </p:nvGrpSpPr>
            <p:grpSpPr>
              <a:xfrm>
                <a:off x="7157436" y="2794543"/>
                <a:ext cx="2374503" cy="774157"/>
                <a:chOff x="6799443" y="2334613"/>
                <a:chExt cx="2887691" cy="941470"/>
              </a:xfrm>
            </p:grpSpPr>
            <p:sp>
              <p:nvSpPr>
                <p:cNvPr id="45" name="Arc 108">
                  <a:extLst>
                    <a:ext uri="{FF2B5EF4-FFF2-40B4-BE49-F238E27FC236}">
                      <a16:creationId xmlns:a16="http://schemas.microsoft.com/office/drawing/2014/main" id="{913476F8-27C5-4485-BA89-FF6D52BEA4A4}"/>
                    </a:ext>
                  </a:extLst>
                </p:cNvPr>
                <p:cNvSpPr/>
                <p:nvPr/>
              </p:nvSpPr>
              <p:spPr>
                <a:xfrm rot="5400000" flipH="1">
                  <a:off x="6799443" y="2334613"/>
                  <a:ext cx="941470" cy="941470"/>
                </a:xfrm>
                <a:prstGeom prst="arc">
                  <a:avLst/>
                </a:prstGeom>
                <a:ln w="38100">
                  <a:solidFill>
                    <a:srgbClr val="499ACF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46" name="Straight Connector 109">
                  <a:extLst>
                    <a:ext uri="{FF2B5EF4-FFF2-40B4-BE49-F238E27FC236}">
                      <a16:creationId xmlns:a16="http://schemas.microsoft.com/office/drawing/2014/main" id="{7D9ABACC-03D1-4121-9F71-68838596A9D4}"/>
                    </a:ext>
                  </a:extLst>
                </p:cNvPr>
                <p:cNvCxnSpPr/>
                <p:nvPr/>
              </p:nvCxnSpPr>
              <p:spPr>
                <a:xfrm flipH="1" flipV="1">
                  <a:off x="7717109" y="2786836"/>
                  <a:ext cx="1970025" cy="6011"/>
                </a:xfrm>
                <a:prstGeom prst="line">
                  <a:avLst/>
                </a:prstGeom>
                <a:ln w="38100">
                  <a:solidFill>
                    <a:srgbClr val="499ACF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107">
                <a:extLst>
                  <a:ext uri="{FF2B5EF4-FFF2-40B4-BE49-F238E27FC236}">
                    <a16:creationId xmlns:a16="http://schemas.microsoft.com/office/drawing/2014/main" id="{BD572404-89D2-49A5-917F-8C7FF885F4CE}"/>
                  </a:ext>
                </a:extLst>
              </p:cNvPr>
              <p:cNvCxnSpPr/>
              <p:nvPr/>
            </p:nvCxnSpPr>
            <p:spPr>
              <a:xfrm rot="5400000">
                <a:off x="7172933" y="2401417"/>
                <a:ext cx="782855" cy="1087"/>
              </a:xfrm>
              <a:prstGeom prst="line">
                <a:avLst/>
              </a:prstGeom>
              <a:ln w="38100">
                <a:solidFill>
                  <a:srgbClr val="499AC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10">
              <a:extLst>
                <a:ext uri="{FF2B5EF4-FFF2-40B4-BE49-F238E27FC236}">
                  <a16:creationId xmlns:a16="http://schemas.microsoft.com/office/drawing/2014/main" id="{FDEA6385-EA00-4F8E-B168-03D0F6EA87F9}"/>
                </a:ext>
              </a:extLst>
            </p:cNvPr>
            <p:cNvSpPr/>
            <p:nvPr/>
          </p:nvSpPr>
          <p:spPr>
            <a:xfrm>
              <a:off x="6633351" y="3391616"/>
              <a:ext cx="580268" cy="5802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04</a:t>
              </a:r>
            </a:p>
          </p:txBody>
        </p:sp>
        <p:grpSp>
          <p:nvGrpSpPr>
            <p:cNvPr id="21" name="Group 111">
              <a:extLst>
                <a:ext uri="{FF2B5EF4-FFF2-40B4-BE49-F238E27FC236}">
                  <a16:creationId xmlns:a16="http://schemas.microsoft.com/office/drawing/2014/main" id="{57E558AD-7291-4B23-8F54-57E478E23287}"/>
                </a:ext>
              </a:extLst>
            </p:cNvPr>
            <p:cNvGrpSpPr/>
            <p:nvPr/>
          </p:nvGrpSpPr>
          <p:grpSpPr>
            <a:xfrm>
              <a:off x="6529545" y="2524846"/>
              <a:ext cx="2761350" cy="1555506"/>
              <a:chOff x="5662045" y="2010533"/>
              <a:chExt cx="2761350" cy="1555506"/>
            </a:xfrm>
          </p:grpSpPr>
          <p:grpSp>
            <p:nvGrpSpPr>
              <p:cNvPr id="38" name="Group 112">
                <a:extLst>
                  <a:ext uri="{FF2B5EF4-FFF2-40B4-BE49-F238E27FC236}">
                    <a16:creationId xmlns:a16="http://schemas.microsoft.com/office/drawing/2014/main" id="{2ECAA29A-5F44-4F88-9494-D13CBEC5662D}"/>
                  </a:ext>
                </a:extLst>
              </p:cNvPr>
              <p:cNvGrpSpPr/>
              <p:nvPr/>
            </p:nvGrpSpPr>
            <p:grpSpPr>
              <a:xfrm>
                <a:off x="5662045" y="2770130"/>
                <a:ext cx="2761350" cy="795909"/>
                <a:chOff x="2586036" y="2266950"/>
                <a:chExt cx="4031681" cy="1162061"/>
              </a:xfrm>
            </p:grpSpPr>
            <p:sp>
              <p:nvSpPr>
                <p:cNvPr id="40" name="Arc 114">
                  <a:extLst>
                    <a:ext uri="{FF2B5EF4-FFF2-40B4-BE49-F238E27FC236}">
                      <a16:creationId xmlns:a16="http://schemas.microsoft.com/office/drawing/2014/main" id="{22C88CE0-FC5B-442A-884E-A0D68CE701B0}"/>
                    </a:ext>
                  </a:extLst>
                </p:cNvPr>
                <p:cNvSpPr/>
                <p:nvPr/>
              </p:nvSpPr>
              <p:spPr>
                <a:xfrm rot="5400000" flipV="1">
                  <a:off x="5487416" y="2266951"/>
                  <a:ext cx="1130301" cy="1130300"/>
                </a:xfrm>
                <a:prstGeom prst="arc">
                  <a:avLst/>
                </a:prstGeom>
                <a:ln w="38100">
                  <a:solidFill>
                    <a:schemeClr val="accent4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41" name="Straight Connector 115">
                  <a:extLst>
                    <a:ext uri="{FF2B5EF4-FFF2-40B4-BE49-F238E27FC236}">
                      <a16:creationId xmlns:a16="http://schemas.microsoft.com/office/drawing/2014/main" id="{97794EF0-2108-4DE4-8632-B29FCCFF0674}"/>
                    </a:ext>
                  </a:extLst>
                </p:cNvPr>
                <p:cNvCxnSpPr>
                  <a:endCxn id="40" idx="0"/>
                </p:cNvCxnSpPr>
                <p:nvPr/>
              </p:nvCxnSpPr>
              <p:spPr>
                <a:xfrm flipV="1">
                  <a:off x="3686177" y="2832102"/>
                  <a:ext cx="1801239" cy="20635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Arc 116">
                  <a:extLst>
                    <a:ext uri="{FF2B5EF4-FFF2-40B4-BE49-F238E27FC236}">
                      <a16:creationId xmlns:a16="http://schemas.microsoft.com/office/drawing/2014/main" id="{4DE947B4-6E35-42B6-81BC-6D931920F3BC}"/>
                    </a:ext>
                  </a:extLst>
                </p:cNvPr>
                <p:cNvSpPr/>
                <p:nvPr/>
              </p:nvSpPr>
              <p:spPr>
                <a:xfrm rot="5400000" flipH="1">
                  <a:off x="2586036" y="2298711"/>
                  <a:ext cx="1130300" cy="1130300"/>
                </a:xfrm>
                <a:prstGeom prst="arc">
                  <a:avLst/>
                </a:prstGeom>
                <a:ln w="38100">
                  <a:solidFill>
                    <a:schemeClr val="accent4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39" name="Straight Connector 113">
                <a:extLst>
                  <a:ext uri="{FF2B5EF4-FFF2-40B4-BE49-F238E27FC236}">
                    <a16:creationId xmlns:a16="http://schemas.microsoft.com/office/drawing/2014/main" id="{AE1FA5C3-015D-4A6B-B788-13434CC2CF2C}"/>
                  </a:ext>
                </a:extLst>
              </p:cNvPr>
              <p:cNvCxnSpPr/>
              <p:nvPr/>
            </p:nvCxnSpPr>
            <p:spPr>
              <a:xfrm rot="5400000">
                <a:off x="5676990" y="2401417"/>
                <a:ext cx="782855" cy="1087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118">
              <a:extLst>
                <a:ext uri="{FF2B5EF4-FFF2-40B4-BE49-F238E27FC236}">
                  <a16:creationId xmlns:a16="http://schemas.microsoft.com/office/drawing/2014/main" id="{5DAD3E25-B606-4116-B9D5-66ECA1F5B208}"/>
                </a:ext>
              </a:extLst>
            </p:cNvPr>
            <p:cNvSpPr/>
            <p:nvPr/>
          </p:nvSpPr>
          <p:spPr>
            <a:xfrm>
              <a:off x="3114733" y="2432717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4D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" name="Oval 121">
              <a:extLst>
                <a:ext uri="{FF2B5EF4-FFF2-40B4-BE49-F238E27FC236}">
                  <a16:creationId xmlns:a16="http://schemas.microsoft.com/office/drawing/2014/main" id="{D03C6D2C-335D-43A8-B468-6C3BAAEF7701}"/>
                </a:ext>
              </a:extLst>
            </p:cNvPr>
            <p:cNvSpPr/>
            <p:nvPr/>
          </p:nvSpPr>
          <p:spPr>
            <a:xfrm>
              <a:off x="6702778" y="2410358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" name="Oval 124">
              <a:extLst>
                <a:ext uri="{FF2B5EF4-FFF2-40B4-BE49-F238E27FC236}">
                  <a16:creationId xmlns:a16="http://schemas.microsoft.com/office/drawing/2014/main" id="{D2EFA111-9F6F-410A-9EDA-81ABD95A69D5}"/>
                </a:ext>
              </a:extLst>
            </p:cNvPr>
            <p:cNvSpPr/>
            <p:nvPr/>
          </p:nvSpPr>
          <p:spPr>
            <a:xfrm>
              <a:off x="4751852" y="2410358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" name="Oval 127">
              <a:extLst>
                <a:ext uri="{FF2B5EF4-FFF2-40B4-BE49-F238E27FC236}">
                  <a16:creationId xmlns:a16="http://schemas.microsoft.com/office/drawing/2014/main" id="{DAEAC665-1E75-4BEA-9ED4-A647BC1EF5CB}"/>
                </a:ext>
              </a:extLst>
            </p:cNvPr>
            <p:cNvSpPr/>
            <p:nvPr/>
          </p:nvSpPr>
          <p:spPr>
            <a:xfrm>
              <a:off x="1387228" y="2432716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" name="Oval 130">
              <a:extLst>
                <a:ext uri="{FF2B5EF4-FFF2-40B4-BE49-F238E27FC236}">
                  <a16:creationId xmlns:a16="http://schemas.microsoft.com/office/drawing/2014/main" id="{69713A2C-5CBE-4CE2-A5C0-FCCDBE33C53F}"/>
                </a:ext>
              </a:extLst>
            </p:cNvPr>
            <p:cNvSpPr/>
            <p:nvPr/>
          </p:nvSpPr>
          <p:spPr>
            <a:xfrm>
              <a:off x="8642146" y="2455538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69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7" name="TextBox 132">
              <a:extLst>
                <a:ext uri="{FF2B5EF4-FFF2-40B4-BE49-F238E27FC236}">
                  <a16:creationId xmlns:a16="http://schemas.microsoft.com/office/drawing/2014/main" id="{737C93BA-3BB4-46F2-A8E4-1EC4455C004D}"/>
                </a:ext>
              </a:extLst>
            </p:cNvPr>
            <p:cNvSpPr txBox="1"/>
            <p:nvPr/>
          </p:nvSpPr>
          <p:spPr>
            <a:xfrm>
              <a:off x="839734" y="4331511"/>
              <a:ext cx="1660283" cy="26823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1400" b="1">
                  <a:solidFill>
                    <a:srgbClr val="499ACF"/>
                  </a:solidFill>
                  <a:latin typeface="Arial Narrow" panose="020B0606020202030204" pitchFamily="34" charset="0"/>
                </a:rPr>
                <a:t>Sistema actual de </a:t>
              </a: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 b="1" err="1">
                  <a:solidFill>
                    <a:srgbClr val="499ACF"/>
                  </a:solidFill>
                  <a:latin typeface="Arial Narrow" panose="020B0606020202030204" pitchFamily="34" charset="0"/>
                </a:rPr>
                <a:t>Nómina</a:t>
              </a:r>
              <a:endParaRPr lang="en-US" sz="1400" b="1">
                <a:solidFill>
                  <a:srgbClr val="499ACF"/>
                </a:solidFill>
                <a:latin typeface="Arial Narrow" panose="020B0606020202030204" pitchFamily="34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es-MX" sz="14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CuentaNet</a:t>
              </a:r>
              <a:endParaRPr lang="es-MX"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No se encuentra desarrollado de forma completa.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Área de Compensación calculan de forma manual algunos conceptos.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</a:t>
              </a:r>
            </a:p>
            <a:p>
              <a:pPr>
                <a:spcBef>
                  <a:spcPct val="20000"/>
                </a:spcBef>
                <a:defRPr/>
              </a:pPr>
              <a:endParaRPr lang="es-MX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>
                <a:spcBef>
                  <a:spcPct val="20000"/>
                </a:spcBef>
                <a:defRPr/>
              </a:pPr>
              <a:r>
                <a:rPr lang="es-MX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.</a:t>
              </a:r>
            </a:p>
          </p:txBody>
        </p:sp>
        <p:sp>
          <p:nvSpPr>
            <p:cNvPr id="28" name="TextBox 133">
              <a:extLst>
                <a:ext uri="{FF2B5EF4-FFF2-40B4-BE49-F238E27FC236}">
                  <a16:creationId xmlns:a16="http://schemas.microsoft.com/office/drawing/2014/main" id="{9EF23657-B77F-4392-8F33-601B14FFDB8E}"/>
                </a:ext>
              </a:extLst>
            </p:cNvPr>
            <p:cNvSpPr txBox="1"/>
            <p:nvPr/>
          </p:nvSpPr>
          <p:spPr>
            <a:xfrm>
              <a:off x="2526634" y="5202689"/>
              <a:ext cx="1712759" cy="663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err="1">
                  <a:solidFill>
                    <a:srgbClr val="FFC000"/>
                  </a:solidFill>
                  <a:latin typeface="Arial Narrow" panose="020B0606020202030204" pitchFamily="34" charset="0"/>
                </a:rPr>
                <a:t>Trabajadores</a:t>
              </a:r>
              <a:endParaRPr lang="en-US" sz="1400" b="1" dirty="0">
                <a:solidFill>
                  <a:srgbClr val="FFC000"/>
                </a:solidFill>
                <a:latin typeface="Arial Narrow" panose="020B0606020202030204" pitchFamily="34" charset="0"/>
              </a:endParaRP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XXXX</a:t>
              </a: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Colombia </a:t>
              </a:r>
            </a:p>
          </p:txBody>
        </p:sp>
        <p:sp>
          <p:nvSpPr>
            <p:cNvPr id="29" name="TextBox 134">
              <a:extLst>
                <a:ext uri="{FF2B5EF4-FFF2-40B4-BE49-F238E27FC236}">
                  <a16:creationId xmlns:a16="http://schemas.microsoft.com/office/drawing/2014/main" id="{7F51ED4D-5581-4D7B-BE95-9606E454D91B}"/>
                </a:ext>
              </a:extLst>
            </p:cNvPr>
            <p:cNvSpPr txBox="1"/>
            <p:nvPr/>
          </p:nvSpPr>
          <p:spPr>
            <a:xfrm>
              <a:off x="4016929" y="4302573"/>
              <a:ext cx="2195365" cy="1555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125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Conceptos</a:t>
              </a:r>
              <a:endParaRPr lang="en-US" sz="140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75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Devengos</a:t>
              </a:r>
              <a:endParaRPr lang="en-US" sz="140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50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Descuentos</a:t>
              </a:r>
              <a:endParaRPr lang="en-US" sz="140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14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conceptos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requieren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Desarrollos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en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CuentaNet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y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tienen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impacto en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cálculos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integrales</a:t>
              </a:r>
              <a:r>
                <a:rPr lang="en-US" sz="1400">
                  <a:solidFill>
                    <a:schemeClr val="accent3"/>
                  </a:solidFill>
                  <a:latin typeface="Arial Narrow" panose="020B0606020202030204" pitchFamily="34" charset="0"/>
                </a:rPr>
                <a:t>.</a:t>
              </a:r>
            </a:p>
            <a:p>
              <a:pPr lvl="0" algn="ctr">
                <a:spcBef>
                  <a:spcPct val="20000"/>
                </a:spcBef>
                <a:defRPr/>
              </a:pPr>
              <a:endParaRPr lang="en-US" sz="1600" b="1">
                <a:solidFill>
                  <a:schemeClr val="accent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136">
              <a:extLst>
                <a:ext uri="{FF2B5EF4-FFF2-40B4-BE49-F238E27FC236}">
                  <a16:creationId xmlns:a16="http://schemas.microsoft.com/office/drawing/2014/main" id="{6C9534A3-FD09-4236-9503-C2312A9799A8}"/>
                </a:ext>
              </a:extLst>
            </p:cNvPr>
            <p:cNvSpPr txBox="1"/>
            <p:nvPr/>
          </p:nvSpPr>
          <p:spPr>
            <a:xfrm>
              <a:off x="8462539" y="4319407"/>
              <a:ext cx="2605446" cy="153357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1600" b="1" err="1">
                  <a:solidFill>
                    <a:srgbClr val="469EC3"/>
                  </a:solidFill>
                  <a:latin typeface="Arial Narrow" panose="020B0606020202030204" pitchFamily="34" charset="0"/>
                </a:rPr>
                <a:t>Consideraciones</a:t>
              </a:r>
              <a:r>
                <a:rPr lang="en-US" sz="1600" b="1">
                  <a:solidFill>
                    <a:srgbClr val="469EC3"/>
                  </a:solidFill>
                  <a:latin typeface="Arial Narrow" panose="020B0606020202030204" pitchFamily="34" charset="0"/>
                </a:rPr>
                <a:t> con el Proyecto de </a:t>
              </a:r>
              <a:r>
                <a:rPr lang="en-US" sz="1600" b="1" err="1">
                  <a:solidFill>
                    <a:srgbClr val="469EC3"/>
                  </a:solidFill>
                  <a:latin typeface="Arial Narrow" panose="020B0606020202030204" pitchFamily="34" charset="0"/>
                </a:rPr>
                <a:t>Nómina</a:t>
              </a:r>
              <a:r>
                <a:rPr lang="en-US" sz="1600" b="1">
                  <a:solidFill>
                    <a:srgbClr val="469EC3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b="1" err="1">
                  <a:solidFill>
                    <a:srgbClr val="469EC3"/>
                  </a:solidFill>
                  <a:latin typeface="Arial Narrow" panose="020B0606020202030204" pitchFamily="34" charset="0"/>
                </a:rPr>
                <a:t>Electrónica</a:t>
              </a:r>
              <a:endParaRPr lang="en-US" sz="1600" b="1">
                <a:solidFill>
                  <a:srgbClr val="469EC3"/>
                </a:solidFill>
                <a:latin typeface="Arial Narrow" panose="020B0606020202030204" pitchFamily="34" charset="0"/>
              </a:endParaRPr>
            </a:p>
            <a:p>
              <a:pPr lvl="0">
                <a:spcBef>
                  <a:spcPct val="20000"/>
                </a:spcBef>
                <a:defRPr/>
              </a:pPr>
              <a:endParaRPr lang="en-US" sz="1600" b="1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Se requiere realizar las  definiciones y correcciones en </a:t>
              </a:r>
              <a:r>
                <a:rPr lang="es-MX" sz="14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CuentaNet</a:t>
              </a: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para evitar riesgos mayores con las diferentes entidades: DIAN, </a:t>
              </a:r>
              <a:r>
                <a:rPr lang="es-CO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UGPP</a:t>
              </a:r>
              <a:endParaRPr lang="es-MX"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135">
              <a:extLst>
                <a:ext uri="{FF2B5EF4-FFF2-40B4-BE49-F238E27FC236}">
                  <a16:creationId xmlns:a16="http://schemas.microsoft.com/office/drawing/2014/main" id="{2E1DB461-EDF9-4C71-9A5D-082BC352B897}"/>
                </a:ext>
              </a:extLst>
            </p:cNvPr>
            <p:cNvSpPr txBox="1"/>
            <p:nvPr/>
          </p:nvSpPr>
          <p:spPr>
            <a:xfrm>
              <a:off x="6331664" y="4479392"/>
              <a:ext cx="2032292" cy="24146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1600" b="1" err="1">
                  <a:solidFill>
                    <a:schemeClr val="accent4"/>
                  </a:solidFill>
                  <a:latin typeface="Arial Narrow" panose="020B0606020202030204" pitchFamily="34" charset="0"/>
                </a:rPr>
                <a:t>Riesgo</a:t>
              </a:r>
              <a:r>
                <a:rPr lang="en-US" sz="1600" b="1">
                  <a:solidFill>
                    <a:schemeClr val="accent4"/>
                  </a:solidFill>
                  <a:latin typeface="Arial Narrow" panose="020B0606020202030204" pitchFamily="34" charset="0"/>
                </a:rPr>
                <a:t> actual</a:t>
              </a:r>
            </a:p>
            <a:p>
              <a:pPr lvl="0"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Asegurar la correcta definición de los conceptos que impactan los pagos de seguridad social y parafiscales, y retención en la fuente  que implican posibles multas por parte de entidades  gubernamentales como la UGPP</a:t>
              </a:r>
              <a:r>
                <a:rPr lang="es-CO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(</a:t>
              </a:r>
              <a:r>
                <a:rPr lang="es-E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Unidad de Gestión Pensional y Parafiscales)</a:t>
              </a: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y la DIAN.</a:t>
              </a:r>
            </a:p>
            <a:p>
              <a:pPr lvl="0" algn="just">
                <a:spcBef>
                  <a:spcPct val="20000"/>
                </a:spcBef>
                <a:defRPr/>
              </a:pPr>
              <a:endParaRPr lang="es-MX"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8749DE5-ABA1-40DE-AC7F-4AA28D1F0BEA}"/>
                </a:ext>
              </a:extLst>
            </p:cNvPr>
            <p:cNvCxnSpPr/>
            <p:nvPr/>
          </p:nvCxnSpPr>
          <p:spPr>
            <a:xfrm>
              <a:off x="1689688" y="3938205"/>
              <a:ext cx="0" cy="35131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B04AD46D-6CB7-41CA-83C9-3BD410428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1693" y="2484189"/>
              <a:ext cx="317335" cy="382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93A72153-AE8A-4230-A3A6-AE2EBBCC8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3705" y="2522161"/>
              <a:ext cx="444698" cy="452365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AC680ADF-9357-4583-A4F0-3F0EF7960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9209" y="2468771"/>
              <a:ext cx="444698" cy="403649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145B45DC-2DA8-4427-B46F-CA47E0244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041" y="2533974"/>
              <a:ext cx="444698" cy="409956"/>
            </a:xfrm>
            <a:prstGeom prst="rect">
              <a:avLst/>
            </a:prstGeom>
          </p:spPr>
        </p:pic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A5322305-09AA-4EB2-B9A8-3E1E08502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532" y="699250"/>
            <a:ext cx="490862" cy="4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4">
            <a:extLst>
              <a:ext uri="{FF2B5EF4-FFF2-40B4-BE49-F238E27FC236}">
                <a16:creationId xmlns:a16="http://schemas.microsoft.com/office/drawing/2014/main" id="{75E67E32-DC7B-438B-BADA-396F4817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22" y="79899"/>
            <a:ext cx="5394110" cy="655284"/>
          </a:xfrm>
        </p:spPr>
        <p:txBody>
          <a:bodyPr>
            <a:noAutofit/>
          </a:bodyPr>
          <a:lstStyle/>
          <a:p>
            <a:r>
              <a:rPr lang="es-E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Requerimientos generales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FDB6B83-B760-0D41-AD0E-C252AC4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695" y="6270012"/>
            <a:ext cx="381001" cy="365125"/>
          </a:xfrm>
        </p:spPr>
        <p:txBody>
          <a:bodyPr/>
          <a:lstStyle/>
          <a:p>
            <a:pPr algn="ctr"/>
            <a:fld id="{AC7B405C-4776-124B-9A70-82AAC88E6A7A}" type="slidenum">
              <a:rPr lang="es-CO" sz="1600" smtClean="0">
                <a:solidFill>
                  <a:schemeClr val="bg1"/>
                </a:solidFill>
              </a:rPr>
              <a:pPr algn="ctr"/>
              <a:t>7</a:t>
            </a:fld>
            <a:endParaRPr lang="es-CO" sz="160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0E685D3-519E-4DED-A455-0BFA054CC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2212"/>
              </p:ext>
            </p:extLst>
          </p:nvPr>
        </p:nvGraphicFramePr>
        <p:xfrm>
          <a:off x="540297" y="1499691"/>
          <a:ext cx="11199898" cy="42748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69926">
                  <a:extLst>
                    <a:ext uri="{9D8B030D-6E8A-4147-A177-3AD203B41FA5}">
                      <a16:colId xmlns:a16="http://schemas.microsoft.com/office/drawing/2014/main" val="65019616"/>
                    </a:ext>
                  </a:extLst>
                </a:gridCol>
                <a:gridCol w="4396722">
                  <a:extLst>
                    <a:ext uri="{9D8B030D-6E8A-4147-A177-3AD203B41FA5}">
                      <a16:colId xmlns:a16="http://schemas.microsoft.com/office/drawing/2014/main" val="4037269573"/>
                    </a:ext>
                  </a:extLst>
                </a:gridCol>
                <a:gridCol w="2633250">
                  <a:extLst>
                    <a:ext uri="{9D8B030D-6E8A-4147-A177-3AD203B41FA5}">
                      <a16:colId xmlns:a16="http://schemas.microsoft.com/office/drawing/2014/main" val="632678029"/>
                    </a:ext>
                  </a:extLst>
                </a:gridCol>
              </a:tblGrid>
              <a:tr h="44563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Actividad</a:t>
                      </a:r>
                      <a:endParaRPr lang="es-CO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Requerimiento</a:t>
                      </a:r>
                      <a:endParaRPr lang="es-CO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452"/>
                  </a:ext>
                </a:extLst>
              </a:tr>
              <a:tr h="47827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Emisión del documento Soporte de Pago de Nómina Electrónica para reportar a la DIAN.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Definición del Proveedor externo a utilizar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Digital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  <a:p>
                      <a:pPr algn="l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90758"/>
                  </a:ext>
                </a:extLst>
              </a:tr>
              <a:tr h="33505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Asegurar entendimiento de los campos y conceptos requeridos en la resolución.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none" strike="noStrike">
                          <a:effectLst/>
                        </a:rPr>
                        <a:t>Asesoría técnica sobre los campos y conceptos requeridos por la DIAN.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 - 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0631"/>
                  </a:ext>
                </a:extLst>
              </a:tr>
              <a:tr h="2545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Asegurar el cumplimiento de todos los campos requeridos en la Resolución.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Parametrización Cuenta Net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CO" sz="1400" u="none" strike="noStrike">
                          <a:effectLst/>
                        </a:rPr>
                        <a:t>VP Digital </a:t>
                      </a:r>
                    </a:p>
                    <a:p>
                      <a:pPr lvl="1" algn="l" fontAlgn="ctr"/>
                      <a:r>
                        <a:rPr lang="es-CO" sz="1400" u="none" strike="noStrike">
                          <a:effectLst/>
                        </a:rPr>
                        <a:t>VP Talento – Área Nómina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55535"/>
                  </a:ext>
                </a:extLst>
              </a:tr>
              <a:tr h="342746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Verificación conceptos en el sistema, pruebas de parametrización Cuenta Net y reporte con proveedor Externo.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Analista de Nómina</a:t>
                      </a:r>
                    </a:p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Analista de Cartera y Seguridad Social (Incapacidades)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00855"/>
                  </a:ext>
                </a:extLst>
              </a:tr>
              <a:tr h="537167">
                <a:tc>
                  <a:txBody>
                    <a:bodyPr/>
                    <a:lstStyle/>
                    <a:p>
                      <a:pPr lvl="0"/>
                      <a:r>
                        <a:rPr lang="es-E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Reporte mensual de información de empleados enviados a la DIAN.</a:t>
                      </a:r>
                      <a:endParaRPr lang="es-CO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Definición del Proveedor externo a utilizar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Digital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02879"/>
                  </a:ext>
                </a:extLst>
              </a:tr>
              <a:tr h="8421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Base de información reportada a la DIAN(llenado mensual).</a:t>
                      </a:r>
                      <a:endParaRPr lang="es-CO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Definición del Proveedor externo a utilizar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  <a:p>
                      <a:pPr lvl="1"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Digital</a:t>
                      </a:r>
                    </a:p>
                    <a:p>
                      <a:pPr lvl="1"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8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8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42AC56-BE3A-4A60-B8E5-876D4CAF49DE}"/>
              </a:ext>
            </a:extLst>
          </p:cNvPr>
          <p:cNvSpPr txBox="1"/>
          <p:nvPr/>
        </p:nvSpPr>
        <p:spPr>
          <a:xfrm>
            <a:off x="1344676" y="453739"/>
            <a:ext cx="6686017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Sistemas Impactados</a:t>
            </a:r>
            <a:endParaRPr lang="es-CO" sz="2400" b="1">
              <a:solidFill>
                <a:srgbClr val="002060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911065C-E9D9-434E-B065-D47EB4142AD8}"/>
              </a:ext>
            </a:extLst>
          </p:cNvPr>
          <p:cNvSpPr/>
          <p:nvPr/>
        </p:nvSpPr>
        <p:spPr>
          <a:xfrm>
            <a:off x="1775533" y="1540599"/>
            <a:ext cx="2068498" cy="7634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Cuenta Net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366C82-B02B-4015-B950-7C4A168A44DB}"/>
              </a:ext>
            </a:extLst>
          </p:cNvPr>
          <p:cNvSpPr/>
          <p:nvPr/>
        </p:nvSpPr>
        <p:spPr>
          <a:xfrm>
            <a:off x="1775533" y="2377470"/>
            <a:ext cx="2068498" cy="6852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Falcon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D2FA7C8-DAE5-47E3-8B17-28FCC79E6511}"/>
              </a:ext>
            </a:extLst>
          </p:cNvPr>
          <p:cNvSpPr/>
          <p:nvPr/>
        </p:nvSpPr>
        <p:spPr>
          <a:xfrm>
            <a:off x="1775533" y="3136086"/>
            <a:ext cx="2068498" cy="7895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Sistema del Proveedor Electrónico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10E50B-AF99-490B-87F2-DF9BE28EE89E}"/>
              </a:ext>
            </a:extLst>
          </p:cNvPr>
          <p:cNvSpPr/>
          <p:nvPr/>
        </p:nvSpPr>
        <p:spPr>
          <a:xfrm>
            <a:off x="3952042" y="1540599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Nómina actual, donde se requiere realizar la corrección y desarrollo de 14 conceptos que impactaran los cálculos integrales requeridos por la Dian. 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8C99177-E856-44E2-A44F-FEC12AA22577}"/>
              </a:ext>
            </a:extLst>
          </p:cNvPr>
          <p:cNvSpPr/>
          <p:nvPr/>
        </p:nvSpPr>
        <p:spPr>
          <a:xfrm>
            <a:off x="3952041" y="2351385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Registro de ingresos y salidas de trabajadores a las bases</a:t>
            </a:r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</a:p>
          <a:p>
            <a:pPr algn="just"/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Aplica para 2.500 Empleados aproximadamente.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8B9DE1F-6EB4-4FC5-ACE3-A2736F825378}"/>
              </a:ext>
            </a:extLst>
          </p:cNvPr>
          <p:cNvSpPr/>
          <p:nvPr/>
        </p:nvSpPr>
        <p:spPr>
          <a:xfrm>
            <a:off x="3952041" y="3162171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Sistema (automático  y/o manual) que integrará la Nómina de Hoteles Decameron con la DIAN.  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1C672FF-3AEA-456F-B6B7-7EADCF0F3CC9}"/>
              </a:ext>
            </a:extLst>
          </p:cNvPr>
          <p:cNvSpPr/>
          <p:nvPr/>
        </p:nvSpPr>
        <p:spPr>
          <a:xfrm>
            <a:off x="1775533" y="3999042"/>
            <a:ext cx="2068498" cy="7895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Sistema Muisca (DIAN) 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8B05B23-FD1E-4BD8-A96A-6A2A4A4FC26D}"/>
              </a:ext>
            </a:extLst>
          </p:cNvPr>
          <p:cNvSpPr/>
          <p:nvPr/>
        </p:nvSpPr>
        <p:spPr>
          <a:xfrm>
            <a:off x="3952041" y="3999042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Modelo único de Ingresos, Servicio y control automatizado por la DIAN que centralizara la información de todos usuarios gestionando áreas, conceptos y datos.   </a:t>
            </a:r>
          </a:p>
        </p:txBody>
      </p:sp>
    </p:spTree>
    <p:extLst>
      <p:ext uri="{BB962C8B-B14F-4D97-AF65-F5344CB8AC3E}">
        <p14:creationId xmlns:p14="http://schemas.microsoft.com/office/powerpoint/2010/main" val="349877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25FA65E-E826-4A0E-B50B-8F392A4FA27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50389" y="2593383"/>
            <a:ext cx="0" cy="394440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C5E8522-4332-446F-BAA4-E6A469646CA1}"/>
              </a:ext>
            </a:extLst>
          </p:cNvPr>
          <p:cNvCxnSpPr>
            <a:cxnSpLocks/>
          </p:cNvCxnSpPr>
          <p:nvPr/>
        </p:nvCxnSpPr>
        <p:spPr>
          <a:xfrm flipV="1">
            <a:off x="3162178" y="2593383"/>
            <a:ext cx="0" cy="437980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AD6A8D0-02FA-4E46-A6B4-679D42E95A4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1919" y="2571356"/>
            <a:ext cx="0" cy="424842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CE552D7-EBAD-4F23-96C2-E7985B0FDFC8}"/>
              </a:ext>
            </a:extLst>
          </p:cNvPr>
          <p:cNvCxnSpPr>
            <a:cxnSpLocks/>
          </p:cNvCxnSpPr>
          <p:nvPr/>
        </p:nvCxnSpPr>
        <p:spPr>
          <a:xfrm flipH="1" flipV="1">
            <a:off x="6259715" y="2563231"/>
            <a:ext cx="477" cy="432782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5">
            <a:extLst>
              <a:ext uri="{FF2B5EF4-FFF2-40B4-BE49-F238E27FC236}">
                <a16:creationId xmlns:a16="http://schemas.microsoft.com/office/drawing/2014/main" id="{76EA67DF-04F8-4053-9F93-675003FF3605}"/>
              </a:ext>
            </a:extLst>
          </p:cNvPr>
          <p:cNvSpPr/>
          <p:nvPr/>
        </p:nvSpPr>
        <p:spPr>
          <a:xfrm rot="16200000">
            <a:off x="-1079480" y="3567089"/>
            <a:ext cx="2869803" cy="4034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rgbClr val="999999">
                <a:satMod val="300000"/>
              </a:srgbClr>
            </a:contourClr>
          </a:sp3d>
        </p:spPr>
        <p:txBody>
          <a:bodyPr rtlCol="0" anchor="ctr"/>
          <a:lstStyle/>
          <a:p>
            <a:pPr algn="ctr">
              <a:defRPr/>
            </a:pPr>
            <a:r>
              <a:rPr lang="es-CO" sz="1100" kern="0">
                <a:solidFill>
                  <a:sysClr val="window" lastClr="FFFFFF"/>
                </a:solidFill>
                <a:latin typeface="Calibri Light" panose="020F0302020204030204"/>
                <a:cs typeface="Calibri" pitchFamily="34" charset="0"/>
              </a:rPr>
              <a:t>EQUIPO </a:t>
            </a:r>
          </a:p>
          <a:p>
            <a:pPr algn="ctr">
              <a:defRPr/>
            </a:pPr>
            <a:endParaRPr lang="es-CO" sz="1100" kern="0">
              <a:solidFill>
                <a:sysClr val="window" lastClr="FFFFFF"/>
              </a:solidFill>
              <a:latin typeface="Calibri Light" panose="020F0302020204030204"/>
              <a:cs typeface="Calibri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F0B86F5-3F25-4221-9902-9C78EDC84034}"/>
              </a:ext>
            </a:extLst>
          </p:cNvPr>
          <p:cNvCxnSpPr>
            <a:cxnSpLocks/>
          </p:cNvCxnSpPr>
          <p:nvPr/>
        </p:nvCxnSpPr>
        <p:spPr>
          <a:xfrm>
            <a:off x="6260192" y="1509204"/>
            <a:ext cx="0" cy="1248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C0D019-81B9-4FEF-91EB-BBAD1457D789}"/>
              </a:ext>
            </a:extLst>
          </p:cNvPr>
          <p:cNvCxnSpPr>
            <a:cxnSpLocks/>
          </p:cNvCxnSpPr>
          <p:nvPr/>
        </p:nvCxnSpPr>
        <p:spPr>
          <a:xfrm flipV="1">
            <a:off x="1633014" y="2549024"/>
            <a:ext cx="9559791" cy="35255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3342424-1522-4A55-91A7-DF776066E6E2}"/>
              </a:ext>
            </a:extLst>
          </p:cNvPr>
          <p:cNvCxnSpPr>
            <a:cxnSpLocks/>
          </p:cNvCxnSpPr>
          <p:nvPr/>
        </p:nvCxnSpPr>
        <p:spPr>
          <a:xfrm>
            <a:off x="6260192" y="2405849"/>
            <a:ext cx="0" cy="148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786C13E-58EB-415C-974B-351F49A755DE}"/>
              </a:ext>
            </a:extLst>
          </p:cNvPr>
          <p:cNvCxnSpPr>
            <a:cxnSpLocks/>
          </p:cNvCxnSpPr>
          <p:nvPr/>
        </p:nvCxnSpPr>
        <p:spPr>
          <a:xfrm flipH="1">
            <a:off x="1640631" y="3491019"/>
            <a:ext cx="1" cy="186921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FF4849C-61E5-4E7E-9126-C913A33E0A2D}"/>
              </a:ext>
            </a:extLst>
          </p:cNvPr>
          <p:cNvSpPr/>
          <p:nvPr/>
        </p:nvSpPr>
        <p:spPr>
          <a:xfrm>
            <a:off x="5212618" y="1487237"/>
            <a:ext cx="2334589" cy="8917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 Responsable del Proyecto/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</a:rPr>
              <a:t>Dueño del Proceso: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</a:rPr>
              <a:t>Gerente de Compensación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5701326-2EC9-4FFC-BAFB-C997D2464D0D}"/>
              </a:ext>
            </a:extLst>
          </p:cNvPr>
          <p:cNvSpPr/>
          <p:nvPr/>
        </p:nvSpPr>
        <p:spPr>
          <a:xfrm>
            <a:off x="5197745" y="624296"/>
            <a:ext cx="2334589" cy="7410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 Sponsor del Proyecto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</a:rPr>
              <a:t>VP de Recursos humanos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84938F7-D047-4FEC-9F97-88589D799827}"/>
              </a:ext>
            </a:extLst>
          </p:cNvPr>
          <p:cNvSpPr/>
          <p:nvPr/>
        </p:nvSpPr>
        <p:spPr>
          <a:xfrm>
            <a:off x="1116715" y="2987823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defRPr/>
            </a:pPr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Experto Funcional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89F050B-7ED4-4731-8EC4-5645DE9540DB}"/>
              </a:ext>
            </a:extLst>
          </p:cNvPr>
          <p:cNvSpPr/>
          <p:nvPr/>
        </p:nvSpPr>
        <p:spPr>
          <a:xfrm>
            <a:off x="2661809" y="2987823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Datos Maestros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84DDE3F-1316-4990-B4E3-C41AAAB77BCC}"/>
              </a:ext>
            </a:extLst>
          </p:cNvPr>
          <p:cNvSpPr/>
          <p:nvPr/>
        </p:nvSpPr>
        <p:spPr>
          <a:xfrm>
            <a:off x="4058245" y="2996198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Desarrollo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EB0F606-1478-4D3B-8AF4-6F6795EF3983}"/>
              </a:ext>
            </a:extLst>
          </p:cNvPr>
          <p:cNvSpPr/>
          <p:nvPr/>
        </p:nvSpPr>
        <p:spPr>
          <a:xfrm>
            <a:off x="5726286" y="2988135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Infraestructura</a:t>
            </a:r>
          </a:p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Soporte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2AD7587-DFC2-4FEA-BF5B-87F4703685ED}"/>
              </a:ext>
            </a:extLst>
          </p:cNvPr>
          <p:cNvSpPr/>
          <p:nvPr/>
        </p:nvSpPr>
        <p:spPr>
          <a:xfrm>
            <a:off x="7440553" y="3000838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s-CO" sz="900">
                <a:solidFill>
                  <a:schemeClr val="tx1"/>
                </a:solidFill>
              </a:rPr>
              <a:t>Comunicaciones </a:t>
            </a:r>
          </a:p>
          <a:p>
            <a:pPr algn="ctr" fontAlgn="t"/>
            <a:r>
              <a:rPr lang="es-CO" sz="900">
                <a:solidFill>
                  <a:schemeClr val="tx1"/>
                </a:solidFill>
              </a:rPr>
              <a:t>Capacitación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95A491-9030-4612-B8F0-279733A52132}"/>
              </a:ext>
            </a:extLst>
          </p:cNvPr>
          <p:cNvCxnSpPr>
            <a:cxnSpLocks/>
          </p:cNvCxnSpPr>
          <p:nvPr/>
        </p:nvCxnSpPr>
        <p:spPr>
          <a:xfrm flipH="1">
            <a:off x="7958499" y="2576312"/>
            <a:ext cx="1357" cy="443387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574368E-AD21-40A5-802C-8E6A70F02457}"/>
              </a:ext>
            </a:extLst>
          </p:cNvPr>
          <p:cNvCxnSpPr>
            <a:cxnSpLocks/>
          </p:cNvCxnSpPr>
          <p:nvPr/>
        </p:nvCxnSpPr>
        <p:spPr>
          <a:xfrm>
            <a:off x="3155028" y="3446884"/>
            <a:ext cx="0" cy="224006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2452FFB-778D-4A8B-9E52-F74BAE2C6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591919" y="3453858"/>
            <a:ext cx="0" cy="217032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B06ADB1-9EB8-4558-A5C5-DD2CFE78A401}"/>
              </a:ext>
            </a:extLst>
          </p:cNvPr>
          <p:cNvCxnSpPr>
            <a:cxnSpLocks/>
          </p:cNvCxnSpPr>
          <p:nvPr/>
        </p:nvCxnSpPr>
        <p:spPr>
          <a:xfrm>
            <a:off x="6269857" y="3453858"/>
            <a:ext cx="4474" cy="248992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568A838-C273-4C03-B861-97D2161D2337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974227" y="3458498"/>
            <a:ext cx="0" cy="212392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A3ABDB1-37E3-4C2E-B846-F74C0549DECF}"/>
              </a:ext>
            </a:extLst>
          </p:cNvPr>
          <p:cNvSpPr txBox="1"/>
          <p:nvPr/>
        </p:nvSpPr>
        <p:spPr>
          <a:xfrm>
            <a:off x="2163022" y="25313"/>
            <a:ext cx="706870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355">
              <a:defRPr/>
            </a:pPr>
            <a:r>
              <a:rPr lang="es-ES" sz="2500" b="1" spc="-151">
                <a:solidFill>
                  <a:srgbClr val="002060"/>
                </a:solidFill>
                <a:cs typeface="Calibri"/>
              </a:rPr>
              <a:t>Organigrama del Proyecto</a:t>
            </a:r>
            <a:endParaRPr lang="es-CO" sz="2400" b="1" kern="0">
              <a:solidFill>
                <a:srgbClr val="469EBD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E92CD499-E29D-44EC-92B2-CB7B8C873B7B}"/>
              </a:ext>
            </a:extLst>
          </p:cNvPr>
          <p:cNvSpPr/>
          <p:nvPr/>
        </p:nvSpPr>
        <p:spPr>
          <a:xfrm>
            <a:off x="8985647" y="2987823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Cumplimiento</a:t>
            </a:r>
          </a:p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(Método de Riesgos)</a:t>
            </a:r>
            <a:r>
              <a:rPr lang="es-CO" sz="9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259720FD-42B9-4302-89AC-9BACB38D9062}"/>
              </a:ext>
            </a:extLst>
          </p:cNvPr>
          <p:cNvCxnSpPr>
            <a:cxnSpLocks/>
          </p:cNvCxnSpPr>
          <p:nvPr/>
        </p:nvCxnSpPr>
        <p:spPr>
          <a:xfrm>
            <a:off x="9488903" y="3479517"/>
            <a:ext cx="0" cy="19137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996AE3FA-1DBB-4ECA-9211-5322CD266E45}"/>
              </a:ext>
            </a:extLst>
          </p:cNvPr>
          <p:cNvCxnSpPr>
            <a:cxnSpLocks/>
          </p:cNvCxnSpPr>
          <p:nvPr/>
        </p:nvCxnSpPr>
        <p:spPr>
          <a:xfrm>
            <a:off x="9481908" y="2572718"/>
            <a:ext cx="0" cy="415105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51D3DC69-3D85-4295-9779-DDF9B069EA75}"/>
              </a:ext>
            </a:extLst>
          </p:cNvPr>
          <p:cNvSpPr/>
          <p:nvPr/>
        </p:nvSpPr>
        <p:spPr>
          <a:xfrm>
            <a:off x="10659131" y="2987823"/>
            <a:ext cx="1067348" cy="4576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Impuestos </a:t>
            </a: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AEA39A2-80A9-419A-BEC0-91A58C9EA177}"/>
              </a:ext>
            </a:extLst>
          </p:cNvPr>
          <p:cNvCxnSpPr>
            <a:cxnSpLocks/>
          </p:cNvCxnSpPr>
          <p:nvPr/>
        </p:nvCxnSpPr>
        <p:spPr>
          <a:xfrm>
            <a:off x="11192088" y="3454740"/>
            <a:ext cx="0" cy="21615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410FDD20-8129-4771-8EDB-0D6430471DA2}"/>
              </a:ext>
            </a:extLst>
          </p:cNvPr>
          <p:cNvCxnSpPr>
            <a:cxnSpLocks/>
          </p:cNvCxnSpPr>
          <p:nvPr/>
        </p:nvCxnSpPr>
        <p:spPr>
          <a:xfrm>
            <a:off x="11192805" y="2557885"/>
            <a:ext cx="0" cy="429938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11FE5997-9316-44FD-8E06-63F3920ECDB5}"/>
              </a:ext>
            </a:extLst>
          </p:cNvPr>
          <p:cNvSpPr/>
          <p:nvPr/>
        </p:nvSpPr>
        <p:spPr>
          <a:xfrm>
            <a:off x="2629184" y="3629623"/>
            <a:ext cx="1695635" cy="1477328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2060"/>
            </a:solidFill>
            <a:prstDash val="dot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  <a:defRPr/>
            </a:pPr>
            <a:r>
              <a:rPr lang="es-CO" sz="90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endParaRPr lang="es-CO" sz="1050" kern="0">
              <a:solidFill>
                <a:srgbClr val="000000"/>
              </a:solidFill>
              <a:latin typeface="Calibri Light" panose="020F0302020204030204"/>
              <a:cs typeface="Calibri"/>
            </a:endParaRPr>
          </a:p>
        </p:txBody>
      </p:sp>
      <p:sp>
        <p:nvSpPr>
          <p:cNvPr id="45" name="Rounded Rectangle 26">
            <a:extLst>
              <a:ext uri="{FF2B5EF4-FFF2-40B4-BE49-F238E27FC236}">
                <a16:creationId xmlns:a16="http://schemas.microsoft.com/office/drawing/2014/main" id="{6D1B756F-4C8C-4051-9560-05B8C49806A3}"/>
              </a:ext>
            </a:extLst>
          </p:cNvPr>
          <p:cNvSpPr/>
          <p:nvPr/>
        </p:nvSpPr>
        <p:spPr>
          <a:xfrm>
            <a:off x="5470599" y="3738462"/>
            <a:ext cx="1598516" cy="990342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2060"/>
            </a:solidFill>
            <a:prstDash val="dot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  <a:defRPr/>
            </a:pPr>
            <a:r>
              <a:rPr lang="es-CO" sz="90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endParaRPr lang="es-CO" sz="1050" kern="0">
              <a:solidFill>
                <a:srgbClr val="000000"/>
              </a:solidFill>
              <a:latin typeface="Calibri Light" panose="020F0302020204030204"/>
              <a:cs typeface="Calibri"/>
            </a:endParaRP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155A5FF9-00D5-51F3-B965-A7CEE9057A43}"/>
              </a:ext>
            </a:extLst>
          </p:cNvPr>
          <p:cNvSpPr/>
          <p:nvPr/>
        </p:nvSpPr>
        <p:spPr>
          <a:xfrm>
            <a:off x="878890" y="3677940"/>
            <a:ext cx="1695635" cy="1477328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2060"/>
            </a:solidFill>
            <a:prstDash val="dot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  <a:defRPr/>
            </a:pPr>
            <a:r>
              <a:rPr lang="es-CO" sz="90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endParaRPr lang="es-CO" sz="1050" kern="0">
              <a:solidFill>
                <a:srgbClr val="000000"/>
              </a:solidFill>
              <a:latin typeface="Calibri Light" panose="020F0302020204030204"/>
              <a:cs typeface="Calibri"/>
            </a:endParaRPr>
          </a:p>
        </p:txBody>
      </p:sp>
      <p:sp>
        <p:nvSpPr>
          <p:cNvPr id="47" name="Rounded Rectangle 26">
            <a:extLst>
              <a:ext uri="{FF2B5EF4-FFF2-40B4-BE49-F238E27FC236}">
                <a16:creationId xmlns:a16="http://schemas.microsoft.com/office/drawing/2014/main" id="{2FADA194-61B9-ABDA-4EC8-F4D225453FC9}"/>
              </a:ext>
            </a:extLst>
          </p:cNvPr>
          <p:cNvSpPr/>
          <p:nvPr/>
        </p:nvSpPr>
        <p:spPr>
          <a:xfrm>
            <a:off x="7174969" y="3765855"/>
            <a:ext cx="1598516" cy="990342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002060"/>
            </a:solidFill>
            <a:prstDash val="dot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  <a:defRPr/>
            </a:pPr>
            <a:r>
              <a:rPr lang="es-CO" sz="900" kern="0">
                <a:solidFill>
                  <a:srgbClr val="000000"/>
                </a:solidFill>
                <a:latin typeface="Calibri Light" panose="020F0302020204030204"/>
                <a:cs typeface="Calibri"/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endParaRPr lang="es-CO" sz="1050" kern="0">
              <a:solidFill>
                <a:srgbClr val="000000"/>
              </a:solidFill>
              <a:latin typeface="Calibri Light" panose="020F03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30877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cameron (16_9) (00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F6985438BAE749AA0FC42704E1B25B" ma:contentTypeVersion="16" ma:contentTypeDescription="Crear nuevo documento." ma:contentTypeScope="" ma:versionID="0712b9054bc55e9705c727f0d2532b0d">
  <xsd:schema xmlns:xsd="http://www.w3.org/2001/XMLSchema" xmlns:xs="http://www.w3.org/2001/XMLSchema" xmlns:p="http://schemas.microsoft.com/office/2006/metadata/properties" xmlns:ns1="http://schemas.microsoft.com/sharepoint/v3" xmlns:ns2="30aa9948-0a47-4672-a6f6-c5f9441a5035" xmlns:ns3="f163f527-c4ce-4289-83ea-7a49093864f6" targetNamespace="http://schemas.microsoft.com/office/2006/metadata/properties" ma:root="true" ma:fieldsID="74d98a5b14fe3e6ea438aadd8cec28d3" ns1:_="" ns2:_="" ns3:_="">
    <xsd:import namespace="http://schemas.microsoft.com/sharepoint/v3"/>
    <xsd:import namespace="30aa9948-0a47-4672-a6f6-c5f9441a5035"/>
    <xsd:import namespace="f163f527-c4ce-4289-83ea-7a49093864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11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  <xsd:element name="_ip_UnifiedCompliancePolicyProperties" ma:index="2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a9948-0a47-4672-a6f6-c5f9441a50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3f527-c4ce-4289-83ea-7a4909386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69B4F47-E69F-46C3-8C96-456B1DC801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aa9948-0a47-4672-a6f6-c5f9441a5035"/>
    <ds:schemaRef ds:uri="f163f527-c4ce-4289-83ea-7a4909386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432C55-9F06-48DE-9E2C-93946CF471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64C40-FE63-4B44-8D4C-471E9DE5286B}">
  <ds:schemaRefs>
    <ds:schemaRef ds:uri="a06f911d-b847-4705-bf07-e67c8fa97e13"/>
    <ds:schemaRef ds:uri="dd317fa2-e140-4cdf-b0e8-5177b83526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1356</Words>
  <Application>Microsoft Office PowerPoint</Application>
  <PresentationFormat>Panorámica</PresentationFormat>
  <Paragraphs>297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Akrobat</vt:lpstr>
      <vt:lpstr>Arial</vt:lpstr>
      <vt:lpstr>Arial Narrow</vt:lpstr>
      <vt:lpstr>Calibri</vt:lpstr>
      <vt:lpstr>Calibri Light</vt:lpstr>
      <vt:lpstr>Lucida Sans Unicode</vt:lpstr>
      <vt:lpstr>Wingdings</vt:lpstr>
      <vt:lpstr>Plantilla Decameron (16_9) (002)</vt:lpstr>
      <vt:lpstr>1_Tema de Office</vt:lpstr>
      <vt:lpstr>Nómina Electrónica Colombia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Requerimientos generales</vt:lpstr>
      <vt:lpstr>Presentación de PowerPoint</vt:lpstr>
      <vt:lpstr>Presentación de PowerPoint</vt:lpstr>
      <vt:lpstr>Presentación de PowerPoint</vt:lpstr>
      <vt:lpstr>Presentación de PowerPoint</vt:lpstr>
      <vt:lpstr>Proceso de Selección de Proveedor Electrónico  </vt:lpstr>
      <vt:lpstr>Presentación de PowerPoint</vt:lpstr>
      <vt:lpstr>Presupuesto Estimado (Costos Externos)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Chacon Leon</dc:creator>
  <cp:lastModifiedBy>Juan Carlos</cp:lastModifiedBy>
  <cp:revision>3</cp:revision>
  <dcterms:created xsi:type="dcterms:W3CDTF">2020-07-10T20:39:36Z</dcterms:created>
  <dcterms:modified xsi:type="dcterms:W3CDTF">2022-07-14T01:06:03Z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0x01010052F6985438BAE749AA0FC42704E1B25B</vt:lpwstr>
  </property>
</Properties>
</file>