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4A31C-62BE-7F02-877D-5A1C38092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2FC87-ACF0-1B33-7EC3-2021D3A47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4AD3F-6295-CC37-EA72-9B69030B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9BDDD-0916-E759-606E-EE1236A2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29930-E9B0-7D31-8E1E-097D12B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1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1A8D5-C54D-EC10-7234-5DBBB26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BC7F34-2E8C-ED7C-66D5-0E324384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48211-53B5-DDF1-E854-B656D54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708B2-9B91-02CF-A1F3-2A11A388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0A6C7-EC04-92FC-6DD4-2E8EBC0E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A4D52-5227-1E20-19F2-4B211C00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12F895-3D89-A1E0-6CB5-D36A678E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F104A-8FDB-25D4-924D-9078064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63062-BF7B-6840-3611-8DBF9ED2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AD384-0751-5E1F-F4F6-35AFCEE2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4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11557-B644-C028-0B3E-1986B9AA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29B24-FD5D-E01E-F989-CCA0886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AC9CB-7AF6-FCE4-4B18-373C44B5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92512-E620-04AC-739A-F7D4EE8B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3F735-D68D-2F3E-543F-904688A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6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FCD7F-903B-5A9D-8B2C-06E0AE66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BAF72-2C9A-3E57-623E-9E2B488A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73E56-A14D-300C-C126-FC3572B4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936DA-66FE-0737-DADF-F3812DF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D306B-CCAC-3A1D-EF18-2A6472E6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4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F9C59-E8B6-8526-A6A5-4E6AEBF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5AB41-A4D8-26FB-A401-522648173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F0369E-E6EC-2F3E-0AC9-EB063832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281CF-82C4-3C30-EC3D-8808F9B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E7B76-C4C5-CA55-0409-9FBD976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11660-5695-5DDA-0748-855C3200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3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7492-9FE7-E1A6-C611-E9FBD408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C4C26-1342-2368-19CD-0B23DE19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EC53C-41F4-E756-1C61-FC421452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636CF3-1F84-8E57-E367-58CC27538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4B7873-6CA7-40D4-C31D-0C2A7AC6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EE5C2E-546B-FC2B-E3C9-5F52C5E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CC1AF7-783C-0230-BDD5-817E6457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BCA69D-CEC5-0939-E855-6956DDDA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9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7A7B-0066-04E8-5C93-5A6A2EC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5DDF86-FB69-18BD-389B-D0F73394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421445-0211-40D2-F8B0-C05FC740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B07BB7-8FFC-6217-2448-EBF57B91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EF6058-0C61-D785-B767-5A49D0F3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A1F8C3-002E-E66F-0016-E074438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24F29-7F7B-0E4F-7B80-36F51D83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0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35663-7EBC-1CCB-72E9-E2206DC3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EF425-071F-E749-8B16-EFB0EEEE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C32141-B8A4-3EA3-DD4B-5D68DFAA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4598E-7CC6-B075-24DC-259FC08D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9C4CF-C7F9-CB05-46C7-2A30E4D7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A0EE2-64FD-C37F-31BC-35A81EE2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7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57E81-634F-D1B7-E95C-C3342DE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DC4BA5-7AED-29EA-B34A-39C7A19D1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CB412-78E8-C010-7AF2-3329C67D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E483F-E271-D7C4-BEF5-DE593DA2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8010F0-4E15-B4AA-7F16-8C9AB52D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92FED7-0F34-40A4-8727-50347564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8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93F60-2D42-A8E6-1F0F-7890033F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07150-7F1C-195B-C5B3-DD2C3546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7B7A0-2C13-C91B-7293-5101A02B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0568-1FB1-4DE8-A49F-3F4768ADF6A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C41FB-8447-97A0-9EDF-354FBF24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587AC-2697-94E5-EDEF-D5E12BC0C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416A-E876-42F7-95D3-E322C5EA56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11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1A4EAE81-2E35-034C-9EB7-EDFDB129F590}"/>
              </a:ext>
            </a:extLst>
          </p:cNvPr>
          <p:cNvSpPr txBox="1"/>
          <p:nvPr/>
        </p:nvSpPr>
        <p:spPr>
          <a:xfrm>
            <a:off x="7884365" y="609600"/>
            <a:ext cx="13995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Aceleración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2546FE1-A45C-80DC-D222-1813C4759EDE}"/>
              </a:ext>
            </a:extLst>
          </p:cNvPr>
          <p:cNvSpPr txBox="1"/>
          <p:nvPr/>
        </p:nvSpPr>
        <p:spPr>
          <a:xfrm>
            <a:off x="9899777" y="2176843"/>
            <a:ext cx="13995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Humo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C6D5BC-6598-42F9-E9C9-A15D20A132FA}"/>
              </a:ext>
            </a:extLst>
          </p:cNvPr>
          <p:cNvSpPr txBox="1"/>
          <p:nvPr/>
        </p:nvSpPr>
        <p:spPr>
          <a:xfrm>
            <a:off x="7193900" y="4776282"/>
            <a:ext cx="31350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Cámara (Imágenes)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D5521E-EE31-C5E5-6229-100A135B148C}"/>
              </a:ext>
            </a:extLst>
          </p:cNvPr>
          <p:cNvSpPr txBox="1"/>
          <p:nvPr/>
        </p:nvSpPr>
        <p:spPr>
          <a:xfrm>
            <a:off x="5017341" y="2922565"/>
            <a:ext cx="2474944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3D3D3D"/>
                </a:solidFill>
                <a:effectLst/>
                <a:latin typeface="Open Sans" panose="020B0606030504020204" pitchFamily="34" charset="0"/>
              </a:rPr>
              <a:t>Microcontrolador</a:t>
            </a:r>
          </a:p>
          <a:p>
            <a:pPr algn="ctr"/>
            <a:r>
              <a:rPr lang="es-CO" b="0" i="0" dirty="0">
                <a:solidFill>
                  <a:srgbClr val="3D3D3D"/>
                </a:solidFill>
                <a:effectLst/>
                <a:latin typeface="Open Sans" panose="020B0606030504020204" pitchFamily="34" charset="0"/>
              </a:rPr>
              <a:t>RTL8735BDM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989B91-5758-1E01-6858-3358B773F23D}"/>
              </a:ext>
            </a:extLst>
          </p:cNvPr>
          <p:cNvSpPr txBox="1"/>
          <p:nvPr/>
        </p:nvSpPr>
        <p:spPr>
          <a:xfrm>
            <a:off x="7865703" y="2038344"/>
            <a:ext cx="13995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ADC </a:t>
            </a:r>
          </a:p>
          <a:p>
            <a:pPr algn="ctr"/>
            <a:r>
              <a:rPr lang="es-CO" dirty="0"/>
              <a:t> 12 bit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658B457-1DF3-5B37-9F29-529767E18932}"/>
              </a:ext>
            </a:extLst>
          </p:cNvPr>
          <p:cNvCxnSpPr>
            <a:cxnSpLocks/>
          </p:cNvCxnSpPr>
          <p:nvPr/>
        </p:nvCxnSpPr>
        <p:spPr>
          <a:xfrm>
            <a:off x="8565499" y="1054359"/>
            <a:ext cx="0" cy="66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26D46AB-2516-254E-2C2D-FE21CF92DC81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9265295" y="2361509"/>
            <a:ext cx="634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CA1BCCB-4B81-E1E0-3BE3-60E556C33C88}"/>
              </a:ext>
            </a:extLst>
          </p:cNvPr>
          <p:cNvSpPr txBox="1"/>
          <p:nvPr/>
        </p:nvSpPr>
        <p:spPr>
          <a:xfrm>
            <a:off x="7884365" y="3407313"/>
            <a:ext cx="13995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Módulo Cámara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6F61E33-1DB3-E3B6-C15D-1E2A5565E46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584161" y="4053644"/>
            <a:ext cx="0" cy="7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8B0024-1B38-8622-B84E-7B00D1FE997A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492285" y="2361510"/>
            <a:ext cx="373418" cy="8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0F567A-3C0C-6EFD-624E-AFCF130EAF07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flipH="1" flipV="1">
            <a:off x="7492285" y="3245731"/>
            <a:ext cx="392080" cy="48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79A7741-F957-21FF-7FD1-903C8960BE53}"/>
              </a:ext>
            </a:extLst>
          </p:cNvPr>
          <p:cNvSpPr txBox="1"/>
          <p:nvPr/>
        </p:nvSpPr>
        <p:spPr>
          <a:xfrm>
            <a:off x="579080" y="2922564"/>
            <a:ext cx="24749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3D3D3D"/>
                </a:solidFill>
                <a:latin typeface="Open Sans" panose="020B0606030504020204" pitchFamily="34" charset="0"/>
              </a:rPr>
              <a:t>Fuente – Regulador de tensión LM2596</a:t>
            </a:r>
            <a:endParaRPr lang="es-CO" b="0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CF51C2D-F783-0A8E-E4C2-7F4DBE483C70}"/>
              </a:ext>
            </a:extLst>
          </p:cNvPr>
          <p:cNvCxnSpPr>
            <a:stCxn id="41" idx="3"/>
            <a:endCxn id="21" idx="1"/>
          </p:cNvCxnSpPr>
          <p:nvPr/>
        </p:nvCxnSpPr>
        <p:spPr>
          <a:xfrm>
            <a:off x="3054024" y="3245730"/>
            <a:ext cx="1963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11ADD6B-1D5F-2650-FBEE-45265AB4D464}"/>
              </a:ext>
            </a:extLst>
          </p:cNvPr>
          <p:cNvSpPr txBox="1"/>
          <p:nvPr/>
        </p:nvSpPr>
        <p:spPr>
          <a:xfrm>
            <a:off x="4858528" y="655766"/>
            <a:ext cx="24749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3D3D3D"/>
                </a:solidFill>
                <a:latin typeface="Open Sans" panose="020B0606030504020204" pitchFamily="34" charset="0"/>
              </a:rPr>
              <a:t>Módulo de comunicación:</a:t>
            </a:r>
            <a:endParaRPr lang="es-CO" b="0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CO" b="1" dirty="0">
                <a:solidFill>
                  <a:srgbClr val="3D3D3D"/>
                </a:solidFill>
                <a:latin typeface="Open Sans" panose="020B0606030504020204" pitchFamily="34" charset="0"/>
              </a:rPr>
              <a:t>SIM7600X-H</a:t>
            </a:r>
            <a:endParaRPr lang="es-CO" b="1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0803025-6474-6CFB-E4AA-71D1177CD592}"/>
              </a:ext>
            </a:extLst>
          </p:cNvPr>
          <p:cNvCxnSpPr>
            <a:stCxn id="44" idx="2"/>
          </p:cNvCxnSpPr>
          <p:nvPr/>
        </p:nvCxnSpPr>
        <p:spPr>
          <a:xfrm>
            <a:off x="6096000" y="1579096"/>
            <a:ext cx="0" cy="110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A72269-35A4-EFE9-B844-DC5D2612BC0D}"/>
              </a:ext>
            </a:extLst>
          </p:cNvPr>
          <p:cNvSpPr txBox="1"/>
          <p:nvPr/>
        </p:nvSpPr>
        <p:spPr>
          <a:xfrm>
            <a:off x="5017341" y="4219868"/>
            <a:ext cx="24749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i="0" dirty="0" err="1">
                <a:solidFill>
                  <a:srgbClr val="3D3D3D"/>
                </a:solidFill>
                <a:effectLst/>
                <a:latin typeface="Open Sans" panose="020B0606030504020204" pitchFamily="34" charset="0"/>
              </a:rPr>
              <a:t>Mém</a:t>
            </a:r>
            <a:r>
              <a:rPr lang="es-CO" dirty="0" err="1">
                <a:solidFill>
                  <a:srgbClr val="3D3D3D"/>
                </a:solidFill>
                <a:latin typeface="Open Sans" panose="020B0606030504020204" pitchFamily="34" charset="0"/>
              </a:rPr>
              <a:t>oria</a:t>
            </a:r>
            <a:r>
              <a:rPr lang="es-CO" dirty="0">
                <a:solidFill>
                  <a:srgbClr val="3D3D3D"/>
                </a:solidFill>
                <a:latin typeface="Open Sans" panose="020B0606030504020204" pitchFamily="34" charset="0"/>
              </a:rPr>
              <a:t> Externa</a:t>
            </a:r>
            <a:endParaRPr lang="es-CO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ACCB49E-F9CD-9FF1-9CD7-2CD7A7096E7D}"/>
              </a:ext>
            </a:extLst>
          </p:cNvPr>
          <p:cNvCxnSpPr>
            <a:stCxn id="47" idx="0"/>
          </p:cNvCxnSpPr>
          <p:nvPr/>
        </p:nvCxnSpPr>
        <p:spPr>
          <a:xfrm flipV="1">
            <a:off x="6254813" y="3730478"/>
            <a:ext cx="0" cy="48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9EC30AB-8852-1837-E45A-4B565469513A}"/>
              </a:ext>
            </a:extLst>
          </p:cNvPr>
          <p:cNvSpPr txBox="1"/>
          <p:nvPr/>
        </p:nvSpPr>
        <p:spPr>
          <a:xfrm>
            <a:off x="718457" y="5812971"/>
            <a:ext cx="5626359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3600" b="1" dirty="0">
                <a:latin typeface="Agency FB" panose="020B0503020202020204" pitchFamily="34" charset="0"/>
              </a:rPr>
              <a:t>RED DE SENSORES</a:t>
            </a:r>
          </a:p>
        </p:txBody>
      </p:sp>
    </p:spTree>
    <p:extLst>
      <p:ext uri="{BB962C8B-B14F-4D97-AF65-F5344CB8AC3E}">
        <p14:creationId xmlns:p14="http://schemas.microsoft.com/office/powerpoint/2010/main" val="38503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579A7741-F957-21FF-7FD1-903C8960BE53}"/>
              </a:ext>
            </a:extLst>
          </p:cNvPr>
          <p:cNvSpPr txBox="1"/>
          <p:nvPr/>
        </p:nvSpPr>
        <p:spPr>
          <a:xfrm>
            <a:off x="240844" y="2187313"/>
            <a:ext cx="190500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s-CO" dirty="0">
              <a:solidFill>
                <a:srgbClr val="3D3D3D"/>
              </a:solidFill>
              <a:latin typeface="Open Sans" panose="020B0606030504020204" pitchFamily="34" charset="0"/>
            </a:endParaRPr>
          </a:p>
          <a:p>
            <a:pPr algn="ctr"/>
            <a:endParaRPr lang="es-CO" dirty="0">
              <a:solidFill>
                <a:srgbClr val="3D3D3D"/>
              </a:solidFill>
              <a:latin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rgbClr val="3D3D3D"/>
                </a:solidFill>
                <a:latin typeface="Open Sans" panose="020B0606030504020204" pitchFamily="34" charset="0"/>
              </a:rPr>
              <a:t>Publicador:</a:t>
            </a:r>
          </a:p>
          <a:p>
            <a:pPr algn="ctr"/>
            <a:r>
              <a:rPr lang="es-CO" b="1" i="0" dirty="0">
                <a:solidFill>
                  <a:srgbClr val="3D3D3D"/>
                </a:solidFill>
                <a:effectLst/>
                <a:latin typeface="Open Sans" panose="020B0606030504020204" pitchFamily="34" charset="0"/>
              </a:rPr>
              <a:t>AMB82 </a:t>
            </a:r>
            <a:r>
              <a:rPr lang="es-CO" b="1" dirty="0">
                <a:solidFill>
                  <a:srgbClr val="3D3D3D"/>
                </a:solidFill>
                <a:latin typeface="Open Sans" panose="020B0606030504020204" pitchFamily="34" charset="0"/>
              </a:rPr>
              <a:t>Mini</a:t>
            </a:r>
          </a:p>
          <a:p>
            <a:pPr algn="ctr"/>
            <a:endParaRPr lang="es-CO" b="1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  <a:p>
            <a:pPr algn="ctr"/>
            <a:endParaRPr lang="es-CO" b="1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9EC30AB-8852-1837-E45A-4B565469513A}"/>
              </a:ext>
            </a:extLst>
          </p:cNvPr>
          <p:cNvSpPr txBox="1"/>
          <p:nvPr/>
        </p:nvSpPr>
        <p:spPr>
          <a:xfrm>
            <a:off x="240844" y="6202234"/>
            <a:ext cx="5626359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latin typeface="Agency FB" panose="020B0503020202020204" pitchFamily="34" charset="0"/>
              </a:rPr>
              <a:t>MODELO DE APLICACIÓN DEL PROTOCOLO MQTT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173F711-45F2-AA44-7E0F-DFAC8867A261}"/>
              </a:ext>
            </a:extLst>
          </p:cNvPr>
          <p:cNvSpPr/>
          <p:nvPr/>
        </p:nvSpPr>
        <p:spPr>
          <a:xfrm>
            <a:off x="5143499" y="2108718"/>
            <a:ext cx="1905001" cy="1911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BROKER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A64B359-6B4D-09F5-A527-0ECA714D3267}"/>
              </a:ext>
            </a:extLst>
          </p:cNvPr>
          <p:cNvSpPr/>
          <p:nvPr/>
        </p:nvSpPr>
        <p:spPr>
          <a:xfrm rot="317768">
            <a:off x="2436169" y="2289178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Imágen</a:t>
            </a:r>
            <a:endParaRPr lang="es-CO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2A4082C-A25A-2F82-1671-9D7C8DBBB451}"/>
              </a:ext>
            </a:extLst>
          </p:cNvPr>
          <p:cNvSpPr/>
          <p:nvPr/>
        </p:nvSpPr>
        <p:spPr>
          <a:xfrm>
            <a:off x="2350741" y="2943583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Aceleración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43DE878-7A12-24C0-F30E-D6C6BA293BA4}"/>
              </a:ext>
            </a:extLst>
          </p:cNvPr>
          <p:cNvSpPr/>
          <p:nvPr/>
        </p:nvSpPr>
        <p:spPr>
          <a:xfrm rot="21317059">
            <a:off x="2422691" y="3536037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Presencia de Humo</a:t>
            </a:r>
          </a:p>
        </p:txBody>
      </p:sp>
      <p:pic>
        <p:nvPicPr>
          <p:cNvPr id="7" name="Gráfico 6" descr="Television contorno">
            <a:extLst>
              <a:ext uri="{FF2B5EF4-FFF2-40B4-BE49-F238E27FC236}">
                <a16:creationId xmlns:a16="http://schemas.microsoft.com/office/drawing/2014/main" id="{0A7A3ADD-591A-8E96-045C-F154C764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0951" y="359033"/>
            <a:ext cx="2393204" cy="2393204"/>
          </a:xfrm>
          <a:prstGeom prst="rect">
            <a:avLst/>
          </a:prstGeom>
        </p:spPr>
      </p:pic>
      <p:pic>
        <p:nvPicPr>
          <p:cNvPr id="9" name="Gráfico 8" descr="Smart Phone con relleno sólido">
            <a:extLst>
              <a:ext uri="{FF2B5EF4-FFF2-40B4-BE49-F238E27FC236}">
                <a16:creationId xmlns:a16="http://schemas.microsoft.com/office/drawing/2014/main" id="{0F3BD2B3-FAA2-DB12-85FC-C7A657A97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7836" y="3327986"/>
            <a:ext cx="1384496" cy="13844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358B4AC-4A92-6260-43EA-C0DAAA204E10}"/>
              </a:ext>
            </a:extLst>
          </p:cNvPr>
          <p:cNvSpPr txBox="1"/>
          <p:nvPr/>
        </p:nvSpPr>
        <p:spPr>
          <a:xfrm rot="429221">
            <a:off x="3100482" y="2070606"/>
            <a:ext cx="93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Publica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4898EE-1890-4C78-FEAD-9B069DF7D874}"/>
              </a:ext>
            </a:extLst>
          </p:cNvPr>
          <p:cNvSpPr txBox="1"/>
          <p:nvPr/>
        </p:nvSpPr>
        <p:spPr>
          <a:xfrm>
            <a:off x="3210815" y="2772485"/>
            <a:ext cx="93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Publica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749588-6334-451E-A34B-00DE03DF92F2}"/>
              </a:ext>
            </a:extLst>
          </p:cNvPr>
          <p:cNvSpPr txBox="1"/>
          <p:nvPr/>
        </p:nvSpPr>
        <p:spPr>
          <a:xfrm rot="21366194">
            <a:off x="3163727" y="3381468"/>
            <a:ext cx="93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Publica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044C183-17F7-94F7-7D50-A40C8E2FFF17}"/>
              </a:ext>
            </a:extLst>
          </p:cNvPr>
          <p:cNvSpPr/>
          <p:nvPr/>
        </p:nvSpPr>
        <p:spPr>
          <a:xfrm rot="20151910">
            <a:off x="6780561" y="1187528"/>
            <a:ext cx="2438056" cy="4115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Imágen</a:t>
            </a:r>
            <a:endParaRPr lang="es-CO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8BD8A714-07E6-984B-0FBC-234F9AE2F905}"/>
              </a:ext>
            </a:extLst>
          </p:cNvPr>
          <p:cNvSpPr/>
          <p:nvPr/>
        </p:nvSpPr>
        <p:spPr>
          <a:xfrm rot="20344147">
            <a:off x="6794329" y="1608869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Aceleración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F1B4016-9FE3-785B-74E2-9CC84D3C4BEB}"/>
              </a:ext>
            </a:extLst>
          </p:cNvPr>
          <p:cNvSpPr/>
          <p:nvPr/>
        </p:nvSpPr>
        <p:spPr>
          <a:xfrm rot="20443870">
            <a:off x="6949221" y="2095084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Presencia de Humo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A7A2204-57FC-6D9F-6192-F9CC3F1C8467}"/>
              </a:ext>
            </a:extLst>
          </p:cNvPr>
          <p:cNvSpPr/>
          <p:nvPr/>
        </p:nvSpPr>
        <p:spPr>
          <a:xfrm rot="367018">
            <a:off x="7134396" y="3080052"/>
            <a:ext cx="2438056" cy="4115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Imágen</a:t>
            </a:r>
            <a:endParaRPr lang="es-CO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DC8E697F-1241-7687-901B-B70FC929AA7B}"/>
              </a:ext>
            </a:extLst>
          </p:cNvPr>
          <p:cNvSpPr/>
          <p:nvPr/>
        </p:nvSpPr>
        <p:spPr>
          <a:xfrm rot="559255">
            <a:off x="7148164" y="3501393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Aceleración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BA83FE3D-E75E-7DEE-6B5B-2CBBD038736A}"/>
              </a:ext>
            </a:extLst>
          </p:cNvPr>
          <p:cNvSpPr/>
          <p:nvPr/>
        </p:nvSpPr>
        <p:spPr>
          <a:xfrm rot="658978">
            <a:off x="7303056" y="3987608"/>
            <a:ext cx="2621902" cy="4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Presencia de Humo</a:t>
            </a:r>
          </a:p>
        </p:txBody>
      </p:sp>
    </p:spTree>
    <p:extLst>
      <p:ext uri="{BB962C8B-B14F-4D97-AF65-F5344CB8AC3E}">
        <p14:creationId xmlns:p14="http://schemas.microsoft.com/office/powerpoint/2010/main" val="2611683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59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Calvo Duque</dc:creator>
  <cp:lastModifiedBy>Juan Manuel Calvo Duque</cp:lastModifiedBy>
  <cp:revision>1</cp:revision>
  <dcterms:created xsi:type="dcterms:W3CDTF">2023-10-21T15:43:22Z</dcterms:created>
  <dcterms:modified xsi:type="dcterms:W3CDTF">2023-10-24T16:23:10Z</dcterms:modified>
</cp:coreProperties>
</file>