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0587d4fd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0587d4fd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0587d4fd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0587d4fd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0587d4fd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0587d4fd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0587d4fd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0587d4fd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0587d4fd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0587d4fd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0587d4fd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0587d4fd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0587d4fd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0587d4fd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wofactorauth.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 &amp; DP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Juan Menezes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Como Proteger seus dados?</a:t>
            </a:r>
            <a:endParaRPr/>
          </a:p>
        </p:txBody>
      </p:sp>
      <p:sp>
        <p:nvSpPr>
          <p:cNvPr id="141" name="Google Shape;141;p14"/>
          <p:cNvSpPr txBox="1"/>
          <p:nvPr>
            <p:ph idx="1" type="body"/>
          </p:nvPr>
        </p:nvSpPr>
        <p:spPr>
          <a:xfrm>
            <a:off x="1297500" y="1567550"/>
            <a:ext cx="7038900" cy="327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Proteger seus dispositivos</a:t>
            </a:r>
            <a:endParaRPr sz="1400"/>
          </a:p>
          <a:p>
            <a:pPr indent="-317500" lvl="0" marL="457200" rtl="0" algn="l">
              <a:spcBef>
                <a:spcPts val="0"/>
              </a:spcBef>
              <a:spcAft>
                <a:spcPts val="0"/>
              </a:spcAft>
              <a:buSzPts val="1400"/>
              <a:buChar char="●"/>
            </a:pPr>
            <a:r>
              <a:rPr lang="en" sz="1400"/>
              <a:t>Saber usar redes sem fio com segurança</a:t>
            </a:r>
            <a:endParaRPr sz="1400"/>
          </a:p>
          <a:p>
            <a:pPr indent="-317500" lvl="0" marL="457200" rtl="0" algn="l">
              <a:spcBef>
                <a:spcPts val="0"/>
              </a:spcBef>
              <a:spcAft>
                <a:spcPts val="0"/>
              </a:spcAft>
              <a:buSzPts val="1400"/>
              <a:buChar char="●"/>
            </a:pPr>
            <a:r>
              <a:rPr lang="en" sz="1400"/>
              <a:t>Usar senhas exclusivas e de preferencia aleatoria para cada conta online</a:t>
            </a:r>
            <a:endParaRPr sz="1400"/>
          </a:p>
          <a:p>
            <a:pPr indent="-317500" lvl="0" marL="457200" rtl="0" algn="l">
              <a:spcBef>
                <a:spcPts val="0"/>
              </a:spcBef>
              <a:spcAft>
                <a:spcPts val="0"/>
              </a:spcAft>
              <a:buSzPts val="1400"/>
              <a:buChar char="●"/>
            </a:pPr>
            <a:r>
              <a:rPr lang="en" sz="1400"/>
              <a:t>Use Frases em vez de usar senhas. Ex.:</a:t>
            </a:r>
            <a:endParaRPr sz="1400"/>
          </a:p>
          <a:p>
            <a:pPr indent="-317500" lvl="7" marL="3657600" rtl="0" algn="l">
              <a:spcBef>
                <a:spcPts val="0"/>
              </a:spcBef>
              <a:spcAft>
                <a:spcPts val="0"/>
              </a:spcAft>
              <a:buSzPts val="1400"/>
              <a:buChar char="○"/>
            </a:pPr>
            <a:r>
              <a:rPr lang="en" sz="1400"/>
              <a:t> H@sTaL@M4n4n@</a:t>
            </a:r>
            <a:endParaRPr sz="1400"/>
          </a:p>
          <a:p>
            <a:pPr indent="-317500" lvl="7" marL="3657600" rtl="0" algn="l">
              <a:spcBef>
                <a:spcPts val="0"/>
              </a:spcBef>
              <a:spcAft>
                <a:spcPts val="0"/>
              </a:spcAft>
              <a:buSzPts val="1400"/>
              <a:buChar char="○"/>
            </a:pPr>
            <a:r>
              <a:rPr lang="en" sz="1400"/>
              <a:t>Thisismypassphrase</a:t>
            </a:r>
            <a:endParaRPr sz="1400"/>
          </a:p>
          <a:p>
            <a:pPr indent="457200" lvl="0" marL="0" rtl="0" algn="l">
              <a:spcBef>
                <a:spcPts val="1600"/>
              </a:spcBef>
              <a:spcAft>
                <a:spcPts val="0"/>
              </a:spcAft>
              <a:buNone/>
            </a:pPr>
            <a:r>
              <a:rPr lang="en" sz="1400"/>
              <a:t>Quais as vantagens de frases ao em vez de senhas tipicas?</a:t>
            </a:r>
            <a:endParaRPr sz="1400"/>
          </a:p>
          <a:p>
            <a:pPr indent="-317500" lvl="0" marL="457200" rtl="0" algn="l">
              <a:spcBef>
                <a:spcPts val="1600"/>
              </a:spcBef>
              <a:spcAft>
                <a:spcPts val="0"/>
              </a:spcAft>
              <a:buSzPts val="1400"/>
              <a:buChar char="●"/>
            </a:pPr>
            <a:r>
              <a:rPr lang="en" sz="1400"/>
              <a:t>Mais facilitadas de Lembrar</a:t>
            </a:r>
            <a:endParaRPr sz="1400"/>
          </a:p>
          <a:p>
            <a:pPr indent="-311150" lvl="0" marL="457200" rtl="0" algn="l">
              <a:spcBef>
                <a:spcPts val="0"/>
              </a:spcBef>
              <a:spcAft>
                <a:spcPts val="0"/>
              </a:spcAft>
              <a:buSzPts val="1300"/>
              <a:buChar char="●"/>
            </a:pPr>
            <a:r>
              <a:rPr lang="en" sz="1400">
                <a:solidFill>
                  <a:srgbClr val="FFFFFF"/>
                </a:solidFill>
              </a:rPr>
              <a:t>O comprimento mais longo torna a frase secreta menos vulnerável a ataques de dicionário ou força bruta.</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Gerenciadores de Senha</a:t>
            </a:r>
            <a:endParaRPr/>
          </a:p>
        </p:txBody>
      </p:sp>
      <p:pic>
        <p:nvPicPr>
          <p:cNvPr descr="Resultado de imagem para keepass password manager open source" id="147" name="Google Shape;147;p15"/>
          <p:cNvPicPr preferRelativeResize="0"/>
          <p:nvPr/>
        </p:nvPicPr>
        <p:blipFill>
          <a:blip r:embed="rId3">
            <a:alphaModFix/>
          </a:blip>
          <a:stretch>
            <a:fillRect/>
          </a:stretch>
        </p:blipFill>
        <p:spPr>
          <a:xfrm>
            <a:off x="2134050" y="1122000"/>
            <a:ext cx="2962275" cy="1543050"/>
          </a:xfrm>
          <a:prstGeom prst="rect">
            <a:avLst/>
          </a:prstGeom>
          <a:noFill/>
          <a:ln>
            <a:noFill/>
          </a:ln>
        </p:spPr>
      </p:pic>
      <p:pic>
        <p:nvPicPr>
          <p:cNvPr descr="Resultado de imagem para lastpass" id="148" name="Google Shape;148;p15"/>
          <p:cNvPicPr preferRelativeResize="0"/>
          <p:nvPr/>
        </p:nvPicPr>
        <p:blipFill>
          <a:blip r:embed="rId4">
            <a:alphaModFix/>
          </a:blip>
          <a:stretch>
            <a:fillRect/>
          </a:stretch>
        </p:blipFill>
        <p:spPr>
          <a:xfrm>
            <a:off x="5487175" y="2571738"/>
            <a:ext cx="2962274" cy="1546963"/>
          </a:xfrm>
          <a:prstGeom prst="rect">
            <a:avLst/>
          </a:prstGeom>
          <a:noFill/>
          <a:ln>
            <a:noFill/>
          </a:ln>
        </p:spPr>
      </p:pic>
      <p:pic>
        <p:nvPicPr>
          <p:cNvPr descr="Resultado de imagem para kaspersky password manager" id="149" name="Google Shape;149;p15"/>
          <p:cNvPicPr preferRelativeResize="0"/>
          <p:nvPr/>
        </p:nvPicPr>
        <p:blipFill>
          <a:blip r:embed="rId5">
            <a:alphaModFix/>
          </a:blip>
          <a:stretch>
            <a:fillRect/>
          </a:stretch>
        </p:blipFill>
        <p:spPr>
          <a:xfrm>
            <a:off x="1220875" y="3153925"/>
            <a:ext cx="3086525" cy="1736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Manutenção dos Dados</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Criptografar seus dados </a:t>
            </a:r>
            <a:endParaRPr/>
          </a:p>
          <a:p>
            <a:pPr indent="-311150" lvl="0" marL="457200" rtl="0" algn="l">
              <a:spcBef>
                <a:spcPts val="0"/>
              </a:spcBef>
              <a:spcAft>
                <a:spcPts val="0"/>
              </a:spcAft>
              <a:buSzPts val="1300"/>
              <a:buChar char="●"/>
            </a:pPr>
            <a:r>
              <a:rPr lang="en"/>
              <a:t>Backup dos seus dados</a:t>
            </a:r>
            <a:endParaRPr/>
          </a:p>
          <a:p>
            <a:pPr indent="-311150" lvl="0" marL="457200" rtl="0" algn="l">
              <a:spcBef>
                <a:spcPts val="0"/>
              </a:spcBef>
              <a:spcAft>
                <a:spcPts val="0"/>
              </a:spcAft>
              <a:buSzPts val="1300"/>
              <a:buChar char="●"/>
            </a:pPr>
            <a:r>
              <a:rPr lang="en"/>
              <a:t>Exclusão de Dados Permanentemente ( pra garantir 100% so destruindo o HD jajajaja)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Como proteger a privacidade online?</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Autenticação de 2 fatores (  2-step verification)</a:t>
            </a:r>
            <a:endParaRPr sz="1800"/>
          </a:p>
          <a:p>
            <a:pPr indent="-342900" lvl="1" marL="914400" rtl="0" algn="l">
              <a:spcBef>
                <a:spcPts val="0"/>
              </a:spcBef>
              <a:spcAft>
                <a:spcPts val="0"/>
              </a:spcAft>
              <a:buSzPts val="1800"/>
              <a:buChar char="○"/>
            </a:pPr>
            <a:r>
              <a:rPr lang="en" sz="1800" u="sng">
                <a:solidFill>
                  <a:schemeClr val="hlink"/>
                </a:solidFill>
                <a:latin typeface="Arial"/>
                <a:ea typeface="Arial"/>
                <a:cs typeface="Arial"/>
                <a:sym typeface="Arial"/>
                <a:hlinkClick r:id="rId3"/>
              </a:rPr>
              <a:t>https://twofactorauth.org/</a:t>
            </a:r>
            <a:r>
              <a:rPr lang="en" sz="1800"/>
              <a:t> ( Site que verifica quais sites/serviços tem 2-step)</a:t>
            </a:r>
            <a:endParaRPr sz="1800"/>
          </a:p>
          <a:p>
            <a:pPr indent="0" lvl="0" marL="0" rtl="0" algn="l">
              <a:spcBef>
                <a:spcPts val="1600"/>
              </a:spcBef>
              <a:spcAft>
                <a:spcPts val="0"/>
              </a:spcAft>
              <a:buNone/>
            </a:pPr>
            <a:r>
              <a:t/>
            </a:r>
            <a:endParaRPr/>
          </a:p>
          <a:p>
            <a:pPr indent="-317500" lvl="0" marL="457200" rtl="0" algn="l">
              <a:lnSpc>
                <a:spcPct val="100000"/>
              </a:lnSpc>
              <a:spcBef>
                <a:spcPts val="1600"/>
              </a:spcBef>
              <a:spcAft>
                <a:spcPts val="0"/>
              </a:spcAft>
              <a:buClr>
                <a:srgbClr val="FFFFFF"/>
              </a:buClr>
              <a:buSzPts val="1400"/>
              <a:buChar char="●"/>
            </a:pPr>
            <a:r>
              <a:rPr lang="en" sz="1400">
                <a:solidFill>
                  <a:srgbClr val="FFFFFF"/>
                </a:solidFill>
              </a:rPr>
              <a:t>OAuth 2.0</a:t>
            </a:r>
            <a:endParaRPr sz="1400">
              <a:solidFill>
                <a:srgbClr val="FFFFFF"/>
              </a:solidFill>
            </a:endParaRPr>
          </a:p>
          <a:p>
            <a:pPr indent="0" lvl="0" marL="457200" rtl="0" algn="l">
              <a:spcBef>
                <a:spcPts val="11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1100"/>
              </a:spcAft>
              <a:buNone/>
            </a:pPr>
            <a:r>
              <a:rPr lang="en">
                <a:solidFill>
                  <a:srgbClr val="FFFFFF"/>
                </a:solidFill>
                <a:latin typeface="Lato"/>
                <a:ea typeface="Lato"/>
                <a:cs typeface="Lato"/>
                <a:sym typeface="Lato"/>
              </a:rPr>
              <a:t>OAuth 2.0</a:t>
            </a:r>
            <a:endParaRPr/>
          </a:p>
        </p:txBody>
      </p:sp>
      <p:sp>
        <p:nvSpPr>
          <p:cNvPr id="167" name="Google Shape;167;p18"/>
          <p:cNvSpPr txBox="1"/>
          <p:nvPr>
            <p:ph idx="1" type="body"/>
          </p:nvPr>
        </p:nvSpPr>
        <p:spPr>
          <a:xfrm>
            <a:off x="5583525" y="393750"/>
            <a:ext cx="3425100" cy="40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Open Authorization (OAuth) é um protocolo padrão aberto que permite às credenciais de um usuário final acessar aplicativos de terceiros sem expor a senha do usuário. OAuth funciona como o intermediário para decidir se deseja permitir aos usuários finais o acesso a aplicativos de terceiros. Por exemplo, digamos que você deseja acessar o aplicativo da Web XYZ e não tem uma conta de usuário para acessá-lo. No entanto, o XYZ tem a opção de permitir que você faça logon usando as credenciais de um site de redes sociais ABC. Então, acesse o site usando o logon de redes sociais.</a:t>
            </a:r>
            <a:endParaRPr sz="1100">
              <a:solidFill>
                <a:srgbClr val="FFFFFF"/>
              </a:solidFill>
            </a:endParaRPr>
          </a:p>
          <a:p>
            <a:pPr indent="0" lvl="0" marL="0" rtl="0" algn="l">
              <a:spcBef>
                <a:spcPts val="900"/>
              </a:spcBef>
              <a:spcAft>
                <a:spcPts val="0"/>
              </a:spcAft>
              <a:buNone/>
            </a:pPr>
            <a:r>
              <a:rPr lang="en" sz="1100">
                <a:solidFill>
                  <a:srgbClr val="FFFFFF"/>
                </a:solidFill>
              </a:rPr>
              <a:t>Para que isso funcione, o aplicativo “XYZ” é registrado com “ABC” e está aprovado. Quando você acessar XYZ, usará suas credenciais de usuário de ABC. Então, XYZ solicita um token de acesso do ABC em seu nome. Agora, você tem acesso ao XYZ. XYZ não sabe nada sobre você e suas credenciais de usuário, e essa interação é totalmente simples para o usuário. Usar tokens secretos impede que um aplicativo mal-intencionado receba suas informações e seus dados.</a:t>
            </a:r>
            <a:endParaRPr sz="1100">
              <a:solidFill>
                <a:srgbClr val="FFFFFF"/>
              </a:solidFill>
            </a:endParaRPr>
          </a:p>
          <a:p>
            <a:pPr indent="0" lvl="0" marL="0" rtl="0" algn="l">
              <a:spcBef>
                <a:spcPts val="900"/>
              </a:spcBef>
              <a:spcAft>
                <a:spcPts val="1600"/>
              </a:spcAft>
              <a:buNone/>
            </a:pPr>
            <a:r>
              <a:t/>
            </a:r>
            <a:endParaRPr>
              <a:solidFill>
                <a:srgbClr val="FFFFFF"/>
              </a:solidFill>
            </a:endParaRPr>
          </a:p>
        </p:txBody>
      </p:sp>
      <p:pic>
        <p:nvPicPr>
          <p:cNvPr id="168" name="Google Shape;168;p18"/>
          <p:cNvPicPr preferRelativeResize="0"/>
          <p:nvPr/>
        </p:nvPicPr>
        <p:blipFill>
          <a:blip r:embed="rId3">
            <a:alphaModFix/>
          </a:blip>
          <a:stretch>
            <a:fillRect/>
          </a:stretch>
        </p:blipFill>
        <p:spPr>
          <a:xfrm>
            <a:off x="359250" y="1468459"/>
            <a:ext cx="4738199" cy="34142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VOCE ESTA COMPARTILHANDO INFORMAÇÕES DEMAIS?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lang="en" sz="1200">
                <a:solidFill>
                  <a:srgbClr val="FFFFFF"/>
                </a:solidFill>
              </a:rPr>
              <a:t>Você já esqueceu o nome de usuário e a senha de uma conta on-line? Perguntas de segurança como "Qual é o nome de solteira da sua mãe?" ou "Em qual cidade você nasceu?" são supostamente para ajudar a manter sua conta segura contra invasores. No entanto, qualquer pessoa que queira acessar suas contas pode procurar as respostas na Internet. Você pode responder a estas perguntas com informações falsas, desde que consiga lembrar delas. Se você tiver dificuldade de lembrar, poderá usar o gerenciador de senhas para gerenciá-las.</a:t>
            </a:r>
            <a:endParaRPr sz="12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Se você quiser manter a privacidade nas redes sociais, compartilhe o mínimo de informação possível. Você não deve compartilhar informações, como data de nascimento, endereço de e-mail ou número de telefone, no seu perfil. As pessoas que precisam de suas informações pessoais provavelmente já conhecem tais informações. Não preencha completamente seu perfil de redes sociais; só forneça as informações necessárias. Além disso, verifique as configurações de redes sociais para permitir que somente pessoas que você conheça veja suas atividades ou participe das suas conversas.</a:t>
            </a:r>
            <a:endParaRPr sz="11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Quanto mais informações pessoais você compartilha on-line, mais fácil será para alguém criar um perfil sobre você e se beneficiar com isso off-line.</a:t>
            </a:r>
            <a:endParaRPr sz="1200">
              <a:solidFill>
                <a:srgbClr val="FFFFFF"/>
              </a:solidFill>
            </a:endParaRPr>
          </a:p>
          <a:p>
            <a:pPr indent="0" lvl="0" marL="457200" rtl="0" algn="l">
              <a:spcBef>
                <a:spcPts val="900"/>
              </a:spcBef>
              <a:spcAft>
                <a:spcPts val="1600"/>
              </a:spcAft>
              <a:buNone/>
            </a:pPr>
            <a:r>
              <a:t/>
            </a:r>
            <a:endParaRPr sz="1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idx="1" type="body"/>
          </p:nvPr>
        </p:nvSpPr>
        <p:spPr>
          <a:xfrm>
            <a:off x="1297500" y="960875"/>
            <a:ext cx="7038900" cy="3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VALEU :)</a:t>
            </a:r>
            <a:endParaRPr sz="3000"/>
          </a:p>
          <a:p>
            <a:pPr indent="0" lvl="0" marL="0" rtl="0" algn="l">
              <a:spcBef>
                <a:spcPts val="1600"/>
              </a:spcBef>
              <a:spcAft>
                <a:spcPts val="0"/>
              </a:spcAft>
              <a:buNone/>
            </a:pPr>
            <a:r>
              <a:t/>
            </a:r>
            <a:endParaRPr sz="3000"/>
          </a:p>
          <a:p>
            <a:pPr indent="0" lvl="0" marL="0" rtl="0" algn="l">
              <a:spcBef>
                <a:spcPts val="1600"/>
              </a:spcBef>
              <a:spcAft>
                <a:spcPts val="1600"/>
              </a:spcAft>
              <a:buNone/>
            </a:pPr>
            <a:r>
              <a:rPr lang="en" sz="3000"/>
              <a:t> </a:t>
            </a:r>
            <a:r>
              <a:rPr lang="en" sz="1400"/>
              <a:t>E CERTIFIQUE QUE O WIFI QUE ESTÃO USANDO É MESMO DA RURAL xD</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