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Franklin Gothic"/>
      <p:bold r:id="rId18"/>
    </p:embeddedFont>
    <p:embeddedFont>
      <p:font typeface="Raleway Thin"/>
      <p:regular r:id="rId19"/>
      <p:bold r:id="rId20"/>
      <p:italic r:id="rId21"/>
      <p:boldItalic r:id="rId22"/>
    </p:embeddedFont>
    <p:embeddedFont>
      <p:font typeface="Barlow Light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gkQ607HL/6+Oosyb6AawVUyFO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Thin-bold.fntdata"/><Relationship Id="rId22" Type="http://schemas.openxmlformats.org/officeDocument/2006/relationships/font" Target="fonts/RalewayThin-boldItalic.fntdata"/><Relationship Id="rId21" Type="http://schemas.openxmlformats.org/officeDocument/2006/relationships/font" Target="fonts/RalewayThin-italic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enturyGothic-regular.fntdata"/><Relationship Id="rId3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CenturyGothic-boldItalic.fntdata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Thin-regular.fntdata"/><Relationship Id="rId18" Type="http://schemas.openxmlformats.org/officeDocument/2006/relationships/font" Target="fonts/Franklin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797f9698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797f9698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82a0b22dc6_0_3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382a0b22dc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4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2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8" name="Google Shape;58;p5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4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7" name="Google Shape;17;p44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8" name="Google Shape;18;p4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47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37" name="Google Shape;37;p49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38" name="Google Shape;38;p49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39" name="Google Shape;39;p4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1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8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8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48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n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p4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4" name="Google Shape;304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117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"/>
          <p:cNvSpPr txBox="1"/>
          <p:nvPr>
            <p:ph type="ctrTitle"/>
          </p:nvPr>
        </p:nvSpPr>
        <p:spPr>
          <a:xfrm>
            <a:off x="974957" y="500510"/>
            <a:ext cx="4962600" cy="2065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BlueSky</a:t>
            </a:r>
            <a:endParaRPr/>
          </a:p>
        </p:txBody>
      </p:sp>
      <p:sp>
        <p:nvSpPr>
          <p:cNvPr id="339" name="Google Shape;339;p1"/>
          <p:cNvSpPr txBox="1"/>
          <p:nvPr/>
        </p:nvSpPr>
        <p:spPr>
          <a:xfrm>
            <a:off x="1028072" y="2990077"/>
            <a:ext cx="30450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BlueSky Empresa Tecnologia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"/>
          <p:cNvSpPr txBox="1"/>
          <p:nvPr/>
        </p:nvSpPr>
        <p:spPr>
          <a:xfrm>
            <a:off x="2334653" y="4704512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1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"/>
          <p:cNvSpPr txBox="1"/>
          <p:nvPr>
            <p:ph type="title"/>
          </p:nvPr>
        </p:nvSpPr>
        <p:spPr>
          <a:xfrm>
            <a:off x="464825" y="218292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ENTENDIENDO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EL PROYECTO</a:t>
            </a:r>
            <a:endParaRPr/>
          </a:p>
        </p:txBody>
      </p:sp>
      <p:sp>
        <p:nvSpPr>
          <p:cNvPr id="347" name="Google Shape;347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8" name="Google Shape;348;p2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2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5" name="Google Shape;375;p2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797f969877_0_0"/>
          <p:cNvSpPr txBox="1"/>
          <p:nvPr>
            <p:ph idx="4294967295" type="ctrTitle"/>
          </p:nvPr>
        </p:nvSpPr>
        <p:spPr>
          <a:xfrm>
            <a:off x="1796400" y="684250"/>
            <a:ext cx="36900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lang="en" sz="3200">
                <a:latin typeface="Raleway"/>
                <a:ea typeface="Raleway"/>
                <a:cs typeface="Raleway"/>
                <a:sym typeface="Raleway"/>
              </a:rPr>
              <a:t>BlueSky</a:t>
            </a:r>
            <a:endParaRPr b="1" i="0" sz="72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1" name="Google Shape;381;g3797f969877_0_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2" name="Google Shape;382;g3797f969877_0_0"/>
          <p:cNvGrpSpPr/>
          <p:nvPr/>
        </p:nvGrpSpPr>
        <p:grpSpPr>
          <a:xfrm>
            <a:off x="8020325" y="2174761"/>
            <a:ext cx="885996" cy="2673676"/>
            <a:chOff x="5678143" y="1151382"/>
            <a:chExt cx="345795" cy="1043508"/>
          </a:xfrm>
        </p:grpSpPr>
        <p:sp>
          <p:nvSpPr>
            <p:cNvPr id="383" name="Google Shape;383;g3797f969877_0_0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g3797f969877_0_0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g3797f969877_0_0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3797f969877_0_0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3797f969877_0_0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g3797f969877_0_0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3797f969877_0_0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3797f969877_0_0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g3797f969877_0_0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g3797f969877_0_0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g3797f969877_0_0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g3797f969877_0_0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g3797f969877_0_0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g3797f969877_0_0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g3797f969877_0_0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3797f969877_0_0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3797f969877_0_0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g3797f969877_0_0"/>
          <p:cNvSpPr txBox="1"/>
          <p:nvPr>
            <p:ph idx="4294967295" type="subTitle"/>
          </p:nvPr>
        </p:nvSpPr>
        <p:spPr>
          <a:xfrm>
            <a:off x="563875" y="1464800"/>
            <a:ext cx="6127200" cy="28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Lorenzo Araya 	- 	</a:t>
            </a: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Desarrollador Full-Stack - Product Owner</a:t>
            </a:r>
            <a:endParaRPr b="1" sz="1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Juan Monsálvez 	- 	Desarrollador Full-Stack - Scrum Master</a:t>
            </a:r>
            <a:endParaRPr b="1" sz="1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David Murillo 	- 	</a:t>
            </a: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Desarrollador Full-Stack - QA</a:t>
            </a:r>
            <a:endParaRPr b="1" sz="1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Matías Padilla 	- 	</a:t>
            </a: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Desarrollador Full-Stack - Base de Datos</a:t>
            </a:r>
            <a:endParaRPr b="1" sz="1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01" name="Google Shape;401;g3797f969877_0_0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797f969877_0_0"/>
          <p:cNvSpPr/>
          <p:nvPr/>
        </p:nvSpPr>
        <p:spPr>
          <a:xfrm>
            <a:off x="335275" y="245600"/>
            <a:ext cx="1234500" cy="121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03" name="Google Shape;403;g3797f969877_0_0" title="BlueSky completo negr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013" y="464688"/>
            <a:ext cx="781025" cy="7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"/>
          <p:cNvSpPr txBox="1"/>
          <p:nvPr>
            <p:ph idx="4294967295" type="ctrTitle"/>
          </p:nvPr>
        </p:nvSpPr>
        <p:spPr>
          <a:xfrm>
            <a:off x="1148700" y="707113"/>
            <a:ext cx="43437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" sz="32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1" lang="en" sz="3200">
                <a:latin typeface="Raleway"/>
                <a:ea typeface="Raleway"/>
                <a:cs typeface="Raleway"/>
                <a:sym typeface="Raleway"/>
              </a:rPr>
              <a:t>BlueSky</a:t>
            </a:r>
            <a:r>
              <a:rPr b="1" i="0" lang="en" sz="32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b="1" i="0" sz="72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9" name="Google Shape;409;p3"/>
          <p:cNvSpPr txBox="1"/>
          <p:nvPr>
            <p:ph idx="4294967295" type="subTitle"/>
          </p:nvPr>
        </p:nvSpPr>
        <p:spPr>
          <a:xfrm>
            <a:off x="563875" y="1914403"/>
            <a:ext cx="43437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BlueSky Financial</a:t>
            </a:r>
            <a:r>
              <a:rPr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es una empresa multinacional del rubro </a:t>
            </a:r>
            <a:r>
              <a:rPr b="1"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tecnológico y financiero</a:t>
            </a:r>
            <a:r>
              <a:rPr lang="en" sz="1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, reconocida por desarrollar soluciones digitales innovadoras para la gestión de datos, servicios en la nube y herramientas de análisis financiero.</a:t>
            </a:r>
            <a:endParaRPr i="0" sz="3900" u="none" cap="none" strike="noStrik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0" name="Google Shape;410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1" name="Google Shape;411;p3"/>
          <p:cNvGrpSpPr/>
          <p:nvPr/>
        </p:nvGrpSpPr>
        <p:grpSpPr>
          <a:xfrm>
            <a:off x="8020326" y="2174761"/>
            <a:ext cx="885996" cy="2673676"/>
            <a:chOff x="5678143" y="1151382"/>
            <a:chExt cx="345795" cy="1043508"/>
          </a:xfrm>
        </p:grpSpPr>
        <p:sp>
          <p:nvSpPr>
            <p:cNvPr id="412" name="Google Shape;412;p3"/>
            <p:cNvSpPr/>
            <p:nvPr/>
          </p:nvSpPr>
          <p:spPr>
            <a:xfrm>
              <a:off x="5678143" y="1995246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781662" y="1153715"/>
              <a:ext cx="174078" cy="254926"/>
            </a:xfrm>
            <a:custGeom>
              <a:rect b="b" l="l" r="r" t="t"/>
              <a:pathLst>
                <a:path extrusionOk="0" h="318657" w="217597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5776639" y="1337053"/>
              <a:ext cx="32518" cy="188360"/>
            </a:xfrm>
            <a:custGeom>
              <a:rect b="b" l="l" r="r" t="t"/>
              <a:pathLst>
                <a:path extrusionOk="0" h="235450" w="40647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795186" y="1151382"/>
              <a:ext cx="83137" cy="102663"/>
            </a:xfrm>
            <a:custGeom>
              <a:rect b="b" l="l" r="r" t="t"/>
              <a:pathLst>
                <a:path extrusionOk="0" h="128329" w="103921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811517" y="1263498"/>
              <a:ext cx="102898" cy="115088"/>
            </a:xfrm>
            <a:custGeom>
              <a:rect b="b" l="l" r="r" t="t"/>
              <a:pathLst>
                <a:path extrusionOk="0" h="143860" w="128622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5781607" y="1300507"/>
              <a:ext cx="149918" cy="172167"/>
            </a:xfrm>
            <a:custGeom>
              <a:rect b="b" l="l" r="r" t="t"/>
              <a:pathLst>
                <a:path extrusionOk="0" h="215209" w="187397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5808246" y="1159602"/>
              <a:ext cx="110823" cy="136345"/>
            </a:xfrm>
            <a:custGeom>
              <a:rect b="b" l="l" r="r" t="t"/>
              <a:pathLst>
                <a:path extrusionOk="0" h="170431" w="138529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5812703" y="1158869"/>
              <a:ext cx="110779" cy="104694"/>
            </a:xfrm>
            <a:custGeom>
              <a:rect b="b" l="l" r="r" t="t"/>
              <a:pathLst>
                <a:path extrusionOk="0" h="130867" w="138474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5898276" y="1323720"/>
              <a:ext cx="74471" cy="246223"/>
            </a:xfrm>
            <a:custGeom>
              <a:rect b="b" l="l" r="r" t="t"/>
              <a:pathLst>
                <a:path extrusionOk="0" h="307779" w="93089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5831068" y="2061801"/>
              <a:ext cx="86995" cy="66513"/>
            </a:xfrm>
            <a:custGeom>
              <a:rect b="b" l="l" r="r" t="t"/>
              <a:pathLst>
                <a:path extrusionOk="0" h="83141" w="108744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5831514" y="2082973"/>
              <a:ext cx="86563" cy="44990"/>
            </a:xfrm>
            <a:custGeom>
              <a:rect b="b" l="l" r="r" t="t"/>
              <a:pathLst>
                <a:path extrusionOk="0" h="56238" w="108204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764925" y="2047104"/>
              <a:ext cx="79862" cy="61873"/>
            </a:xfrm>
            <a:custGeom>
              <a:rect b="b" l="l" r="r" t="t"/>
              <a:pathLst>
                <a:path extrusionOk="0" h="77341" w="99827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764880" y="2067438"/>
              <a:ext cx="79629" cy="41383"/>
            </a:xfrm>
            <a:custGeom>
              <a:rect b="b" l="l" r="r" t="t"/>
              <a:pathLst>
                <a:path extrusionOk="0" h="51729" w="99536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5777722" y="1472916"/>
              <a:ext cx="170454" cy="595560"/>
            </a:xfrm>
            <a:custGeom>
              <a:rect b="b" l="l" r="r" t="t"/>
              <a:pathLst>
                <a:path extrusionOk="0" h="744450" w="213068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770564" y="1458904"/>
              <a:ext cx="181538" cy="396087"/>
            </a:xfrm>
            <a:custGeom>
              <a:rect b="b" l="l" r="r" t="t"/>
              <a:pathLst>
                <a:path extrusionOk="0" h="495109" w="226922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5895126" y="1321170"/>
              <a:ext cx="61010" cy="76023"/>
            </a:xfrm>
            <a:custGeom>
              <a:rect b="b" l="l" r="r" t="t"/>
              <a:pathLst>
                <a:path extrusionOk="0" h="95029" w="76263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777141" y="1300603"/>
              <a:ext cx="50825" cy="53396"/>
            </a:xfrm>
            <a:custGeom>
              <a:rect b="b" l="l" r="r" t="t"/>
              <a:pathLst>
                <a:path extrusionOk="0" h="66745" w="63531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3"/>
          <p:cNvGrpSpPr/>
          <p:nvPr/>
        </p:nvGrpSpPr>
        <p:grpSpPr>
          <a:xfrm>
            <a:off x="5175619" y="1323551"/>
            <a:ext cx="3068638" cy="2623446"/>
            <a:chOff x="698402" y="23283"/>
            <a:chExt cx="4699292" cy="4017528"/>
          </a:xfrm>
        </p:grpSpPr>
        <p:sp>
          <p:nvSpPr>
            <p:cNvPr id="430" name="Google Shape;430;p3"/>
            <p:cNvSpPr/>
            <p:nvPr/>
          </p:nvSpPr>
          <p:spPr>
            <a:xfrm rot="5400000">
              <a:off x="976707" y="1187328"/>
              <a:ext cx="1050000" cy="11955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00A0DE"/>
            </a:solidFill>
            <a:ln cap="flat" cmpd="sng" w="16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9700" lIns="59700" spcFirstLastPara="1" rIns="59700" wrap="square" tIns="59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98402" y="23283"/>
              <a:ext cx="1767900" cy="1237500"/>
            </a:xfrm>
            <a:prstGeom prst="roundRect">
              <a:avLst>
                <a:gd fmla="val 16670" name="adj"/>
              </a:avLst>
            </a:prstGeom>
            <a:solidFill>
              <a:srgbClr val="00A0DE"/>
            </a:solidFill>
            <a:ln cap="flat" cmpd="sng" w="16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9700" lIns="59700" spcFirstLastPara="1" rIns="59700" wrap="square" tIns="59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 txBox="1"/>
            <p:nvPr/>
          </p:nvSpPr>
          <p:spPr>
            <a:xfrm>
              <a:off x="758818" y="83699"/>
              <a:ext cx="1647000" cy="11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675" lIns="69675" spcFirstLastPara="1" rIns="69675" wrap="square" tIns="6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29"/>
                <a:buFont typeface="Arial"/>
                <a:buNone/>
              </a:pPr>
              <a:r>
                <a:rPr b="0" i="0" lang="en" sz="1828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Contexto</a:t>
              </a:r>
              <a:endParaRPr b="0" i="0" sz="9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2723839" y="141298"/>
              <a:ext cx="1285800" cy="10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700" lIns="59700" spcFirstLastPara="1" rIns="59700" wrap="square" tIns="59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 rot="5400000">
              <a:off x="2442403" y="2577342"/>
              <a:ext cx="1050000" cy="1195500"/>
            </a:xfrm>
            <a:prstGeom prst="bentUpArrow">
              <a:avLst>
                <a:gd fmla="val 32840" name="adj1"/>
                <a:gd fmla="val 25000" name="adj2"/>
                <a:gd fmla="val 35780" name="adj3"/>
              </a:avLst>
            </a:prstGeom>
            <a:solidFill>
              <a:srgbClr val="172740"/>
            </a:solidFill>
            <a:ln cap="flat" cmpd="sng" w="16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9700" lIns="59700" spcFirstLastPara="1" rIns="59700" wrap="square" tIns="59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2164098" y="1413297"/>
              <a:ext cx="1767900" cy="1237500"/>
            </a:xfrm>
            <a:prstGeom prst="roundRect">
              <a:avLst>
                <a:gd fmla="val 16670" name="adj"/>
              </a:avLst>
            </a:prstGeom>
            <a:solidFill>
              <a:srgbClr val="172740"/>
            </a:solidFill>
            <a:ln cap="flat" cmpd="sng" w="16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9700" lIns="59700" spcFirstLastPara="1" rIns="59700" wrap="square" tIns="59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 txBox="1"/>
            <p:nvPr/>
          </p:nvSpPr>
          <p:spPr>
            <a:xfrm>
              <a:off x="2224514" y="1473713"/>
              <a:ext cx="1647000" cy="11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675" lIns="69675" spcFirstLastPara="1" rIns="69675" wrap="square" tIns="6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29"/>
                <a:buFont typeface="Arial"/>
                <a:buNone/>
              </a:pPr>
              <a:r>
                <a:rPr b="0" i="0" lang="en" sz="1828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Problema</a:t>
              </a:r>
              <a:endParaRPr b="0" i="0" sz="9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931901" y="1531312"/>
              <a:ext cx="1285800" cy="10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700" lIns="59700" spcFirstLastPara="1" rIns="59700" wrap="square" tIns="59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629794" y="2803311"/>
              <a:ext cx="1767900" cy="1237500"/>
            </a:xfrm>
            <a:prstGeom prst="roundRect">
              <a:avLst>
                <a:gd fmla="val 16670" name="adj"/>
              </a:avLst>
            </a:prstGeom>
            <a:solidFill>
              <a:srgbClr val="BDD503"/>
            </a:solidFill>
            <a:ln cap="flat" cmpd="sng" w="16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9700" lIns="59700" spcFirstLastPara="1" rIns="59700" wrap="square" tIns="59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 txBox="1"/>
            <p:nvPr/>
          </p:nvSpPr>
          <p:spPr>
            <a:xfrm>
              <a:off x="3690210" y="2863727"/>
              <a:ext cx="1647000" cy="11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675" lIns="69675" spcFirstLastPara="1" rIns="69675" wrap="square" tIns="6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29"/>
                <a:buFont typeface="Arial"/>
                <a:buNone/>
              </a:pPr>
              <a:r>
                <a:rPr b="0" i="0" lang="en" sz="1828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Solución</a:t>
              </a:r>
              <a:endParaRPr b="0" i="0" sz="91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3"/>
          <p:cNvSpPr/>
          <p:nvPr/>
        </p:nvSpPr>
        <p:spPr>
          <a:xfrm>
            <a:off x="5112047" y="3032507"/>
            <a:ext cx="1143600" cy="643800"/>
          </a:xfrm>
          <a:prstGeom prst="roundRect">
            <a:avLst>
              <a:gd fmla="val 16667" name="adj"/>
            </a:avLst>
          </a:prstGeom>
          <a:solidFill>
            <a:srgbClr val="702785"/>
          </a:solidFill>
          <a:ln>
            <a:noFill/>
          </a:ln>
        </p:spPr>
        <p:txBody>
          <a:bodyPr anchorCtr="0" anchor="ctr" bIns="29850" lIns="59700" spcFirstLastPara="1" rIns="59700" wrap="square" tIns="29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7"/>
              <a:buFont typeface="Arial"/>
              <a:buNone/>
            </a:pPr>
            <a:r>
              <a:rPr b="0" i="0" lang="en" sz="156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0" i="0" sz="91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3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82a0b22dc6_0_317"/>
          <p:cNvSpPr txBox="1"/>
          <p:nvPr>
            <p:ph type="title"/>
          </p:nvPr>
        </p:nvSpPr>
        <p:spPr>
          <a:xfrm>
            <a:off x="441950" y="277950"/>
            <a:ext cx="56409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OBJETIVOS SEGÚN NATURALEZA</a:t>
            </a:r>
            <a:endParaRPr sz="4000"/>
          </a:p>
        </p:txBody>
      </p:sp>
      <p:sp>
        <p:nvSpPr>
          <p:cNvPr id="447" name="Google Shape;447;g382a0b22dc6_0_3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8" name="Google Shape;448;g382a0b22dc6_0_317"/>
          <p:cNvGrpSpPr/>
          <p:nvPr/>
        </p:nvGrpSpPr>
        <p:grpSpPr>
          <a:xfrm>
            <a:off x="4570244" y="1249726"/>
            <a:ext cx="3804221" cy="3718588"/>
            <a:chOff x="3071454" y="1887000"/>
            <a:chExt cx="1944600" cy="2209500"/>
          </a:xfrm>
        </p:grpSpPr>
        <p:sp>
          <p:nvSpPr>
            <p:cNvPr id="449" name="Google Shape;449;g382a0b22dc6_0_317"/>
            <p:cNvSpPr/>
            <p:nvPr/>
          </p:nvSpPr>
          <p:spPr>
            <a:xfrm flipH="1" rot="10800000">
              <a:off x="3071454" y="1887000"/>
              <a:ext cx="1944600" cy="22095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15625" lIns="115625" spcFirstLastPara="1" rIns="115625" wrap="square" tIns="11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1"/>
                <a:buFont typeface="Arial"/>
                <a:buNone/>
              </a:pPr>
              <a:r>
                <a:t/>
              </a:r>
              <a:endParaRPr b="0" i="0" sz="17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82a0b22dc6_0_317"/>
            <p:cNvSpPr txBox="1"/>
            <p:nvPr/>
          </p:nvSpPr>
          <p:spPr>
            <a:xfrm>
              <a:off x="3130774" y="1934855"/>
              <a:ext cx="1842300" cy="20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5625" lIns="115625" spcFirstLastPara="1" rIns="115625" wrap="square" tIns="1156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rPr lang="en" sz="1211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- Implementar un sistema de autenticación y roles.</a:t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rPr lang="en" sz="1211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- </a:t>
              </a:r>
              <a:r>
                <a:rPr lang="en" sz="1211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Desarrollar un módulo de cursos para visualizar contenidos capacitación.</a:t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rPr lang="en" sz="1211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- Incorporar un sistema de evaluaciones para validar conocimientos.</a:t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rPr lang="en" sz="1211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- Generación auto. de certificados al aprobar cursos.</a:t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rPr lang="en" sz="1211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- Proporcionar un panel administrativo para que RR.HH. gestione cursos, usuarios y resultados.</a:t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rPr lang="en" sz="1211">
                  <a:solidFill>
                    <a:schemeClr val="lt1"/>
                  </a:solidFill>
                  <a:latin typeface="Barlow"/>
                  <a:ea typeface="Barlow"/>
                  <a:cs typeface="Barlow"/>
                  <a:sym typeface="Barlow"/>
                </a:rPr>
                <a:t>- Ofrecer un sistema accesible vía web, con interfaz responsiva desde cualquier dispositivo.</a:t>
              </a:r>
              <a:endParaRPr sz="121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51" name="Google Shape;451;g382a0b22dc6_0_317"/>
          <p:cNvGrpSpPr/>
          <p:nvPr/>
        </p:nvGrpSpPr>
        <p:grpSpPr>
          <a:xfrm>
            <a:off x="769545" y="1806060"/>
            <a:ext cx="3804221" cy="3162236"/>
            <a:chOff x="1126857" y="1887008"/>
            <a:chExt cx="1944600" cy="2209500"/>
          </a:xfrm>
        </p:grpSpPr>
        <p:sp>
          <p:nvSpPr>
            <p:cNvPr id="452" name="Google Shape;452;g382a0b22dc6_0_317"/>
            <p:cNvSpPr/>
            <p:nvPr/>
          </p:nvSpPr>
          <p:spPr>
            <a:xfrm>
              <a:off x="1126857" y="1887008"/>
              <a:ext cx="1944600" cy="22095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5625" lIns="115625" spcFirstLastPara="1" rIns="115625" wrap="square" tIns="11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1"/>
                <a:buFont typeface="Arial"/>
                <a:buNone/>
              </a:pPr>
              <a:r>
                <a:t/>
              </a:r>
              <a:endParaRPr b="0" i="0" sz="17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82a0b22dc6_0_317"/>
            <p:cNvSpPr txBox="1"/>
            <p:nvPr/>
          </p:nvSpPr>
          <p:spPr>
            <a:xfrm>
              <a:off x="1352017" y="2218361"/>
              <a:ext cx="1570200" cy="15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5625" lIns="115625" spcFirstLastPara="1" rIns="115625" wrap="square" tIns="1156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2024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rPr lang="en" sz="141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Diseñar, desarrollar e implementar un Portal de Capacitaciones Web para la empresa cliente, que permita la gestión integral de cursos, evaluaciones y certificaciones de manera digital, contribuyendo a optimizar la inducción y capacitación del personal.</a:t>
              </a:r>
              <a:endParaRPr b="0" i="0" sz="1791" u="none" cap="none" strike="noStrik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454" name="Google Shape;454;g382a0b22dc6_0_317"/>
          <p:cNvGrpSpPr/>
          <p:nvPr/>
        </p:nvGrpSpPr>
        <p:grpSpPr>
          <a:xfrm>
            <a:off x="4390690" y="2971390"/>
            <a:ext cx="372651" cy="372651"/>
            <a:chOff x="3157188" y="909150"/>
            <a:chExt cx="470400" cy="470400"/>
          </a:xfrm>
        </p:grpSpPr>
        <p:sp>
          <p:nvSpPr>
            <p:cNvPr id="455" name="Google Shape;455;g382a0b22dc6_0_317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15625" lIns="115625" spcFirstLastPara="1" rIns="115625" wrap="square" tIns="11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1"/>
                <a:buFont typeface="Arial"/>
                <a:buNone/>
              </a:pPr>
              <a:r>
                <a:t/>
              </a:r>
              <a:endParaRPr b="0" i="0" sz="17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82a0b22dc6_0_317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15625" lIns="115625" spcFirstLastPara="1" rIns="115625" wrap="square" tIns="115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71"/>
                <a:buFont typeface="Arial"/>
                <a:buNone/>
              </a:pPr>
              <a:r>
                <a:t/>
              </a:r>
              <a:endParaRPr b="0" i="0" sz="17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7" name="Google Shape;457;g382a0b22dc6_0_317"/>
          <p:cNvSpPr txBox="1"/>
          <p:nvPr/>
        </p:nvSpPr>
        <p:spPr>
          <a:xfrm>
            <a:off x="769550" y="1249650"/>
            <a:ext cx="3716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600" lIns="177800" spcFirstLastPara="1" rIns="177800" wrap="square" tIns="1016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382a0b22dc6_0_317"/>
          <p:cNvSpPr txBox="1"/>
          <p:nvPr/>
        </p:nvSpPr>
        <p:spPr>
          <a:xfrm>
            <a:off x="4614000" y="700950"/>
            <a:ext cx="37167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1600" lIns="177800" spcFirstLastPara="1" rIns="177800" wrap="square" tIns="1016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Generales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g382a0b22dc6_0_317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"/>
          <p:cNvSpPr txBox="1"/>
          <p:nvPr>
            <p:ph type="ctrTitle"/>
          </p:nvPr>
        </p:nvSpPr>
        <p:spPr>
          <a:xfrm>
            <a:off x="529600" y="95550"/>
            <a:ext cx="6960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3400">
                <a:latin typeface="Raleway"/>
                <a:ea typeface="Raleway"/>
                <a:cs typeface="Raleway"/>
                <a:sym typeface="Raleway"/>
              </a:rPr>
              <a:t>Alcance del Proyecto</a:t>
            </a:r>
            <a:endParaRPr b="1" sz="3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5" name="Google Shape;465;p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Imagen que contiene texto&#10;&#10;Descripción generada automáticamente" id="466" name="Google Shape;4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441" y="1647070"/>
            <a:ext cx="2621262" cy="262126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"/>
          <p:cNvSpPr txBox="1"/>
          <p:nvPr/>
        </p:nvSpPr>
        <p:spPr>
          <a:xfrm>
            <a:off x="5609559" y="1384894"/>
            <a:ext cx="1608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925" lIns="61850" spcFirstLastPara="1" rIns="61850" wrap="square" tIns="30925">
            <a:noAutofit/>
          </a:bodyPr>
          <a:lstStyle/>
          <a:p>
            <a:pPr indent="0" lvl="0" marL="34377" marR="0" rtl="0" algn="l">
              <a:lnSpc>
                <a:spcPct val="90000"/>
              </a:lnSpc>
              <a:spcBef>
                <a:spcPts val="677"/>
              </a:spcBef>
              <a:spcAft>
                <a:spcPts val="0"/>
              </a:spcAft>
              <a:buClr>
                <a:srgbClr val="000000"/>
              </a:buClr>
              <a:buSzPts val="1353"/>
              <a:buFont typeface="Arial"/>
              <a:buNone/>
            </a:pPr>
            <a:r>
              <a:rPr lang="e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Acceso autenticado para empleados y administradores.</a:t>
            </a:r>
            <a:endParaRPr b="0" i="0" sz="1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"/>
          <p:cNvSpPr txBox="1"/>
          <p:nvPr/>
        </p:nvSpPr>
        <p:spPr>
          <a:xfrm>
            <a:off x="6170323" y="3065313"/>
            <a:ext cx="1608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925" lIns="61850" spcFirstLastPara="1" rIns="61850" wrap="square" tIns="30925">
            <a:noAutofit/>
          </a:bodyPr>
          <a:lstStyle/>
          <a:p>
            <a:pPr indent="0" lvl="0" marL="34377" marR="0" rtl="0" algn="l">
              <a:lnSpc>
                <a:spcPct val="90000"/>
              </a:lnSpc>
              <a:spcBef>
                <a:spcPts val="677"/>
              </a:spcBef>
              <a:spcAft>
                <a:spcPts val="0"/>
              </a:spcAft>
              <a:buClr>
                <a:srgbClr val="DE3075"/>
              </a:buClr>
              <a:buSzPts val="1895"/>
              <a:buFont typeface="Franklin Gothic"/>
              <a:buNone/>
            </a:pPr>
            <a:r>
              <a:rPr lang="e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Cursos obligatorios y optativos definidos por el cliente.</a:t>
            </a:r>
            <a:endParaRPr b="0" i="0" sz="94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"/>
          <p:cNvSpPr txBox="1"/>
          <p:nvPr/>
        </p:nvSpPr>
        <p:spPr>
          <a:xfrm>
            <a:off x="3769151" y="4319203"/>
            <a:ext cx="2243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925" lIns="61850" spcFirstLastPara="1" rIns="61850" wrap="square" tIns="30925">
            <a:noAutofit/>
          </a:bodyPr>
          <a:lstStyle/>
          <a:p>
            <a:pPr indent="0" lvl="0" marL="34377" marR="0" rtl="0" algn="l">
              <a:lnSpc>
                <a:spcPct val="90000"/>
              </a:lnSpc>
              <a:spcBef>
                <a:spcPts val="677"/>
              </a:spcBef>
              <a:spcAft>
                <a:spcPts val="0"/>
              </a:spcAft>
              <a:buClr>
                <a:srgbClr val="DE3075"/>
              </a:buClr>
              <a:buSzPts val="1895"/>
              <a:buFont typeface="Franklin Gothic"/>
              <a:buNone/>
            </a:pPr>
            <a:r>
              <a:rPr lang="en" sz="1353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- Evaluaciones automáticas con puntaje mínimo requerido para aprobar.</a:t>
            </a:r>
            <a:endParaRPr b="0" i="0" sz="94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5"/>
          <p:cNvSpPr txBox="1"/>
          <p:nvPr/>
        </p:nvSpPr>
        <p:spPr>
          <a:xfrm>
            <a:off x="1826926" y="3225244"/>
            <a:ext cx="1608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925" lIns="61850" spcFirstLastPara="1" rIns="61850" wrap="square" tIns="30925">
            <a:noAutofit/>
          </a:bodyPr>
          <a:lstStyle/>
          <a:p>
            <a:pPr indent="0" lvl="0" marL="34377" marR="0" rtl="0" algn="l">
              <a:lnSpc>
                <a:spcPct val="90000"/>
              </a:lnSpc>
              <a:spcBef>
                <a:spcPts val="677"/>
              </a:spcBef>
              <a:spcAft>
                <a:spcPts val="0"/>
              </a:spcAft>
              <a:buClr>
                <a:srgbClr val="DE3075"/>
              </a:buClr>
              <a:buSzPts val="1895"/>
              <a:buFont typeface="Franklin Gothic"/>
              <a:buNone/>
            </a:pPr>
            <a:r>
              <a:rPr lang="e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Certificados digitales en PDF generados automáticamente.</a:t>
            </a:r>
            <a:endParaRPr b="0" i="0" sz="94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"/>
          <p:cNvSpPr txBox="1"/>
          <p:nvPr/>
        </p:nvSpPr>
        <p:spPr>
          <a:xfrm>
            <a:off x="1915125" y="1430600"/>
            <a:ext cx="21231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925" lIns="61850" spcFirstLastPara="1" rIns="61850" wrap="square" tIns="30925">
            <a:noAutofit/>
          </a:bodyPr>
          <a:lstStyle/>
          <a:p>
            <a:pPr indent="0" lvl="0" marL="34377" marR="0" rtl="0" algn="l">
              <a:lnSpc>
                <a:spcPct val="90000"/>
              </a:lnSpc>
              <a:spcBef>
                <a:spcPts val="677"/>
              </a:spcBef>
              <a:spcAft>
                <a:spcPts val="0"/>
              </a:spcAft>
              <a:buClr>
                <a:srgbClr val="DE3075"/>
              </a:buClr>
              <a:buSzPts val="1895"/>
              <a:buFont typeface="Franklin Gothic"/>
              <a:buNone/>
            </a:pPr>
            <a:r>
              <a:rPr lang="en" sz="135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Reportes de avance y métricas de desempeño accesibles para RR.HH.</a:t>
            </a:r>
            <a:endParaRPr i="0" sz="94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2" name="Google Shape;472;p5" title="Logo_DuocUC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8"/>
          <p:cNvSpPr txBox="1"/>
          <p:nvPr>
            <p:ph type="title"/>
          </p:nvPr>
        </p:nvSpPr>
        <p:spPr>
          <a:xfrm>
            <a:off x="487675" y="298875"/>
            <a:ext cx="63207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Stack Tecnológico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478" name="Google Shape;478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9" name="Google Shape;479;p8"/>
          <p:cNvGrpSpPr/>
          <p:nvPr/>
        </p:nvGrpSpPr>
        <p:grpSpPr>
          <a:xfrm>
            <a:off x="6808504" y="97134"/>
            <a:ext cx="2297431" cy="2787028"/>
            <a:chOff x="2533225" y="322726"/>
            <a:chExt cx="3925890" cy="4762523"/>
          </a:xfrm>
        </p:grpSpPr>
        <p:sp>
          <p:nvSpPr>
            <p:cNvPr id="480" name="Google Shape;480;p8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3" name="Google Shape;523;p8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524" name="Google Shape;524;p8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2" name="Google Shape;532;p8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3" name="Google Shape;583;p8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584" name="Google Shape;584;p8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8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1" name="Google Shape;611;p8"/>
          <p:cNvSpPr/>
          <p:nvPr/>
        </p:nvSpPr>
        <p:spPr>
          <a:xfrm>
            <a:off x="632200" y="3148775"/>
            <a:ext cx="1296000" cy="1194000"/>
          </a:xfrm>
          <a:prstGeom prst="roundRect">
            <a:avLst>
              <a:gd fmla="val 16667" name="adj"/>
            </a:avLst>
          </a:prstGeom>
          <a:solidFill>
            <a:srgbClr val="00A0DE"/>
          </a:solidFill>
          <a:ln>
            <a:noFill/>
          </a:ln>
        </p:spPr>
        <p:txBody>
          <a:bodyPr anchorCtr="0" anchor="ctr" bIns="79475" lIns="79475" spcFirstLastPara="1" rIns="79475" wrap="square" tIns="79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7"/>
              <a:buFont typeface="Arial"/>
              <a:buNone/>
            </a:pPr>
            <a:r>
              <a:rPr lang="en" sz="121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Lenguaje y Framework: C#, ASP.NET / Web Forms</a:t>
            </a:r>
            <a:endParaRPr b="0" i="0" sz="121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8"/>
          <p:cNvSpPr/>
          <p:nvPr/>
        </p:nvSpPr>
        <p:spPr>
          <a:xfrm>
            <a:off x="2388434" y="3174224"/>
            <a:ext cx="1296000" cy="1143000"/>
          </a:xfrm>
          <a:prstGeom prst="roundRect">
            <a:avLst>
              <a:gd fmla="val 8300" name="adj"/>
            </a:avLst>
          </a:prstGeom>
          <a:solidFill>
            <a:srgbClr val="C65555"/>
          </a:solidFill>
          <a:ln>
            <a:noFill/>
          </a:ln>
        </p:spPr>
        <p:txBody>
          <a:bodyPr anchorCtr="0" anchor="ctr" bIns="79475" lIns="79475" spcFirstLastPara="1" rIns="79475" wrap="square" tIns="79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7"/>
              <a:buFont typeface="Arial"/>
              <a:buNone/>
            </a:pPr>
            <a:r>
              <a:rPr lang="en" sz="121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Base de datos: MySQL</a:t>
            </a:r>
            <a:endParaRPr b="0" i="0" sz="121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3" name="Google Shape;613;p8"/>
          <p:cNvCxnSpPr>
            <a:stCxn id="611" idx="3"/>
            <a:endCxn id="612" idx="1"/>
          </p:cNvCxnSpPr>
          <p:nvPr/>
        </p:nvCxnSpPr>
        <p:spPr>
          <a:xfrm>
            <a:off x="1928200" y="3745775"/>
            <a:ext cx="460200" cy="600"/>
          </a:xfrm>
          <a:prstGeom prst="bentConnector3">
            <a:avLst>
              <a:gd fmla="val 50007" name="adj1"/>
            </a:avLst>
          </a:prstGeom>
          <a:noFill/>
          <a:ln cap="flat" cmpd="sng" w="12700">
            <a:solidFill>
              <a:srgbClr val="213A5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4" name="Google Shape;614;p8"/>
          <p:cNvSpPr txBox="1"/>
          <p:nvPr/>
        </p:nvSpPr>
        <p:spPr>
          <a:xfrm>
            <a:off x="230425" y="1180750"/>
            <a:ext cx="6835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Para el desarrollo del portal de capacitaciones se utilizó un stack tecnológico moderno, robusto y alineado con los objetivos de transformación digital de la empresa.</a:t>
            </a:r>
            <a:endParaRPr b="0" i="0" sz="10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5" name="Google Shape;615;p8"/>
          <p:cNvSpPr/>
          <p:nvPr/>
        </p:nvSpPr>
        <p:spPr>
          <a:xfrm>
            <a:off x="4144667" y="3174223"/>
            <a:ext cx="1296000" cy="1143000"/>
          </a:xfrm>
          <a:prstGeom prst="roundRect">
            <a:avLst>
              <a:gd fmla="val 8300" name="adj"/>
            </a:avLst>
          </a:prstGeom>
          <a:solidFill>
            <a:srgbClr val="DE3075"/>
          </a:solidFill>
          <a:ln>
            <a:noFill/>
          </a:ln>
        </p:spPr>
        <p:txBody>
          <a:bodyPr anchorCtr="0" anchor="ctr" bIns="79475" lIns="79475" spcFirstLastPara="1" rIns="79475" wrap="square" tIns="79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7"/>
              <a:buFont typeface="Arial"/>
              <a:buNone/>
            </a:pPr>
            <a:r>
              <a:rPr lang="en" sz="1217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Frontend: HTML5, CSS3, Bootstrap, jQuery, Owl Carousel, AOS</a:t>
            </a:r>
            <a:endParaRPr b="0" i="0" sz="121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8"/>
          <p:cNvSpPr/>
          <p:nvPr/>
        </p:nvSpPr>
        <p:spPr>
          <a:xfrm>
            <a:off x="5900901" y="3174223"/>
            <a:ext cx="1296000" cy="1143000"/>
          </a:xfrm>
          <a:prstGeom prst="roundRect">
            <a:avLst>
              <a:gd fmla="val 83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9475" lIns="79475" spcFirstLastPara="1" rIns="79475" wrap="square" tIns="79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7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Generación de certificados: iText7 (PDF)</a:t>
            </a:r>
            <a:endParaRPr b="1" i="0" sz="1350" u="none" cap="none" strike="noStrike">
              <a:solidFill>
                <a:schemeClr val="dk1"/>
              </a:solidFill>
            </a:endParaRPr>
          </a:p>
        </p:txBody>
      </p:sp>
      <p:sp>
        <p:nvSpPr>
          <p:cNvPr id="617" name="Google Shape;617;p8"/>
          <p:cNvSpPr/>
          <p:nvPr/>
        </p:nvSpPr>
        <p:spPr>
          <a:xfrm>
            <a:off x="7657134" y="3174224"/>
            <a:ext cx="1296000" cy="1143000"/>
          </a:xfrm>
          <a:prstGeom prst="roundRect">
            <a:avLst>
              <a:gd fmla="val 8300" name="adj"/>
            </a:avLst>
          </a:prstGeom>
          <a:solidFill>
            <a:srgbClr val="BDD503"/>
          </a:solidFill>
          <a:ln>
            <a:noFill/>
          </a:ln>
        </p:spPr>
        <p:txBody>
          <a:bodyPr anchorCtr="0" anchor="ctr" bIns="79475" lIns="79475" spcFirstLastPara="1" rIns="79475" wrap="square" tIns="79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7"/>
              <a:buFont typeface="Arial"/>
              <a:buNone/>
            </a:pPr>
            <a:r>
              <a:rPr b="1" lang="en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Gestión de código: Git</a:t>
            </a:r>
            <a:endParaRPr b="1" i="0" sz="135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618" name="Google Shape;618;p8"/>
          <p:cNvCxnSpPr>
            <a:stCxn id="612" idx="3"/>
            <a:endCxn id="615" idx="1"/>
          </p:cNvCxnSpPr>
          <p:nvPr/>
        </p:nvCxnSpPr>
        <p:spPr>
          <a:xfrm>
            <a:off x="3684434" y="3745724"/>
            <a:ext cx="460200" cy="600"/>
          </a:xfrm>
          <a:prstGeom prst="bentConnector3">
            <a:avLst>
              <a:gd fmla="val 50007" name="adj1"/>
            </a:avLst>
          </a:prstGeom>
          <a:noFill/>
          <a:ln cap="flat" cmpd="sng" w="12700">
            <a:solidFill>
              <a:srgbClr val="213A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9" name="Google Shape;619;p8"/>
          <p:cNvCxnSpPr>
            <a:stCxn id="615" idx="3"/>
            <a:endCxn id="616" idx="1"/>
          </p:cNvCxnSpPr>
          <p:nvPr/>
        </p:nvCxnSpPr>
        <p:spPr>
          <a:xfrm>
            <a:off x="5440667" y="3745723"/>
            <a:ext cx="460200" cy="600"/>
          </a:xfrm>
          <a:prstGeom prst="bentConnector3">
            <a:avLst>
              <a:gd fmla="val 50007" name="adj1"/>
            </a:avLst>
          </a:prstGeom>
          <a:noFill/>
          <a:ln cap="flat" cmpd="sng" w="12700">
            <a:solidFill>
              <a:srgbClr val="213A5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0" name="Google Shape;620;p8"/>
          <p:cNvCxnSpPr>
            <a:stCxn id="616" idx="3"/>
            <a:endCxn id="617" idx="1"/>
          </p:cNvCxnSpPr>
          <p:nvPr/>
        </p:nvCxnSpPr>
        <p:spPr>
          <a:xfrm>
            <a:off x="7196901" y="3745723"/>
            <a:ext cx="460200" cy="600"/>
          </a:xfrm>
          <a:prstGeom prst="bentConnector3">
            <a:avLst>
              <a:gd fmla="val 50007" name="adj1"/>
            </a:avLst>
          </a:prstGeom>
          <a:noFill/>
          <a:ln cap="flat" cmpd="sng" w="12700">
            <a:solidFill>
              <a:srgbClr val="213A5E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21" name="Google Shape;621;p8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"/>
          <p:cNvSpPr txBox="1"/>
          <p:nvPr>
            <p:ph idx="4294967295" type="ctrTitle"/>
          </p:nvPr>
        </p:nvSpPr>
        <p:spPr>
          <a:xfrm>
            <a:off x="594350" y="305125"/>
            <a:ext cx="63399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lang="en" sz="3200">
                <a:solidFill>
                  <a:schemeClr val="accent1"/>
                </a:solidFill>
              </a:rPr>
              <a:t>Beneficio para la Empresa</a:t>
            </a:r>
            <a:endParaRPr b="0" i="0" sz="3200" u="none" cap="none" strike="noStrike">
              <a:solidFill>
                <a:schemeClr val="accen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627" name="Google Shape;627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8" name="Google Shape;628;p7"/>
          <p:cNvGrpSpPr/>
          <p:nvPr/>
        </p:nvGrpSpPr>
        <p:grpSpPr>
          <a:xfrm>
            <a:off x="7206806" y="75598"/>
            <a:ext cx="1855332" cy="2057876"/>
            <a:chOff x="2152750" y="190500"/>
            <a:chExt cx="4293756" cy="4762499"/>
          </a:xfrm>
        </p:grpSpPr>
        <p:sp>
          <p:nvSpPr>
            <p:cNvPr id="629" name="Google Shape;629;p7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274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274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235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3" name="Google Shape;703;p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04" name="Google Shape;704;p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019"/>
                </a:srgbClr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019"/>
                </a:srgbClr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p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14" name="Google Shape;714;p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24725" lIns="49475" spcFirstLastPara="1" rIns="49475" wrap="square" tIns="24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74"/>
                  <a:buFont typeface="Arial"/>
                  <a:buNone/>
                </a:pPr>
                <a:r>
                  <a:t/>
                </a:r>
                <a:endParaRPr b="0" i="0" sz="972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9" name="Google Shape;719;p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24725" lIns="49475" spcFirstLastPara="1" rIns="49475" wrap="square" tIns="24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4"/>
                <a:buFont typeface="Arial"/>
                <a:buNone/>
              </a:pPr>
              <a:r>
                <a:t/>
              </a:r>
              <a:endParaRPr b="0" i="0" sz="972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p7"/>
          <p:cNvSpPr txBox="1"/>
          <p:nvPr/>
        </p:nvSpPr>
        <p:spPr>
          <a:xfrm>
            <a:off x="713750" y="973075"/>
            <a:ext cx="61011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2575" lIns="65200" spcFirstLastPara="1" rIns="65200" wrap="square" tIns="325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713"/>
              </a:spcBef>
              <a:spcAft>
                <a:spcPts val="0"/>
              </a:spcAft>
              <a:buClr>
                <a:srgbClr val="000000"/>
              </a:buClr>
              <a:buSzPts val="1511"/>
              <a:buFont typeface="Arial"/>
              <a:buNone/>
            </a:pPr>
            <a:r>
              <a:rPr lang="en" sz="1511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Éste proyecto toma como la solución que contribuye directamente a la eficiencia interna de la empresa:</a:t>
            </a:r>
            <a:br>
              <a:rPr b="0" i="0" lang="en" sz="1511" u="none" cap="none" strike="noStrike">
                <a:solidFill>
                  <a:srgbClr val="81899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511" u="none" cap="none" strike="noStrike">
              <a:solidFill>
                <a:srgbClr val="818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80380" marR="0" rtl="0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ts val="1426"/>
              <a:buFont typeface="Arial"/>
              <a:buNone/>
            </a:pPr>
            <a:r>
              <a:rPr b="0" i="0" lang="en" sz="1426" u="none" cap="none" strike="noStrike">
                <a:solidFill>
                  <a:srgbClr val="81899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	</a:t>
            </a:r>
            <a:endParaRPr b="0" i="0" sz="1426" u="none" cap="none" strike="noStrike">
              <a:solidFill>
                <a:srgbClr val="81899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1" marL="380380" marR="0" rtl="0" algn="l">
              <a:lnSpc>
                <a:spcPct val="90000"/>
              </a:lnSpc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ts val="1426"/>
              <a:buFont typeface="Arial"/>
              <a:buNone/>
            </a:pPr>
            <a:r>
              <a:t/>
            </a:r>
            <a:endParaRPr b="0" i="0" sz="1426" u="none" cap="none" strike="noStrike">
              <a:solidFill>
                <a:srgbClr val="818990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738" name="Google Shape;738;p7"/>
          <p:cNvSpPr/>
          <p:nvPr/>
        </p:nvSpPr>
        <p:spPr>
          <a:xfrm>
            <a:off x="223475" y="2351850"/>
            <a:ext cx="3737100" cy="41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8100">
            <a:solidFill>
              <a:srgbClr val="7027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575" lIns="65200" spcFirstLastPara="1" rIns="65200" wrap="square" tIns="32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Centralización de la capacitación corporativa.</a:t>
            </a:r>
            <a:endParaRPr i="0" sz="1098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9" name="Google Shape;739;p7"/>
          <p:cNvSpPr/>
          <p:nvPr/>
        </p:nvSpPr>
        <p:spPr>
          <a:xfrm>
            <a:off x="223501" y="2936125"/>
            <a:ext cx="3737100" cy="46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8100">
            <a:solidFill>
              <a:srgbClr val="DE30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575" lIns="65200" spcFirstLastPara="1" rIns="65200" wrap="square" tIns="32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Seguimiento automático del avance de empleados.</a:t>
            </a:r>
            <a:endParaRPr i="0" sz="997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0" name="Google Shape;740;p7"/>
          <p:cNvSpPr/>
          <p:nvPr/>
        </p:nvSpPr>
        <p:spPr>
          <a:xfrm>
            <a:off x="4072862" y="2936125"/>
            <a:ext cx="3344400" cy="46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8100">
            <a:solidFill>
              <a:srgbClr val="7027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575" lIns="65200" spcFirstLastPara="1" rIns="65200" wrap="square" tIns="32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Disminución de tiempos en procesos de inducción.</a:t>
            </a:r>
            <a:endParaRPr i="0" sz="997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1" name="Google Shape;741;p7"/>
          <p:cNvSpPr/>
          <p:nvPr/>
        </p:nvSpPr>
        <p:spPr>
          <a:xfrm>
            <a:off x="4072862" y="2360225"/>
            <a:ext cx="3344400" cy="412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8100">
            <a:solidFill>
              <a:srgbClr val="DE30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575" lIns="65200" spcFirstLastPara="1" rIns="65200" wrap="square" tIns="32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6"/>
              <a:buFont typeface="Arial"/>
              <a:buNone/>
            </a:pPr>
            <a:r>
              <a:rPr lang="en" sz="11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Certificación formal inmediata.</a:t>
            </a:r>
            <a:endParaRPr i="0" sz="997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2" name="Google Shape;742;p7"/>
          <p:cNvSpPr/>
          <p:nvPr/>
        </p:nvSpPr>
        <p:spPr>
          <a:xfrm>
            <a:off x="1732413" y="3567825"/>
            <a:ext cx="4187700" cy="468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8100">
            <a:solidFill>
              <a:srgbClr val="DE30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2575" lIns="65200" spcFirstLastPara="1" rIns="65200" wrap="square" tIns="32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Modernización tecnológica alineada a la transformación digital.</a:t>
            </a:r>
            <a:endParaRPr i="0" sz="997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43" name="Google Shape;743;p7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"/>
          <p:cNvSpPr txBox="1"/>
          <p:nvPr>
            <p:ph type="title"/>
          </p:nvPr>
        </p:nvSpPr>
        <p:spPr>
          <a:xfrm>
            <a:off x="548650" y="895150"/>
            <a:ext cx="56409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Conclusión</a:t>
            </a:r>
            <a:endParaRPr sz="3600"/>
          </a:p>
        </p:txBody>
      </p:sp>
      <p:sp>
        <p:nvSpPr>
          <p:cNvPr id="749" name="Google Shape;749;p9"/>
          <p:cNvSpPr txBox="1"/>
          <p:nvPr>
            <p:ph idx="1" type="body"/>
          </p:nvPr>
        </p:nvSpPr>
        <p:spPr>
          <a:xfrm>
            <a:off x="457200" y="1995750"/>
            <a:ext cx="7781400" cy="30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El proyecto </a:t>
            </a:r>
            <a:r>
              <a:rPr b="1"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BlueSky</a:t>
            </a:r>
            <a:r>
              <a:rPr lang="en" sz="17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representa una solución tecnológica integral que contribuye directamente a la modernización y eficiencia de los procesos internos de la empresa. A través de la centralización de la capacitación, la automatización de evaluaciones y la generación de reportes y certificaciones digitales, la organización fortalece su gestión del talento humano y optimiza el uso de recursos. En este sentido, BlueSky no solo responde a las necesidades actuales de formación corporativa, sino que también se proyecta como una herramienta escalable y alineada con los desafíos de la transformación digital.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750" name="Google Shape;750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1" name="Google Shape;751;p9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050" y="2"/>
            <a:ext cx="2403948" cy="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