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Bebas Neu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11b0dfae4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11b0dfae4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11b0dfae4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11b0dfae4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11b0dfae4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11b0dfae4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12bfb4961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12bfb4961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1b0dfae44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1b0dfae44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93513c15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93513c15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92b9ca3f2f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92b9ca3f2f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92b9ca3f2f_0_3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92b9ca3f2f_0_3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86ca632b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86ca632b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92b9ca3f2f_0_3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92b9ca3f2f_0_3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121b31f2f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121b31f2f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92b9ca3f2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92b9ca3f2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g92b9ca3f2f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92b9ca3f2f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86ca632bb8_0_3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86ca632bb8_0_3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11b0dfae4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11b0dfae4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hyperlink" Target="mailto:juan_esteban.alarcon@uao.edu.co" TargetMode="External"/><Relationship Id="rId4" Type="http://schemas.openxmlformats.org/officeDocument/2006/relationships/hyperlink" Target="mailto:juan_esteban.alarcon@uao.edu.co" TargetMode="External"/><Relationship Id="rId9" Type="http://schemas.openxmlformats.org/officeDocument/2006/relationships/image" Target="../media/image21.jpg"/><Relationship Id="rId5" Type="http://schemas.openxmlformats.org/officeDocument/2006/relationships/hyperlink" Target="mailto:juan_diego.caicedo@uao.edu.co" TargetMode="External"/><Relationship Id="rId6" Type="http://schemas.openxmlformats.org/officeDocument/2006/relationships/hyperlink" Target="mailto:juan_diego.caicedo@uao.edu.co" TargetMode="External"/><Relationship Id="rId7" Type="http://schemas.openxmlformats.org/officeDocument/2006/relationships/hyperlink" Target="mailto:cristian.agredo@uao.edu.co" TargetMode="External"/><Relationship Id="rId8" Type="http://schemas.openxmlformats.org/officeDocument/2006/relationships/hyperlink" Target="mailto:esteban.sardi@uao.edu.c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implilearn.com/tutorials/jmeter-tutorial/jmeter-installation" TargetMode="External"/><Relationship Id="rId4" Type="http://schemas.openxmlformats.org/officeDocument/2006/relationships/hyperlink" Target="https://linuxtechlab.com/apache-as-reverse-proxy-centos-rhel/" TargetMode="External"/><Relationship Id="rId5" Type="http://schemas.openxmlformats.org/officeDocument/2006/relationships/hyperlink" Target="https://httpd.apache.org/docs/trunk/es/howto/reverse_prox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80149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Balanceador de carga - servidores web</a:t>
            </a:r>
            <a:endParaRPr>
              <a:solidFill>
                <a:schemeClr val="dk2"/>
              </a:solidFill>
            </a:endParaRPr>
          </a:p>
        </p:txBody>
      </p:sp>
      <p:sp>
        <p:nvSpPr>
          <p:cNvPr id="1852" name="Google Shape;1852;p22"/>
          <p:cNvSpPr txBox="1"/>
          <p:nvPr>
            <p:ph idx="1" type="subTitle"/>
          </p:nvPr>
        </p:nvSpPr>
        <p:spPr>
          <a:xfrm>
            <a:off x="1009200" y="3377746"/>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rPr>
              <a:t>Proyecto final - Servicios Telemáticos</a:t>
            </a:r>
            <a:br>
              <a:rPr lang="en">
                <a:solidFill>
                  <a:schemeClr val="dk1"/>
                </a:solidFill>
              </a:rPr>
            </a:br>
            <a:r>
              <a:rPr b="1" lang="en">
                <a:solidFill>
                  <a:schemeClr val="dk1"/>
                </a:solidFill>
              </a:rPr>
              <a:t>Team Rocket</a:t>
            </a:r>
            <a:endParaRPr b="1">
              <a:solidFill>
                <a:schemeClr val="dk1"/>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31"/>
          <p:cNvSpPr txBox="1"/>
          <p:nvPr>
            <p:ph type="title"/>
          </p:nvPr>
        </p:nvSpPr>
        <p:spPr>
          <a:xfrm>
            <a:off x="720000" y="1581275"/>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TECNOLOGÍAS UTILIZADAS</a:t>
            </a:r>
            <a:endParaRPr/>
          </a:p>
        </p:txBody>
      </p:sp>
      <p:sp>
        <p:nvSpPr>
          <p:cNvPr id="2021" name="Google Shape;2021;p31"/>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Centos 7.9</a:t>
            </a:r>
            <a:endParaRPr/>
          </a:p>
          <a:p>
            <a:pPr indent="-361950" lvl="0" marL="457200" rtl="0" algn="l">
              <a:spcBef>
                <a:spcPts val="0"/>
              </a:spcBef>
              <a:spcAft>
                <a:spcPts val="0"/>
              </a:spcAft>
              <a:buSzPts val="2100"/>
              <a:buChar char="●"/>
            </a:pPr>
            <a:r>
              <a:rPr lang="en"/>
              <a:t>JMeter</a:t>
            </a:r>
            <a:endParaRPr/>
          </a:p>
          <a:p>
            <a:pPr indent="-361950" lvl="0" marL="457200" rtl="0" algn="l">
              <a:spcBef>
                <a:spcPts val="0"/>
              </a:spcBef>
              <a:spcAft>
                <a:spcPts val="0"/>
              </a:spcAft>
              <a:buSzPts val="2100"/>
              <a:buChar char="●"/>
            </a:pPr>
            <a:r>
              <a:rPr lang="en"/>
              <a:t>Apache mod_proxy</a:t>
            </a:r>
            <a:endParaRPr/>
          </a:p>
        </p:txBody>
      </p:sp>
      <p:pic>
        <p:nvPicPr>
          <p:cNvPr id="2022" name="Google Shape;2022;p31"/>
          <p:cNvPicPr preferRelativeResize="0"/>
          <p:nvPr/>
        </p:nvPicPr>
        <p:blipFill rotWithShape="1">
          <a:blip r:embed="rId3">
            <a:alphaModFix/>
          </a:blip>
          <a:srcRect b="0" l="21870" r="24590" t="0"/>
          <a:stretch/>
        </p:blipFill>
        <p:spPr>
          <a:xfrm>
            <a:off x="4572000" y="750450"/>
            <a:ext cx="1702475" cy="1657350"/>
          </a:xfrm>
          <a:prstGeom prst="rect">
            <a:avLst/>
          </a:prstGeom>
          <a:noFill/>
          <a:ln>
            <a:noFill/>
          </a:ln>
        </p:spPr>
      </p:pic>
      <p:pic>
        <p:nvPicPr>
          <p:cNvPr id="2023" name="Google Shape;2023;p31"/>
          <p:cNvPicPr preferRelativeResize="0"/>
          <p:nvPr/>
        </p:nvPicPr>
        <p:blipFill>
          <a:blip r:embed="rId4">
            <a:alphaModFix/>
          </a:blip>
          <a:stretch>
            <a:fillRect/>
          </a:stretch>
        </p:blipFill>
        <p:spPr>
          <a:xfrm>
            <a:off x="4572000" y="2460138"/>
            <a:ext cx="1702475" cy="1702475"/>
          </a:xfrm>
          <a:prstGeom prst="rect">
            <a:avLst/>
          </a:prstGeom>
          <a:noFill/>
          <a:ln>
            <a:noFill/>
          </a:ln>
        </p:spPr>
      </p:pic>
      <p:pic>
        <p:nvPicPr>
          <p:cNvPr id="2024" name="Google Shape;2024;p31"/>
          <p:cNvPicPr preferRelativeResize="0"/>
          <p:nvPr/>
        </p:nvPicPr>
        <p:blipFill>
          <a:blip r:embed="rId5">
            <a:alphaModFix/>
          </a:blip>
          <a:stretch>
            <a:fillRect/>
          </a:stretch>
        </p:blipFill>
        <p:spPr>
          <a:xfrm>
            <a:off x="6412625" y="750450"/>
            <a:ext cx="1702475" cy="1657350"/>
          </a:xfrm>
          <a:prstGeom prst="rect">
            <a:avLst/>
          </a:prstGeom>
          <a:noFill/>
          <a:ln>
            <a:noFill/>
          </a:ln>
        </p:spPr>
      </p:pic>
      <p:pic>
        <p:nvPicPr>
          <p:cNvPr id="2025" name="Google Shape;2025;p31"/>
          <p:cNvPicPr preferRelativeResize="0"/>
          <p:nvPr/>
        </p:nvPicPr>
        <p:blipFill>
          <a:blip r:embed="rId6">
            <a:alphaModFix/>
          </a:blip>
          <a:stretch>
            <a:fillRect/>
          </a:stretch>
        </p:blipFill>
        <p:spPr>
          <a:xfrm>
            <a:off x="6387925" y="2516700"/>
            <a:ext cx="1751875" cy="170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32"/>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2031" name="Google Shape;2031;p32"/>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pruebas</a:t>
            </a:r>
            <a:endParaRPr/>
          </a:p>
        </p:txBody>
      </p:sp>
      <p:sp>
        <p:nvSpPr>
          <p:cNvPr id="2032" name="Google Shape;2032;p32"/>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Configuración de las pruebas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33"/>
          <p:cNvSpPr txBox="1"/>
          <p:nvPr>
            <p:ph type="title"/>
          </p:nvPr>
        </p:nvSpPr>
        <p:spPr>
          <a:xfrm>
            <a:off x="2549400" y="93835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Apache jmeter</a:t>
            </a:r>
            <a:endParaRPr/>
          </a:p>
        </p:txBody>
      </p:sp>
      <p:pic>
        <p:nvPicPr>
          <p:cNvPr id="2038" name="Google Shape;2038;p33"/>
          <p:cNvPicPr preferRelativeResize="0"/>
          <p:nvPr/>
        </p:nvPicPr>
        <p:blipFill>
          <a:blip r:embed="rId3">
            <a:alphaModFix/>
          </a:blip>
          <a:stretch>
            <a:fillRect/>
          </a:stretch>
        </p:blipFill>
        <p:spPr>
          <a:xfrm>
            <a:off x="152400" y="1845550"/>
            <a:ext cx="8839199" cy="29279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34"/>
          <p:cNvSpPr txBox="1"/>
          <p:nvPr>
            <p:ph type="title"/>
          </p:nvPr>
        </p:nvSpPr>
        <p:spPr>
          <a:xfrm>
            <a:off x="2549400" y="4490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APACHE JMETER</a:t>
            </a:r>
            <a:endParaRPr/>
          </a:p>
        </p:txBody>
      </p:sp>
      <p:pic>
        <p:nvPicPr>
          <p:cNvPr id="2044" name="Google Shape;2044;p34"/>
          <p:cNvPicPr preferRelativeResize="0"/>
          <p:nvPr/>
        </p:nvPicPr>
        <p:blipFill>
          <a:blip r:embed="rId3">
            <a:alphaModFix/>
          </a:blip>
          <a:stretch>
            <a:fillRect/>
          </a:stretch>
        </p:blipFill>
        <p:spPr>
          <a:xfrm>
            <a:off x="-12" y="1345150"/>
            <a:ext cx="5969774" cy="1289050"/>
          </a:xfrm>
          <a:prstGeom prst="rect">
            <a:avLst/>
          </a:prstGeom>
          <a:noFill/>
          <a:ln>
            <a:noFill/>
          </a:ln>
        </p:spPr>
      </p:pic>
      <p:pic>
        <p:nvPicPr>
          <p:cNvPr id="2045" name="Google Shape;2045;p34"/>
          <p:cNvPicPr preferRelativeResize="0"/>
          <p:nvPr/>
        </p:nvPicPr>
        <p:blipFill>
          <a:blip r:embed="rId4">
            <a:alphaModFix/>
          </a:blip>
          <a:stretch>
            <a:fillRect/>
          </a:stretch>
        </p:blipFill>
        <p:spPr>
          <a:xfrm>
            <a:off x="6827375" y="1203800"/>
            <a:ext cx="2316633" cy="1780400"/>
          </a:xfrm>
          <a:prstGeom prst="rect">
            <a:avLst/>
          </a:prstGeom>
          <a:noFill/>
          <a:ln>
            <a:noFill/>
          </a:ln>
        </p:spPr>
      </p:pic>
      <p:pic>
        <p:nvPicPr>
          <p:cNvPr id="2046" name="Google Shape;2046;p34"/>
          <p:cNvPicPr preferRelativeResize="0"/>
          <p:nvPr/>
        </p:nvPicPr>
        <p:blipFill>
          <a:blip r:embed="rId5">
            <a:alphaModFix/>
          </a:blip>
          <a:stretch>
            <a:fillRect/>
          </a:stretch>
        </p:blipFill>
        <p:spPr>
          <a:xfrm>
            <a:off x="152400" y="2786600"/>
            <a:ext cx="2607939" cy="2204501"/>
          </a:xfrm>
          <a:prstGeom prst="rect">
            <a:avLst/>
          </a:prstGeom>
          <a:noFill/>
          <a:ln>
            <a:noFill/>
          </a:ln>
        </p:spPr>
      </p:pic>
      <p:pic>
        <p:nvPicPr>
          <p:cNvPr id="2047" name="Google Shape;2047;p34"/>
          <p:cNvPicPr preferRelativeResize="0"/>
          <p:nvPr/>
        </p:nvPicPr>
        <p:blipFill>
          <a:blip r:embed="rId6">
            <a:alphaModFix/>
          </a:blip>
          <a:stretch>
            <a:fillRect/>
          </a:stretch>
        </p:blipFill>
        <p:spPr>
          <a:xfrm>
            <a:off x="2957775" y="3245200"/>
            <a:ext cx="5610374" cy="81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35"/>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conclusión</a:t>
            </a:r>
            <a:endParaRPr/>
          </a:p>
        </p:txBody>
      </p:sp>
      <p:sp>
        <p:nvSpPr>
          <p:cNvPr id="2053" name="Google Shape;2053;p35"/>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Conclusiones sobre el proyecto.</a:t>
            </a:r>
            <a:endParaRPr/>
          </a:p>
        </p:txBody>
      </p:sp>
      <p:sp>
        <p:nvSpPr>
          <p:cNvPr id="2054" name="Google Shape;2054;p35"/>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3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CONCLUSIÓN</a:t>
            </a:r>
            <a:endParaRPr/>
          </a:p>
        </p:txBody>
      </p:sp>
      <p:sp>
        <p:nvSpPr>
          <p:cNvPr id="2060" name="Google Shape;2060;p36"/>
          <p:cNvSpPr/>
          <p:nvPr/>
        </p:nvSpPr>
        <p:spPr>
          <a:xfrm>
            <a:off x="1725450" y="1589975"/>
            <a:ext cx="5693100" cy="2736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6"/>
          <p:cNvSpPr txBox="1"/>
          <p:nvPr>
            <p:ph idx="4294967295" type="subTitle"/>
          </p:nvPr>
        </p:nvSpPr>
        <p:spPr>
          <a:xfrm>
            <a:off x="2127450" y="1859375"/>
            <a:ext cx="4889100" cy="21981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600"/>
              </a:spcAft>
              <a:buNone/>
            </a:pPr>
            <a:r>
              <a:rPr lang="en"/>
              <a:t>Fue una experiencia enriquecedora, aplicamos en su totalidad los conocimientos adquiridos durante el curso y consideramos que son útiles para nuestra vida profesional.</a:t>
            </a:r>
            <a:br>
              <a:rPr lang="en"/>
            </a:br>
            <a:br>
              <a:rPr lang="en"/>
            </a:br>
            <a:r>
              <a:rPr lang="en"/>
              <a:t>Fueron retos interesantes que pudimos resolver trabajando en equipo.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37"/>
          <p:cNvSpPr txBox="1"/>
          <p:nvPr>
            <p:ph type="title"/>
          </p:nvPr>
        </p:nvSpPr>
        <p:spPr>
          <a:xfrm>
            <a:off x="720000" y="314175"/>
            <a:ext cx="7704000" cy="89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¡GRACIAS!</a:t>
            </a:r>
            <a:endParaRPr/>
          </a:p>
        </p:txBody>
      </p:sp>
      <p:sp>
        <p:nvSpPr>
          <p:cNvPr id="2067" name="Google Shape;2067;p37"/>
          <p:cNvSpPr txBox="1"/>
          <p:nvPr>
            <p:ph idx="1" type="subTitle"/>
          </p:nvPr>
        </p:nvSpPr>
        <p:spPr>
          <a:xfrm>
            <a:off x="1207025" y="1468025"/>
            <a:ext cx="6480900" cy="209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¿Preguntas?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j</a:t>
            </a:r>
            <a:r>
              <a:rPr lang="en" u="sng">
                <a:solidFill>
                  <a:schemeClr val="hlink"/>
                </a:solidFill>
                <a:hlinkClick r:id="rId4"/>
              </a:rPr>
              <a:t>uan_esteban.alarcon@uao.edu.co</a:t>
            </a:r>
            <a:br>
              <a:rPr lang="en"/>
            </a:br>
            <a:r>
              <a:rPr lang="en" u="sng">
                <a:solidFill>
                  <a:schemeClr val="hlink"/>
                </a:solidFill>
                <a:hlinkClick r:id="rId5"/>
              </a:rPr>
              <a:t>juan_diego.caicedo</a:t>
            </a:r>
            <a:r>
              <a:rPr lang="en" u="sng">
                <a:solidFill>
                  <a:schemeClr val="hlink"/>
                </a:solidFill>
                <a:hlinkClick r:id="rId6"/>
              </a:rPr>
              <a:t>@uao.edu.co</a:t>
            </a:r>
            <a:r>
              <a:rPr lang="en"/>
              <a:t> </a:t>
            </a:r>
            <a:br>
              <a:rPr lang="en"/>
            </a:br>
            <a:r>
              <a:rPr lang="en" u="sng">
                <a:solidFill>
                  <a:schemeClr val="hlink"/>
                </a:solidFill>
                <a:hlinkClick r:id="rId7"/>
              </a:rPr>
              <a:t>cristian.agredo@uao.edu.co</a:t>
            </a:r>
            <a:r>
              <a:rPr lang="en"/>
              <a:t> </a:t>
            </a:r>
            <a:br>
              <a:rPr lang="en"/>
            </a:br>
            <a:r>
              <a:rPr lang="en" u="sng">
                <a:solidFill>
                  <a:schemeClr val="hlink"/>
                </a:solidFill>
                <a:hlinkClick r:id="rId8"/>
              </a:rPr>
              <a:t>esteban.sardi@uao.edu.co</a:t>
            </a:r>
            <a:r>
              <a:rPr lang="en"/>
              <a:t> </a:t>
            </a:r>
            <a:endParaRPr/>
          </a:p>
        </p:txBody>
      </p:sp>
      <p:sp>
        <p:nvSpPr>
          <p:cNvPr id="2068" name="Google Shape;2068;p37"/>
          <p:cNvSpPr/>
          <p:nvPr/>
        </p:nvSpPr>
        <p:spPr>
          <a:xfrm>
            <a:off x="2620675" y="3479750"/>
            <a:ext cx="4023600" cy="89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9" name="Google Shape;2069;p37"/>
          <p:cNvPicPr preferRelativeResize="0"/>
          <p:nvPr/>
        </p:nvPicPr>
        <p:blipFill>
          <a:blip r:embed="rId9">
            <a:alphaModFix/>
          </a:blip>
          <a:stretch>
            <a:fillRect/>
          </a:stretch>
        </p:blipFill>
        <p:spPr>
          <a:xfrm>
            <a:off x="3525796" y="3479750"/>
            <a:ext cx="1843363" cy="89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REFERENCIAS</a:t>
            </a:r>
            <a:endParaRPr/>
          </a:p>
        </p:txBody>
      </p:sp>
      <p:sp>
        <p:nvSpPr>
          <p:cNvPr id="2075" name="Google Shape;2075;p38"/>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1600"/>
          </a:p>
          <a:p>
            <a:pPr indent="-330200" lvl="0" marL="457200" marR="50800" rtl="0" algn="l">
              <a:lnSpc>
                <a:spcPct val="100000"/>
              </a:lnSpc>
              <a:spcBef>
                <a:spcPts val="800"/>
              </a:spcBef>
              <a:spcAft>
                <a:spcPts val="0"/>
              </a:spcAft>
              <a:buSzPts val="1600"/>
              <a:buChar char="●"/>
            </a:pPr>
            <a:r>
              <a:rPr lang="en" sz="1600"/>
              <a:t>Gaba, I. (2022, 14 febrero). How to Download and Install JMeter for Windows. Simplilearn.Com. Recuperado 12 de abril de 2022, de </a:t>
            </a:r>
            <a:r>
              <a:rPr lang="en" sz="1600" u="sng">
                <a:solidFill>
                  <a:schemeClr val="hlink"/>
                </a:solidFill>
                <a:hlinkClick r:id="rId3"/>
              </a:rPr>
              <a:t>https://www.simplilearn.com/tutorials/jmeter-tutorial/jmeter-installation</a:t>
            </a:r>
            <a:r>
              <a:rPr lang="en" sz="1600"/>
              <a:t> </a:t>
            </a:r>
            <a:endParaRPr sz="1600"/>
          </a:p>
          <a:p>
            <a:pPr indent="-330200" lvl="0" marL="457200" marR="50800" rtl="0" algn="l">
              <a:lnSpc>
                <a:spcPct val="100000"/>
              </a:lnSpc>
              <a:spcBef>
                <a:spcPts val="800"/>
              </a:spcBef>
              <a:spcAft>
                <a:spcPts val="0"/>
              </a:spcAft>
              <a:buSzPts val="1600"/>
              <a:buChar char="●"/>
            </a:pPr>
            <a:r>
              <a:rPr lang="en" sz="1600"/>
              <a:t>S. (2021, 30 enero). Apache Reverse Proxy configuration: Step by Step. LinuxTechLab. Recuperado 12 de abril de 2022, de </a:t>
            </a:r>
            <a:r>
              <a:rPr lang="en" sz="1600" u="sng">
                <a:solidFill>
                  <a:schemeClr val="hlink"/>
                </a:solidFill>
                <a:hlinkClick r:id="rId4"/>
              </a:rPr>
              <a:t>https://linuxtechlab.com/apache-as-reverse-proxy-centos-rhel/</a:t>
            </a:r>
            <a:r>
              <a:rPr lang="en" sz="1600"/>
              <a:t> </a:t>
            </a:r>
            <a:endParaRPr sz="1600"/>
          </a:p>
          <a:p>
            <a:pPr indent="-330200" lvl="0" marL="457200" marR="50800" rtl="0" algn="l">
              <a:lnSpc>
                <a:spcPct val="100000"/>
              </a:lnSpc>
              <a:spcBef>
                <a:spcPts val="800"/>
              </a:spcBef>
              <a:spcAft>
                <a:spcPts val="800"/>
              </a:spcAft>
              <a:buSzPts val="1600"/>
              <a:buChar char="●"/>
            </a:pPr>
            <a:r>
              <a:rPr lang="en" sz="1600"/>
              <a:t>Guía de Proxy Inverso - Servidor HTTP Apache Versión 2.5. (s. f.). Apache org. Recuperado 12 de abril de 2022, de </a:t>
            </a:r>
            <a:r>
              <a:rPr lang="en" sz="1600" u="sng">
                <a:solidFill>
                  <a:schemeClr val="hlink"/>
                </a:solidFill>
                <a:hlinkClick r:id="rId5"/>
              </a:rPr>
              <a:t>https://httpd.apache.org/docs/trunk/es/howto/reverse_proxy.html</a:t>
            </a:r>
            <a:r>
              <a:rPr lang="en" sz="1600"/>
              <a: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contenido</a:t>
            </a:r>
            <a:endParaRPr/>
          </a:p>
        </p:txBody>
      </p:sp>
      <p:sp>
        <p:nvSpPr>
          <p:cNvPr id="1874" name="Google Shape;1874;p23"/>
          <p:cNvSpPr txBox="1"/>
          <p:nvPr>
            <p:ph idx="8" type="title"/>
          </p:nvPr>
        </p:nvSpPr>
        <p:spPr>
          <a:xfrm>
            <a:off x="3695525" y="2868050"/>
            <a:ext cx="16941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OBJETIVOS</a:t>
            </a:r>
            <a:endParaRPr/>
          </a:p>
        </p:txBody>
      </p:sp>
      <p:sp>
        <p:nvSpPr>
          <p:cNvPr id="1875" name="Google Shape;1875;p23"/>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76" name="Google Shape;1876;p23"/>
          <p:cNvSpPr txBox="1"/>
          <p:nvPr>
            <p:ph idx="5" type="title"/>
          </p:nvPr>
        </p:nvSpPr>
        <p:spPr>
          <a:xfrm>
            <a:off x="6672300" y="2868050"/>
            <a:ext cx="16941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EL PROYECTO</a:t>
            </a:r>
            <a:endParaRPr/>
          </a:p>
        </p:txBody>
      </p:sp>
      <p:sp>
        <p:nvSpPr>
          <p:cNvPr id="1877" name="Google Shape;1877;p23"/>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78" name="Google Shape;1878;p2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integrantes</a:t>
            </a:r>
            <a:r>
              <a:rPr lang="en"/>
              <a:t> del equipo</a:t>
            </a:r>
            <a:endParaRPr/>
          </a:p>
        </p:txBody>
      </p:sp>
      <p:sp>
        <p:nvSpPr>
          <p:cNvPr id="1879" name="Google Shape;1879;p2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EXPOSITORES</a:t>
            </a:r>
            <a:endParaRPr/>
          </a:p>
        </p:txBody>
      </p:sp>
      <p:sp>
        <p:nvSpPr>
          <p:cNvPr id="1880" name="Google Shape;1880;p23"/>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881" name="Google Shape;1881;p2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 configuraciones, tecnologías utilizadas</a:t>
            </a:r>
            <a:endParaRPr/>
          </a:p>
        </p:txBody>
      </p:sp>
      <p:sp>
        <p:nvSpPr>
          <p:cNvPr id="1882" name="Google Shape;1882;p2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Objetivos a alcanzar del proyecto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contenido</a:t>
            </a:r>
            <a:endParaRPr/>
          </a:p>
        </p:txBody>
      </p:sp>
      <p:sp>
        <p:nvSpPr>
          <p:cNvPr id="1888" name="Google Shape;1888;p2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Configuración y resultados de las pruebas con JMeter.</a:t>
            </a:r>
            <a:endParaRPr/>
          </a:p>
        </p:txBody>
      </p:sp>
      <p:sp>
        <p:nvSpPr>
          <p:cNvPr id="1889" name="Google Shape;1889;p2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pruebas</a:t>
            </a:r>
            <a:endParaRPr/>
          </a:p>
        </p:txBody>
      </p:sp>
      <p:sp>
        <p:nvSpPr>
          <p:cNvPr id="1890" name="Google Shape;1890;p24"/>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891" name="Google Shape;1891;p24"/>
          <p:cNvSpPr txBox="1"/>
          <p:nvPr>
            <p:ph idx="5" type="title"/>
          </p:nvPr>
        </p:nvSpPr>
        <p:spPr>
          <a:xfrm>
            <a:off x="3666725" y="2868050"/>
            <a:ext cx="17052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conclusiones</a:t>
            </a:r>
            <a:endParaRPr/>
          </a:p>
        </p:txBody>
      </p:sp>
      <p:sp>
        <p:nvSpPr>
          <p:cNvPr id="1892" name="Google Shape;1892;p24"/>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93" name="Google Shape;1893;p24"/>
          <p:cNvSpPr txBox="1"/>
          <p:nvPr>
            <p:ph idx="4" type="subTitle"/>
          </p:nvPr>
        </p:nvSpPr>
        <p:spPr>
          <a:xfrm>
            <a:off x="3666725"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Conclusiones sobre el proyecto.</a:t>
            </a:r>
            <a:endParaRPr/>
          </a:p>
        </p:txBody>
      </p:sp>
      <p:sp>
        <p:nvSpPr>
          <p:cNvPr id="1894" name="Google Shape;1894;p24"/>
          <p:cNvSpPr txBox="1"/>
          <p:nvPr>
            <p:ph idx="8" type="title"/>
          </p:nvPr>
        </p:nvSpPr>
        <p:spPr>
          <a:xfrm>
            <a:off x="6672300" y="2868050"/>
            <a:ext cx="14616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referencias</a:t>
            </a:r>
            <a:endParaRPr/>
          </a:p>
        </p:txBody>
      </p:sp>
      <p:sp>
        <p:nvSpPr>
          <p:cNvPr id="1895" name="Google Shape;1895;p24"/>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
        <p:nvSpPr>
          <p:cNvPr id="1896" name="Google Shape;1896;p2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Apoyo teórico para desarrollar el proyecto.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EXPOSITORES</a:t>
            </a:r>
            <a:endParaRPr/>
          </a:p>
        </p:txBody>
      </p:sp>
      <p:sp>
        <p:nvSpPr>
          <p:cNvPr id="1902" name="Google Shape;1902;p25"/>
          <p:cNvSpPr txBox="1"/>
          <p:nvPr/>
        </p:nvSpPr>
        <p:spPr>
          <a:xfrm>
            <a:off x="0" y="299870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2185497</a:t>
            </a:r>
            <a:endParaRPr sz="1600">
              <a:solidFill>
                <a:schemeClr val="dk1"/>
              </a:solidFill>
              <a:latin typeface="Roboto"/>
              <a:ea typeface="Roboto"/>
              <a:cs typeface="Roboto"/>
              <a:sym typeface="Roboto"/>
            </a:endParaRPr>
          </a:p>
        </p:txBody>
      </p:sp>
      <p:sp>
        <p:nvSpPr>
          <p:cNvPr id="1903" name="Google Shape;1903;p25"/>
          <p:cNvSpPr txBox="1"/>
          <p:nvPr/>
        </p:nvSpPr>
        <p:spPr>
          <a:xfrm>
            <a:off x="7" y="2621761"/>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JUAN ESTEBAN ALARCÓN</a:t>
            </a:r>
            <a:endParaRPr sz="2400">
              <a:solidFill>
                <a:schemeClr val="dk2"/>
              </a:solidFill>
              <a:latin typeface="Bebas Neue"/>
              <a:ea typeface="Bebas Neue"/>
              <a:cs typeface="Bebas Neue"/>
              <a:sym typeface="Bebas Neue"/>
            </a:endParaRPr>
          </a:p>
        </p:txBody>
      </p:sp>
      <p:pic>
        <p:nvPicPr>
          <p:cNvPr id="1904" name="Google Shape;1904;p25"/>
          <p:cNvPicPr preferRelativeResize="0"/>
          <p:nvPr/>
        </p:nvPicPr>
        <p:blipFill rotWithShape="1">
          <a:blip r:embed="rId3">
            <a:alphaModFix/>
          </a:blip>
          <a:srcRect b="0" l="238" r="228" t="0"/>
          <a:stretch/>
        </p:blipFill>
        <p:spPr>
          <a:xfrm>
            <a:off x="2830445" y="1427970"/>
            <a:ext cx="815611" cy="819466"/>
          </a:xfrm>
          <a:prstGeom prst="rect">
            <a:avLst/>
          </a:prstGeom>
          <a:noFill/>
          <a:ln>
            <a:noFill/>
          </a:ln>
        </p:spPr>
      </p:pic>
      <p:sp>
        <p:nvSpPr>
          <p:cNvPr id="1905" name="Google Shape;1905;p25"/>
          <p:cNvSpPr txBox="1"/>
          <p:nvPr/>
        </p:nvSpPr>
        <p:spPr>
          <a:xfrm>
            <a:off x="2337123" y="288995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2185757</a:t>
            </a:r>
            <a:endParaRPr sz="1600">
              <a:solidFill>
                <a:schemeClr val="dk1"/>
              </a:solidFill>
              <a:latin typeface="Roboto"/>
              <a:ea typeface="Roboto"/>
              <a:cs typeface="Roboto"/>
              <a:sym typeface="Roboto"/>
            </a:endParaRPr>
          </a:p>
        </p:txBody>
      </p:sp>
      <p:sp>
        <p:nvSpPr>
          <p:cNvPr id="1906" name="Google Shape;1906;p25"/>
          <p:cNvSpPr txBox="1"/>
          <p:nvPr/>
        </p:nvSpPr>
        <p:spPr>
          <a:xfrm>
            <a:off x="2337129" y="2556286"/>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JUAN DIEGO CAICEDO</a:t>
            </a:r>
            <a:endParaRPr sz="2400">
              <a:solidFill>
                <a:schemeClr val="dk2"/>
              </a:solidFill>
              <a:latin typeface="Bebas Neue"/>
              <a:ea typeface="Bebas Neue"/>
              <a:cs typeface="Bebas Neue"/>
              <a:sym typeface="Bebas Neue"/>
            </a:endParaRPr>
          </a:p>
        </p:txBody>
      </p:sp>
      <p:sp>
        <p:nvSpPr>
          <p:cNvPr id="1907" name="Google Shape;1907;p25"/>
          <p:cNvSpPr txBox="1"/>
          <p:nvPr/>
        </p:nvSpPr>
        <p:spPr>
          <a:xfrm>
            <a:off x="4674245" y="288995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2181254</a:t>
            </a:r>
            <a:endParaRPr sz="1600">
              <a:solidFill>
                <a:schemeClr val="dk1"/>
              </a:solidFill>
              <a:latin typeface="Roboto"/>
              <a:ea typeface="Roboto"/>
              <a:cs typeface="Roboto"/>
              <a:sym typeface="Roboto"/>
            </a:endParaRPr>
          </a:p>
        </p:txBody>
      </p:sp>
      <p:sp>
        <p:nvSpPr>
          <p:cNvPr id="1908" name="Google Shape;1908;p25"/>
          <p:cNvSpPr txBox="1"/>
          <p:nvPr/>
        </p:nvSpPr>
        <p:spPr>
          <a:xfrm>
            <a:off x="4674251" y="2556286"/>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CRISTIAN AGREDO</a:t>
            </a:r>
            <a:endParaRPr sz="2400">
              <a:solidFill>
                <a:schemeClr val="dk2"/>
              </a:solidFill>
              <a:latin typeface="Bebas Neue"/>
              <a:ea typeface="Bebas Neue"/>
              <a:cs typeface="Bebas Neue"/>
              <a:sym typeface="Bebas Neue"/>
            </a:endParaRPr>
          </a:p>
        </p:txBody>
      </p:sp>
      <p:pic>
        <p:nvPicPr>
          <p:cNvPr id="1909" name="Google Shape;1909;p25"/>
          <p:cNvPicPr preferRelativeResize="0"/>
          <p:nvPr/>
        </p:nvPicPr>
        <p:blipFill rotWithShape="1">
          <a:blip r:embed="rId4">
            <a:alphaModFix/>
          </a:blip>
          <a:srcRect b="0" l="238" r="228" t="0"/>
          <a:stretch/>
        </p:blipFill>
        <p:spPr>
          <a:xfrm>
            <a:off x="506448" y="1427970"/>
            <a:ext cx="815611" cy="819467"/>
          </a:xfrm>
          <a:prstGeom prst="rect">
            <a:avLst/>
          </a:prstGeom>
          <a:noFill/>
          <a:ln>
            <a:noFill/>
          </a:ln>
        </p:spPr>
      </p:pic>
      <p:cxnSp>
        <p:nvCxnSpPr>
          <p:cNvPr id="1910" name="Google Shape;1910;p25"/>
          <p:cNvCxnSpPr/>
          <p:nvPr/>
        </p:nvCxnSpPr>
        <p:spPr>
          <a:xfrm>
            <a:off x="1428391" y="1841258"/>
            <a:ext cx="1293600" cy="0"/>
          </a:xfrm>
          <a:prstGeom prst="straightConnector1">
            <a:avLst/>
          </a:prstGeom>
          <a:noFill/>
          <a:ln cap="flat" cmpd="sng" w="9525">
            <a:solidFill>
              <a:schemeClr val="dk2"/>
            </a:solidFill>
            <a:prstDash val="solid"/>
            <a:round/>
            <a:headEnd len="med" w="med" type="none"/>
            <a:tailEnd len="med" w="med" type="none"/>
          </a:ln>
        </p:spPr>
      </p:cxnSp>
      <p:grpSp>
        <p:nvGrpSpPr>
          <p:cNvPr id="1911" name="Google Shape;1911;p25"/>
          <p:cNvGrpSpPr/>
          <p:nvPr/>
        </p:nvGrpSpPr>
        <p:grpSpPr>
          <a:xfrm>
            <a:off x="400862" y="1324593"/>
            <a:ext cx="1111803" cy="1026352"/>
            <a:chOff x="1194880" y="1527026"/>
            <a:chExt cx="1317146" cy="1212323"/>
          </a:xfrm>
        </p:grpSpPr>
        <p:sp>
          <p:nvSpPr>
            <p:cNvPr id="1912" name="Google Shape;1912;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5"/>
            <p:cNvSpPr/>
            <p:nvPr/>
          </p:nvSpPr>
          <p:spPr>
            <a:xfrm>
              <a:off x="2414556"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5"/>
            <p:cNvSpPr/>
            <p:nvPr/>
          </p:nvSpPr>
          <p:spPr>
            <a:xfrm>
              <a:off x="241141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
            <p:cNvSpPr/>
            <p:nvPr/>
          </p:nvSpPr>
          <p:spPr>
            <a:xfrm>
              <a:off x="2411431"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4" name="Google Shape;1924;p25"/>
          <p:cNvGrpSpPr/>
          <p:nvPr/>
        </p:nvGrpSpPr>
        <p:grpSpPr>
          <a:xfrm>
            <a:off x="2637025" y="1324593"/>
            <a:ext cx="1199701" cy="1026352"/>
            <a:chOff x="3844048" y="1527026"/>
            <a:chExt cx="1421278" cy="1212323"/>
          </a:xfrm>
        </p:grpSpPr>
        <p:grpSp>
          <p:nvGrpSpPr>
            <p:cNvPr id="1925" name="Google Shape;1925;p25"/>
            <p:cNvGrpSpPr/>
            <p:nvPr/>
          </p:nvGrpSpPr>
          <p:grpSpPr>
            <a:xfrm>
              <a:off x="3948180" y="1527026"/>
              <a:ext cx="1317146" cy="1212323"/>
              <a:chOff x="1194880" y="1527026"/>
              <a:chExt cx="1317146" cy="1212323"/>
            </a:xfrm>
          </p:grpSpPr>
          <p:sp>
            <p:nvSpPr>
              <p:cNvPr id="1926" name="Google Shape;1926;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5"/>
              <p:cNvSpPr/>
              <p:nvPr/>
            </p:nvSpPr>
            <p:spPr>
              <a:xfrm>
                <a:off x="2414556"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5"/>
              <p:cNvSpPr/>
              <p:nvPr/>
            </p:nvSpPr>
            <p:spPr>
              <a:xfrm>
                <a:off x="241141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5"/>
              <p:cNvSpPr/>
              <p:nvPr/>
            </p:nvSpPr>
            <p:spPr>
              <a:xfrm>
                <a:off x="2411431"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25"/>
            <p:cNvGrpSpPr/>
            <p:nvPr/>
          </p:nvGrpSpPr>
          <p:grpSpPr>
            <a:xfrm>
              <a:off x="3844048" y="1913794"/>
              <a:ext cx="100608" cy="332078"/>
              <a:chOff x="4031298" y="1913794"/>
              <a:chExt cx="100608" cy="332078"/>
            </a:xfrm>
          </p:grpSpPr>
          <p:sp>
            <p:nvSpPr>
              <p:cNvPr id="1939" name="Google Shape;1939;p25"/>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5"/>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5"/>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42" name="Google Shape;1942;p25"/>
          <p:cNvPicPr preferRelativeResize="0"/>
          <p:nvPr/>
        </p:nvPicPr>
        <p:blipFill rotWithShape="1">
          <a:blip r:embed="rId5">
            <a:alphaModFix/>
          </a:blip>
          <a:srcRect b="0" l="238" r="228" t="0"/>
          <a:stretch/>
        </p:blipFill>
        <p:spPr>
          <a:xfrm>
            <a:off x="5154432" y="1427970"/>
            <a:ext cx="815611" cy="819466"/>
          </a:xfrm>
          <a:prstGeom prst="rect">
            <a:avLst/>
          </a:prstGeom>
          <a:noFill/>
          <a:ln>
            <a:noFill/>
          </a:ln>
        </p:spPr>
      </p:pic>
      <p:cxnSp>
        <p:nvCxnSpPr>
          <p:cNvPr id="1943" name="Google Shape;1943;p25"/>
          <p:cNvCxnSpPr/>
          <p:nvPr/>
        </p:nvCxnSpPr>
        <p:spPr>
          <a:xfrm>
            <a:off x="3749371" y="1841258"/>
            <a:ext cx="1299300" cy="0"/>
          </a:xfrm>
          <a:prstGeom prst="straightConnector1">
            <a:avLst/>
          </a:prstGeom>
          <a:noFill/>
          <a:ln cap="flat" cmpd="sng" w="9525">
            <a:solidFill>
              <a:schemeClr val="dk2"/>
            </a:solidFill>
            <a:prstDash val="solid"/>
            <a:round/>
            <a:headEnd len="med" w="med" type="none"/>
            <a:tailEnd len="med" w="med" type="none"/>
          </a:ln>
        </p:spPr>
      </p:cxnSp>
      <p:grpSp>
        <p:nvGrpSpPr>
          <p:cNvPr id="1944" name="Google Shape;1944;p25"/>
          <p:cNvGrpSpPr/>
          <p:nvPr/>
        </p:nvGrpSpPr>
        <p:grpSpPr>
          <a:xfrm>
            <a:off x="4964040" y="1324593"/>
            <a:ext cx="1111824" cy="1026352"/>
            <a:chOff x="6600848" y="1527026"/>
            <a:chExt cx="1317171" cy="1212323"/>
          </a:xfrm>
        </p:grpSpPr>
        <p:grpSp>
          <p:nvGrpSpPr>
            <p:cNvPr id="1945" name="Google Shape;1945;p25"/>
            <p:cNvGrpSpPr/>
            <p:nvPr/>
          </p:nvGrpSpPr>
          <p:grpSpPr>
            <a:xfrm>
              <a:off x="6701480" y="1527026"/>
              <a:ext cx="1216539" cy="1212323"/>
              <a:chOff x="1194880" y="1527026"/>
              <a:chExt cx="1216539" cy="1212323"/>
            </a:xfrm>
          </p:grpSpPr>
          <p:sp>
            <p:nvSpPr>
              <p:cNvPr id="1946" name="Google Shape;1946;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25"/>
            <p:cNvGrpSpPr/>
            <p:nvPr/>
          </p:nvGrpSpPr>
          <p:grpSpPr>
            <a:xfrm>
              <a:off x="6600848" y="1913794"/>
              <a:ext cx="100608" cy="332078"/>
              <a:chOff x="4031298" y="1913794"/>
              <a:chExt cx="100608" cy="332078"/>
            </a:xfrm>
          </p:grpSpPr>
          <p:sp>
            <p:nvSpPr>
              <p:cNvPr id="1956" name="Google Shape;1956;p25"/>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5"/>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5"/>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9" name="Google Shape;1959;p25"/>
          <p:cNvSpPr txBox="1"/>
          <p:nvPr/>
        </p:nvSpPr>
        <p:spPr>
          <a:xfrm>
            <a:off x="7186345" y="288995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2180459</a:t>
            </a:r>
            <a:endParaRPr sz="1600">
              <a:solidFill>
                <a:schemeClr val="dk1"/>
              </a:solidFill>
              <a:latin typeface="Roboto"/>
              <a:ea typeface="Roboto"/>
              <a:cs typeface="Roboto"/>
              <a:sym typeface="Roboto"/>
            </a:endParaRPr>
          </a:p>
        </p:txBody>
      </p:sp>
      <p:sp>
        <p:nvSpPr>
          <p:cNvPr id="1960" name="Google Shape;1960;p25"/>
          <p:cNvSpPr txBox="1"/>
          <p:nvPr/>
        </p:nvSpPr>
        <p:spPr>
          <a:xfrm>
            <a:off x="7186351" y="2556286"/>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ESTEBAN SARDI</a:t>
            </a:r>
            <a:endParaRPr sz="2400">
              <a:solidFill>
                <a:schemeClr val="dk2"/>
              </a:solidFill>
              <a:latin typeface="Bebas Neue"/>
              <a:ea typeface="Bebas Neue"/>
              <a:cs typeface="Bebas Neue"/>
              <a:sym typeface="Bebas Neue"/>
            </a:endParaRPr>
          </a:p>
        </p:txBody>
      </p:sp>
      <p:pic>
        <p:nvPicPr>
          <p:cNvPr id="1961" name="Google Shape;1961;p25"/>
          <p:cNvPicPr preferRelativeResize="0"/>
          <p:nvPr/>
        </p:nvPicPr>
        <p:blipFill rotWithShape="1">
          <a:blip r:embed="rId6">
            <a:alphaModFix/>
          </a:blip>
          <a:srcRect b="0" l="238" r="228" t="0"/>
          <a:stretch/>
        </p:blipFill>
        <p:spPr>
          <a:xfrm>
            <a:off x="7666532" y="1427970"/>
            <a:ext cx="815612" cy="819466"/>
          </a:xfrm>
          <a:prstGeom prst="rect">
            <a:avLst/>
          </a:prstGeom>
          <a:noFill/>
          <a:ln>
            <a:noFill/>
          </a:ln>
        </p:spPr>
      </p:pic>
      <p:cxnSp>
        <p:nvCxnSpPr>
          <p:cNvPr id="1962" name="Google Shape;1962;p25"/>
          <p:cNvCxnSpPr>
            <a:stCxn id="1942" idx="3"/>
          </p:cNvCxnSpPr>
          <p:nvPr/>
        </p:nvCxnSpPr>
        <p:spPr>
          <a:xfrm>
            <a:off x="5970043" y="1837703"/>
            <a:ext cx="1590600" cy="3600"/>
          </a:xfrm>
          <a:prstGeom prst="straightConnector1">
            <a:avLst/>
          </a:prstGeom>
          <a:noFill/>
          <a:ln cap="flat" cmpd="sng" w="9525">
            <a:solidFill>
              <a:schemeClr val="dk2"/>
            </a:solidFill>
            <a:prstDash val="solid"/>
            <a:round/>
            <a:headEnd len="med" w="med" type="none"/>
            <a:tailEnd len="med" w="med" type="none"/>
          </a:ln>
        </p:spPr>
      </p:cxnSp>
      <p:grpSp>
        <p:nvGrpSpPr>
          <p:cNvPr id="1963" name="Google Shape;1963;p25"/>
          <p:cNvGrpSpPr/>
          <p:nvPr/>
        </p:nvGrpSpPr>
        <p:grpSpPr>
          <a:xfrm>
            <a:off x="7476140" y="1324593"/>
            <a:ext cx="1111824" cy="1026352"/>
            <a:chOff x="6600848" y="1527026"/>
            <a:chExt cx="1317171" cy="1212323"/>
          </a:xfrm>
        </p:grpSpPr>
        <p:grpSp>
          <p:nvGrpSpPr>
            <p:cNvPr id="1964" name="Google Shape;1964;p25"/>
            <p:cNvGrpSpPr/>
            <p:nvPr/>
          </p:nvGrpSpPr>
          <p:grpSpPr>
            <a:xfrm>
              <a:off x="6701480" y="1527026"/>
              <a:ext cx="1216539" cy="1212323"/>
              <a:chOff x="1194880" y="1527026"/>
              <a:chExt cx="1216539" cy="1212323"/>
            </a:xfrm>
          </p:grpSpPr>
          <p:sp>
            <p:nvSpPr>
              <p:cNvPr id="1965" name="Google Shape;1965;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25"/>
            <p:cNvGrpSpPr/>
            <p:nvPr/>
          </p:nvGrpSpPr>
          <p:grpSpPr>
            <a:xfrm>
              <a:off x="6600848" y="1913794"/>
              <a:ext cx="100608" cy="332078"/>
              <a:chOff x="4031298" y="1913794"/>
              <a:chExt cx="100608" cy="332078"/>
            </a:xfrm>
          </p:grpSpPr>
          <p:sp>
            <p:nvSpPr>
              <p:cNvPr id="1975" name="Google Shape;1975;p25"/>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5"/>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5"/>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26"/>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983" name="Google Shape;1983;p26"/>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objetivos</a:t>
            </a:r>
            <a:endParaRPr/>
          </a:p>
        </p:txBody>
      </p:sp>
      <p:sp>
        <p:nvSpPr>
          <p:cNvPr id="1984" name="Google Shape;1984;p26"/>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Objetivos a alcanzar al desarrollar 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2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Objetivo del proyecto</a:t>
            </a:r>
            <a:endParaRPr/>
          </a:p>
        </p:txBody>
      </p:sp>
      <p:sp>
        <p:nvSpPr>
          <p:cNvPr id="1990" name="Google Shape;1990;p27"/>
          <p:cNvSpPr txBox="1"/>
          <p:nvPr/>
        </p:nvSpPr>
        <p:spPr>
          <a:xfrm>
            <a:off x="720000" y="1609575"/>
            <a:ext cx="77040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Char char="●"/>
            </a:pPr>
            <a:r>
              <a:rPr b="1" lang="en">
                <a:solidFill>
                  <a:schemeClr val="dk1"/>
                </a:solidFill>
              </a:rPr>
              <a:t>implementar un clúster de servidores web con balanceo de carga. </a:t>
            </a:r>
            <a:endParaRPr b="1">
              <a:solidFill>
                <a:schemeClr val="dk1"/>
              </a:solidFill>
            </a:endParaRPr>
          </a:p>
        </p:txBody>
      </p:sp>
      <p:pic>
        <p:nvPicPr>
          <p:cNvPr id="1991" name="Google Shape;1991;p27"/>
          <p:cNvPicPr preferRelativeResize="0"/>
          <p:nvPr/>
        </p:nvPicPr>
        <p:blipFill>
          <a:blip r:embed="rId3">
            <a:alphaModFix/>
          </a:blip>
          <a:stretch>
            <a:fillRect/>
          </a:stretch>
        </p:blipFill>
        <p:spPr>
          <a:xfrm>
            <a:off x="2117075" y="2405000"/>
            <a:ext cx="4496041" cy="249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28"/>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997" name="Google Shape;1997;p28"/>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EL PROYECTO</a:t>
            </a:r>
            <a:endParaRPr/>
          </a:p>
        </p:txBody>
      </p:sp>
      <p:sp>
        <p:nvSpPr>
          <p:cNvPr id="1998" name="Google Shape;1998;p28"/>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Estructura, configuraciones, tecnologías utilizadas.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29"/>
          <p:cNvSpPr txBox="1"/>
          <p:nvPr>
            <p:ph type="title"/>
          </p:nvPr>
        </p:nvSpPr>
        <p:spPr>
          <a:xfrm>
            <a:off x="720000" y="928825"/>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a:t>
            </a:r>
            <a:endParaRPr/>
          </a:p>
        </p:txBody>
      </p:sp>
      <p:sp>
        <p:nvSpPr>
          <p:cNvPr id="2004" name="Google Shape;2004;p29"/>
          <p:cNvSpPr txBox="1"/>
          <p:nvPr>
            <p:ph idx="1" type="subTitle"/>
          </p:nvPr>
        </p:nvSpPr>
        <p:spPr>
          <a:xfrm>
            <a:off x="720000" y="2312088"/>
            <a:ext cx="3509700" cy="13896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br>
              <a:rPr lang="en"/>
            </a:br>
            <a:r>
              <a:rPr lang="en"/>
              <a:t>Se requiere implementar un clúster de servidores web con balanceo de carga. El balanceador de carga funcionará como Frontend del servidor web. Cada vez que se envíe una petición al balanceador de carga, éste se encargará de redirigir la</a:t>
            </a:r>
            <a:endParaRPr/>
          </a:p>
          <a:p>
            <a:pPr indent="0" lvl="0" marL="0" rtl="0" algn="just">
              <a:spcBef>
                <a:spcPts val="0"/>
              </a:spcBef>
              <a:spcAft>
                <a:spcPts val="0"/>
              </a:spcAft>
              <a:buNone/>
            </a:pPr>
            <a:r>
              <a:rPr lang="en"/>
              <a:t>petición a uno de los servidores del clúster. Dichos servidores alojan los recursos necesarios para resolver las peticiones.</a:t>
            </a:r>
            <a:endParaRPr/>
          </a:p>
          <a:p>
            <a:pPr indent="0" lvl="0" marL="0" rtl="0" algn="just">
              <a:spcBef>
                <a:spcPts val="0"/>
              </a:spcBef>
              <a:spcAft>
                <a:spcPts val="0"/>
              </a:spcAft>
              <a:buNone/>
            </a:pPr>
            <a:r>
              <a:t/>
            </a:r>
            <a:endParaRPr/>
          </a:p>
        </p:txBody>
      </p:sp>
      <p:pic>
        <p:nvPicPr>
          <p:cNvPr id="2005" name="Google Shape;2005;p29"/>
          <p:cNvPicPr preferRelativeResize="0"/>
          <p:nvPr/>
        </p:nvPicPr>
        <p:blipFill rotWithShape="1">
          <a:blip r:embed="rId3">
            <a:alphaModFix/>
          </a:blip>
          <a:srcRect b="15746" l="7539" r="8129" t="19957"/>
          <a:stretch/>
        </p:blipFill>
        <p:spPr>
          <a:xfrm>
            <a:off x="4666000" y="1310350"/>
            <a:ext cx="4213425" cy="2522800"/>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30"/>
          <p:cNvSpPr txBox="1"/>
          <p:nvPr>
            <p:ph type="title"/>
          </p:nvPr>
        </p:nvSpPr>
        <p:spPr>
          <a:xfrm>
            <a:off x="633025" y="540000"/>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configuraciones</a:t>
            </a:r>
            <a:endParaRPr/>
          </a:p>
        </p:txBody>
      </p:sp>
      <p:pic>
        <p:nvPicPr>
          <p:cNvPr id="2011" name="Google Shape;2011;p30"/>
          <p:cNvPicPr preferRelativeResize="0"/>
          <p:nvPr/>
        </p:nvPicPr>
        <p:blipFill>
          <a:blip r:embed="rId3">
            <a:alphaModFix/>
          </a:blip>
          <a:stretch>
            <a:fillRect/>
          </a:stretch>
        </p:blipFill>
        <p:spPr>
          <a:xfrm>
            <a:off x="4485000" y="674350"/>
            <a:ext cx="3509699" cy="2557425"/>
          </a:xfrm>
          <a:prstGeom prst="rect">
            <a:avLst/>
          </a:prstGeom>
          <a:noFill/>
          <a:ln>
            <a:noFill/>
          </a:ln>
        </p:spPr>
      </p:pic>
      <p:pic>
        <p:nvPicPr>
          <p:cNvPr id="2012" name="Google Shape;2012;p30"/>
          <p:cNvPicPr preferRelativeResize="0"/>
          <p:nvPr/>
        </p:nvPicPr>
        <p:blipFill>
          <a:blip r:embed="rId4">
            <a:alphaModFix/>
          </a:blip>
          <a:stretch>
            <a:fillRect/>
          </a:stretch>
        </p:blipFill>
        <p:spPr>
          <a:xfrm>
            <a:off x="4485000" y="3320375"/>
            <a:ext cx="3509700" cy="685800"/>
          </a:xfrm>
          <a:prstGeom prst="rect">
            <a:avLst/>
          </a:prstGeom>
          <a:noFill/>
          <a:ln>
            <a:noFill/>
          </a:ln>
        </p:spPr>
      </p:pic>
      <p:pic>
        <p:nvPicPr>
          <p:cNvPr id="2013" name="Google Shape;2013;p30"/>
          <p:cNvPicPr preferRelativeResize="0"/>
          <p:nvPr/>
        </p:nvPicPr>
        <p:blipFill>
          <a:blip r:embed="rId5">
            <a:alphaModFix/>
          </a:blip>
          <a:stretch>
            <a:fillRect/>
          </a:stretch>
        </p:blipFill>
        <p:spPr>
          <a:xfrm>
            <a:off x="633025" y="1123100"/>
            <a:ext cx="2768099" cy="1659927"/>
          </a:xfrm>
          <a:prstGeom prst="rect">
            <a:avLst/>
          </a:prstGeom>
          <a:noFill/>
          <a:ln>
            <a:noFill/>
          </a:ln>
        </p:spPr>
      </p:pic>
      <p:pic>
        <p:nvPicPr>
          <p:cNvPr id="2014" name="Google Shape;2014;p30"/>
          <p:cNvPicPr preferRelativeResize="0"/>
          <p:nvPr/>
        </p:nvPicPr>
        <p:blipFill>
          <a:blip r:embed="rId6">
            <a:alphaModFix/>
          </a:blip>
          <a:stretch>
            <a:fillRect/>
          </a:stretch>
        </p:blipFill>
        <p:spPr>
          <a:xfrm>
            <a:off x="633025" y="2891925"/>
            <a:ext cx="2768100" cy="523875"/>
          </a:xfrm>
          <a:prstGeom prst="rect">
            <a:avLst/>
          </a:prstGeom>
          <a:noFill/>
          <a:ln>
            <a:noFill/>
          </a:ln>
        </p:spPr>
      </p:pic>
      <p:pic>
        <p:nvPicPr>
          <p:cNvPr id="2015" name="Google Shape;2015;p30"/>
          <p:cNvPicPr preferRelativeResize="0"/>
          <p:nvPr/>
        </p:nvPicPr>
        <p:blipFill>
          <a:blip r:embed="rId7">
            <a:alphaModFix/>
          </a:blip>
          <a:stretch>
            <a:fillRect/>
          </a:stretch>
        </p:blipFill>
        <p:spPr>
          <a:xfrm>
            <a:off x="633025" y="3524700"/>
            <a:ext cx="2768100" cy="30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