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9" r:id="rId6"/>
    <p:sldId id="281" r:id="rId7"/>
    <p:sldId id="257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9"/>
            <p14:sldId id="281"/>
            <p14:sldId id="257"/>
          </p14:sldIdLst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404040"/>
    <a:srgbClr val="9C341C"/>
    <a:srgbClr val="D24726"/>
    <a:srgbClr val="DD462F"/>
    <a:srgbClr val="FF9B45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28/07/2024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28/07/2024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35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12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19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Editar el estilo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28/07/2024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Editar el estilo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28/07/2024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 smtClean="0">
                <a:solidFill>
                  <a:schemeClr val="bg1"/>
                </a:solidFill>
              </a:rPr>
              <a:t>Presentación de propuesta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Limpieza de datos y migración a nueva base 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55620" y="5470347"/>
            <a:ext cx="3224011" cy="33855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“Nombre empresa”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Objetivos (Pre-Etapa y Etapa 1)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upo 17" descr="Círculo pequeño con el número 1 en su interior para indicar que se encuentra en el paso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ipse 18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Cuadro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Marcador de contenido 17"/>
          <p:cNvSpPr txBox="1">
            <a:spLocks/>
          </p:cNvSpPr>
          <p:nvPr/>
        </p:nvSpPr>
        <p:spPr>
          <a:xfrm>
            <a:off x="1056513" y="191376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Aprovechar el servicio de </a:t>
            </a:r>
            <a:r>
              <a:rPr lang="es-ES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Contagram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tanto en la </a:t>
            </a: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carga de datos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como en el </a:t>
            </a: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almacenamiento.</a:t>
            </a:r>
            <a:endParaRPr lang="es-E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ño con el número 2 en su interior para indicar que se encuentra en el paso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Marcador de contenido 17"/>
          <p:cNvSpPr txBox="1">
            <a:spLocks/>
          </p:cNvSpPr>
          <p:nvPr/>
        </p:nvSpPr>
        <p:spPr>
          <a:xfrm>
            <a:off x="1056513" y="2799509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Trabajar a partir de </a:t>
            </a: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modelos de tablas 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similares a los que se enviaron por mail.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o 21" descr="Círculo pequeño con el número 3 en su interior para indicar que se encuentra en el paso 3"/>
          <p:cNvGrpSpPr/>
          <p:nvPr/>
        </p:nvGrpSpPr>
        <p:grpSpPr bwMode="blackWhite">
          <a:xfrm>
            <a:off x="531552" y="3680397"/>
            <a:ext cx="558179" cy="409838"/>
            <a:chOff x="6953426" y="711274"/>
            <a:chExt cx="558179" cy="409838"/>
          </a:xfrm>
        </p:grpSpPr>
        <p:sp>
          <p:nvSpPr>
            <p:cNvPr id="24" name="Elipse 2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0" name="Cuadro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Marcador de contenido 17"/>
          <p:cNvSpPr txBox="1">
            <a:spLocks/>
          </p:cNvSpPr>
          <p:nvPr/>
        </p:nvSpPr>
        <p:spPr>
          <a:xfrm>
            <a:off x="1056513" y="363875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Obtener una </a:t>
            </a: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nueva base de datos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que pueda ser almacenada al menor costo posible, y accesible para la empresa.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o 36" descr="Círculo pequeño con el número 4 en su interior para indicar que se encuentra en el paso 4"/>
          <p:cNvGrpSpPr/>
          <p:nvPr/>
        </p:nvGrpSpPr>
        <p:grpSpPr bwMode="blackWhite">
          <a:xfrm>
            <a:off x="539829" y="4496864"/>
            <a:ext cx="558179" cy="409838"/>
            <a:chOff x="6953426" y="711274"/>
            <a:chExt cx="558179" cy="409838"/>
          </a:xfrm>
        </p:grpSpPr>
        <p:sp>
          <p:nvSpPr>
            <p:cNvPr id="38" name="Elipse 37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9" name="Cuadro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Marcador de contenido 17"/>
          <p:cNvSpPr txBox="1">
            <a:spLocks/>
          </p:cNvSpPr>
          <p:nvPr/>
        </p:nvSpPr>
        <p:spPr>
          <a:xfrm>
            <a:off x="1056513" y="4422798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Construir nuevos reportes almacenados en la nueva base, siguiendo los puntos indicados en la Etapa 1 (Muestra de Datos)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80068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Pre-Etapa: Gestión de las Bases de Datos / Etapa 1: Muestra de Datos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4294967295"/>
          </p:nvPr>
        </p:nvSpPr>
        <p:spPr>
          <a:xfrm>
            <a:off x="541609" y="1431009"/>
            <a:ext cx="11196121" cy="49873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000" dirty="0"/>
              <a:t/>
            </a:r>
            <a:br>
              <a:rPr lang="en-US" sz="1000" dirty="0"/>
            </a:br>
            <a:r>
              <a:rPr lang="es-MX" sz="1400" u="sng" dirty="0" smtClean="0"/>
              <a:t>Notas </a:t>
            </a:r>
            <a:r>
              <a:rPr lang="es-MX" sz="1400" u="sng" dirty="0"/>
              <a:t>de limpieza de </a:t>
            </a:r>
            <a:r>
              <a:rPr lang="es-MX" sz="1400" u="sng" dirty="0" smtClean="0"/>
              <a:t>datos.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000" dirty="0" smtClean="0"/>
              <a:t>	</a:t>
            </a:r>
            <a:r>
              <a:rPr lang="es-MX" dirty="0" smtClean="0"/>
              <a:t>Trabajo </a:t>
            </a:r>
            <a:r>
              <a:rPr lang="es-MX" dirty="0"/>
              <a:t>en conjunto con algún miembro de la </a:t>
            </a:r>
            <a:r>
              <a:rPr lang="es-MX" dirty="0" smtClean="0"/>
              <a:t>empresa (Primeras notas </a:t>
            </a:r>
            <a:r>
              <a:rPr lang="es-MX" dirty="0" err="1" smtClean="0"/>
              <a:t>txt</a:t>
            </a:r>
            <a:r>
              <a:rPr lang="es-MX" dirty="0" smtClean="0"/>
              <a:t>).</a:t>
            </a:r>
            <a:br>
              <a:rPr lang="es-MX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s-MX" sz="1400" u="sng" dirty="0" smtClean="0"/>
              <a:t>Normalización.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	</a:t>
            </a:r>
            <a:r>
              <a:rPr lang="en-US" dirty="0" smtClean="0"/>
              <a:t>Excel</a:t>
            </a:r>
            <a:r>
              <a:rPr lang="en-US" dirty="0"/>
              <a:t>| Power </a:t>
            </a:r>
            <a:r>
              <a:rPr lang="en-US" dirty="0" smtClean="0"/>
              <a:t>Query (</a:t>
            </a:r>
            <a:r>
              <a:rPr lang="en-US" dirty="0" err="1" smtClean="0"/>
              <a:t>Lenguaje</a:t>
            </a:r>
            <a:r>
              <a:rPr lang="en-US" dirty="0" smtClean="0"/>
              <a:t> M) </a:t>
            </a:r>
            <a:r>
              <a:rPr lang="en-US" dirty="0"/>
              <a:t>| Microsoft SQL </a:t>
            </a:r>
            <a:r>
              <a:rPr lang="en-US" dirty="0" smtClean="0"/>
              <a:t>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s-MX" dirty="0" smtClean="0"/>
              <a:t>Creación </a:t>
            </a:r>
            <a:r>
              <a:rPr lang="es-MX" dirty="0"/>
              <a:t>de un diccionario de datos. (Análisis de Tipos de datos, categorías y variables por tabla, etc)</a:t>
            </a:r>
            <a:endParaRPr lang="en-US" dirty="0"/>
          </a:p>
          <a:p>
            <a:r>
              <a:rPr lang="es-MX" sz="1400" u="sng" dirty="0" smtClean="0"/>
              <a:t>Nueva </a:t>
            </a:r>
            <a:r>
              <a:rPr lang="es-MX" sz="1400" u="sng" dirty="0"/>
              <a:t>Base </a:t>
            </a:r>
            <a:r>
              <a:rPr lang="es-MX" sz="1400" u="sng" dirty="0" smtClean="0"/>
              <a:t>de Datos.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000" dirty="0" smtClean="0"/>
              <a:t>	</a:t>
            </a:r>
            <a:r>
              <a:rPr lang="en-US" dirty="0" smtClean="0"/>
              <a:t>Microsoft </a:t>
            </a:r>
            <a:r>
              <a:rPr lang="en-US" dirty="0"/>
              <a:t>SQL Server </a:t>
            </a:r>
            <a:r>
              <a:rPr lang="en-US" dirty="0" smtClean="0"/>
              <a:t>| </a:t>
            </a:r>
            <a:r>
              <a:rPr lang="en-US" dirty="0"/>
              <a:t>Power BI Report </a:t>
            </a:r>
            <a:r>
              <a:rPr lang="en-US" dirty="0" smtClean="0"/>
              <a:t>Server (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informes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s-MX" sz="1300" i="1" dirty="0"/>
              <a:t>Requiere carga periódica de la base de </a:t>
            </a:r>
            <a:r>
              <a:rPr lang="es-MX" sz="1300" i="1" dirty="0" smtClean="0"/>
              <a:t>datos.</a:t>
            </a:r>
            <a:r>
              <a:rPr lang="en-US" sz="1300" i="1" dirty="0" smtClean="0"/>
              <a:t> </a:t>
            </a:r>
            <a:r>
              <a:rPr lang="es-MX" sz="1300" i="1" dirty="0" smtClean="0"/>
              <a:t>La eficiencia de la limpieza y normalización determinará </a:t>
            </a:r>
            <a:r>
              <a:rPr lang="es-MX" sz="1300" i="1" dirty="0"/>
              <a:t>la frecuencia de actualización de la base. Si los datos acumulados en Contagram en un mes se limpian rápido y están normalizados, se puede hacer cada dos o tres meses de manera acumulada (Para </a:t>
            </a:r>
            <a:r>
              <a:rPr lang="es-MX" sz="1300" i="1" dirty="0" smtClean="0"/>
              <a:t>no </a:t>
            </a:r>
            <a:r>
              <a:rPr lang="es-MX" sz="1300" i="1" dirty="0"/>
              <a:t>tener que estar cargando todos los meses la base</a:t>
            </a:r>
            <a:r>
              <a:rPr lang="es-MX" sz="1300" i="1" dirty="0" smtClean="0"/>
              <a:t>).</a:t>
            </a:r>
            <a:r>
              <a:rPr lang="en-US" sz="1300" i="1" dirty="0"/>
              <a:t> </a:t>
            </a:r>
            <a:endParaRPr lang="en-US" sz="1300" i="1" dirty="0" smtClean="0"/>
          </a:p>
          <a:p>
            <a:r>
              <a:rPr lang="es-MX" b="1" u="sng" dirty="0"/>
              <a:t>Todas las operaciones de limpieza, procesamiento, y análisis serán redactadas en código y entregadas en cada informe.</a:t>
            </a:r>
            <a:endParaRPr lang="en-US" dirty="0"/>
          </a:p>
          <a:p>
            <a:endParaRPr lang="es-ES" sz="1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60" y="1907931"/>
            <a:ext cx="3187786" cy="38845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9" y="1907932"/>
            <a:ext cx="3156815" cy="3908438"/>
          </a:xfrm>
          <a:prstGeom prst="rect">
            <a:avLst/>
          </a:prstGeom>
          <a:effectLst>
            <a:glow rad="127000">
              <a:schemeClr val="accent1"/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Modalidad de trabajo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4294967295"/>
          </p:nvPr>
        </p:nvSpPr>
        <p:spPr>
          <a:xfrm>
            <a:off x="541611" y="1431011"/>
            <a:ext cx="5560251" cy="47692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s-E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nueva base se almacenará en una cuenta de Microsoft Power BI</a:t>
            </a:r>
            <a:r>
              <a:rPr lang="es-E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E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ES" sz="13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Marcador de contenido 17"/>
          <p:cNvSpPr txBox="1">
            <a:spLocks/>
          </p:cNvSpPr>
          <p:nvPr/>
        </p:nvSpPr>
        <p:spPr>
          <a:xfrm>
            <a:off x="1050304" y="4547922"/>
            <a:ext cx="2811048" cy="12445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Elaboración del </a:t>
            </a:r>
            <a:r>
              <a:rPr lang="es-ES" sz="13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diccionario de datos</a:t>
            </a:r>
            <a:r>
              <a:rPr lang="es-E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corrección de las cargas de datos. (TRABAJO CONJUNTO)</a:t>
            </a:r>
            <a:endParaRPr lang="es-ES" sz="13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upo 35" descr="Círculo pequeño con el número 2 en su interior para indicar que se encuentra en el paso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Elipse 36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8" name="Cuadro de texto 37" descr="Número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Marcador de contenido 17"/>
          <p:cNvSpPr txBox="1">
            <a:spLocks/>
          </p:cNvSpPr>
          <p:nvPr/>
        </p:nvSpPr>
        <p:spPr>
          <a:xfrm>
            <a:off x="4747856" y="4571825"/>
            <a:ext cx="2808168" cy="1220644"/>
          </a:xfrm>
          <a:prstGeom prst="rect">
            <a:avLst/>
          </a:prstGeom>
          <a:solidFill>
            <a:srgbClr val="F5F5F5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sz="13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Exportación de las tablas corregidas </a:t>
            </a:r>
            <a:r>
              <a:rPr lang="es-E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formato Excel (tal como salen de </a:t>
            </a:r>
            <a:r>
              <a:rPr lang="es-E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Contagram</a:t>
            </a:r>
            <a:r>
              <a:rPr lang="es-E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Puede ser vía mail o Drive. (EMPRESA)</a:t>
            </a:r>
            <a:endParaRPr lang="es-ES" sz="13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upo 38" descr="Círculo pequeño con el número 3 en su interior para indicar que se encuentra en el paso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Elipse 39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1" name="Cuadro de texto 40" descr="Número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Marcador de contenido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 de procesamiento y modelado de la nueva </a:t>
            </a:r>
            <a:r>
              <a:rPr lang="es-ES" sz="13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Datos actualizada</a:t>
            </a:r>
            <a:r>
              <a:rPr lang="es-E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almacenada en Power BI </a:t>
            </a:r>
            <a:r>
              <a:rPr lang="es-E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  <a:endParaRPr lang="es-ES" sz="13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upo 32" descr="Círculo pequeño con el número 1 en su interior para indicar que se encuentra en el paso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pic>
        <p:nvPicPr>
          <p:cNvPr id="22" name="Imagen 21"/>
          <p:cNvPicPr/>
          <p:nvPr/>
        </p:nvPicPr>
        <p:blipFill>
          <a:blip r:embed="rId5"/>
          <a:stretch>
            <a:fillRect/>
          </a:stretch>
        </p:blipFill>
        <p:spPr>
          <a:xfrm>
            <a:off x="6981825" y="2019300"/>
            <a:ext cx="4937256" cy="21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</Template>
  <TotalTime>0</TotalTime>
  <Words>371</Words>
  <Application>Microsoft Office PowerPoint</Application>
  <PresentationFormat>Panorámica</PresentationFormat>
  <Paragraphs>29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WelcomeDoc</vt:lpstr>
      <vt:lpstr>Presentación de propuesta</vt:lpstr>
      <vt:lpstr>Objetivos (Pre-Etapa y Etapa 1)</vt:lpstr>
      <vt:lpstr>Pre-Etapa: Gestión de las Bases de Datos / Etapa 1: Muestra de Datos</vt:lpstr>
      <vt:lpstr>Modalidad de trabajo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2024-03-19T14:09:49Z</dcterms:created>
  <dcterms:modified xsi:type="dcterms:W3CDTF">2024-07-28T11:34:14Z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