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797675" cy="9928225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98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452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799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7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044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76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4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871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40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12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65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5AE-28F8-4460-B9C7-85D77893EB64}" type="datetimeFigureOut">
              <a:rPr lang="es-ES_tradnl" smtClean="0"/>
              <a:t>15/03/2022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1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n 133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7214" y="3770463"/>
            <a:ext cx="365724" cy="409610"/>
          </a:xfrm>
          <a:prstGeom prst="rect">
            <a:avLst/>
          </a:prstGeom>
        </p:spPr>
      </p:pic>
      <p:pic>
        <p:nvPicPr>
          <p:cNvPr id="57" name="Imagen 56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722055"/>
            <a:ext cx="365724" cy="409610"/>
          </a:xfrm>
          <a:prstGeom prst="rect">
            <a:avLst/>
          </a:prstGeom>
        </p:spPr>
      </p:pic>
      <p:pic>
        <p:nvPicPr>
          <p:cNvPr id="117" name="Imagen 116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57" y="1701106"/>
            <a:ext cx="365724" cy="409610"/>
          </a:xfrm>
          <a:prstGeom prst="rect">
            <a:avLst/>
          </a:prstGeom>
        </p:spPr>
      </p:pic>
      <p:pic>
        <p:nvPicPr>
          <p:cNvPr id="119" name="Imagen 118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05" y="1526560"/>
            <a:ext cx="365724" cy="409610"/>
          </a:xfrm>
          <a:prstGeom prst="rect">
            <a:avLst/>
          </a:prstGeom>
        </p:spPr>
      </p:pic>
      <p:sp>
        <p:nvSpPr>
          <p:cNvPr id="206" name="Nube 205"/>
          <p:cNvSpPr/>
          <p:nvPr/>
        </p:nvSpPr>
        <p:spPr>
          <a:xfrm>
            <a:off x="7497331" y="591343"/>
            <a:ext cx="2335645" cy="1561821"/>
          </a:xfrm>
          <a:prstGeom prst="cloud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6" name="Conector angular 65"/>
          <p:cNvCxnSpPr>
            <a:stCxn id="69" idx="2"/>
            <a:endCxn id="71" idx="1"/>
          </p:cNvCxnSpPr>
          <p:nvPr/>
        </p:nvCxnSpPr>
        <p:spPr>
          <a:xfrm rot="5400000">
            <a:off x="1689900" y="3732779"/>
            <a:ext cx="377742" cy="30639"/>
          </a:xfrm>
          <a:prstGeom prst="bentConnector4">
            <a:avLst>
              <a:gd name="adj1" fmla="val 25943"/>
              <a:gd name="adj2" fmla="val 846108"/>
            </a:avLst>
          </a:prstGeom>
          <a:ln w="381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 descr="Free photo: Water Pump, Industrial, Industry - Free Ima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51" y="3755226"/>
            <a:ext cx="545230" cy="363486"/>
          </a:xfrm>
          <a:prstGeom prst="rect">
            <a:avLst/>
          </a:prstGeom>
        </p:spPr>
      </p:pic>
      <p:grpSp>
        <p:nvGrpSpPr>
          <p:cNvPr id="108" name="Grupo 107"/>
          <p:cNvGrpSpPr/>
          <p:nvPr/>
        </p:nvGrpSpPr>
        <p:grpSpPr>
          <a:xfrm>
            <a:off x="3591355" y="2432540"/>
            <a:ext cx="1539611" cy="1044086"/>
            <a:chOff x="3873100" y="2554981"/>
            <a:chExt cx="1539611" cy="1044086"/>
          </a:xfrm>
        </p:grpSpPr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100" y="2928449"/>
              <a:ext cx="524301" cy="670618"/>
            </a:xfrm>
            <a:prstGeom prst="rect">
              <a:avLst/>
            </a:prstGeom>
          </p:spPr>
        </p:pic>
        <p:sp>
          <p:nvSpPr>
            <p:cNvPr id="73" name="CuadroTexto 72"/>
            <p:cNvSpPr txBox="1"/>
            <p:nvPr/>
          </p:nvSpPr>
          <p:spPr>
            <a:xfrm>
              <a:off x="4252842" y="2554981"/>
              <a:ext cx="1159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resultados</a:t>
              </a:r>
              <a:endParaRPr lang="en-US" dirty="0" smtClean="0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6558238" y="2499114"/>
            <a:ext cx="3919261" cy="1780409"/>
            <a:chOff x="5821852" y="1530398"/>
            <a:chExt cx="3919261" cy="1780409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729" y="2101393"/>
              <a:ext cx="1511939" cy="1048603"/>
            </a:xfrm>
            <a:prstGeom prst="rect">
              <a:avLst/>
            </a:prstGeom>
          </p:spPr>
        </p:pic>
        <p:sp>
          <p:nvSpPr>
            <p:cNvPr id="74" name="CuadroTexto 73"/>
            <p:cNvSpPr txBox="1"/>
            <p:nvPr/>
          </p:nvSpPr>
          <p:spPr>
            <a:xfrm>
              <a:off x="5821852" y="2179661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inversiones</a:t>
              </a:r>
              <a:endParaRPr lang="es-ES_trad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8402452" y="1530398"/>
              <a:ext cx="1338661" cy="1780409"/>
              <a:chOff x="8705146" y="1687186"/>
              <a:chExt cx="1338661" cy="1780409"/>
            </a:xfrm>
          </p:grpSpPr>
          <p:cxnSp>
            <p:nvCxnSpPr>
              <p:cNvPr id="77" name="Conector recto 76"/>
              <p:cNvCxnSpPr/>
              <p:nvPr/>
            </p:nvCxnSpPr>
            <p:spPr>
              <a:xfrm>
                <a:off x="87051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uadroTexto 87"/>
              <p:cNvSpPr txBox="1"/>
              <p:nvPr/>
            </p:nvSpPr>
            <p:spPr>
              <a:xfrm>
                <a:off x="8919718" y="2143588"/>
                <a:ext cx="11240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g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astos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de</a:t>
                </a:r>
              </a:p>
              <a:p>
                <a:pPr algn="ctr"/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operación</a:t>
                </a:r>
                <a:endParaRPr lang="es-ES_tradnl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1" name="Conector recto 90"/>
              <p:cNvCxnSpPr/>
              <p:nvPr/>
            </p:nvCxnSpPr>
            <p:spPr>
              <a:xfrm>
                <a:off x="88575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upo 106"/>
          <p:cNvGrpSpPr/>
          <p:nvPr/>
        </p:nvGrpSpPr>
        <p:grpSpPr>
          <a:xfrm>
            <a:off x="577794" y="2234033"/>
            <a:ext cx="1959785" cy="1350901"/>
            <a:chOff x="1074784" y="2248165"/>
            <a:chExt cx="1959785" cy="1350901"/>
          </a:xfrm>
        </p:grpSpPr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929" y="2902741"/>
              <a:ext cx="524301" cy="670618"/>
            </a:xfrm>
            <a:prstGeom prst="rect">
              <a:avLst/>
            </a:prstGeom>
          </p:spPr>
        </p:pic>
        <p:sp>
          <p:nvSpPr>
            <p:cNvPr id="75" name="CuadroTexto 74"/>
            <p:cNvSpPr txBox="1"/>
            <p:nvPr/>
          </p:nvSpPr>
          <p:spPr>
            <a:xfrm>
              <a:off x="1074784" y="2952735"/>
              <a:ext cx="1225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capitales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err="1" smtClean="0"/>
                <a:t>externos</a:t>
              </a:r>
              <a:endParaRPr lang="es-ES_tradnl" dirty="0"/>
            </a:p>
          </p:txBody>
        </p:sp>
        <p:sp>
          <p:nvSpPr>
            <p:cNvPr id="102" name="Nube 101"/>
            <p:cNvSpPr/>
            <p:nvPr/>
          </p:nvSpPr>
          <p:spPr>
            <a:xfrm>
              <a:off x="1499536" y="2248165"/>
              <a:ext cx="1535033" cy="4009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Inversores</a:t>
              </a:r>
              <a:r>
                <a:rPr lang="en-US" sz="1200" dirty="0" smtClean="0"/>
                <a:t> y </a:t>
              </a:r>
              <a:r>
                <a:rPr lang="en-US" sz="1200" dirty="0" err="1" smtClean="0"/>
                <a:t>prestamistas</a:t>
              </a:r>
              <a:endParaRPr lang="es-ES_tradnl" sz="1200" dirty="0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8896785" y="5100088"/>
            <a:ext cx="1482863" cy="1348652"/>
            <a:chOff x="8001768" y="4459579"/>
            <a:chExt cx="1482863" cy="1348652"/>
          </a:xfrm>
        </p:grpSpPr>
        <p:pic>
          <p:nvPicPr>
            <p:cNvPr id="5" name="Imagen 4" descr="Free photo: Water Pump, Industrial, Industry - Free Image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768" y="4459579"/>
              <a:ext cx="1482863" cy="988575"/>
            </a:xfrm>
            <a:prstGeom prst="rect">
              <a:avLst/>
            </a:prstGeom>
          </p:spPr>
        </p:pic>
        <p:sp>
          <p:nvSpPr>
            <p:cNvPr id="104" name="CuadroTexto 103"/>
            <p:cNvSpPr txBox="1"/>
            <p:nvPr/>
          </p:nvSpPr>
          <p:spPr>
            <a:xfrm>
              <a:off x="8307024" y="5438899"/>
              <a:ext cx="796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ventas</a:t>
              </a:r>
              <a:endParaRPr lang="es-ES_tradnl" dirty="0"/>
            </a:p>
          </p:txBody>
        </p:sp>
      </p:grpSp>
      <p:sp>
        <p:nvSpPr>
          <p:cNvPr id="103" name="Nube 102"/>
          <p:cNvSpPr/>
          <p:nvPr/>
        </p:nvSpPr>
        <p:spPr>
          <a:xfrm>
            <a:off x="10275325" y="5440443"/>
            <a:ext cx="1808804" cy="1211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mercado</a:t>
            </a:r>
            <a:endParaRPr lang="es-ES_tradnl" dirty="0"/>
          </a:p>
        </p:txBody>
      </p:sp>
      <p:cxnSp>
        <p:nvCxnSpPr>
          <p:cNvPr id="113" name="Conector recto 112"/>
          <p:cNvCxnSpPr>
            <a:endCxn id="5" idx="3"/>
          </p:cNvCxnSpPr>
          <p:nvPr/>
        </p:nvCxnSpPr>
        <p:spPr>
          <a:xfrm flipH="1">
            <a:off x="10379648" y="3744658"/>
            <a:ext cx="1211049" cy="1849718"/>
          </a:xfrm>
          <a:prstGeom prst="line">
            <a:avLst/>
          </a:prstGeom>
          <a:ln w="152400"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11547742" y="1329466"/>
            <a:ext cx="4437" cy="2452825"/>
          </a:xfrm>
          <a:prstGeom prst="line">
            <a:avLst/>
          </a:prstGeom>
          <a:ln w="152400"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H="1">
            <a:off x="8896785" y="4257114"/>
            <a:ext cx="329249" cy="621556"/>
          </a:xfrm>
          <a:prstGeom prst="line">
            <a:avLst/>
          </a:prstGeom>
          <a:ln w="127000"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 flipV="1">
            <a:off x="8853830" y="1243134"/>
            <a:ext cx="2698350" cy="98846"/>
          </a:xfrm>
          <a:prstGeom prst="line">
            <a:avLst/>
          </a:prstGeom>
          <a:ln w="1524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8465638" y="3782291"/>
            <a:ext cx="358277" cy="1096379"/>
          </a:xfrm>
          <a:prstGeom prst="line">
            <a:avLst/>
          </a:prstGeom>
          <a:ln w="127000"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endCxn id="5" idx="1"/>
          </p:cNvCxnSpPr>
          <p:nvPr/>
        </p:nvCxnSpPr>
        <p:spPr>
          <a:xfrm>
            <a:off x="8862625" y="4789096"/>
            <a:ext cx="34160" cy="80528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7434563" y="3995260"/>
            <a:ext cx="1374465" cy="986870"/>
          </a:xfrm>
          <a:prstGeom prst="line">
            <a:avLst/>
          </a:prstGeom>
          <a:ln w="63500"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9202041" y="2525761"/>
            <a:ext cx="16326" cy="178553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 flipH="1">
            <a:off x="3843880" y="2184324"/>
            <a:ext cx="66069" cy="746517"/>
          </a:xfrm>
          <a:prstGeom prst="line">
            <a:avLst/>
          </a:prstGeom>
          <a:ln w="762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H="1">
            <a:off x="8426614" y="1963024"/>
            <a:ext cx="63045" cy="1441497"/>
          </a:xfrm>
          <a:prstGeom prst="line">
            <a:avLst/>
          </a:prstGeom>
          <a:ln w="1270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H="1">
            <a:off x="7554627" y="2009813"/>
            <a:ext cx="333503" cy="1131504"/>
          </a:xfrm>
          <a:prstGeom prst="line">
            <a:avLst/>
          </a:prstGeom>
          <a:ln w="762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1853871" y="2676489"/>
            <a:ext cx="33771" cy="386284"/>
          </a:xfrm>
          <a:prstGeom prst="line">
            <a:avLst/>
          </a:prstGeom>
          <a:ln w="635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>
            <a:off x="4550493" y="4051883"/>
            <a:ext cx="80230" cy="306421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 flipH="1">
            <a:off x="532549" y="4349419"/>
            <a:ext cx="4018483" cy="17771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 flipH="1" flipV="1">
            <a:off x="521279" y="2525761"/>
            <a:ext cx="22541" cy="1860407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>
            <a:endCxn id="102" idx="2"/>
          </p:cNvCxnSpPr>
          <p:nvPr/>
        </p:nvCxnSpPr>
        <p:spPr>
          <a:xfrm flipV="1">
            <a:off x="513800" y="2434483"/>
            <a:ext cx="493507" cy="91278"/>
          </a:xfrm>
          <a:prstGeom prst="line">
            <a:avLst/>
          </a:prstGeom>
          <a:ln w="508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71" idx="3"/>
          </p:cNvCxnSpPr>
          <p:nvPr/>
        </p:nvCxnSpPr>
        <p:spPr>
          <a:xfrm flipV="1">
            <a:off x="2408681" y="925801"/>
            <a:ext cx="1108745" cy="3011168"/>
          </a:xfrm>
          <a:prstGeom prst="line">
            <a:avLst/>
          </a:prstGeom>
          <a:ln w="381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9102055" y="1795244"/>
            <a:ext cx="90381" cy="712903"/>
          </a:xfrm>
          <a:prstGeom prst="line">
            <a:avLst/>
          </a:prstGeom>
          <a:ln w="1270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 flipV="1">
            <a:off x="6064993" y="1157314"/>
            <a:ext cx="1994091" cy="65821"/>
          </a:xfrm>
          <a:prstGeom prst="line">
            <a:avLst/>
          </a:prstGeom>
          <a:ln w="508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517426" y="898554"/>
            <a:ext cx="4716149" cy="27247"/>
          </a:xfrm>
          <a:prstGeom prst="line">
            <a:avLst/>
          </a:prstGeom>
          <a:ln w="381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/>
          <p:cNvCxnSpPr/>
          <p:nvPr/>
        </p:nvCxnSpPr>
        <p:spPr>
          <a:xfrm flipH="1">
            <a:off x="3909949" y="1481676"/>
            <a:ext cx="3952419" cy="691242"/>
          </a:xfrm>
          <a:prstGeom prst="line">
            <a:avLst/>
          </a:prstGeom>
          <a:ln w="762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10062136" y="1371398"/>
            <a:ext cx="141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ransferencia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efectiva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throughput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2963053" y="848299"/>
            <a:ext cx="49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①</a:t>
            </a:r>
            <a:endParaRPr lang="es-ES_tradnl" dirty="0"/>
          </a:p>
        </p:txBody>
      </p:sp>
      <p:sp>
        <p:nvSpPr>
          <p:cNvPr id="234" name="CuadroTexto 233"/>
          <p:cNvSpPr txBox="1"/>
          <p:nvPr/>
        </p:nvSpPr>
        <p:spPr>
          <a:xfrm>
            <a:off x="5488034" y="1120799"/>
            <a:ext cx="4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②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8162178" y="123253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③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8922982" y="479746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uadroTexto 236"/>
              <p:cNvSpPr txBox="1"/>
              <p:nvPr/>
            </p:nvSpPr>
            <p:spPr>
              <a:xfrm>
                <a:off x="1157408" y="5071760"/>
                <a:ext cx="235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Resultado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neto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5−4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37" name="CuadroTexto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08" y="5071760"/>
                <a:ext cx="2352824" cy="369332"/>
              </a:xfrm>
              <a:prstGeom prst="rect">
                <a:avLst/>
              </a:prstGeom>
              <a:blipFill>
                <a:blip r:embed="rId6"/>
                <a:stretch>
                  <a:fillRect l="-2332" t="-9836" b="-2459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uadroTexto 237"/>
              <p:cNvSpPr txBox="1"/>
              <p:nvPr/>
            </p:nvSpPr>
            <p:spPr>
              <a:xfrm>
                <a:off x="1157408" y="5469712"/>
                <a:ext cx="3066659" cy="48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Retorno de la inversion 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s-ES_tradnl" dirty="0"/>
              </a:p>
            </p:txBody>
          </p:sp>
        </mc:Choice>
        <mc:Fallback xmlns="">
          <p:sp>
            <p:nvSpPr>
              <p:cNvPr id="238" name="CuadroTexto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08" y="5469712"/>
                <a:ext cx="3066659" cy="485454"/>
              </a:xfrm>
              <a:prstGeom prst="rect">
                <a:avLst/>
              </a:prstGeom>
              <a:blipFill>
                <a:blip r:embed="rId7"/>
                <a:stretch>
                  <a:fillRect l="-1789" b="-7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CuadroTexto 238"/>
          <p:cNvSpPr txBox="1"/>
          <p:nvPr/>
        </p:nvSpPr>
        <p:spPr>
          <a:xfrm>
            <a:off x="10383838" y="4512740"/>
            <a:ext cx="4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⑤</a:t>
            </a:r>
            <a:endParaRPr lang="es-ES_tradnl" dirty="0"/>
          </a:p>
        </p:txBody>
      </p:sp>
      <p:sp>
        <p:nvSpPr>
          <p:cNvPr id="240" name="CuadroTexto 239"/>
          <p:cNvSpPr txBox="1"/>
          <p:nvPr/>
        </p:nvSpPr>
        <p:spPr>
          <a:xfrm>
            <a:off x="1157408" y="5983785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Flujo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financiero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:  </a:t>
            </a:r>
            <a:r>
              <a:rPr lang="en-US" dirty="0"/>
              <a:t>3</a:t>
            </a:r>
            <a:endParaRPr lang="es-ES_tradnl" dirty="0"/>
          </a:p>
        </p:txBody>
      </p:sp>
      <p:sp>
        <p:nvSpPr>
          <p:cNvPr id="241" name="CuadroTexto 240"/>
          <p:cNvSpPr txBox="1"/>
          <p:nvPr/>
        </p:nvSpPr>
        <p:spPr>
          <a:xfrm>
            <a:off x="3807290" y="1721445"/>
            <a:ext cx="4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⑥</a:t>
            </a:r>
            <a:endParaRPr lang="es-ES_tradnl" dirty="0"/>
          </a:p>
        </p:txBody>
      </p:sp>
      <p:pic>
        <p:nvPicPr>
          <p:cNvPr id="127" name="Imagen 126" descr="Free photo: Water Pump, Industrial, Industry - Free Ima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22" y="3362134"/>
            <a:ext cx="545230" cy="363486"/>
          </a:xfrm>
          <a:prstGeom prst="rect">
            <a:avLst/>
          </a:prstGeom>
        </p:spPr>
      </p:pic>
      <p:cxnSp>
        <p:nvCxnSpPr>
          <p:cNvPr id="60" name="Conector angular 59"/>
          <p:cNvCxnSpPr>
            <a:stCxn id="58" idx="2"/>
          </p:cNvCxnSpPr>
          <p:nvPr/>
        </p:nvCxnSpPr>
        <p:spPr>
          <a:xfrm rot="16200000" flipH="1">
            <a:off x="3936060" y="3394072"/>
            <a:ext cx="278600" cy="443708"/>
          </a:xfrm>
          <a:prstGeom prst="bentConnector2">
            <a:avLst/>
          </a:prstGeom>
          <a:ln w="635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>
            <a:stCxn id="127" idx="3"/>
          </p:cNvCxnSpPr>
          <p:nvPr/>
        </p:nvCxnSpPr>
        <p:spPr>
          <a:xfrm flipV="1">
            <a:off x="4767652" y="1223138"/>
            <a:ext cx="1296162" cy="2320739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22026" y="150627"/>
            <a:ext cx="597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</a:t>
            </a:r>
            <a:r>
              <a:rPr lang="en-US" u="sng" dirty="0" err="1" smtClean="0"/>
              <a:t>isión</a:t>
            </a:r>
            <a:r>
              <a:rPr lang="en-US" u="sng" dirty="0" smtClean="0"/>
              <a:t> </a:t>
            </a:r>
            <a:r>
              <a:rPr lang="en-US" u="sng" dirty="0" err="1" smtClean="0"/>
              <a:t>dinámica</a:t>
            </a:r>
            <a:r>
              <a:rPr lang="en-US" u="sng" dirty="0" smtClean="0"/>
              <a:t>: lo que el </a:t>
            </a:r>
            <a:r>
              <a:rPr lang="en-US" u="sng" dirty="0" err="1" smtClean="0"/>
              <a:t>dinero</a:t>
            </a:r>
            <a:r>
              <a:rPr lang="en-US" u="sng" dirty="0" smtClean="0"/>
              <a:t> </a:t>
            </a:r>
            <a:r>
              <a:rPr lang="en-US" i="1" u="sng" dirty="0" err="1" smtClean="0"/>
              <a:t>está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haciendo</a:t>
            </a:r>
            <a:r>
              <a:rPr lang="en-US" u="sng" dirty="0" smtClean="0"/>
              <a:t> </a:t>
            </a:r>
            <a:r>
              <a:rPr lang="en-US" u="sng" dirty="0" err="1" smtClean="0"/>
              <a:t>en</a:t>
            </a:r>
            <a:r>
              <a:rPr lang="en-US" u="sng" dirty="0" smtClean="0"/>
              <a:t> la </a:t>
            </a:r>
            <a:r>
              <a:rPr lang="en-US" u="sng" dirty="0" err="1" smtClean="0"/>
              <a:t>empresa</a:t>
            </a:r>
            <a:endParaRPr lang="es-ES_tradnl" u="sng" dirty="0"/>
          </a:p>
        </p:txBody>
      </p:sp>
      <p:sp>
        <p:nvSpPr>
          <p:cNvPr id="62" name="CuadroTexto 61"/>
          <p:cNvSpPr txBox="1"/>
          <p:nvPr/>
        </p:nvSpPr>
        <p:spPr>
          <a:xfrm>
            <a:off x="7948954" y="3262051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inventarios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ube 205"/>
          <p:cNvSpPr/>
          <p:nvPr/>
        </p:nvSpPr>
        <p:spPr>
          <a:xfrm>
            <a:off x="7497331" y="591343"/>
            <a:ext cx="2335645" cy="1561821"/>
          </a:xfrm>
          <a:prstGeom prst="cloud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08" name="Grupo 107"/>
          <p:cNvGrpSpPr/>
          <p:nvPr/>
        </p:nvGrpSpPr>
        <p:grpSpPr>
          <a:xfrm>
            <a:off x="3591355" y="2806008"/>
            <a:ext cx="1680282" cy="670618"/>
            <a:chOff x="3873100" y="2928449"/>
            <a:chExt cx="1680282" cy="670618"/>
          </a:xfrm>
        </p:grpSpPr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100" y="2928449"/>
              <a:ext cx="524301" cy="670618"/>
            </a:xfrm>
            <a:prstGeom prst="rect">
              <a:avLst/>
            </a:prstGeom>
          </p:spPr>
        </p:pic>
        <p:sp>
          <p:nvSpPr>
            <p:cNvPr id="73" name="CuadroTexto 72"/>
            <p:cNvSpPr txBox="1"/>
            <p:nvPr/>
          </p:nvSpPr>
          <p:spPr>
            <a:xfrm>
              <a:off x="4393513" y="2964334"/>
              <a:ext cx="1159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resultados</a:t>
              </a:r>
              <a:endParaRPr lang="en-US" dirty="0" smtClean="0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7303115" y="2499114"/>
            <a:ext cx="1988123" cy="1780409"/>
            <a:chOff x="6566729" y="1530398"/>
            <a:chExt cx="1988123" cy="1780409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729" y="2101393"/>
              <a:ext cx="1511939" cy="1048603"/>
            </a:xfrm>
            <a:prstGeom prst="rect">
              <a:avLst/>
            </a:prstGeom>
          </p:spPr>
        </p:pic>
        <p:grpSp>
          <p:nvGrpSpPr>
            <p:cNvPr id="92" name="Grupo 91"/>
            <p:cNvGrpSpPr/>
            <p:nvPr/>
          </p:nvGrpSpPr>
          <p:grpSpPr>
            <a:xfrm>
              <a:off x="8402452" y="1530398"/>
              <a:ext cx="152400" cy="1780409"/>
              <a:chOff x="8705146" y="1687186"/>
              <a:chExt cx="152400" cy="1780409"/>
            </a:xfrm>
          </p:grpSpPr>
          <p:cxnSp>
            <p:nvCxnSpPr>
              <p:cNvPr id="77" name="Conector recto 76"/>
              <p:cNvCxnSpPr/>
              <p:nvPr/>
            </p:nvCxnSpPr>
            <p:spPr>
              <a:xfrm>
                <a:off x="87051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88575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Nube 102"/>
          <p:cNvSpPr/>
          <p:nvPr/>
        </p:nvSpPr>
        <p:spPr>
          <a:xfrm>
            <a:off x="10275325" y="5440443"/>
            <a:ext cx="1808804" cy="1211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mercado</a:t>
            </a:r>
            <a:endParaRPr lang="es-ES_tradnl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22026" y="150627"/>
            <a:ext cx="516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</a:t>
            </a:r>
            <a:r>
              <a:rPr lang="en-US" u="sng" dirty="0" err="1" smtClean="0"/>
              <a:t>isión</a:t>
            </a:r>
            <a:r>
              <a:rPr lang="en-US" u="sng" dirty="0" smtClean="0"/>
              <a:t> </a:t>
            </a:r>
            <a:r>
              <a:rPr lang="en-US" u="sng" dirty="0" err="1" smtClean="0"/>
              <a:t>estática</a:t>
            </a:r>
            <a:r>
              <a:rPr lang="en-US" u="sng" dirty="0" smtClean="0"/>
              <a:t>: balance de lo que </a:t>
            </a:r>
            <a:r>
              <a:rPr lang="en-US" i="1" u="sng" dirty="0" smtClean="0"/>
              <a:t>ha </a:t>
            </a:r>
            <a:r>
              <a:rPr lang="en-US" i="1" u="sng" dirty="0" err="1" smtClean="0"/>
              <a:t>hecho</a:t>
            </a:r>
            <a:r>
              <a:rPr lang="en-US" u="sng" dirty="0" smtClean="0"/>
              <a:t> el </a:t>
            </a:r>
            <a:r>
              <a:rPr lang="en-US" u="sng" dirty="0" err="1" smtClean="0"/>
              <a:t>dinero</a:t>
            </a:r>
            <a:r>
              <a:rPr lang="en-US" u="sng" dirty="0" smtClean="0"/>
              <a:t> </a:t>
            </a:r>
            <a:br>
              <a:rPr lang="en-US" u="sng" dirty="0" smtClean="0"/>
            </a:br>
            <a:r>
              <a:rPr lang="en-US" u="sng" dirty="0" smtClean="0"/>
              <a:t>                                        que ha </a:t>
            </a:r>
            <a:r>
              <a:rPr lang="en-US" u="sng" dirty="0" err="1" smtClean="0"/>
              <a:t>pasado</a:t>
            </a:r>
            <a:r>
              <a:rPr lang="en-US" u="sng" dirty="0" smtClean="0"/>
              <a:t> </a:t>
            </a:r>
            <a:r>
              <a:rPr lang="en-US" u="sng" dirty="0" err="1" smtClean="0"/>
              <a:t>por</a:t>
            </a:r>
            <a:r>
              <a:rPr lang="en-US" u="sng" dirty="0" smtClean="0"/>
              <a:t> la </a:t>
            </a:r>
            <a:r>
              <a:rPr lang="en-US" u="sng" dirty="0" err="1" smtClean="0"/>
              <a:t>empresa</a:t>
            </a:r>
            <a:endParaRPr lang="es-ES_tradnl" u="sng" dirty="0"/>
          </a:p>
        </p:txBody>
      </p:sp>
      <p:sp>
        <p:nvSpPr>
          <p:cNvPr id="63" name="CuadroTexto 62"/>
          <p:cNvSpPr txBox="1"/>
          <p:nvPr/>
        </p:nvSpPr>
        <p:spPr>
          <a:xfrm>
            <a:off x="918976" y="3862897"/>
            <a:ext cx="1767984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capitales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propios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69491" y="4417229"/>
            <a:ext cx="2449197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capitales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ajenos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pendientes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devolver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corto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largo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455469" y="2242278"/>
            <a:ext cx="2126480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érdidas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ganancias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763836" y="3862897"/>
            <a:ext cx="965842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reservas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960279" y="3862897"/>
            <a:ext cx="1279004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ctivos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fijos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597954" y="4391631"/>
            <a:ext cx="1693284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aterias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primas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7271711" y="4835559"/>
            <a:ext cx="2019527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ateriales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curso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6996123" y="5248226"/>
            <a:ext cx="2295115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ateriales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terminados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10048729" y="1484722"/>
            <a:ext cx="1776577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provisiones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osibles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impagos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9733130" y="2242277"/>
            <a:ext cx="2092176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endiente</a:t>
            </a:r>
            <a:r>
              <a:rPr lang="es-ES_tradnl" dirty="0" smtClean="0">
                <a:solidFill>
                  <a:schemeClr val="accent6">
                    <a:lumMod val="75000"/>
                  </a:schemeClr>
                </a:solidFill>
              </a:rPr>
              <a:t> de cobrar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7645839" y="1438556"/>
            <a:ext cx="1860959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uentas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bancarias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7623358" y="862891"/>
            <a:ext cx="2317879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nversiones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financieras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32008" y="2242277"/>
            <a:ext cx="2523063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endiente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pagar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proveedores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Hacienda, SS, </a:t>
            </a:r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etc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577794" y="2234033"/>
            <a:ext cx="1959785" cy="1350901"/>
            <a:chOff x="1074784" y="2248165"/>
            <a:chExt cx="1959785" cy="1350901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929" y="2902741"/>
              <a:ext cx="524301" cy="670618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1074784" y="2952735"/>
              <a:ext cx="1225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capitales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err="1" smtClean="0"/>
                <a:t>externos</a:t>
              </a:r>
              <a:endParaRPr lang="es-ES_tradnl" dirty="0"/>
            </a:p>
          </p:txBody>
        </p:sp>
        <p:sp>
          <p:nvSpPr>
            <p:cNvPr id="33" name="Nube 32"/>
            <p:cNvSpPr/>
            <p:nvPr/>
          </p:nvSpPr>
          <p:spPr>
            <a:xfrm>
              <a:off x="1499536" y="2248165"/>
              <a:ext cx="1535033" cy="4009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Inversores</a:t>
              </a:r>
              <a:r>
                <a:rPr lang="en-US" sz="1200" dirty="0" smtClean="0"/>
                <a:t> y </a:t>
              </a:r>
              <a:r>
                <a:rPr lang="en-US" sz="1200" dirty="0" err="1" smtClean="0"/>
                <a:t>prestamistas</a:t>
              </a:r>
              <a:endParaRPr lang="es-ES_trad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6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135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Tema de Office</vt:lpstr>
      <vt:lpstr>Presentación de PowerPoint</vt:lpstr>
      <vt:lpstr>Presentación de PowerPoint</vt:lpstr>
    </vt:vector>
  </TitlesOfParts>
  <Company>Ulma C y E, S. Coop.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Murua</dc:creator>
  <cp:lastModifiedBy>Juan Murua</cp:lastModifiedBy>
  <cp:revision>25</cp:revision>
  <cp:lastPrinted>2019-02-20T15:41:39Z</cp:lastPrinted>
  <dcterms:created xsi:type="dcterms:W3CDTF">2019-02-19T14:43:19Z</dcterms:created>
  <dcterms:modified xsi:type="dcterms:W3CDTF">2022-03-15T15:04:51Z</dcterms:modified>
</cp:coreProperties>
</file>