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Ffkp+XX4lK1a/Z3HvjBwCg5Wt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>
            <p:ph type="ctrTitle"/>
          </p:nvPr>
        </p:nvSpPr>
        <p:spPr>
          <a:xfrm>
            <a:off x="833120" y="557190"/>
            <a:ext cx="3357159" cy="24378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5200"/>
              <a:buFont typeface="Verdana"/>
              <a:buNone/>
            </a:pPr>
            <a:r>
              <a:rPr b="1" lang="es-ES" sz="5200">
                <a:solidFill>
                  <a:srgbClr val="006600"/>
                </a:solidFill>
                <a:latin typeface="Verdana"/>
                <a:ea typeface="Verdana"/>
                <a:cs typeface="Verdana"/>
                <a:sym typeface="Verdana"/>
              </a:rPr>
              <a:t>La Florería</a:t>
            </a:r>
            <a:endParaRPr/>
          </a:p>
        </p:txBody>
      </p:sp>
      <p:sp>
        <p:nvSpPr>
          <p:cNvPr id="98" name="Google Shape;98;p1"/>
          <p:cNvSpPr txBox="1"/>
          <p:nvPr>
            <p:ph idx="1" type="subTitle"/>
          </p:nvPr>
        </p:nvSpPr>
        <p:spPr>
          <a:xfrm>
            <a:off x="477078" y="4136888"/>
            <a:ext cx="4180264" cy="2614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None/>
            </a:pPr>
            <a:r>
              <a:rPr b="1" lang="es-ES">
                <a:solidFill>
                  <a:srgbClr val="006600"/>
                </a:solidFill>
              </a:rPr>
              <a:t>Realizado por: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s-ES" sz="2200"/>
              <a:t>Juliana Londoño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s-ES" sz="2200"/>
              <a:t>Diego A. Oquendo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s-ES" sz="2200"/>
              <a:t>Sofía Trujillo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s-ES" sz="2200"/>
              <a:t>Juan Sebastián Velásquez</a:t>
            </a:r>
            <a:endParaRPr/>
          </a:p>
        </p:txBody>
      </p:sp>
      <p:pic>
        <p:nvPicPr>
          <p:cNvPr descr="Imagen que contiene comida, tabla, alimentos, plástico&#10;&#10;Descripción generada automáticamente" id="99" name="Google Shape;99;p1"/>
          <p:cNvPicPr preferRelativeResize="0"/>
          <p:nvPr/>
        </p:nvPicPr>
        <p:blipFill rotWithShape="1">
          <a:blip r:embed="rId3">
            <a:alphaModFix/>
          </a:blip>
          <a:srcRect b="-3" l="3421" r="50919" t="0"/>
          <a:stretch/>
        </p:blipFill>
        <p:spPr>
          <a:xfrm rot="5400000">
            <a:off x="4915847" y="-258506"/>
            <a:ext cx="2228757" cy="27457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tabla, alimentos, taza, café&#10;&#10;Descripción generada automáticamente" id="100" name="Google Shape;100;p1"/>
          <p:cNvPicPr preferRelativeResize="0"/>
          <p:nvPr/>
        </p:nvPicPr>
        <p:blipFill rotWithShape="1">
          <a:blip r:embed="rId4">
            <a:alphaModFix/>
          </a:blip>
          <a:srcRect b="29854" l="0" r="4" t="7698"/>
          <a:stretch/>
        </p:blipFill>
        <p:spPr>
          <a:xfrm>
            <a:off x="4657343" y="2400474"/>
            <a:ext cx="2742158" cy="20570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flor, planta, edificio, casa&#10;&#10;Descripción generada automáticamente" id="101" name="Google Shape;101;p1"/>
          <p:cNvPicPr preferRelativeResize="0"/>
          <p:nvPr/>
        </p:nvPicPr>
        <p:blipFill rotWithShape="1">
          <a:blip r:embed="rId5">
            <a:alphaModFix/>
          </a:blip>
          <a:srcRect b="3" l="3192" r="19046" t="0"/>
          <a:stretch/>
        </p:blipFill>
        <p:spPr>
          <a:xfrm>
            <a:off x="7570565" y="10"/>
            <a:ext cx="4614002" cy="3509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 florero con flores&#10;&#10;Descripción generada automáticamente" id="102" name="Google Shape;102;p1"/>
          <p:cNvPicPr preferRelativeResize="0"/>
          <p:nvPr/>
        </p:nvPicPr>
        <p:blipFill rotWithShape="1">
          <a:blip r:embed="rId6">
            <a:alphaModFix/>
          </a:blip>
          <a:srcRect b="21930" l="0" r="-3" t="32409"/>
          <a:stretch/>
        </p:blipFill>
        <p:spPr>
          <a:xfrm>
            <a:off x="4653627" y="4629236"/>
            <a:ext cx="2745764" cy="22287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 florero con flores&#10;&#10;Descripción generada automáticamente" id="103" name="Google Shape;103;p1"/>
          <p:cNvPicPr preferRelativeResize="0"/>
          <p:nvPr/>
        </p:nvPicPr>
        <p:blipFill rotWithShape="1">
          <a:blip r:embed="rId7">
            <a:alphaModFix/>
          </a:blip>
          <a:srcRect b="-2" l="4755" r="17740" t="0"/>
          <a:stretch/>
        </p:blipFill>
        <p:spPr>
          <a:xfrm>
            <a:off x="7570565" y="3509264"/>
            <a:ext cx="4614002" cy="3348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050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dk1">
              <a:alpha val="8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0" y="0"/>
            <a:ext cx="3284331" cy="6858000"/>
          </a:xfrm>
          <a:custGeom>
            <a:rect b="b" l="l" r="r" t="t"/>
            <a:pathLst>
              <a:path extrusionOk="0" h="6858000" w="4319042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>
              <a:alpha val="3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 txBox="1"/>
          <p:nvPr>
            <p:ph type="title"/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rgbClr val="006600">
              <a:alpha val="7764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br>
              <a:rPr lang="es-ES"/>
            </a:br>
            <a:r>
              <a:rPr lang="es-ES"/>
              <a:t>Descripción de la  empresa</a:t>
            </a:r>
            <a:endParaRPr/>
          </a:p>
        </p:txBody>
      </p:sp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4911793" y="408806"/>
            <a:ext cx="7093974" cy="6449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i="0" lang="es-ES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</a:t>
            </a:r>
            <a:r>
              <a:rPr b="1" i="0" lang="es-ES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Florería</a:t>
            </a:r>
            <a:r>
              <a:rPr b="0" i="0" lang="es-ES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la cual ha venido trabajando los últimos años de manera no tecnológica, desea digitalizar sus procesos.</a:t>
            </a:r>
            <a:endParaRPr b="0" sz="18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i="0" lang="es-ES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Actualmente cuentan con una lista de </a:t>
            </a:r>
            <a:r>
              <a:rPr b="1" i="0" lang="es-ES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empleados</a:t>
            </a:r>
            <a:r>
              <a:rPr b="0" i="0" lang="es-ES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los cuales almacenan su cédula, nombres, apellidos y su cargo dentro de la misma. Así mismo tienen su lista de </a:t>
            </a:r>
            <a:r>
              <a:rPr b="1" i="0" lang="es-ES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clientes</a:t>
            </a:r>
            <a:r>
              <a:rPr b="0" i="0" lang="es-ES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los cuales se guarda la cédula, nombres, apellidos, teléfono, email y dirección.</a:t>
            </a:r>
            <a:endParaRPr b="0" sz="18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i="0" lang="es-ES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cliente puede hacer un </a:t>
            </a:r>
            <a:r>
              <a:rPr b="1" i="0" lang="es-ES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pedido</a:t>
            </a:r>
            <a:r>
              <a:rPr b="0" i="0" lang="es-ES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el cual consta de código, fecha actual y puede pedir ser </a:t>
            </a:r>
            <a:r>
              <a:rPr b="1" i="0" lang="es-ES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enviado</a:t>
            </a:r>
            <a:r>
              <a:rPr b="0" i="0" lang="es-ES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no a una dirección, en caso de que se vaya a enviar se pide adicionalmente el mensaje de la tarjeta de regalo, fecha en que desea ser recibido, dirección, teléfono y nombre del destinatario.</a:t>
            </a:r>
            <a:endParaRPr b="0" sz="18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i="0" lang="es-ES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pedido consta de uno o varios </a:t>
            </a:r>
            <a:r>
              <a:rPr b="1" i="0" lang="es-ES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productos</a:t>
            </a:r>
            <a:r>
              <a:rPr b="0" i="0" lang="es-ES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los cuales se componen de diferentes </a:t>
            </a:r>
            <a:r>
              <a:rPr b="1" i="0" lang="es-ES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materias primas</a:t>
            </a:r>
            <a:r>
              <a:rPr b="0" i="0" lang="es-ES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flores principalmente, pero puede tener adicionalmente cajas, cintas, tarjetas, etc. y de estas se almacena su nombre, descripción y un código de identificación. Cada producto cuenta con un código único y su precio.</a:t>
            </a:r>
            <a:endParaRPr b="0" sz="18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i="0" lang="es-ES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Tanto las flores como las materias primas cuentan con su </a:t>
            </a:r>
            <a:r>
              <a:rPr b="1" i="0" lang="es-ES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proveedor</a:t>
            </a:r>
            <a:r>
              <a:rPr b="0" i="0" lang="es-ES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los cuales se tiene NIT, nombre, teléfono y dirección. Finalmente, al cliente se le entrega una </a:t>
            </a:r>
            <a:r>
              <a:rPr b="1" i="0" lang="es-ES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factura</a:t>
            </a:r>
            <a:r>
              <a:rPr b="0" i="0" lang="es-ES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su pedido que tiene la fecha de pago y el precio total de tu pedido.</a:t>
            </a:r>
            <a:endParaRPr b="0" sz="1800">
              <a:solidFill>
                <a:schemeClr val="dk1"/>
              </a:solidFill>
            </a:endParaRPr>
          </a:p>
          <a:p>
            <a:pPr indent="-152400" lvl="0" marL="228600" rtl="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texto, mapa&#10;&#10;Descripción generada automáticamente" id="117" name="Google Shape;11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326" y="0"/>
            <a:ext cx="10627622" cy="674535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 txBox="1"/>
          <p:nvPr>
            <p:ph type="title"/>
          </p:nvPr>
        </p:nvSpPr>
        <p:spPr>
          <a:xfrm>
            <a:off x="7350815" y="5180804"/>
            <a:ext cx="42563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3200"/>
              <a:buFont typeface="Verdana"/>
              <a:buNone/>
            </a:pPr>
            <a:r>
              <a:rPr b="1" lang="es-ES" sz="3200">
                <a:solidFill>
                  <a:srgbClr val="006600"/>
                </a:solidFill>
                <a:latin typeface="Verdana"/>
                <a:ea typeface="Verdana"/>
                <a:cs typeface="Verdana"/>
                <a:sym typeface="Verdana"/>
              </a:rPr>
              <a:t>Modelo entidad relación</a:t>
            </a:r>
            <a:endParaRPr b="1" sz="3200">
              <a:solidFill>
                <a:srgbClr val="0066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dk1">
              <a:alpha val="8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0" y="0"/>
            <a:ext cx="3284331" cy="6858000"/>
          </a:xfrm>
          <a:custGeom>
            <a:rect b="b" l="l" r="r" t="t"/>
            <a:pathLst>
              <a:path extrusionOk="0" h="6858000" w="4319042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>
              <a:alpha val="3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5148232" y="0"/>
            <a:ext cx="7042244" cy="66191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i="0" lang="es-E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Regla 1</a:t>
            </a:r>
            <a:endParaRPr b="0" sz="20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i="0" lang="es-ES" sz="1800" u="none" strike="noStrike">
                <a:solidFill>
                  <a:schemeClr val="dk1"/>
                </a:solidFill>
              </a:rPr>
              <a:t>EMPLEADO(CC, Nombres, Apellidos, Cargo)</a:t>
            </a:r>
            <a:endParaRPr b="0" sz="18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i="0" lang="es-ES" sz="1800" u="none" strike="noStrike">
                <a:solidFill>
                  <a:schemeClr val="dk1"/>
                </a:solidFill>
              </a:rPr>
              <a:t>CLIENTE(CC, Nombres, Apellidos, Telefono, Email, Direccion)</a:t>
            </a:r>
            <a:endParaRPr b="0" sz="18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i="0" lang="es-ES" sz="1800" u="none" strike="noStrike">
                <a:solidFill>
                  <a:schemeClr val="dk1"/>
                </a:solidFill>
              </a:rPr>
              <a:t>PROVEEDOR(NIT, Nombre, Telefono, Direccion)</a:t>
            </a:r>
            <a:endParaRPr b="0" sz="18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i="0" lang="es-ES" sz="1800" u="none" strike="noStrike">
                <a:solidFill>
                  <a:schemeClr val="dk1"/>
                </a:solidFill>
              </a:rPr>
              <a:t>MATERIA PRIMA(Id, Nombre, Descripcion)</a:t>
            </a:r>
            <a:endParaRPr b="0" sz="18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i="0" lang="es-ES" sz="1800" u="none" strike="noStrike">
                <a:solidFill>
                  <a:schemeClr val="dk1"/>
                </a:solidFill>
              </a:rPr>
              <a:t>PRODUCTO(Id, Precio)</a:t>
            </a:r>
            <a:endParaRPr b="0" sz="18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i="0" lang="es-ES" sz="1800" u="none" strike="noStrike">
                <a:solidFill>
                  <a:schemeClr val="dk1"/>
                </a:solidFill>
              </a:rPr>
              <a:t>PEDIDO(Id, Fecha)</a:t>
            </a:r>
            <a:endParaRPr b="0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i="0" lang="es-E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Regla 2</a:t>
            </a:r>
            <a:endParaRPr b="0" sz="20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i="0" lang="es-ES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FACTURA(Precio_Total, Fecha_Pago)</a:t>
            </a:r>
            <a:endParaRPr b="0" sz="18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i="0" lang="es-ES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ENVIO(Nombre_Destinatario, Direccion, Telefono, Fecha_Envio, Mensaje)</a:t>
            </a:r>
            <a:endParaRPr b="0" sz="1800">
              <a:solidFill>
                <a:schemeClr val="dk1"/>
              </a:solidFill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rgbClr val="006600">
              <a:alpha val="7764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es-E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Lógico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2374709" y="1105468"/>
            <a:ext cx="9457900" cy="5057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s-ES" u="sng"/>
              <a:t>Regla 3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PEDIDO_PRODUCTO(Id_Pedido, Id, Pedido, Cantidad)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PRODUCTO_MATERIA_PRIMA(Id_Producto,Id_Materia_Prima, Cantidad)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s-ES" u="sng"/>
              <a:t>Regla 4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PEDIDO(Id, Fecha, Id_Cliente, Id_Empleado)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MATERIA PRIMA(Id, Nombre, Descripcion, Id_Proveedor)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s-ES" u="sng"/>
              <a:t>Regla 5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FACTURA(Id_Pedido, Precio_Total, Fecha_Pago)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ENVIO(Id_Pedido, Nombre_Destinatario, Direccion, Telefono, Fecha_Envio, Mensaje)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3" name="Google Shape;133;p5"/>
          <p:cNvSpPr txBox="1"/>
          <p:nvPr>
            <p:ph type="title"/>
          </p:nvPr>
        </p:nvSpPr>
        <p:spPr>
          <a:xfrm>
            <a:off x="0" y="0"/>
            <a:ext cx="1951630" cy="68580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 txBox="1"/>
          <p:nvPr>
            <p:ph idx="1" type="body"/>
          </p:nvPr>
        </p:nvSpPr>
        <p:spPr>
          <a:xfrm>
            <a:off x="2770496" y="713127"/>
            <a:ext cx="8584441" cy="590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0" lang="es-ES" sz="2400" u="sng">
                <a:latin typeface="Arial"/>
                <a:ea typeface="Arial"/>
                <a:cs typeface="Arial"/>
                <a:sym typeface="Arial"/>
              </a:rPr>
              <a:t>FINALMENTE…</a:t>
            </a:r>
            <a:endParaRPr b="0" i="0" sz="24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i="0" lang="es-ES" sz="1800" u="none" strike="noStrike">
                <a:latin typeface="Arial"/>
                <a:ea typeface="Arial"/>
                <a:cs typeface="Arial"/>
                <a:sym typeface="Arial"/>
              </a:rPr>
              <a:t>EMPLEADO(CC, Nombres, Apellidos, Cargo)</a:t>
            </a:r>
            <a:endParaRPr b="0" sz="1800"/>
          </a:p>
          <a:p>
            <a:pPr indent="-228600" lvl="0" marL="228600" rtl="0" algn="l">
              <a:lnSpc>
                <a:spcPct val="7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i="0" lang="es-ES" sz="1800" u="none" strike="noStrike">
                <a:latin typeface="Arial"/>
                <a:ea typeface="Arial"/>
                <a:cs typeface="Arial"/>
                <a:sym typeface="Arial"/>
              </a:rPr>
              <a:t>CLIENTE(CC, Nombres, Apellidos, Telefono, Email, Direccion)</a:t>
            </a:r>
            <a:endParaRPr b="0" sz="1800"/>
          </a:p>
          <a:p>
            <a:pPr indent="-228600" lvl="0" marL="228600" rtl="0" algn="l">
              <a:lnSpc>
                <a:spcPct val="7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i="0" lang="es-ES" sz="1800" u="none" strike="noStrike">
                <a:latin typeface="Arial"/>
                <a:ea typeface="Arial"/>
                <a:cs typeface="Arial"/>
                <a:sym typeface="Arial"/>
              </a:rPr>
              <a:t>PROVEEDOR(NIT, Nombre, Telefono, Direccion)</a:t>
            </a:r>
            <a:endParaRPr b="0" sz="1800"/>
          </a:p>
          <a:p>
            <a:pPr indent="-228600" lvl="0" marL="228600" rtl="0" algn="l">
              <a:lnSpc>
                <a:spcPct val="7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i="0" lang="es-ES" sz="1800" u="none" strike="noStrike">
                <a:latin typeface="Arial"/>
                <a:ea typeface="Arial"/>
                <a:cs typeface="Arial"/>
                <a:sym typeface="Arial"/>
              </a:rPr>
              <a:t>PRODUCTO(Id, Precio)</a:t>
            </a:r>
            <a:endParaRPr b="0" sz="1800"/>
          </a:p>
          <a:p>
            <a:pPr indent="-228600" lvl="0" marL="228600" rtl="0" algn="l">
              <a:lnSpc>
                <a:spcPct val="7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i="0" lang="es-ES" sz="1800" u="none" strike="noStrike">
                <a:latin typeface="Arial"/>
                <a:ea typeface="Arial"/>
                <a:cs typeface="Arial"/>
                <a:sym typeface="Arial"/>
              </a:rPr>
              <a:t>PEDIDO(Id, Fecha, Id_Cliente, Id_Empleado)</a:t>
            </a:r>
            <a:endParaRPr b="0" sz="1800"/>
          </a:p>
          <a:p>
            <a:pPr indent="-228600" lvl="0" marL="228600" rtl="0" algn="l">
              <a:lnSpc>
                <a:spcPct val="7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i="0" lang="es-ES" sz="1800" u="none" strike="noStrike">
                <a:latin typeface="Arial"/>
                <a:ea typeface="Arial"/>
                <a:cs typeface="Arial"/>
                <a:sym typeface="Arial"/>
              </a:rPr>
              <a:t>MATERIA_PRIMA(Id, Nombre, Descripcion, Id_Proveedor)</a:t>
            </a:r>
            <a:endParaRPr b="0" sz="1800"/>
          </a:p>
          <a:p>
            <a:pPr indent="-228600" lvl="0" marL="228600" rtl="0" algn="l">
              <a:lnSpc>
                <a:spcPct val="7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i="0" lang="es-ES" sz="1800" u="none" strike="noStrike">
                <a:latin typeface="Arial"/>
                <a:ea typeface="Arial"/>
                <a:cs typeface="Arial"/>
                <a:sym typeface="Arial"/>
              </a:rPr>
              <a:t>FACTURA(Id_Pedido, Precio_Total, Fecha_Pago)</a:t>
            </a:r>
            <a:endParaRPr b="0" sz="1800"/>
          </a:p>
          <a:p>
            <a:pPr indent="-228600" lvl="0" marL="228600" rtl="0" algn="l">
              <a:lnSpc>
                <a:spcPct val="7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i="0" lang="es-ES" sz="1800" u="none" strike="noStrike">
                <a:latin typeface="Arial"/>
                <a:ea typeface="Arial"/>
                <a:cs typeface="Arial"/>
                <a:sym typeface="Arial"/>
              </a:rPr>
              <a:t>ENVIO(Id_Pedido, Nombre_Destinatario, Direccion, Telefono, Fecha_Envio, Mensaje)</a:t>
            </a:r>
            <a:endParaRPr b="0" sz="1800"/>
          </a:p>
          <a:p>
            <a:pPr indent="-228600" lvl="0" marL="228600" rtl="0" algn="l">
              <a:lnSpc>
                <a:spcPct val="7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i="0" lang="es-ES" sz="1800" u="none" strike="noStrike">
                <a:latin typeface="Arial"/>
                <a:ea typeface="Arial"/>
                <a:cs typeface="Arial"/>
                <a:sym typeface="Arial"/>
              </a:rPr>
              <a:t>PEDIDO_PRODUCTO(Id_Pedido, Id_Producto, Cantidad)</a:t>
            </a:r>
            <a:endParaRPr b="0" sz="1800"/>
          </a:p>
          <a:p>
            <a:pPr indent="-228600" lvl="0" marL="228600" rtl="0" algn="l">
              <a:lnSpc>
                <a:spcPct val="7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i="0" lang="es-ES" sz="1800" u="none" strike="noStrike">
                <a:latin typeface="Arial"/>
                <a:ea typeface="Arial"/>
                <a:cs typeface="Arial"/>
                <a:sym typeface="Arial"/>
              </a:rPr>
              <a:t>PRODUCTO_MATERIA_PRIMA(Id_Producto,Id_MateriaPrima, Cantidad)</a:t>
            </a:r>
            <a:endParaRPr b="0" sz="1800"/>
          </a:p>
          <a:p>
            <a:pPr indent="-217487" lvl="0" marL="228600" rtl="0" algn="l">
              <a:lnSpc>
                <a:spcPct val="7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75"/>
              <a:buNone/>
            </a:pPr>
            <a:r>
              <a:t/>
            </a:r>
            <a:endParaRPr sz="175"/>
          </a:p>
        </p:txBody>
      </p:sp>
      <p:sp>
        <p:nvSpPr>
          <p:cNvPr id="140" name="Google Shape;140;p6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6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6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 txBox="1"/>
          <p:nvPr>
            <p:ph type="title"/>
          </p:nvPr>
        </p:nvSpPr>
        <p:spPr>
          <a:xfrm>
            <a:off x="0" y="0"/>
            <a:ext cx="2328334" cy="68580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a captura de pantalla de una red social&#10;&#10;Descripción generada automáticamente" id="150" name="Google Shape;150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4001" l="0" r="0" t="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2020-09-15T00:00:05Z</dcterms:created>
  <dc:creator>Juliana Londoño</dc:creator>
</cp:coreProperties>
</file>