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>
        <p:scale>
          <a:sx n="94" d="100"/>
          <a:sy n="9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D359-BCCE-405F-82CE-B2A951198D09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CC8F-DC3A-42BE-9FEC-1098FF9A62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72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6CC8F-DC3A-42BE-9FEC-1098FF9A627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120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6CC8F-DC3A-42BE-9FEC-1098FF9A627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92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9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3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642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7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16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78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0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390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19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6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7B08F3-CA08-4F1C-9D36-0F99F06CA86A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BB5AE5-569A-421A-A02E-BECDA8DAF48C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BB3-E42C-4ECF-0B2F-3F55A34BE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supermarket</a:t>
            </a:r>
            <a:r>
              <a:rPr lang="de-DE" dirty="0"/>
              <a:t> </a:t>
            </a:r>
            <a:r>
              <a:rPr lang="de-DE" dirty="0" err="1"/>
              <a:t>sales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63116-715A-7C0A-22CC-6D9D8587F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Juan Nembaopit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505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CA24-4101-2C59-00D7-B339DB60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Central tendencies of transaction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E24D-8D9B-6C2E-8C82-C39DADFD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r>
              <a:rPr lang="en-ID" dirty="0"/>
              <a:t>Next we’ll </a:t>
            </a:r>
            <a:r>
              <a:rPr lang="en-ID" dirty="0" err="1"/>
              <a:t>analyze</a:t>
            </a:r>
            <a:r>
              <a:rPr lang="en-ID" dirty="0"/>
              <a:t> the </a:t>
            </a:r>
            <a:r>
              <a:rPr lang="en-ID" b="1" dirty="0"/>
              <a:t>average transaction amount </a:t>
            </a:r>
            <a:r>
              <a:rPr lang="en-ID" dirty="0"/>
              <a:t>and </a:t>
            </a:r>
            <a:r>
              <a:rPr lang="en-ID" b="1" dirty="0"/>
              <a:t>variation of individual transaction</a:t>
            </a:r>
            <a:r>
              <a:rPr lang="en-ID" dirty="0"/>
              <a:t> from that average across all branches. </a:t>
            </a:r>
          </a:p>
          <a:p>
            <a:pPr lvl="1"/>
            <a:r>
              <a:rPr lang="en-ID" dirty="0"/>
              <a:t>Average Total Transaction: $322.97</a:t>
            </a:r>
          </a:p>
          <a:p>
            <a:pPr lvl="1"/>
            <a:r>
              <a:rPr lang="en-ID" dirty="0"/>
              <a:t>Median Total Transaction: $253.848</a:t>
            </a:r>
          </a:p>
          <a:p>
            <a:pPr lvl="1"/>
            <a:r>
              <a:rPr lang="en-ID" dirty="0"/>
              <a:t>Standard Deviation: 243.885</a:t>
            </a:r>
          </a:p>
          <a:p>
            <a:pPr lvl="1"/>
            <a:r>
              <a:rPr lang="en-ID" dirty="0"/>
              <a:t>IQR : 346.92</a:t>
            </a:r>
          </a:p>
          <a:p>
            <a:pPr marL="128016" lvl="1" indent="0">
              <a:buNone/>
            </a:pPr>
            <a:endParaRPr lang="en-ID" dirty="0"/>
          </a:p>
          <a:p>
            <a:pPr marL="128016" lvl="1" indent="0">
              <a:buNone/>
            </a:pPr>
            <a:r>
              <a:rPr lang="en-GB" dirty="0"/>
              <a:t>we can see that the </a:t>
            </a:r>
            <a:r>
              <a:rPr lang="en-GB" b="1" i="1" dirty="0"/>
              <a:t>average total sales of the overall supermarket is significantly higher than its median value</a:t>
            </a:r>
            <a:r>
              <a:rPr lang="en-GB" dirty="0"/>
              <a:t>. This means the data is right skewed or have a positive skew which is caused by some large transaction that pulls the average up. </a:t>
            </a:r>
          </a:p>
          <a:p>
            <a:pPr marL="128016" lvl="1" indent="0">
              <a:buNone/>
            </a:pPr>
            <a:endParaRPr lang="en-GB" dirty="0"/>
          </a:p>
          <a:p>
            <a:pPr marL="128016" lvl="1" indent="0">
              <a:buNone/>
            </a:pPr>
            <a:r>
              <a:rPr lang="en-GB" dirty="0"/>
              <a:t>From the measures of variance we can see that the </a:t>
            </a:r>
            <a:r>
              <a:rPr lang="en-GB" b="1" i="1" dirty="0"/>
              <a:t>standard deviation is high which means the data varies and from the range</a:t>
            </a:r>
            <a:r>
              <a:rPr lang="en-GB" dirty="0"/>
              <a:t> we can see that IQR is less sensitive to outliers than the std.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07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7E9C-1530-467A-3B56-962EEA66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C71C-FA74-4628-A7E7-1524F4F8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i="1" dirty="0"/>
              <a:t>Is the average total sales for the most popular product line significantly higher than the average total sales for all other product line?</a:t>
            </a:r>
          </a:p>
          <a:p>
            <a:r>
              <a:rPr lang="en-GB" dirty="0"/>
              <a:t> In this data, the most popular product line, in terms of total sales, is </a:t>
            </a:r>
            <a:r>
              <a:rPr lang="en-GB" b="1" i="1" dirty="0"/>
              <a:t>Food and Beverages</a:t>
            </a:r>
            <a:r>
              <a:rPr lang="en-GB" dirty="0"/>
              <a:t>. </a:t>
            </a:r>
          </a:p>
          <a:p>
            <a:r>
              <a:rPr lang="en-GB" dirty="0"/>
              <a:t>We will compare this product line with the rest of the product line which are </a:t>
            </a:r>
            <a:r>
              <a:rPr lang="en-GB" b="1" i="1" dirty="0"/>
              <a:t>Electronics accessories, fashion accessories, health and beauty, home and lifestyle, and sport and travel</a:t>
            </a:r>
          </a:p>
          <a:p>
            <a:r>
              <a:rPr lang="en-GB" dirty="0"/>
              <a:t>We want to see if we should focus on the most popular product line or not, in order to increase total sales of each branch.</a:t>
            </a:r>
            <a:endParaRPr lang="de-DE" dirty="0"/>
          </a:p>
          <a:p>
            <a:r>
              <a:rPr lang="de-DE" dirty="0"/>
              <a:t>Hypothesis </a:t>
            </a:r>
            <a:r>
              <a:rPr lang="de-DE" dirty="0" err="1"/>
              <a:t>Testing</a:t>
            </a:r>
            <a:r>
              <a:rPr lang="de-DE" dirty="0"/>
              <a:t> (Independent </a:t>
            </a:r>
            <a:r>
              <a:rPr lang="de-DE" dirty="0" err="1"/>
              <a:t>Two</a:t>
            </a:r>
            <a:r>
              <a:rPr lang="de-DE" dirty="0"/>
              <a:t>-sample T-Test)</a:t>
            </a:r>
          </a:p>
          <a:p>
            <a:pPr lvl="1"/>
            <a:r>
              <a:rPr lang="en-GB" b="1" dirty="0"/>
              <a:t>H0</a:t>
            </a:r>
            <a:r>
              <a:rPr lang="en-GB" dirty="0"/>
              <a:t> : The difference in average sales between the most popular product line and other product line is statistically significant.</a:t>
            </a:r>
          </a:p>
          <a:p>
            <a:pPr lvl="1"/>
            <a:r>
              <a:rPr lang="en-GB" dirty="0"/>
              <a:t> </a:t>
            </a:r>
            <a:r>
              <a:rPr lang="en-GB" b="1" dirty="0"/>
              <a:t>H1</a:t>
            </a:r>
            <a:r>
              <a:rPr lang="en-GB" dirty="0"/>
              <a:t>: There is no statistically significant difference in average sales between the most popular product line and other product line. 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726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F12A-1BBB-E07B-CA9B-2E887858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25EC7-8649-6A25-523D-9E4BF6D6B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6" y="2250059"/>
            <a:ext cx="6211529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A9CA0-4ABB-3DC9-D828-36566EC5CEF9}"/>
              </a:ext>
            </a:extLst>
          </p:cNvPr>
          <p:cNvSpPr txBox="1"/>
          <p:nvPr/>
        </p:nvSpPr>
        <p:spPr>
          <a:xfrm>
            <a:off x="781665" y="2418735"/>
            <a:ext cx="46604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is no statistically significant difference in average sales between the most popular product line and other product lines.</a:t>
            </a:r>
          </a:p>
          <a:p>
            <a:endParaRPr lang="en-GB" sz="2000" dirty="0"/>
          </a:p>
          <a:p>
            <a:r>
              <a:rPr lang="en-GB" sz="2000" dirty="0"/>
              <a:t>The results of the </a:t>
            </a:r>
            <a:r>
              <a:rPr lang="en-GB" sz="2000" b="1" i="1" dirty="0"/>
              <a:t>T-test is -0.02 </a:t>
            </a:r>
            <a:r>
              <a:rPr lang="en-GB" sz="2000" dirty="0"/>
              <a:t>and the </a:t>
            </a:r>
            <a:r>
              <a:rPr lang="en-GB" sz="2000" b="1" i="1" dirty="0"/>
              <a:t>p-value is 0.986</a:t>
            </a:r>
            <a:r>
              <a:rPr lang="en-GB" sz="2000" dirty="0"/>
              <a:t>. The significance level is 0.05 (alpha). Since p-value is more than alpha, we fail to reject the null hypothesis, suggesting </a:t>
            </a:r>
            <a:r>
              <a:rPr lang="en-GB" sz="2000" b="1" i="1" dirty="0"/>
              <a:t>that there isn't sufficient evidence to conclude a significant difference in average total sales.</a:t>
            </a:r>
            <a:r>
              <a:rPr lang="en-GB" sz="2000" dirty="0"/>
              <a:t>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75386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5BC4-2743-9DD9-16A9-A255C8E7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B362-4015-61E4-5889-F0A8C439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achieve the desired 5% sales increase within six months, the supermarket must do a couple of this. These are my recommendation from my analysis. First is to </a:t>
            </a:r>
            <a:r>
              <a:rPr lang="en-GB" b="1" i="1" dirty="0"/>
              <a:t>implement targeted customer loyalty program to increase loyal member on the supermarket</a:t>
            </a:r>
            <a:r>
              <a:rPr lang="en-GB" dirty="0"/>
              <a:t>. </a:t>
            </a:r>
            <a:r>
              <a:rPr lang="en-GB" b="1" i="1" dirty="0"/>
              <a:t>Optimize inventory, promotions, and staff quality on each branch specific product specialty</a:t>
            </a:r>
            <a:r>
              <a:rPr lang="en-GB" dirty="0"/>
              <a:t>. Lastly, </a:t>
            </a:r>
            <a:r>
              <a:rPr lang="en-GB" b="1" i="1" dirty="0"/>
              <a:t>a regular monitoring of sales performance, customer feedback, and market trends at each branch is crucial to ensure an increase in sales.</a:t>
            </a:r>
            <a:r>
              <a:rPr lang="en-GB" dirty="0"/>
              <a:t> These are suggestion that can be implemented to achieve our objective.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783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257C-E4CE-724A-DEE2-1FBFA945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Objective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2F55-EAB9-C85E-5C03-CF21880E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Data </a:t>
            </a:r>
            <a:r>
              <a:rPr lang="de-DE" sz="2400" dirty="0" err="1"/>
              <a:t>analyst</a:t>
            </a:r>
            <a:r>
              <a:rPr lang="de-DE" sz="2400" dirty="0"/>
              <a:t> </a:t>
            </a:r>
            <a:r>
              <a:rPr lang="de-DE" sz="2400" dirty="0" err="1"/>
              <a:t>assigned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find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Increase</a:t>
            </a:r>
            <a:r>
              <a:rPr lang="de-DE" sz="2400" dirty="0"/>
              <a:t> total </a:t>
            </a:r>
            <a:r>
              <a:rPr lang="de-DE" sz="2400" dirty="0" err="1"/>
              <a:t>supermarket</a:t>
            </a:r>
            <a:r>
              <a:rPr lang="de-DE" sz="2400" dirty="0"/>
              <a:t> </a:t>
            </a:r>
            <a:r>
              <a:rPr lang="de-DE" sz="2400" dirty="0" err="1"/>
              <a:t>sales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5% </a:t>
            </a:r>
            <a:r>
              <a:rPr lang="de-DE" sz="2400" dirty="0" err="1"/>
              <a:t>within</a:t>
            </a:r>
            <a:r>
              <a:rPr lang="de-DE" sz="2400" dirty="0"/>
              <a:t> 6 </a:t>
            </a:r>
            <a:r>
              <a:rPr lang="de-DE" sz="2400" dirty="0" err="1"/>
              <a:t>months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analytics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historical</a:t>
            </a:r>
            <a:r>
              <a:rPr lang="de-DE" sz="2400" dirty="0"/>
              <a:t> </a:t>
            </a:r>
            <a:r>
              <a:rPr lang="de-DE" sz="2400" dirty="0" err="1"/>
              <a:t>sales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3 </a:t>
            </a:r>
            <a:r>
              <a:rPr lang="de-DE" sz="2400" dirty="0" err="1"/>
              <a:t>branches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past</a:t>
            </a:r>
            <a:r>
              <a:rPr lang="de-DE" sz="2400" dirty="0"/>
              <a:t> 3 </a:t>
            </a:r>
            <a:r>
              <a:rPr lang="de-DE" sz="2400" dirty="0" err="1"/>
              <a:t>months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identify</a:t>
            </a:r>
            <a:r>
              <a:rPr lang="de-DE" sz="2400" dirty="0"/>
              <a:t> </a:t>
            </a:r>
            <a:r>
              <a:rPr lang="de-DE" sz="2400" dirty="0" err="1"/>
              <a:t>key</a:t>
            </a:r>
            <a:r>
              <a:rPr lang="de-DE" sz="2400" dirty="0"/>
              <a:t> </a:t>
            </a:r>
            <a:r>
              <a:rPr lang="de-DE" sz="2400" dirty="0" err="1"/>
              <a:t>factors</a:t>
            </a:r>
            <a:r>
              <a:rPr lang="de-DE" sz="2400" dirty="0"/>
              <a:t> </a:t>
            </a:r>
            <a:r>
              <a:rPr lang="de-DE" sz="2400" dirty="0" err="1"/>
              <a:t>influencing</a:t>
            </a:r>
            <a:r>
              <a:rPr lang="de-DE" sz="2400" dirty="0"/>
              <a:t> </a:t>
            </a:r>
            <a:r>
              <a:rPr lang="de-DE" sz="2400" dirty="0" err="1"/>
              <a:t>sales</a:t>
            </a:r>
            <a:r>
              <a:rPr lang="de-DE" sz="2400" dirty="0"/>
              <a:t>, </a:t>
            </a:r>
            <a:r>
              <a:rPr lang="de-DE" sz="2400" dirty="0" err="1"/>
              <a:t>thereby</a:t>
            </a:r>
            <a:r>
              <a:rPr lang="de-DE" sz="2400" dirty="0"/>
              <a:t> </a:t>
            </a:r>
            <a:r>
              <a:rPr lang="de-DE" sz="2400" dirty="0" err="1"/>
              <a:t>formulating</a:t>
            </a:r>
            <a:r>
              <a:rPr lang="de-DE" sz="2400" dirty="0"/>
              <a:t> </a:t>
            </a:r>
            <a:r>
              <a:rPr lang="de-DE" sz="2400" dirty="0" err="1"/>
              <a:t>effective</a:t>
            </a:r>
            <a:r>
              <a:rPr lang="de-DE" sz="2400" dirty="0"/>
              <a:t> </a:t>
            </a:r>
            <a:r>
              <a:rPr lang="de-DE" sz="2400" dirty="0" err="1"/>
              <a:t>stategies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profitability</a:t>
            </a:r>
            <a:r>
              <a:rPr lang="de-DE" sz="2400" dirty="0"/>
              <a:t> in a </a:t>
            </a:r>
            <a:r>
              <a:rPr lang="de-DE" sz="2400" dirty="0" err="1"/>
              <a:t>competitive</a:t>
            </a:r>
            <a:r>
              <a:rPr lang="de-DE" sz="2400" dirty="0"/>
              <a:t> </a:t>
            </a:r>
            <a:r>
              <a:rPr lang="de-DE" sz="2400" dirty="0" err="1"/>
              <a:t>market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5767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EE9E-3397-7AB4-69A6-3CCB50D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Breakdown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001B-7CF1-B376-6381-061DB523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ID" dirty="0"/>
              <a:t>1. What is the relationship between customer t</a:t>
            </a:r>
            <a:r>
              <a:rPr lang="de-DE" dirty="0" err="1"/>
              <a:t>ype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total spending?</a:t>
            </a:r>
          </a:p>
          <a:p>
            <a:r>
              <a:rPr lang="de-DE" dirty="0"/>
              <a:t>2.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 </a:t>
            </a:r>
            <a:r>
              <a:rPr lang="de-DE" dirty="0" err="1"/>
              <a:t>branches</a:t>
            </a:r>
            <a:r>
              <a:rPr lang="de-DE" dirty="0"/>
              <a:t>?</a:t>
            </a:r>
          </a:p>
          <a:p>
            <a:r>
              <a:rPr lang="de-DE" dirty="0"/>
              <a:t>3.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caregories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total </a:t>
            </a:r>
            <a:r>
              <a:rPr lang="de-DE" dirty="0" err="1"/>
              <a:t>sales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?</a:t>
            </a:r>
          </a:p>
          <a:p>
            <a:r>
              <a:rPr lang="en-ID" dirty="0"/>
              <a:t>4. How is the total sales trend over time for each branches?</a:t>
            </a:r>
          </a:p>
          <a:p>
            <a:r>
              <a:rPr lang="en-ID" dirty="0"/>
              <a:t>5. What is the average transaction amount and how varied are individual transaction from that average across all branches?</a:t>
            </a:r>
          </a:p>
          <a:p>
            <a:r>
              <a:rPr lang="en-ID" dirty="0"/>
              <a:t>6. What is the difference between the average total sales of popular product line with the other product line?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8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B1CE-BF31-D858-DA71-A5956C1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Supermarket Sales Data (</a:t>
            </a:r>
            <a:r>
              <a:rPr lang="de-DE" dirty="0" err="1"/>
              <a:t>preview</a:t>
            </a:r>
            <a:r>
              <a:rPr lang="de-DE" dirty="0"/>
              <a:t>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A96C9-2564-DD4E-6B83-FE4727546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1887795"/>
            <a:ext cx="9720262" cy="4247534"/>
          </a:xfrm>
        </p:spPr>
      </p:pic>
    </p:spTree>
    <p:extLst>
      <p:ext uri="{BB962C8B-B14F-4D97-AF65-F5344CB8AC3E}">
        <p14:creationId xmlns:p14="http://schemas.microsoft.com/office/powerpoint/2010/main" val="427609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46FE-F06C-1914-173C-C976F04E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Preview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49105-D8FC-D716-C231-0E6AF1219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42" y="1699440"/>
            <a:ext cx="8421329" cy="4995926"/>
          </a:xfrm>
        </p:spPr>
      </p:pic>
    </p:spTree>
    <p:extLst>
      <p:ext uri="{BB962C8B-B14F-4D97-AF65-F5344CB8AC3E}">
        <p14:creationId xmlns:p14="http://schemas.microsoft.com/office/powerpoint/2010/main" val="418947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C2F6-D8E7-9685-8DC3-46A8FC0E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Relationship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type and </a:t>
            </a:r>
            <a:r>
              <a:rPr lang="de-DE" dirty="0" err="1"/>
              <a:t>their</a:t>
            </a:r>
            <a:r>
              <a:rPr lang="de-DE" dirty="0"/>
              <a:t> total spending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4F541-9B74-39A3-4335-8CC699AC2436}"/>
              </a:ext>
            </a:extLst>
          </p:cNvPr>
          <p:cNvSpPr txBox="1"/>
          <p:nvPr/>
        </p:nvSpPr>
        <p:spPr>
          <a:xfrm>
            <a:off x="629265" y="2464845"/>
            <a:ext cx="4945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We'll take a look at our customers spending behaviour based on their category and see if there is a difference between them to gain insight on how we could increase the sales of our supermarket.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There are two type of customer in this dataset. They are </a:t>
            </a:r>
            <a:r>
              <a:rPr lang="en-GB" b="1" i="1" dirty="0"/>
              <a:t>Member </a:t>
            </a:r>
            <a:r>
              <a:rPr lang="en-GB" dirty="0"/>
              <a:t>and </a:t>
            </a:r>
            <a:r>
              <a:rPr lang="en-GB" b="1" i="1" dirty="0"/>
              <a:t>Normal customer. </a:t>
            </a:r>
            <a:r>
              <a:rPr lang="en-GB" dirty="0"/>
              <a:t>From the box plot we can see that  </a:t>
            </a:r>
            <a:r>
              <a:rPr lang="en-GB" b="1" i="1" dirty="0"/>
              <a:t>Members ($266)</a:t>
            </a:r>
            <a:r>
              <a:rPr lang="en-GB" dirty="0"/>
              <a:t> tend to spend slightly more compared to </a:t>
            </a:r>
            <a:r>
              <a:rPr lang="en-GB" b="1" i="1" dirty="0"/>
              <a:t>normal customers ($237)</a:t>
            </a:r>
            <a:r>
              <a:rPr lang="en-GB" dirty="0"/>
              <a:t>. This means, to increase the sales, we need to focus on </a:t>
            </a:r>
            <a:r>
              <a:rPr lang="en-GB" b="1" i="1" dirty="0"/>
              <a:t>improving the conversion rate of normal customers into member in order to increase our overall profitability and our business performance on the sales</a:t>
            </a:r>
            <a:r>
              <a:rPr lang="en-GB" dirty="0"/>
              <a:t>. 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644BF9-CF99-3279-1122-73D5FE33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89" y="2084832"/>
            <a:ext cx="5987845" cy="4496944"/>
          </a:xfrm>
        </p:spPr>
      </p:pic>
    </p:spTree>
    <p:extLst>
      <p:ext uri="{BB962C8B-B14F-4D97-AF65-F5344CB8AC3E}">
        <p14:creationId xmlns:p14="http://schemas.microsoft.com/office/powerpoint/2010/main" val="234822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AC05-AB99-89A3-A750-7D2F8932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EE9CF-8F7A-7EE5-7FB3-81C4C59B48AD}"/>
              </a:ext>
            </a:extLst>
          </p:cNvPr>
          <p:cNvSpPr txBox="1"/>
          <p:nvPr/>
        </p:nvSpPr>
        <p:spPr>
          <a:xfrm>
            <a:off x="268297" y="2628728"/>
            <a:ext cx="50439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bar chart, the overall sales performance of each branch tells us which branch has the highest total sales volume. Visually analysing through the chart, we can see that </a:t>
            </a:r>
            <a:r>
              <a:rPr lang="en-GB" b="1" i="1" dirty="0"/>
              <a:t>branch C has the highest total overall sales</a:t>
            </a:r>
            <a:r>
              <a:rPr lang="en-GB" dirty="0"/>
              <a:t>, followed by branch B and C. </a:t>
            </a:r>
            <a:r>
              <a:rPr lang="en-GB" b="1" i="1" dirty="0"/>
              <a:t>We should investigate on why can branch C perform better than branch B and A</a:t>
            </a:r>
            <a:r>
              <a:rPr lang="en-GB" dirty="0"/>
              <a:t>. On the next analysis, we'll look through the sales in terms of the categories that are popular in each branches. We can focus on branch C and see what product is popular in branch C so others branch could perform as good as branch C.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F2319E-CA68-F957-EB63-FBEB393C1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45" y="1592827"/>
            <a:ext cx="6446477" cy="4679958"/>
          </a:xfrm>
        </p:spPr>
      </p:pic>
    </p:spTree>
    <p:extLst>
      <p:ext uri="{BB962C8B-B14F-4D97-AF65-F5344CB8AC3E}">
        <p14:creationId xmlns:p14="http://schemas.microsoft.com/office/powerpoint/2010/main" val="98595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AAD6-2327-743A-2AEE-2AB338BD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total </a:t>
            </a:r>
            <a:r>
              <a:rPr lang="de-DE" dirty="0" err="1"/>
              <a:t>sales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1075D-5805-E26B-07E0-5BCC3FF13A19}"/>
              </a:ext>
            </a:extLst>
          </p:cNvPr>
          <p:cNvSpPr txBox="1"/>
          <p:nvPr/>
        </p:nvSpPr>
        <p:spPr>
          <a:xfrm>
            <a:off x="235974" y="2011652"/>
            <a:ext cx="4277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Each branches have developed expertise or a good reputation for a certain product line</a:t>
            </a:r>
            <a:r>
              <a:rPr lang="en-GB" dirty="0"/>
              <a:t>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Branch A</a:t>
            </a:r>
            <a:r>
              <a:rPr lang="en-GB" dirty="0"/>
              <a:t>: </a:t>
            </a:r>
            <a:r>
              <a:rPr lang="en-GB" i="1" dirty="0"/>
              <a:t>Home and lifestyle.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Branch B</a:t>
            </a:r>
            <a:r>
              <a:rPr lang="en-GB" dirty="0"/>
              <a:t>: </a:t>
            </a:r>
            <a:r>
              <a:rPr lang="en-GB" i="1" dirty="0"/>
              <a:t>Health and beauty and sport and lifestyle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Branch C</a:t>
            </a:r>
            <a:r>
              <a:rPr lang="en-GB" dirty="0"/>
              <a:t>: </a:t>
            </a:r>
            <a:r>
              <a:rPr lang="en-GB" i="1" dirty="0"/>
              <a:t>Food and Beverages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increase the sales, </a:t>
            </a:r>
            <a:r>
              <a:rPr lang="en-GB" b="1" i="1" dirty="0"/>
              <a:t>we should focus on each supermarket branch specialty</a:t>
            </a:r>
            <a:r>
              <a:rPr lang="en-GB" dirty="0"/>
              <a:t>. This could mean </a:t>
            </a:r>
            <a:r>
              <a:rPr lang="en-GB" b="1" i="1" dirty="0"/>
              <a:t>ensuring adequate inventory </a:t>
            </a:r>
            <a:r>
              <a:rPr lang="en-GB" dirty="0"/>
              <a:t>for product line that is popular in each branches; running </a:t>
            </a:r>
            <a:r>
              <a:rPr lang="en-GB" b="1" i="1" dirty="0"/>
              <a:t>targeted promotions</a:t>
            </a:r>
            <a:r>
              <a:rPr lang="en-GB" dirty="0"/>
              <a:t> on these product line; and </a:t>
            </a:r>
            <a:r>
              <a:rPr lang="en-GB" b="1" i="1" dirty="0"/>
              <a:t>providing more staff or specialized training </a:t>
            </a:r>
            <a:r>
              <a:rPr lang="en-GB" dirty="0"/>
              <a:t>for each specific product line that are popular in each branch.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8AF8A6-B509-6D7A-64C6-7D48F205C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06" y="2011652"/>
            <a:ext cx="7019348" cy="4798537"/>
          </a:xfrm>
        </p:spPr>
      </p:pic>
    </p:spTree>
    <p:extLst>
      <p:ext uri="{BB962C8B-B14F-4D97-AF65-F5344CB8AC3E}">
        <p14:creationId xmlns:p14="http://schemas.microsoft.com/office/powerpoint/2010/main" val="427847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06AD-128F-85C4-4F45-64063B36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Sales Trendline </a:t>
            </a:r>
            <a:r>
              <a:rPr lang="de-DE" dirty="0" err="1"/>
              <a:t>overtime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75E-0BFB-529D-8081-2FD4CFCEB333}"/>
              </a:ext>
            </a:extLst>
          </p:cNvPr>
          <p:cNvSpPr txBox="1"/>
          <p:nvPr/>
        </p:nvSpPr>
        <p:spPr>
          <a:xfrm>
            <a:off x="339213" y="5501148"/>
            <a:ext cx="11459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this trend line of total sales through time for each Branch. We can conclude that </a:t>
            </a:r>
            <a:r>
              <a:rPr lang="en-GB" b="1" i="1" dirty="0"/>
              <a:t>each branch have inconsistent total sales for the past three months</a:t>
            </a:r>
            <a:r>
              <a:rPr lang="en-GB" dirty="0"/>
              <a:t>. This means we should Investigate more on what is the caused of this inconsistency and came up with a solution to make a steady growth on total sales. For example, increase promotions and staff availability on popular product line for each branch. 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BE22B1-9FB1-4731-20CC-7380A5CE9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85937"/>
            <a:ext cx="10143743" cy="3715211"/>
          </a:xfrm>
        </p:spPr>
      </p:pic>
    </p:spTree>
    <p:extLst>
      <p:ext uri="{BB962C8B-B14F-4D97-AF65-F5344CB8AC3E}">
        <p14:creationId xmlns:p14="http://schemas.microsoft.com/office/powerpoint/2010/main" val="713019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1069</Words>
  <Application>Microsoft Office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Analysis of factors that influence the total supermarket sales</vt:lpstr>
      <vt:lpstr>Main Objective</vt:lpstr>
      <vt:lpstr>Problem Breakdown</vt:lpstr>
      <vt:lpstr>Supermarket Sales Data (preview)</vt:lpstr>
      <vt:lpstr>Dashboard Preview</vt:lpstr>
      <vt:lpstr>Relationship between customer type and their total spending</vt:lpstr>
      <vt:lpstr>Total overall sales distribution among branches</vt:lpstr>
      <vt:lpstr>How product Category affect total sales</vt:lpstr>
      <vt:lpstr>Sales Trendline overtime of each branch</vt:lpstr>
      <vt:lpstr>Central tendencies of transaction amount</vt:lpstr>
      <vt:lpstr>Difference between most popular product and other product line</vt:lpstr>
      <vt:lpstr>Difference between most popular product and other product 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Nembaopit</dc:creator>
  <cp:lastModifiedBy>Juan Nembaopit</cp:lastModifiedBy>
  <cp:revision>6</cp:revision>
  <dcterms:created xsi:type="dcterms:W3CDTF">2025-02-14T01:59:12Z</dcterms:created>
  <dcterms:modified xsi:type="dcterms:W3CDTF">2025-02-27T07:59:45Z</dcterms:modified>
</cp:coreProperties>
</file>