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0D9F5-461A-B4A6-1A4F-3C70CC1EC07E}" v="134" dt="2024-12-03T17:59:14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292AD-1824-46DB-967B-5C6BE02E610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D9D841-51AA-48A0-8683-10C4BC69AB5D}">
      <dgm:prSet/>
      <dgm:spPr/>
      <dgm:t>
        <a:bodyPr/>
        <a:lstStyle/>
        <a:p>
          <a:r>
            <a:rPr lang="en-US"/>
            <a:t>Overall the data followed typical seasonal trends and proportions as expected.  </a:t>
          </a:r>
        </a:p>
      </dgm:t>
    </dgm:pt>
    <dgm:pt modelId="{1D67D0D0-8E7E-4DC9-9519-88A2C7AC4561}" type="parTrans" cxnId="{6DC8DA49-A580-4F2D-B96A-55F951EF2D99}">
      <dgm:prSet/>
      <dgm:spPr/>
      <dgm:t>
        <a:bodyPr/>
        <a:lstStyle/>
        <a:p>
          <a:endParaRPr lang="en-US"/>
        </a:p>
      </dgm:t>
    </dgm:pt>
    <dgm:pt modelId="{2E7BE3CF-2193-48A4-AC69-7B59188CDCDC}" type="sibTrans" cxnId="{6DC8DA49-A580-4F2D-B96A-55F951EF2D99}">
      <dgm:prSet/>
      <dgm:spPr/>
      <dgm:t>
        <a:bodyPr/>
        <a:lstStyle/>
        <a:p>
          <a:endParaRPr lang="en-US"/>
        </a:p>
      </dgm:t>
    </dgm:pt>
    <dgm:pt modelId="{EBBA0B5B-1AB4-46BD-8EE8-EEF1B8BCE677}">
      <dgm:prSet/>
      <dgm:spPr/>
      <dgm:t>
        <a:bodyPr/>
        <a:lstStyle/>
        <a:p>
          <a:r>
            <a:rPr lang="en-US"/>
            <a:t>Summer months showed many more injuries than other months. </a:t>
          </a:r>
        </a:p>
      </dgm:t>
    </dgm:pt>
    <dgm:pt modelId="{BB23C8A5-DA28-41C2-80D6-1509728AB2E3}" type="parTrans" cxnId="{204AA655-C00F-4E2B-8851-33A315272896}">
      <dgm:prSet/>
      <dgm:spPr/>
      <dgm:t>
        <a:bodyPr/>
        <a:lstStyle/>
        <a:p>
          <a:endParaRPr lang="en-US"/>
        </a:p>
      </dgm:t>
    </dgm:pt>
    <dgm:pt modelId="{A1CB39E7-428E-4921-9801-A3BB8FBF0775}" type="sibTrans" cxnId="{204AA655-C00F-4E2B-8851-33A315272896}">
      <dgm:prSet/>
      <dgm:spPr/>
      <dgm:t>
        <a:bodyPr/>
        <a:lstStyle/>
        <a:p>
          <a:endParaRPr lang="en-US"/>
        </a:p>
      </dgm:t>
    </dgm:pt>
    <dgm:pt modelId="{B503D840-8439-4158-AF3A-9D4205A280A8}">
      <dgm:prSet/>
      <dgm:spPr/>
      <dgm:t>
        <a:bodyPr/>
        <a:lstStyle/>
        <a:p>
          <a:r>
            <a:rPr lang="en-US"/>
            <a:t>Every state in the top five ranks had one or more major theme parks.  </a:t>
          </a:r>
        </a:p>
      </dgm:t>
    </dgm:pt>
    <dgm:pt modelId="{727679A7-1C42-4C34-9188-247D4BF05E56}" type="parTrans" cxnId="{16151F50-6BE4-4CF6-BFC9-51220ADF323F}">
      <dgm:prSet/>
      <dgm:spPr/>
      <dgm:t>
        <a:bodyPr/>
        <a:lstStyle/>
        <a:p>
          <a:endParaRPr lang="en-US"/>
        </a:p>
      </dgm:t>
    </dgm:pt>
    <dgm:pt modelId="{16788244-C611-46E6-8902-C27C4A038081}" type="sibTrans" cxnId="{16151F50-6BE4-4CF6-BFC9-51220ADF323F}">
      <dgm:prSet/>
      <dgm:spPr/>
      <dgm:t>
        <a:bodyPr/>
        <a:lstStyle/>
        <a:p>
          <a:endParaRPr lang="en-US"/>
        </a:p>
      </dgm:t>
    </dgm:pt>
    <dgm:pt modelId="{BD313FDF-2542-4E69-8D9E-8B6FC980F39A}">
      <dgm:prSet/>
      <dgm:spPr/>
      <dgm:t>
        <a:bodyPr/>
        <a:lstStyle/>
        <a:p>
          <a:r>
            <a:rPr lang="en-US"/>
            <a:t>Anaheim’s total injuries was roughly more than the next four highest cities in accidents combined. </a:t>
          </a:r>
          <a:br>
            <a:rPr lang="en-US"/>
          </a:br>
          <a:endParaRPr lang="en-US"/>
        </a:p>
      </dgm:t>
    </dgm:pt>
    <dgm:pt modelId="{6E77190F-2729-488A-8BD4-DBF96F49C763}" type="parTrans" cxnId="{3D1A6289-23F3-4CE9-9780-AA4593B62A4A}">
      <dgm:prSet/>
      <dgm:spPr/>
      <dgm:t>
        <a:bodyPr/>
        <a:lstStyle/>
        <a:p>
          <a:endParaRPr lang="en-US"/>
        </a:p>
      </dgm:t>
    </dgm:pt>
    <dgm:pt modelId="{3AF52846-809F-4960-B2BF-ADDE3842A57A}" type="sibTrans" cxnId="{3D1A6289-23F3-4CE9-9780-AA4593B62A4A}">
      <dgm:prSet/>
      <dgm:spPr/>
      <dgm:t>
        <a:bodyPr/>
        <a:lstStyle/>
        <a:p>
          <a:endParaRPr lang="en-US"/>
        </a:p>
      </dgm:t>
    </dgm:pt>
    <dgm:pt modelId="{7A6EA3D9-1532-4489-A825-9BBB6A821EED}" type="pres">
      <dgm:prSet presAssocID="{F64292AD-1824-46DB-967B-5C6BE02E6109}" presName="vert0" presStyleCnt="0">
        <dgm:presLayoutVars>
          <dgm:dir/>
          <dgm:animOne val="branch"/>
          <dgm:animLvl val="lvl"/>
        </dgm:presLayoutVars>
      </dgm:prSet>
      <dgm:spPr/>
    </dgm:pt>
    <dgm:pt modelId="{D6D87C57-11D3-48E7-B888-2A992C34AD18}" type="pres">
      <dgm:prSet presAssocID="{CED9D841-51AA-48A0-8683-10C4BC69AB5D}" presName="thickLine" presStyleLbl="alignNode1" presStyleIdx="0" presStyleCnt="4"/>
      <dgm:spPr/>
    </dgm:pt>
    <dgm:pt modelId="{442A5D1D-F828-46B0-9B1B-2E9C289013F3}" type="pres">
      <dgm:prSet presAssocID="{CED9D841-51AA-48A0-8683-10C4BC69AB5D}" presName="horz1" presStyleCnt="0"/>
      <dgm:spPr/>
    </dgm:pt>
    <dgm:pt modelId="{98D4392C-54D0-4998-8951-37C5B957D971}" type="pres">
      <dgm:prSet presAssocID="{CED9D841-51AA-48A0-8683-10C4BC69AB5D}" presName="tx1" presStyleLbl="revTx" presStyleIdx="0" presStyleCnt="4"/>
      <dgm:spPr/>
    </dgm:pt>
    <dgm:pt modelId="{BB61933B-44C0-45DC-B40A-C44EF0F319E8}" type="pres">
      <dgm:prSet presAssocID="{CED9D841-51AA-48A0-8683-10C4BC69AB5D}" presName="vert1" presStyleCnt="0"/>
      <dgm:spPr/>
    </dgm:pt>
    <dgm:pt modelId="{D8D626C3-4BFB-42F9-AAD8-F732D0803B70}" type="pres">
      <dgm:prSet presAssocID="{EBBA0B5B-1AB4-46BD-8EE8-EEF1B8BCE677}" presName="thickLine" presStyleLbl="alignNode1" presStyleIdx="1" presStyleCnt="4"/>
      <dgm:spPr/>
    </dgm:pt>
    <dgm:pt modelId="{D0BC80D9-93B2-4D28-80BA-327B3A5CE0F2}" type="pres">
      <dgm:prSet presAssocID="{EBBA0B5B-1AB4-46BD-8EE8-EEF1B8BCE677}" presName="horz1" presStyleCnt="0"/>
      <dgm:spPr/>
    </dgm:pt>
    <dgm:pt modelId="{4C3E8612-3673-4668-B6D6-D9AC47462BDD}" type="pres">
      <dgm:prSet presAssocID="{EBBA0B5B-1AB4-46BD-8EE8-EEF1B8BCE677}" presName="tx1" presStyleLbl="revTx" presStyleIdx="1" presStyleCnt="4"/>
      <dgm:spPr/>
    </dgm:pt>
    <dgm:pt modelId="{77A686B1-DC7E-4EA6-8602-7EE29F93AFD8}" type="pres">
      <dgm:prSet presAssocID="{EBBA0B5B-1AB4-46BD-8EE8-EEF1B8BCE677}" presName="vert1" presStyleCnt="0"/>
      <dgm:spPr/>
    </dgm:pt>
    <dgm:pt modelId="{AA67C9D5-1A08-4F22-8273-C189BA69E419}" type="pres">
      <dgm:prSet presAssocID="{B503D840-8439-4158-AF3A-9D4205A280A8}" presName="thickLine" presStyleLbl="alignNode1" presStyleIdx="2" presStyleCnt="4"/>
      <dgm:spPr/>
    </dgm:pt>
    <dgm:pt modelId="{D31D8CCA-2577-460F-8FF9-32996E3922DD}" type="pres">
      <dgm:prSet presAssocID="{B503D840-8439-4158-AF3A-9D4205A280A8}" presName="horz1" presStyleCnt="0"/>
      <dgm:spPr/>
    </dgm:pt>
    <dgm:pt modelId="{085BD217-A2A3-4D89-9D15-270E821B0442}" type="pres">
      <dgm:prSet presAssocID="{B503D840-8439-4158-AF3A-9D4205A280A8}" presName="tx1" presStyleLbl="revTx" presStyleIdx="2" presStyleCnt="4"/>
      <dgm:spPr/>
    </dgm:pt>
    <dgm:pt modelId="{343F9E63-FF09-4453-A715-A167E7134B8A}" type="pres">
      <dgm:prSet presAssocID="{B503D840-8439-4158-AF3A-9D4205A280A8}" presName="vert1" presStyleCnt="0"/>
      <dgm:spPr/>
    </dgm:pt>
    <dgm:pt modelId="{E33220A6-A490-48CB-9475-3ABE35CA9761}" type="pres">
      <dgm:prSet presAssocID="{BD313FDF-2542-4E69-8D9E-8B6FC980F39A}" presName="thickLine" presStyleLbl="alignNode1" presStyleIdx="3" presStyleCnt="4"/>
      <dgm:spPr/>
    </dgm:pt>
    <dgm:pt modelId="{94BC8D42-5E11-4CA4-BE09-9A10F3A1BCF2}" type="pres">
      <dgm:prSet presAssocID="{BD313FDF-2542-4E69-8D9E-8B6FC980F39A}" presName="horz1" presStyleCnt="0"/>
      <dgm:spPr/>
    </dgm:pt>
    <dgm:pt modelId="{F0BEE138-B2A1-499A-B949-C98A535D41DA}" type="pres">
      <dgm:prSet presAssocID="{BD313FDF-2542-4E69-8D9E-8B6FC980F39A}" presName="tx1" presStyleLbl="revTx" presStyleIdx="3" presStyleCnt="4"/>
      <dgm:spPr/>
    </dgm:pt>
    <dgm:pt modelId="{01C80594-E02F-4CB5-AF98-05A6BDD75BA8}" type="pres">
      <dgm:prSet presAssocID="{BD313FDF-2542-4E69-8D9E-8B6FC980F39A}" presName="vert1" presStyleCnt="0"/>
      <dgm:spPr/>
    </dgm:pt>
  </dgm:ptLst>
  <dgm:cxnLst>
    <dgm:cxn modelId="{18E03B3E-ECB6-4D23-9246-25453165DECF}" type="presOf" srcId="{F64292AD-1824-46DB-967B-5C6BE02E6109}" destId="{7A6EA3D9-1532-4489-A825-9BBB6A821EED}" srcOrd="0" destOrd="0" presId="urn:microsoft.com/office/officeart/2008/layout/LinedList"/>
    <dgm:cxn modelId="{56C9135F-9750-4730-8FF7-1BFCA71236E8}" type="presOf" srcId="{B503D840-8439-4158-AF3A-9D4205A280A8}" destId="{085BD217-A2A3-4D89-9D15-270E821B0442}" srcOrd="0" destOrd="0" presId="urn:microsoft.com/office/officeart/2008/layout/LinedList"/>
    <dgm:cxn modelId="{53A3F066-93D7-4764-9D7A-C329E9DB3D11}" type="presOf" srcId="{CED9D841-51AA-48A0-8683-10C4BC69AB5D}" destId="{98D4392C-54D0-4998-8951-37C5B957D971}" srcOrd="0" destOrd="0" presId="urn:microsoft.com/office/officeart/2008/layout/LinedList"/>
    <dgm:cxn modelId="{6DC8DA49-A580-4F2D-B96A-55F951EF2D99}" srcId="{F64292AD-1824-46DB-967B-5C6BE02E6109}" destId="{CED9D841-51AA-48A0-8683-10C4BC69AB5D}" srcOrd="0" destOrd="0" parTransId="{1D67D0D0-8E7E-4DC9-9519-88A2C7AC4561}" sibTransId="{2E7BE3CF-2193-48A4-AC69-7B59188CDCDC}"/>
    <dgm:cxn modelId="{0A04854D-5FE1-45FC-881B-7476D70A166B}" type="presOf" srcId="{EBBA0B5B-1AB4-46BD-8EE8-EEF1B8BCE677}" destId="{4C3E8612-3673-4668-B6D6-D9AC47462BDD}" srcOrd="0" destOrd="0" presId="urn:microsoft.com/office/officeart/2008/layout/LinedList"/>
    <dgm:cxn modelId="{16151F50-6BE4-4CF6-BFC9-51220ADF323F}" srcId="{F64292AD-1824-46DB-967B-5C6BE02E6109}" destId="{B503D840-8439-4158-AF3A-9D4205A280A8}" srcOrd="2" destOrd="0" parTransId="{727679A7-1C42-4C34-9188-247D4BF05E56}" sibTransId="{16788244-C611-46E6-8902-C27C4A038081}"/>
    <dgm:cxn modelId="{204AA655-C00F-4E2B-8851-33A315272896}" srcId="{F64292AD-1824-46DB-967B-5C6BE02E6109}" destId="{EBBA0B5B-1AB4-46BD-8EE8-EEF1B8BCE677}" srcOrd="1" destOrd="0" parTransId="{BB23C8A5-DA28-41C2-80D6-1509728AB2E3}" sibTransId="{A1CB39E7-428E-4921-9801-A3BB8FBF0775}"/>
    <dgm:cxn modelId="{3D1A6289-23F3-4CE9-9780-AA4593B62A4A}" srcId="{F64292AD-1824-46DB-967B-5C6BE02E6109}" destId="{BD313FDF-2542-4E69-8D9E-8B6FC980F39A}" srcOrd="3" destOrd="0" parTransId="{6E77190F-2729-488A-8BD4-DBF96F49C763}" sibTransId="{3AF52846-809F-4960-B2BF-ADDE3842A57A}"/>
    <dgm:cxn modelId="{D4F70FB6-69F4-40E6-862E-C16791F461C7}" type="presOf" srcId="{BD313FDF-2542-4E69-8D9E-8B6FC980F39A}" destId="{F0BEE138-B2A1-499A-B949-C98A535D41DA}" srcOrd="0" destOrd="0" presId="urn:microsoft.com/office/officeart/2008/layout/LinedList"/>
    <dgm:cxn modelId="{6AAA4637-632D-409C-8C44-22FE284BB69C}" type="presParOf" srcId="{7A6EA3D9-1532-4489-A825-9BBB6A821EED}" destId="{D6D87C57-11D3-48E7-B888-2A992C34AD18}" srcOrd="0" destOrd="0" presId="urn:microsoft.com/office/officeart/2008/layout/LinedList"/>
    <dgm:cxn modelId="{490C8196-6083-45BA-A25C-9694B7A035F4}" type="presParOf" srcId="{7A6EA3D9-1532-4489-A825-9BBB6A821EED}" destId="{442A5D1D-F828-46B0-9B1B-2E9C289013F3}" srcOrd="1" destOrd="0" presId="urn:microsoft.com/office/officeart/2008/layout/LinedList"/>
    <dgm:cxn modelId="{C21F7A2C-5DE5-4376-B31C-5CDB07F7AFA9}" type="presParOf" srcId="{442A5D1D-F828-46B0-9B1B-2E9C289013F3}" destId="{98D4392C-54D0-4998-8951-37C5B957D971}" srcOrd="0" destOrd="0" presId="urn:microsoft.com/office/officeart/2008/layout/LinedList"/>
    <dgm:cxn modelId="{138F8843-FC45-42F2-BD95-881FD4341A02}" type="presParOf" srcId="{442A5D1D-F828-46B0-9B1B-2E9C289013F3}" destId="{BB61933B-44C0-45DC-B40A-C44EF0F319E8}" srcOrd="1" destOrd="0" presId="urn:microsoft.com/office/officeart/2008/layout/LinedList"/>
    <dgm:cxn modelId="{AA68DE37-D794-427C-98AF-3551CADD45E6}" type="presParOf" srcId="{7A6EA3D9-1532-4489-A825-9BBB6A821EED}" destId="{D8D626C3-4BFB-42F9-AAD8-F732D0803B70}" srcOrd="2" destOrd="0" presId="urn:microsoft.com/office/officeart/2008/layout/LinedList"/>
    <dgm:cxn modelId="{420A8B90-C109-4CEA-B28D-0F8B05AF06D7}" type="presParOf" srcId="{7A6EA3D9-1532-4489-A825-9BBB6A821EED}" destId="{D0BC80D9-93B2-4D28-80BA-327B3A5CE0F2}" srcOrd="3" destOrd="0" presId="urn:microsoft.com/office/officeart/2008/layout/LinedList"/>
    <dgm:cxn modelId="{93E6DF1B-86DC-494E-9FB7-BE333DA99776}" type="presParOf" srcId="{D0BC80D9-93B2-4D28-80BA-327B3A5CE0F2}" destId="{4C3E8612-3673-4668-B6D6-D9AC47462BDD}" srcOrd="0" destOrd="0" presId="urn:microsoft.com/office/officeart/2008/layout/LinedList"/>
    <dgm:cxn modelId="{D628D111-2D45-4ABD-B365-D3ADA5440FE0}" type="presParOf" srcId="{D0BC80D9-93B2-4D28-80BA-327B3A5CE0F2}" destId="{77A686B1-DC7E-4EA6-8602-7EE29F93AFD8}" srcOrd="1" destOrd="0" presId="urn:microsoft.com/office/officeart/2008/layout/LinedList"/>
    <dgm:cxn modelId="{EEA94A0E-374F-4BD1-B244-94C1F3D6F43A}" type="presParOf" srcId="{7A6EA3D9-1532-4489-A825-9BBB6A821EED}" destId="{AA67C9D5-1A08-4F22-8273-C189BA69E419}" srcOrd="4" destOrd="0" presId="urn:microsoft.com/office/officeart/2008/layout/LinedList"/>
    <dgm:cxn modelId="{C4EA0C51-2899-4A2D-82CB-92AAA2FC4D16}" type="presParOf" srcId="{7A6EA3D9-1532-4489-A825-9BBB6A821EED}" destId="{D31D8CCA-2577-460F-8FF9-32996E3922DD}" srcOrd="5" destOrd="0" presId="urn:microsoft.com/office/officeart/2008/layout/LinedList"/>
    <dgm:cxn modelId="{E9E39439-F30C-4F18-9C5E-93223B1DBD1B}" type="presParOf" srcId="{D31D8CCA-2577-460F-8FF9-32996E3922DD}" destId="{085BD217-A2A3-4D89-9D15-270E821B0442}" srcOrd="0" destOrd="0" presId="urn:microsoft.com/office/officeart/2008/layout/LinedList"/>
    <dgm:cxn modelId="{76613381-406C-4F62-A898-07CD0C6EDFC0}" type="presParOf" srcId="{D31D8CCA-2577-460F-8FF9-32996E3922DD}" destId="{343F9E63-FF09-4453-A715-A167E7134B8A}" srcOrd="1" destOrd="0" presId="urn:microsoft.com/office/officeart/2008/layout/LinedList"/>
    <dgm:cxn modelId="{3670F7CF-7C19-4D47-939B-9E5CADD57E97}" type="presParOf" srcId="{7A6EA3D9-1532-4489-A825-9BBB6A821EED}" destId="{E33220A6-A490-48CB-9475-3ABE35CA9761}" srcOrd="6" destOrd="0" presId="urn:microsoft.com/office/officeart/2008/layout/LinedList"/>
    <dgm:cxn modelId="{71B12727-E313-45C3-A368-06596430BF1A}" type="presParOf" srcId="{7A6EA3D9-1532-4489-A825-9BBB6A821EED}" destId="{94BC8D42-5E11-4CA4-BE09-9A10F3A1BCF2}" srcOrd="7" destOrd="0" presId="urn:microsoft.com/office/officeart/2008/layout/LinedList"/>
    <dgm:cxn modelId="{9F1D911D-991C-4520-8CE0-CBC15F58E600}" type="presParOf" srcId="{94BC8D42-5E11-4CA4-BE09-9A10F3A1BCF2}" destId="{F0BEE138-B2A1-499A-B949-C98A535D41DA}" srcOrd="0" destOrd="0" presId="urn:microsoft.com/office/officeart/2008/layout/LinedList"/>
    <dgm:cxn modelId="{F7AF58ED-3D3A-45DA-B445-C49DC1A89E7C}" type="presParOf" srcId="{94BC8D42-5E11-4CA4-BE09-9A10F3A1BCF2}" destId="{01C80594-E02F-4CB5-AF98-05A6BDD75B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87C57-11D3-48E7-B888-2A992C34AD1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4392C-54D0-4998-8951-37C5B957D971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Overall the data followed typical seasonal trends and proportions as expected.  </a:t>
          </a:r>
        </a:p>
      </dsp:txBody>
      <dsp:txXfrm>
        <a:off x="0" y="0"/>
        <a:ext cx="6900512" cy="1384035"/>
      </dsp:txXfrm>
    </dsp:sp>
    <dsp:sp modelId="{D8D626C3-4BFB-42F9-AAD8-F732D0803B70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E8612-3673-4668-B6D6-D9AC47462BD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Summer months showed many more injuries than other months. </a:t>
          </a:r>
        </a:p>
      </dsp:txBody>
      <dsp:txXfrm>
        <a:off x="0" y="1384035"/>
        <a:ext cx="6900512" cy="1384035"/>
      </dsp:txXfrm>
    </dsp:sp>
    <dsp:sp modelId="{AA67C9D5-1A08-4F22-8273-C189BA69E41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BD217-A2A3-4D89-9D15-270E821B0442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Every state in the top five ranks had one or more major theme parks.  </a:t>
          </a:r>
        </a:p>
      </dsp:txBody>
      <dsp:txXfrm>
        <a:off x="0" y="2768070"/>
        <a:ext cx="6900512" cy="1384035"/>
      </dsp:txXfrm>
    </dsp:sp>
    <dsp:sp modelId="{E33220A6-A490-48CB-9475-3ABE35CA9761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EE138-B2A1-499A-B949-C98A535D41DA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Anaheim’s total injuries was roughly more than the next four highest cities in accidents combined. </a:t>
          </a:r>
          <a:br>
            <a:rPr lang="en-US" sz="2400" kern="1200"/>
          </a:br>
          <a:endParaRPr lang="en-US" sz="24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brant amusement park ride with riders against a blue sky">
            <a:extLst>
              <a:ext uri="{FF2B5EF4-FFF2-40B4-BE49-F238E27FC236}">
                <a16:creationId xmlns:a16="http://schemas.microsoft.com/office/drawing/2014/main" id="{6D75FEFF-9423-297B-D1D3-4077A223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37" r="-8" b="13962"/>
          <a:stretch/>
        </p:blipFill>
        <p:spPr>
          <a:xfrm>
            <a:off x="-1" y="-1"/>
            <a:ext cx="11416413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BB0CB-1C27-3193-AC61-3BEC55E9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1948171"/>
            <a:ext cx="4501057" cy="2661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Amusement Park Ride Incidents</a:t>
            </a:r>
          </a:p>
          <a:p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FE1F-66CB-06AB-55E6-3F930BAF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58" y="4814201"/>
            <a:ext cx="4501056" cy="1306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Juan de Wet</a:t>
            </a:r>
          </a:p>
        </p:txBody>
      </p:sp>
    </p:spTree>
    <p:extLst>
      <p:ext uri="{BB962C8B-B14F-4D97-AF65-F5344CB8AC3E}">
        <p14:creationId xmlns:p14="http://schemas.microsoft.com/office/powerpoint/2010/main" val="172043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320D-8209-D65E-39A1-D471BD52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US" sz="3400">
                <a:latin typeface="Arial"/>
                <a:cs typeface="Arial"/>
              </a:rPr>
              <a:t>Safe Park’s Amusement Ride Incident Report</a:t>
            </a:r>
            <a:endParaRPr lang="en-US" sz="3400"/>
          </a:p>
          <a:p>
            <a:br>
              <a:rPr lang="en-US" sz="3400"/>
            </a:br>
            <a:endParaRPr lang="en-US" sz="3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4F1E-F2A3-C304-4AB0-D6C195791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latin typeface="Arial"/>
                <a:cs typeface="Arial"/>
              </a:rPr>
              <a:t>In the data table to the right is every reported injury involving some kind of amusement park ride. This data has 8351 observations and 24 and ranges from 2010-2017 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/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This table is 10 of the main variables used throughout the project and had the most applications</a:t>
            </a:r>
            <a:br>
              <a:rPr lang="en-US" sz="1400" dirty="0"/>
            </a:br>
            <a:endParaRPr lang="en-US" sz="140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D75FCF4-1120-ECA6-0D37-97EFFD26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04" t="16250" r="20708" b="50000"/>
          <a:stretch/>
        </p:blipFill>
        <p:spPr>
          <a:xfrm>
            <a:off x="5912424" y="4954661"/>
            <a:ext cx="6104686" cy="1597958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D589CA-5A95-A6A7-A3ED-9A9459F4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7" t="14493" r="10137" b="14493"/>
          <a:stretch/>
        </p:blipFill>
        <p:spPr>
          <a:xfrm>
            <a:off x="6097776" y="1059404"/>
            <a:ext cx="6100859" cy="27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7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C3FAA-CDF0-D90D-93E0-134B5E00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2600">
                <a:latin typeface="Arial"/>
                <a:cs typeface="Arial"/>
              </a:rPr>
              <a:t>Interesting &amp; Outlier Statistics</a:t>
            </a:r>
            <a:endParaRPr lang="en-US" sz="2600"/>
          </a:p>
          <a:p>
            <a:br>
              <a:rPr lang="en-US" sz="2600"/>
            </a:br>
            <a:endParaRPr lang="en-US" sz="2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CFA45-7F96-5B01-734C-C12622A6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latin typeface="Arial"/>
                <a:cs typeface="Arial"/>
              </a:rPr>
              <a:t>Steel Roller Coaster - Known for being the biggest and fastest rides </a:t>
            </a:r>
            <a:endParaRPr lang="en-US" sz="1800"/>
          </a:p>
          <a:p>
            <a:r>
              <a:rPr lang="en-US" sz="1800">
                <a:latin typeface="Arial"/>
                <a:cs typeface="Arial"/>
              </a:rPr>
              <a:t>World‘s fastest amusement park ride is a steel coaster called Formula Rossa in Ferrari World (240 km/hr in 4.90 seconds)</a:t>
            </a:r>
            <a:endParaRPr lang="en-US" sz="1800"/>
          </a:p>
          <a:p>
            <a:r>
              <a:rPr lang="en-US" sz="1800">
                <a:latin typeface="Arial"/>
                <a:cs typeface="Arial"/>
              </a:rPr>
              <a:t>The world‘s tallest amusement park ride is also a steel coaster  at Six Flag’s named Kingda Ka (465 Feet) </a:t>
            </a:r>
            <a:endParaRPr lang="en-US" sz="1800"/>
          </a:p>
          <a:p>
            <a:pPr marL="0" indent="0">
              <a:buNone/>
            </a:pPr>
            <a:br>
              <a:rPr lang="en-US" sz="1800"/>
            </a:br>
            <a:endParaRPr lang="en-US" sz="180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8ABED1-CD9D-E2BF-D80E-40B0B70ED4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00" t="23647" r="33600" b="20228"/>
          <a:stretch/>
        </p:blipFill>
        <p:spPr>
          <a:xfrm>
            <a:off x="6637063" y="186921"/>
            <a:ext cx="4607498" cy="3073879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B12E77A-DA3A-1E17-600E-92D3AD3FAA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331" t="21856" r="36242" b="21557"/>
          <a:stretch/>
        </p:blipFill>
        <p:spPr>
          <a:xfrm>
            <a:off x="6638336" y="3429000"/>
            <a:ext cx="4604952" cy="308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4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399B6-4F65-2A6F-31E0-2219A555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n-US" sz="3300">
                <a:latin typeface="Arial"/>
                <a:cs typeface="Arial"/>
              </a:rPr>
              <a:t>Patterns From Injuries</a:t>
            </a:r>
            <a:endParaRPr lang="en-US" sz="3300"/>
          </a:p>
          <a:p>
            <a:br>
              <a:rPr lang="en-US" sz="3300"/>
            </a:br>
            <a:endParaRPr lang="en-US" sz="33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4E63EF2-7504-23E3-4995-0B0F4699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33" t="22105" r="34340" b="21053"/>
          <a:stretch/>
        </p:blipFill>
        <p:spPr>
          <a:xfrm>
            <a:off x="7684008" y="331812"/>
            <a:ext cx="4229773" cy="28336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C1AC-C272-14BE-451F-63D032AF3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latin typeface="Arial"/>
                <a:cs typeface="Arial"/>
              </a:rPr>
              <a:t>In the first graph you can see that the summer months of the year have much more injuries than the rest of the year</a:t>
            </a:r>
            <a:endParaRPr lang="en-US" sz="2200"/>
          </a:p>
          <a:p>
            <a:r>
              <a:rPr lang="en-US" sz="2200">
                <a:latin typeface="Arial"/>
                <a:cs typeface="Arial"/>
              </a:rPr>
              <a:t>In the second graph you can see the five states that have the most injuries  </a:t>
            </a:r>
            <a:endParaRPr lang="en-US" sz="2200"/>
          </a:p>
          <a:p>
            <a:pPr marL="0" indent="0">
              <a:buNone/>
            </a:pPr>
            <a:br>
              <a:rPr lang="en-US" sz="2200"/>
            </a:br>
            <a:endParaRPr lang="en-US" sz="220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C68F1E6-D610-3128-DF1A-77AA634B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066" t="22290" r="34630" b="20465"/>
          <a:stretch/>
        </p:blipFill>
        <p:spPr>
          <a:xfrm>
            <a:off x="7760791" y="3343830"/>
            <a:ext cx="4076206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5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F2113-8C13-7CA0-6CE6-3B0EB9BA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latin typeface="Arial"/>
                <a:cs typeface="Arial"/>
              </a:rPr>
              <a:t>Results</a:t>
            </a:r>
            <a:endParaRPr lang="en-US" sz="5400"/>
          </a:p>
          <a:p>
            <a:br>
              <a:rPr lang="en-US" sz="5400"/>
            </a:b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4B1304-AFF8-56DA-2071-900849D3C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20003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61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Amusement Park Ride Incidents  </vt:lpstr>
      <vt:lpstr>Safe Park’s Amusement Ride Incident Report  </vt:lpstr>
      <vt:lpstr>Interesting &amp; Outlier Statistics  </vt:lpstr>
      <vt:lpstr>Patterns From Injuries  </vt:lpstr>
      <vt:lpstr>Results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79</cp:revision>
  <dcterms:created xsi:type="dcterms:W3CDTF">2024-12-03T17:44:51Z</dcterms:created>
  <dcterms:modified xsi:type="dcterms:W3CDTF">2024-12-03T18:02:03Z</dcterms:modified>
</cp:coreProperties>
</file>