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6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65A21-46AB-477C-9119-D8BD67F16109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46905-AA1E-44FF-8E9F-F7DAD6AE29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113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508A4-D86A-416E-8241-1525E1297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66FC08-A0B0-4A9F-84CA-2EA5A8274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4E919-1703-4D3A-89AB-6597C5DC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4D4-EB82-4B3C-888F-C1C03CC4F525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FCA795-08B6-453E-AFCD-C3EFB2B5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875C6-1321-44DA-B0E1-B82599A4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529F-EBF5-48D5-86A1-58B8878E8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430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4EBD9-7790-456C-9B57-DD22F32E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B6B91D-FC37-40A9-A456-878055BCF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ED127A-35DD-4D6D-8276-34B786DE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4D4-EB82-4B3C-888F-C1C03CC4F525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794CE5-5A1A-4521-9C2D-AD52C751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62B50F-F947-4D4B-9599-B630A881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529F-EBF5-48D5-86A1-58B8878E8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345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714981-FFA7-40DA-929B-9D82BAA9B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FD9AB8-3FD4-43A7-8BB7-2DA8A6561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58055A-D958-40D9-9B82-7F8E0DF9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4D4-EB82-4B3C-888F-C1C03CC4F525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A10153-9905-4CA3-BA92-8E401995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BD1D81-A0CA-40FD-86C5-16975D9D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529F-EBF5-48D5-86A1-58B8878E8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234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18DA1-231F-4F20-9AE7-3C625DFE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228EA5-2A4E-4184-8825-FF10D140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6A6B57-EC2E-46DF-88D4-6B2C548D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4D4-EB82-4B3C-888F-C1C03CC4F525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7D7A26-29E7-4BAE-A0E5-C9370315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0040D-DF84-46E7-8B10-AB54B568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529F-EBF5-48D5-86A1-58B8878E8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979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7313B-F769-4F48-AB4B-AA43C882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DD6B16-3B00-4307-9751-5D58E433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0A3D52-B713-4849-A809-A9D3823A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4D4-EB82-4B3C-888F-C1C03CC4F525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E31AEC-FC48-430B-B93A-F3823806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AF044C-F32F-48EC-A90B-B06ABAD6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529F-EBF5-48D5-86A1-58B8878E8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45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67776-3856-4F6F-A871-5E428661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6FA44D-FE55-4005-AAA1-553B030BD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39A183-003C-41C1-9327-7D0BA26EB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599B9D-F282-4D18-8166-C952F76E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4D4-EB82-4B3C-888F-C1C03CC4F525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DC7347-4326-4D2A-8439-4E7A9994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745BC1-B433-4491-8884-0735F6B1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529F-EBF5-48D5-86A1-58B8878E8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28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FD260-1C03-4A84-84C3-CCFA3509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416943-AA67-4B56-AD60-02F9F441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4E54EA-BDA5-48E8-A017-0189C6A79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B672E9-B3CE-4EB5-87D6-58067D820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5B98B0-BDB1-4EC3-8581-B27068802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DC1E17-9C19-400F-9072-5B138B75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4D4-EB82-4B3C-888F-C1C03CC4F525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DE08F4-AC08-4611-ACA2-6EB3D185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9FF347-98C8-4D5B-8D49-F2A41675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529F-EBF5-48D5-86A1-58B8878E8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60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B25A7-75BC-4D29-9CB8-5FEA716E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38672A-5405-4808-BC1A-320E67AA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4D4-EB82-4B3C-888F-C1C03CC4F525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2FE390-3589-428D-B2D1-CF6DFDC8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C88045-5187-4BA8-99C3-51DD3363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529F-EBF5-48D5-86A1-58B8878E8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427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86B6F4-4585-4A5B-9CBB-F8258A8E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4D4-EB82-4B3C-888F-C1C03CC4F525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7488E5-012D-40B8-9B3E-548ABCA9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6DC970-A72C-416A-87E9-463B5348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529F-EBF5-48D5-86A1-58B8878E8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918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9D67C-A390-4A8A-9460-D612EF00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68F476-304D-4FD3-B583-C2628F07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0476CC-CCD4-4D75-96D8-30CBA5919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C81799-0723-4421-93DE-9A7277F2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4D4-EB82-4B3C-888F-C1C03CC4F525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FD70AE-AAE8-4244-9AC4-0DA0A301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AD20D6-04CA-4072-9C3F-594ABBE8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529F-EBF5-48D5-86A1-58B8878E8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27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2B291-E15C-468C-B1C4-C2805C14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CD63F9-AC64-480E-A575-7B2F8644D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57BBC1-44A2-4B7C-AC02-E9EC90CC2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1AE8D5-232A-4819-A87C-7936B2B0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4D4-EB82-4B3C-888F-C1C03CC4F525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50D39D-563B-460F-8217-FA6676C2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E6C49E-EC4B-4566-9EB4-66597004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529F-EBF5-48D5-86A1-58B8878E8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541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6D386C-F710-4BE8-B0A4-7151C684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77BA64-FB0E-48E9-9A38-26CA8CD8E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E12229-EBEC-4DF5-ADF6-3AF10CD33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B04D4-EB82-4B3C-888F-C1C03CC4F525}" type="datetimeFigureOut">
              <a:rPr lang="es-CO" smtClean="0"/>
              <a:t>28/11/2019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A2BCD7-3AC1-4016-990A-325E824F3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669F5F-50FA-42B9-84EE-5682DCCB5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0529F-EBF5-48D5-86A1-58B8878E8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578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AAC7B69-45FD-4AEC-9D87-672E3BF5AFEC}"/>
              </a:ext>
            </a:extLst>
          </p:cNvPr>
          <p:cNvSpPr/>
          <p:nvPr/>
        </p:nvSpPr>
        <p:spPr>
          <a:xfrm>
            <a:off x="6885137" y="29248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Bróker Publico </a:t>
            </a:r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9BD0076-B7D4-425C-BBAE-3886337182A3}"/>
              </a:ext>
            </a:extLst>
          </p:cNvPr>
          <p:cNvSpPr/>
          <p:nvPr/>
        </p:nvSpPr>
        <p:spPr>
          <a:xfrm>
            <a:off x="9056315" y="2530257"/>
            <a:ext cx="1415441" cy="170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Herramienta Analítica </a:t>
            </a:r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BD95AB4-EC27-40BA-B679-C58F034B643D}"/>
              </a:ext>
            </a:extLst>
          </p:cNvPr>
          <p:cNvSpPr/>
          <p:nvPr/>
        </p:nvSpPr>
        <p:spPr>
          <a:xfrm>
            <a:off x="1720244" y="2116897"/>
            <a:ext cx="4279721" cy="293109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Red IoT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470D6D0-DCB0-4A0D-B448-29E92449EF4D}"/>
              </a:ext>
            </a:extLst>
          </p:cNvPr>
          <p:cNvSpPr/>
          <p:nvPr/>
        </p:nvSpPr>
        <p:spPr>
          <a:xfrm>
            <a:off x="4204568" y="3131507"/>
            <a:ext cx="1415441" cy="501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Gateway</a:t>
            </a:r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4970E49-AB97-4614-9FA4-4C5E910B0DCD}"/>
              </a:ext>
            </a:extLst>
          </p:cNvPr>
          <p:cNvSpPr/>
          <p:nvPr/>
        </p:nvSpPr>
        <p:spPr>
          <a:xfrm>
            <a:off x="2154473" y="2724411"/>
            <a:ext cx="1415441" cy="1590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/>
              <a:t>Nodo</a:t>
            </a:r>
            <a:endParaRPr lang="es-CO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93690C8-A2BE-470D-BEC1-87BC6AAC1688}"/>
              </a:ext>
            </a:extLst>
          </p:cNvPr>
          <p:cNvSpPr/>
          <p:nvPr/>
        </p:nvSpPr>
        <p:spPr>
          <a:xfrm>
            <a:off x="2285998" y="3131507"/>
            <a:ext cx="1158656" cy="3883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Sensor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1DB18ED-7612-475F-9343-EE10D1F94D18}"/>
              </a:ext>
            </a:extLst>
          </p:cNvPr>
          <p:cNvSpPr/>
          <p:nvPr/>
        </p:nvSpPr>
        <p:spPr>
          <a:xfrm>
            <a:off x="2279734" y="3654468"/>
            <a:ext cx="1164920" cy="3883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Actuador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AD680FA-241F-4E16-8C00-1862EDA5D0DD}"/>
              </a:ext>
            </a:extLst>
          </p:cNvPr>
          <p:cNvCxnSpPr/>
          <p:nvPr/>
        </p:nvCxnSpPr>
        <p:spPr>
          <a:xfrm>
            <a:off x="3569914" y="3325660"/>
            <a:ext cx="634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EC61E0B-551F-40DA-89F4-3CA7009115C9}"/>
              </a:ext>
            </a:extLst>
          </p:cNvPr>
          <p:cNvCxnSpPr>
            <a:cxnSpLocks/>
          </p:cNvCxnSpPr>
          <p:nvPr/>
        </p:nvCxnSpPr>
        <p:spPr>
          <a:xfrm>
            <a:off x="5620009" y="3321484"/>
            <a:ext cx="12651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B8920D3-A5ED-4D8A-8964-320287892436}"/>
              </a:ext>
            </a:extLst>
          </p:cNvPr>
          <p:cNvCxnSpPr>
            <a:cxnSpLocks/>
          </p:cNvCxnSpPr>
          <p:nvPr/>
        </p:nvCxnSpPr>
        <p:spPr>
          <a:xfrm>
            <a:off x="7799537" y="3321484"/>
            <a:ext cx="12651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653F1B9-371C-48B5-89EF-6A7DE6631130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569914" y="3519814"/>
            <a:ext cx="63465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4B1AAF5-80C2-4560-BC46-AF50A80EE483}"/>
              </a:ext>
            </a:extLst>
          </p:cNvPr>
          <p:cNvCxnSpPr>
            <a:cxnSpLocks/>
          </p:cNvCxnSpPr>
          <p:nvPr/>
        </p:nvCxnSpPr>
        <p:spPr>
          <a:xfrm flipH="1">
            <a:off x="5620009" y="3519814"/>
            <a:ext cx="12651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D309C45-6009-4CCD-8393-1C2605F17361}"/>
              </a:ext>
            </a:extLst>
          </p:cNvPr>
          <p:cNvCxnSpPr>
            <a:cxnSpLocks/>
          </p:cNvCxnSpPr>
          <p:nvPr/>
        </p:nvCxnSpPr>
        <p:spPr>
          <a:xfrm flipH="1">
            <a:off x="7799537" y="3521902"/>
            <a:ext cx="12651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n para mosquitto mqtt logo png">
            <a:extLst>
              <a:ext uri="{FF2B5EF4-FFF2-40B4-BE49-F238E27FC236}">
                <a16:creationId xmlns:a16="http://schemas.microsoft.com/office/drawing/2014/main" id="{BA511B4D-616D-455B-9BF3-86F471C64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616" y="2585237"/>
            <a:ext cx="1415441" cy="28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: esquinas superiores cortadas 21">
            <a:extLst>
              <a:ext uri="{FF2B5EF4-FFF2-40B4-BE49-F238E27FC236}">
                <a16:creationId xmlns:a16="http://schemas.microsoft.com/office/drawing/2014/main" id="{DAFB4443-4721-4170-A04A-0F3CF43A62E2}"/>
              </a:ext>
            </a:extLst>
          </p:cNvPr>
          <p:cNvSpPr/>
          <p:nvPr/>
        </p:nvSpPr>
        <p:spPr>
          <a:xfrm>
            <a:off x="2154473" y="4449872"/>
            <a:ext cx="3465536" cy="387222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Autonomía </a:t>
            </a:r>
            <a:endParaRPr lang="es-CO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4E68E20-A51D-4EF9-B4C3-430AF564B283}"/>
              </a:ext>
            </a:extLst>
          </p:cNvPr>
          <p:cNvSpPr/>
          <p:nvPr/>
        </p:nvSpPr>
        <p:spPr>
          <a:xfrm>
            <a:off x="2490461" y="512030"/>
            <a:ext cx="7211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Arquitectura Conceptual</a:t>
            </a:r>
          </a:p>
        </p:txBody>
      </p:sp>
    </p:spTree>
    <p:extLst>
      <p:ext uri="{BB962C8B-B14F-4D97-AF65-F5344CB8AC3E}">
        <p14:creationId xmlns:p14="http://schemas.microsoft.com/office/powerpoint/2010/main" val="402582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E3B426A-4069-466C-A41B-A71A3CE67ABF}"/>
              </a:ext>
            </a:extLst>
          </p:cNvPr>
          <p:cNvCxnSpPr/>
          <p:nvPr/>
        </p:nvCxnSpPr>
        <p:spPr>
          <a:xfrm>
            <a:off x="3122023" y="4480561"/>
            <a:ext cx="54000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9BF1CCC-1FA2-426D-AC17-33F42A2CAF2E}"/>
              </a:ext>
            </a:extLst>
          </p:cNvPr>
          <p:cNvCxnSpPr/>
          <p:nvPr/>
        </p:nvCxnSpPr>
        <p:spPr>
          <a:xfrm>
            <a:off x="3122023" y="2147914"/>
            <a:ext cx="54000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C529864D-60A9-4CC2-9A4D-5351512BF36D}"/>
              </a:ext>
            </a:extLst>
          </p:cNvPr>
          <p:cNvSpPr txBox="1"/>
          <p:nvPr/>
        </p:nvSpPr>
        <p:spPr>
          <a:xfrm>
            <a:off x="2272944" y="653139"/>
            <a:ext cx="114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Aplicación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FE19FC-61B5-4668-8FE6-2AA138E0C3F5}"/>
              </a:ext>
            </a:extLst>
          </p:cNvPr>
          <p:cNvSpPr txBox="1"/>
          <p:nvPr/>
        </p:nvSpPr>
        <p:spPr>
          <a:xfrm>
            <a:off x="2387142" y="3177235"/>
            <a:ext cx="9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Servicio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1B6515-9F5B-41BB-8FF1-7B2EEE38E30A}"/>
              </a:ext>
            </a:extLst>
          </p:cNvPr>
          <p:cNvSpPr txBox="1"/>
          <p:nvPr/>
        </p:nvSpPr>
        <p:spPr>
          <a:xfrm>
            <a:off x="2484957" y="5191874"/>
            <a:ext cx="7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0CAAF54-2344-4172-8F9C-99112663B2CF}"/>
              </a:ext>
            </a:extLst>
          </p:cNvPr>
          <p:cNvSpPr/>
          <p:nvPr/>
        </p:nvSpPr>
        <p:spPr>
          <a:xfrm>
            <a:off x="4088674" y="53765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dirty="0"/>
              <a:t>SQL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5CA91EA-D0F1-4338-A61C-AD838B35A2CC}"/>
              </a:ext>
            </a:extLst>
          </p:cNvPr>
          <p:cNvSpPr/>
          <p:nvPr/>
        </p:nvSpPr>
        <p:spPr>
          <a:xfrm>
            <a:off x="6537820" y="53765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dirty="0"/>
              <a:t>NOSQL</a:t>
            </a:r>
          </a:p>
        </p:txBody>
      </p:sp>
      <p:pic>
        <p:nvPicPr>
          <p:cNvPr id="13" name="Gráfico 12" descr="Base de datos">
            <a:extLst>
              <a:ext uri="{FF2B5EF4-FFF2-40B4-BE49-F238E27FC236}">
                <a16:creationId xmlns:a16="http://schemas.microsoft.com/office/drawing/2014/main" id="{62F05349-C643-4C86-94F4-E5F47255D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1554" y="5742300"/>
            <a:ext cx="548640" cy="548640"/>
          </a:xfrm>
          <a:prstGeom prst="rect">
            <a:avLst/>
          </a:prstGeom>
        </p:spPr>
      </p:pic>
      <p:pic>
        <p:nvPicPr>
          <p:cNvPr id="14" name="Gráfico 13" descr="Base de datos">
            <a:extLst>
              <a:ext uri="{FF2B5EF4-FFF2-40B4-BE49-F238E27FC236}">
                <a16:creationId xmlns:a16="http://schemas.microsoft.com/office/drawing/2014/main" id="{2E48A5A5-4EE4-4AF4-A84B-C782485F5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0700" y="5742300"/>
            <a:ext cx="548640" cy="548640"/>
          </a:xfrm>
          <a:prstGeom prst="rect">
            <a:avLst/>
          </a:prstGeom>
        </p:spPr>
      </p:pic>
      <p:pic>
        <p:nvPicPr>
          <p:cNvPr id="1028" name="Picture 4" descr="Resultado de imagen para Mysql 2019 logo">
            <a:extLst>
              <a:ext uri="{FF2B5EF4-FFF2-40B4-BE49-F238E27FC236}">
                <a16:creationId xmlns:a16="http://schemas.microsoft.com/office/drawing/2014/main" id="{266F220F-FD68-4393-9708-C70A3C854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022" y="6308549"/>
            <a:ext cx="1183704" cy="55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MongoDB 2019 logo png">
            <a:extLst>
              <a:ext uri="{FF2B5EF4-FFF2-40B4-BE49-F238E27FC236}">
                <a16:creationId xmlns:a16="http://schemas.microsoft.com/office/drawing/2014/main" id="{6F430B30-6EAD-4E75-A6E5-4C3F526EB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010" y="6407916"/>
            <a:ext cx="1326020" cy="36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1F10DB87-09E4-4DFA-BE0D-7818555945BC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 flipH="1">
            <a:off x="4545874" y="4201532"/>
            <a:ext cx="1224572" cy="117500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D97BE7D-CE3B-4802-8854-08C258E69A0B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5770446" y="4201532"/>
            <a:ext cx="1224574" cy="117500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F367033E-8E14-4D7E-A7E3-C471D3FDFEDB}"/>
              </a:ext>
            </a:extLst>
          </p:cNvPr>
          <p:cNvGrpSpPr/>
          <p:nvPr/>
        </p:nvGrpSpPr>
        <p:grpSpPr>
          <a:xfrm>
            <a:off x="7608286" y="2490064"/>
            <a:ext cx="1668958" cy="1509853"/>
            <a:chOff x="9052709" y="2160271"/>
            <a:chExt cx="1668958" cy="1509853"/>
          </a:xfrm>
        </p:grpSpPr>
        <p:pic>
          <p:nvPicPr>
            <p:cNvPr id="1032" name="Picture 8" descr="Resultado de imagen para Java logo png">
              <a:extLst>
                <a:ext uri="{FF2B5EF4-FFF2-40B4-BE49-F238E27FC236}">
                  <a16:creationId xmlns:a16="http://schemas.microsoft.com/office/drawing/2014/main" id="{A46A5900-909B-4948-AE79-C1A48B965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2709" y="2160271"/>
              <a:ext cx="1668958" cy="78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esultado de imagen para Glassfish logo png">
              <a:extLst>
                <a:ext uri="{FF2B5EF4-FFF2-40B4-BE49-F238E27FC236}">
                  <a16:creationId xmlns:a16="http://schemas.microsoft.com/office/drawing/2014/main" id="{D7E80DC1-531A-4BF0-96D3-88BB38B56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6502" y="2948390"/>
              <a:ext cx="1061373" cy="721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Resultado de imagen para EclipseLink logo png">
            <a:extLst>
              <a:ext uri="{FF2B5EF4-FFF2-40B4-BE49-F238E27FC236}">
                <a16:creationId xmlns:a16="http://schemas.microsoft.com/office/drawing/2014/main" id="{D8944A59-FB3F-4A63-90EA-95DDC0201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149" y="5014549"/>
            <a:ext cx="1122861" cy="33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F6301457-9896-4161-B62F-72AFD2DB91AD}"/>
              </a:ext>
            </a:extLst>
          </p:cNvPr>
          <p:cNvSpPr txBox="1"/>
          <p:nvPr/>
        </p:nvSpPr>
        <p:spPr>
          <a:xfrm>
            <a:off x="5248669" y="4676079"/>
            <a:ext cx="104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JPA</a:t>
            </a:r>
            <a:r>
              <a:rPr lang="es-CO" dirty="0"/>
              <a:t>/</a:t>
            </a:r>
            <a:r>
              <a:rPr lang="es-CO" dirty="0" err="1"/>
              <a:t>JDBC</a:t>
            </a:r>
            <a:endParaRPr lang="es-CO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FB3B1B0-A9A2-4BAF-AEDB-4C9652180798}"/>
              </a:ext>
            </a:extLst>
          </p:cNvPr>
          <p:cNvGrpSpPr/>
          <p:nvPr/>
        </p:nvGrpSpPr>
        <p:grpSpPr>
          <a:xfrm>
            <a:off x="4088672" y="2617334"/>
            <a:ext cx="3363547" cy="1584198"/>
            <a:chOff x="4088673" y="2499303"/>
            <a:chExt cx="3363547" cy="1584198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0195A98B-F981-49B2-B8B3-F2566582D12C}"/>
                </a:ext>
              </a:extLst>
            </p:cNvPr>
            <p:cNvSpPr/>
            <p:nvPr/>
          </p:nvSpPr>
          <p:spPr>
            <a:xfrm>
              <a:off x="4088674" y="3618411"/>
              <a:ext cx="3363546" cy="465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Persistencia</a:t>
              </a: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C8383C2B-52C6-45E3-8D45-7D479E402F81}"/>
                </a:ext>
              </a:extLst>
            </p:cNvPr>
            <p:cNvSpPr/>
            <p:nvPr/>
          </p:nvSpPr>
          <p:spPr>
            <a:xfrm>
              <a:off x="5832220" y="3063109"/>
              <a:ext cx="1620000" cy="465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Lógica</a:t>
              </a: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5D844C3F-4718-44C8-BE3B-4F9CCC9C697D}"/>
                </a:ext>
              </a:extLst>
            </p:cNvPr>
            <p:cNvSpPr/>
            <p:nvPr/>
          </p:nvSpPr>
          <p:spPr>
            <a:xfrm>
              <a:off x="4088673" y="2499303"/>
              <a:ext cx="3363546" cy="465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Web </a:t>
              </a:r>
              <a:r>
                <a:rPr lang="es-CO" dirty="0" err="1"/>
                <a:t>Service</a:t>
              </a:r>
              <a:r>
                <a:rPr lang="es-CO" dirty="0"/>
                <a:t> </a:t>
              </a:r>
              <a:r>
                <a:rPr lang="es-CO" dirty="0" err="1"/>
                <a:t>RESTful</a:t>
              </a:r>
              <a:endParaRPr lang="es-CO" dirty="0"/>
            </a:p>
          </p:txBody>
        </p:sp>
      </p:grp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B6687D0-F50E-4EBA-AD80-BB6662D3BB22}"/>
              </a:ext>
            </a:extLst>
          </p:cNvPr>
          <p:cNvSpPr/>
          <p:nvPr/>
        </p:nvSpPr>
        <p:spPr>
          <a:xfrm>
            <a:off x="4088673" y="1044104"/>
            <a:ext cx="3363546" cy="46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Client </a:t>
            </a:r>
            <a:r>
              <a:rPr lang="es-CO" dirty="0" err="1"/>
              <a:t>RESTful</a:t>
            </a:r>
            <a:endParaRPr lang="es-CO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0F7FEEA-0808-4791-A3D6-699EBE314061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>
          <a:xfrm flipH="1">
            <a:off x="5770445" y="1509194"/>
            <a:ext cx="1" cy="11081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1D3C3BA-19B8-4A0B-AFE3-0730819A60A9}"/>
              </a:ext>
            </a:extLst>
          </p:cNvPr>
          <p:cNvSpPr/>
          <p:nvPr/>
        </p:nvSpPr>
        <p:spPr>
          <a:xfrm>
            <a:off x="4088673" y="465029"/>
            <a:ext cx="3363546" cy="46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TEMPLATE</a:t>
            </a:r>
            <a:endParaRPr lang="es-CO" dirty="0"/>
          </a:p>
        </p:txBody>
      </p:sp>
      <p:pic>
        <p:nvPicPr>
          <p:cNvPr id="1038" name="Picture 14" descr="Resultado de imagen para Bootstrap logo png">
            <a:extLst>
              <a:ext uri="{FF2B5EF4-FFF2-40B4-BE49-F238E27FC236}">
                <a16:creationId xmlns:a16="http://schemas.microsoft.com/office/drawing/2014/main" id="{7258EF56-86D0-4115-987D-711BF5E6F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03" y="38341"/>
            <a:ext cx="1407040" cy="67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HTML css js logo png">
            <a:extLst>
              <a:ext uri="{FF2B5EF4-FFF2-40B4-BE49-F238E27FC236}">
                <a16:creationId xmlns:a16="http://schemas.microsoft.com/office/drawing/2014/main" id="{93C838BE-E05C-4E59-9DC8-7CA373BFA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03" y="737918"/>
            <a:ext cx="1407040" cy="97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C9EDDEF7-3654-41CE-9414-2980834996E6}"/>
              </a:ext>
            </a:extLst>
          </p:cNvPr>
          <p:cNvSpPr/>
          <p:nvPr/>
        </p:nvSpPr>
        <p:spPr>
          <a:xfrm>
            <a:off x="4088670" y="3176424"/>
            <a:ext cx="1620000" cy="46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Conexión IoT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7118DF4-8248-4CAD-8188-A9A2A764D8BA}"/>
              </a:ext>
            </a:extLst>
          </p:cNvPr>
          <p:cNvSpPr txBox="1"/>
          <p:nvPr/>
        </p:nvSpPr>
        <p:spPr>
          <a:xfrm>
            <a:off x="5751477" y="1849644"/>
            <a:ext cx="1340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HTTPS/JSON</a:t>
            </a:r>
          </a:p>
        </p:txBody>
      </p:sp>
      <p:pic>
        <p:nvPicPr>
          <p:cNvPr id="2" name="Picture 4" descr="Resultado de imagen para restful service logo">
            <a:extLst>
              <a:ext uri="{FF2B5EF4-FFF2-40B4-BE49-F238E27FC236}">
                <a16:creationId xmlns:a16="http://schemas.microsoft.com/office/drawing/2014/main" id="{5515A0A1-4433-48E6-BAF7-5380D22AA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992" y="1660082"/>
            <a:ext cx="1340153" cy="95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1C35A8-E540-41B3-8839-657664F7D4CE}"/>
              </a:ext>
            </a:extLst>
          </p:cNvPr>
          <p:cNvSpPr/>
          <p:nvPr/>
        </p:nvSpPr>
        <p:spPr>
          <a:xfrm>
            <a:off x="2310855" y="125264"/>
            <a:ext cx="8373291" cy="160280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7B9DB22-B6AE-4E6F-B65B-20307EC9236F}"/>
              </a:ext>
            </a:extLst>
          </p:cNvPr>
          <p:cNvSpPr/>
          <p:nvPr/>
        </p:nvSpPr>
        <p:spPr>
          <a:xfrm>
            <a:off x="2310855" y="2557289"/>
            <a:ext cx="8373291" cy="4281388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06BE764-9AE2-4983-A54F-1DB5E9A7F3BF}"/>
              </a:ext>
            </a:extLst>
          </p:cNvPr>
          <p:cNvSpPr/>
          <p:nvPr/>
        </p:nvSpPr>
        <p:spPr>
          <a:xfrm rot="16200000">
            <a:off x="9381744" y="634277"/>
            <a:ext cx="206789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err="1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  <a:endParaRPr lang="es-ES" sz="3200" b="0" cap="none" spc="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E644112-14E1-4207-B9AD-948340D8CC7F}"/>
              </a:ext>
            </a:extLst>
          </p:cNvPr>
          <p:cNvSpPr/>
          <p:nvPr/>
        </p:nvSpPr>
        <p:spPr>
          <a:xfrm rot="16200000">
            <a:off x="9387472" y="4568357"/>
            <a:ext cx="206789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err="1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  <a:endParaRPr lang="es-ES" sz="3200" b="0" cap="none" spc="0" dirty="0">
              <a:ln w="0">
                <a:solidFill>
                  <a:srgbClr val="7030A0"/>
                </a:solidFill>
              </a:ln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6" descr="Resultado de imagen para paho eclipse logo">
            <a:extLst>
              <a:ext uri="{FF2B5EF4-FFF2-40B4-BE49-F238E27FC236}">
                <a16:creationId xmlns:a16="http://schemas.microsoft.com/office/drawing/2014/main" id="{15AAF169-2782-4491-A582-9DE267A1F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274" y="3949344"/>
            <a:ext cx="1429970" cy="45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44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CA57B5C-C8D0-4B89-A8E3-7FF1A9A461F8}"/>
              </a:ext>
            </a:extLst>
          </p:cNvPr>
          <p:cNvSpPr txBox="1"/>
          <p:nvPr/>
        </p:nvSpPr>
        <p:spPr>
          <a:xfrm>
            <a:off x="300446" y="261257"/>
            <a:ext cx="11625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 herramienta de analítica esta desarrollada para soportar arquitecturas de comunicación cliente/servidor y publicador/suscriptos sobre IP con los </a:t>
            </a:r>
            <a:r>
              <a:rPr lang="es-CO" dirty="0" err="1"/>
              <a:t>Gateway’s</a:t>
            </a:r>
            <a:r>
              <a:rPr lang="es-CO" dirty="0"/>
              <a:t>. la herramienta esta tiene una arquitectura en capas desacoplado con Web </a:t>
            </a:r>
            <a:r>
              <a:rPr lang="es-CO" dirty="0" err="1"/>
              <a:t>Service</a:t>
            </a:r>
            <a:r>
              <a:rPr lang="es-CO" dirty="0"/>
              <a:t> </a:t>
            </a:r>
            <a:r>
              <a:rPr lang="es-CO" dirty="0" err="1"/>
              <a:t>RESTful</a:t>
            </a:r>
            <a:r>
              <a:rPr lang="es-CO" dirty="0"/>
              <a:t> para la comunicación del </a:t>
            </a:r>
            <a:r>
              <a:rPr lang="es-CO" dirty="0" err="1"/>
              <a:t>Backend</a:t>
            </a:r>
            <a:r>
              <a:rPr lang="es-CO" dirty="0"/>
              <a:t> y </a:t>
            </a:r>
            <a:r>
              <a:rPr lang="es-CO" dirty="0" err="1"/>
              <a:t>Frontend</a:t>
            </a:r>
            <a:r>
              <a:rPr lang="es-CO" dirty="0"/>
              <a:t>. El </a:t>
            </a:r>
            <a:r>
              <a:rPr lang="es-CO" dirty="0" err="1"/>
              <a:t>Backend</a:t>
            </a:r>
            <a:r>
              <a:rPr lang="es-CO" dirty="0"/>
              <a:t> tiene conexión a bases de datos MySQL 5,7 y MongoDB 4,2 mediante DAO y </a:t>
            </a:r>
            <a:r>
              <a:rPr lang="es-CO" dirty="0" err="1"/>
              <a:t>JPA</a:t>
            </a:r>
            <a:r>
              <a:rPr lang="es-CO" dirty="0"/>
              <a:t>, esta desarrollado en </a:t>
            </a:r>
            <a:r>
              <a:rPr lang="es-CO" dirty="0" err="1"/>
              <a:t>JavaEE</a:t>
            </a:r>
            <a:r>
              <a:rPr lang="es-CO" dirty="0"/>
              <a:t> 7 sobre un servidor </a:t>
            </a:r>
            <a:r>
              <a:rPr lang="es-CO" dirty="0" err="1"/>
              <a:t>Glassfish</a:t>
            </a:r>
            <a:r>
              <a:rPr lang="es-CO" dirty="0"/>
              <a:t> 4.1, para la conexión con el </a:t>
            </a:r>
            <a:r>
              <a:rPr lang="es-CO" dirty="0" err="1"/>
              <a:t>Broker</a:t>
            </a:r>
            <a:r>
              <a:rPr lang="es-CO" dirty="0"/>
              <a:t> se usa </a:t>
            </a:r>
            <a:r>
              <a:rPr lang="es-CO" dirty="0" err="1"/>
              <a:t>PAHO</a:t>
            </a:r>
            <a:r>
              <a:rPr lang="es-CO" dirty="0"/>
              <a:t> Eclipse 1,4, publica un Web </a:t>
            </a:r>
            <a:r>
              <a:rPr lang="es-CO" dirty="0" err="1"/>
              <a:t>Service</a:t>
            </a:r>
            <a:r>
              <a:rPr lang="es-CO" dirty="0"/>
              <a:t> con seguridad OAuth2 para ser consumido por el </a:t>
            </a:r>
            <a:r>
              <a:rPr lang="es-CO" dirty="0" err="1"/>
              <a:t>Frontend</a:t>
            </a:r>
            <a:r>
              <a:rPr lang="es-CO" dirty="0"/>
              <a:t>. El </a:t>
            </a:r>
            <a:r>
              <a:rPr lang="es-CO" dirty="0" err="1"/>
              <a:t>Frontend</a:t>
            </a:r>
            <a:r>
              <a:rPr lang="es-CO" dirty="0"/>
              <a:t> consume el servicio con OAuth2 Client y un token de seguridad, la información la presenta con Bootstrap chart de </a:t>
            </a:r>
            <a:r>
              <a:rPr lang="es-CO" dirty="0" err="1"/>
              <a:t>acuedo</a:t>
            </a:r>
            <a:r>
              <a:rPr lang="es-CO" dirty="0"/>
              <a:t> a los datos y variables establecidas. </a:t>
            </a:r>
          </a:p>
        </p:txBody>
      </p:sp>
    </p:spTree>
    <p:extLst>
      <p:ext uri="{BB962C8B-B14F-4D97-AF65-F5344CB8AC3E}">
        <p14:creationId xmlns:p14="http://schemas.microsoft.com/office/powerpoint/2010/main" val="176510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Imagen que contiene dispositivo&#10;&#10;Descripción generada automáticamente">
            <a:extLst>
              <a:ext uri="{FF2B5EF4-FFF2-40B4-BE49-F238E27FC236}">
                <a16:creationId xmlns:a16="http://schemas.microsoft.com/office/drawing/2014/main" id="{C6DB0BCA-0091-4C8E-95F0-330E91A8F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453" y="1959174"/>
            <a:ext cx="8825094" cy="29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1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captura de pantalla, pared&#10;&#10;Descripción generada automáticamente">
            <a:extLst>
              <a:ext uri="{FF2B5EF4-FFF2-40B4-BE49-F238E27FC236}">
                <a16:creationId xmlns:a16="http://schemas.microsoft.com/office/drawing/2014/main" id="{603168E0-D6D3-455C-AB93-A1926EB76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101" y="147871"/>
            <a:ext cx="7599656" cy="624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40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</TotalTime>
  <Words>166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Armando Sanchez Martin</dc:creator>
  <cp:lastModifiedBy>Sebastián Villanueva</cp:lastModifiedBy>
  <cp:revision>17</cp:revision>
  <dcterms:created xsi:type="dcterms:W3CDTF">2019-08-05T19:37:03Z</dcterms:created>
  <dcterms:modified xsi:type="dcterms:W3CDTF">2019-11-30T07:30:14Z</dcterms:modified>
</cp:coreProperties>
</file>